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92" r:id="rId1"/>
    <p:sldMasterId id="2147483666" r:id="rId2"/>
    <p:sldMasterId id="2147483670" r:id="rId3"/>
  </p:sldMasterIdLst>
  <p:notesMasterIdLst>
    <p:notesMasterId r:id="rId6"/>
  </p:notesMasterIdLst>
  <p:handoutMasterIdLst>
    <p:handoutMasterId r:id="rId7"/>
  </p:handoutMasterIdLst>
  <p:sldIdLst>
    <p:sldId id="287" r:id="rId4"/>
    <p:sldId id="280" r:id="rId5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5"/>
    <a:srgbClr val="5B9BD5"/>
    <a:srgbClr val="0066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3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15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99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9" cy="49805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6" y="1"/>
            <a:ext cx="2889939" cy="49805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63C0713F-9DDE-4060-838B-2A12719A051E}" type="datetimeFigureOut">
              <a:rPr lang="de-DE" smtClean="0"/>
              <a:t>14.01.2021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9" cy="498054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6" y="9428584"/>
            <a:ext cx="2889939" cy="498054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4DD6EAE9-2ACC-4986-8E4D-F82448EED9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5197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9" cy="49805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6" y="1"/>
            <a:ext cx="2889939" cy="49805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D06060D2-7C35-4AE9-814F-ACCE0F110DA0}" type="datetimeFigureOut">
              <a:rPr lang="de-DE" smtClean="0"/>
              <a:t>14.01.2021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39838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9" cy="498054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6" y="9428584"/>
            <a:ext cx="2889939" cy="498054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188546B1-246A-4793-AD48-E0D04125B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3054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3295" y="-1"/>
            <a:ext cx="9140705" cy="6881479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61719" tIns="30859" rIns="61719" bIns="30859">
            <a:spAutoFit/>
          </a:bodyPr>
          <a:lstStyle/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</p:txBody>
      </p:sp>
      <p:pic>
        <p:nvPicPr>
          <p:cNvPr id="5" name="Bild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299" y="2662936"/>
            <a:ext cx="5836006" cy="150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67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52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1975670"/>
            <a:ext cx="8062370" cy="883346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2pPr>
            <a:lvl3pPr marL="9144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3pPr>
            <a:lvl4pPr marL="13716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4pPr>
            <a:lvl5pPr marL="18288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Titel der Präsentation</a:t>
            </a:r>
            <a:br>
              <a:rPr lang="de-DE" dirty="0"/>
            </a:br>
            <a:r>
              <a:rPr lang="de-DE" dirty="0"/>
              <a:t>Der kann auch zweizeilig sein</a:t>
            </a:r>
          </a:p>
        </p:txBody>
      </p:sp>
      <p:sp>
        <p:nvSpPr>
          <p:cNvPr id="3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84730" y="3502476"/>
            <a:ext cx="8067173" cy="88395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buNone/>
              <a:defRPr sz="2500">
                <a:latin typeface="Arial"/>
                <a:cs typeface="Arial"/>
              </a:defRPr>
            </a:lvl2pPr>
            <a:lvl3pPr marL="914400" indent="0">
              <a:buNone/>
              <a:defRPr sz="2500">
                <a:latin typeface="Arial"/>
                <a:cs typeface="Arial"/>
              </a:defRPr>
            </a:lvl3pPr>
            <a:lvl4pPr marL="1371600" indent="0">
              <a:buNone/>
              <a:defRPr sz="2500">
                <a:latin typeface="Arial"/>
                <a:cs typeface="Arial"/>
              </a:defRPr>
            </a:lvl4pPr>
            <a:lvl5pPr marL="1828800" indent="0">
              <a:buNone/>
              <a:defRPr sz="2500">
                <a:latin typeface="Arial"/>
                <a:cs typeface="Arial"/>
              </a:defRPr>
            </a:lvl5pPr>
          </a:lstStyle>
          <a:p>
            <a:pPr lvl="0"/>
            <a:r>
              <a:rPr lang="de-DE" dirty="0"/>
              <a:t>Name, Vorname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0" y="920750"/>
            <a:ext cx="8214770" cy="419100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Fakultät/ Institut/ Fachbereich/ Zentrum XYZ</a:t>
            </a:r>
          </a:p>
        </p:txBody>
      </p:sp>
    </p:spTree>
    <p:extLst>
      <p:ext uri="{BB962C8B-B14F-4D97-AF65-F5344CB8AC3E}">
        <p14:creationId xmlns:p14="http://schemas.microsoft.com/office/powerpoint/2010/main" val="403090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0" y="1607158"/>
            <a:ext cx="6836352" cy="572613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2500">
                <a:latin typeface="Arial Black"/>
                <a:cs typeface="Arial Black"/>
              </a:defRPr>
            </a:lvl2pPr>
            <a:lvl3pPr marL="914400" indent="0">
              <a:buNone/>
              <a:defRPr sz="2500">
                <a:latin typeface="Arial Black"/>
                <a:cs typeface="Arial Black"/>
              </a:defRPr>
            </a:lvl3pPr>
            <a:lvl4pPr marL="1371600" indent="0">
              <a:buNone/>
              <a:defRPr sz="2500">
                <a:latin typeface="Arial Black"/>
                <a:cs typeface="Arial Black"/>
              </a:defRPr>
            </a:lvl4pPr>
            <a:lvl5pPr marL="1828800" indent="0">
              <a:buNone/>
              <a:defRPr sz="25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Thema 1: Wörter sind Kombinationen</a:t>
            </a:r>
          </a:p>
        </p:txBody>
      </p:sp>
      <p:sp>
        <p:nvSpPr>
          <p:cNvPr id="4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2276717"/>
            <a:ext cx="3962400" cy="2266375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Wir haben uns jedoch dafür entschieden, auf das allseits beliebte „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“ zu verzichten.</a:t>
            </a:r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663815" y="2276717"/>
            <a:ext cx="3962400" cy="2266375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Wir haben uns jedoch dafür entschieden, auf das allseits beliebte „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“ zu verzichten.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0" y="6494463"/>
            <a:ext cx="7400925" cy="24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THEMA 1 | THEMA 2 | THEMA 3 | THEMA 4 | THEMA 5 | THEMA 6</a:t>
            </a:r>
          </a:p>
        </p:txBody>
      </p:sp>
      <p:sp>
        <p:nvSpPr>
          <p:cNvPr id="7" name="Textfeld 6"/>
          <p:cNvSpPr txBox="1"/>
          <p:nvPr userDrawn="1"/>
        </p:nvSpPr>
        <p:spPr>
          <a:xfrm>
            <a:off x="8242300" y="6534150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920750"/>
            <a:ext cx="8214770" cy="419100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Fakultät/ Institut/ Fachbereich/ Zentrum XYZ</a:t>
            </a:r>
          </a:p>
        </p:txBody>
      </p:sp>
    </p:spTree>
    <p:extLst>
      <p:ext uri="{BB962C8B-B14F-4D97-AF65-F5344CB8AC3E}">
        <p14:creationId xmlns:p14="http://schemas.microsoft.com/office/powerpoint/2010/main" val="352212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0" y="1607158"/>
            <a:ext cx="6836352" cy="572613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2500">
                <a:latin typeface="Arial Black"/>
                <a:cs typeface="Arial Black"/>
              </a:defRPr>
            </a:lvl2pPr>
            <a:lvl3pPr marL="914400" indent="0">
              <a:buNone/>
              <a:defRPr sz="2500">
                <a:latin typeface="Arial Black"/>
                <a:cs typeface="Arial Black"/>
              </a:defRPr>
            </a:lvl3pPr>
            <a:lvl4pPr marL="1371600" indent="0">
              <a:buNone/>
              <a:defRPr sz="2500">
                <a:latin typeface="Arial Black"/>
                <a:cs typeface="Arial Black"/>
              </a:defRPr>
            </a:lvl4pPr>
            <a:lvl5pPr marL="1828800" indent="0">
              <a:buNone/>
              <a:defRPr sz="25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Thema 1: Wörter sind Kombinationen</a:t>
            </a:r>
          </a:p>
        </p:txBody>
      </p:sp>
      <p:sp>
        <p:nvSpPr>
          <p:cNvPr id="4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2287906"/>
            <a:ext cx="8113060" cy="2266375"/>
          </a:xfrm>
          <a:prstGeom prst="rect">
            <a:avLst/>
          </a:prstGeom>
        </p:spPr>
        <p:txBody>
          <a:bodyPr vert="horz"/>
          <a:lstStyle>
            <a:lvl1pPr marL="285750" marR="0" indent="-285750" algn="just" defTabSz="848911" rtl="0" eaLnBrk="1" fontAlgn="auto" latinLnBrk="0" hangingPunct="1">
              <a:lnSpc>
                <a:spcPts val="23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</a:t>
            </a:r>
          </a:p>
          <a:p>
            <a:pPr algn="just" defTabSz="848911">
              <a:lnSpc>
                <a:spcPts val="2300"/>
              </a:lnSpc>
            </a:pPr>
            <a:r>
              <a:rPr lang="de-DE" sz="1800" dirty="0">
                <a:solidFill>
                  <a:srgbClr val="003F75"/>
                </a:solidFill>
                <a:latin typeface="Arial" charset="0"/>
              </a:rPr>
              <a:t>Dies ist nicht Ihr Präsentationstext, sondern so genannter Blindtext. </a:t>
            </a:r>
          </a:p>
          <a:p>
            <a:pPr algn="just" defTabSz="848911">
              <a:lnSpc>
                <a:spcPts val="2300"/>
              </a:lnSpc>
            </a:pPr>
            <a:r>
              <a:rPr lang="de-DE" sz="1800" dirty="0">
                <a:solidFill>
                  <a:srgbClr val="003F75"/>
                </a:solidFill>
                <a:latin typeface="Arial" charset="0"/>
              </a:rPr>
              <a:t>Wir haben uns jedoch dafür entschieden, auf das allseits beliebte „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“ zu verzichten.</a:t>
            </a: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0" y="6494463"/>
            <a:ext cx="7400925" cy="24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THEMA 1 | THEMA 2 | THEMA 3 | THEMA 4 | THEMA 5 | THEMA 6</a:t>
            </a:r>
          </a:p>
        </p:txBody>
      </p:sp>
      <p:sp>
        <p:nvSpPr>
          <p:cNvPr id="6" name="Textfeld 5"/>
          <p:cNvSpPr txBox="1"/>
          <p:nvPr userDrawn="1"/>
        </p:nvSpPr>
        <p:spPr>
          <a:xfrm>
            <a:off x="8242300" y="6534150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920750"/>
            <a:ext cx="8214770" cy="419100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Fakultät/ Institut/ Fachbereich/ Zentrum XYZ</a:t>
            </a:r>
          </a:p>
        </p:txBody>
      </p:sp>
    </p:spTree>
    <p:extLst>
      <p:ext uri="{BB962C8B-B14F-4D97-AF65-F5344CB8AC3E}">
        <p14:creationId xmlns:p14="http://schemas.microsoft.com/office/powerpoint/2010/main" val="207704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2609128"/>
            <a:ext cx="3962400" cy="2060341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Wir haben uns jedoch dafür entschieden, auf das allseits beliebte „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>
                <a:solidFill>
                  <a:srgbClr val="003F75"/>
                </a:solidFill>
                <a:latin typeface="Arial" charset="0"/>
              </a:rPr>
              <a:t>“ zu verzichten.</a:t>
            </a:r>
          </a:p>
        </p:txBody>
      </p:sp>
      <p:sp>
        <p:nvSpPr>
          <p:cNvPr id="4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0" y="1607158"/>
            <a:ext cx="3961719" cy="83223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2500">
                <a:latin typeface="Arial Black"/>
                <a:cs typeface="Arial Black"/>
              </a:defRPr>
            </a:lvl2pPr>
            <a:lvl3pPr marL="914400" indent="0">
              <a:buNone/>
              <a:defRPr sz="2500">
                <a:latin typeface="Arial Black"/>
                <a:cs typeface="Arial Black"/>
              </a:defRPr>
            </a:lvl3pPr>
            <a:lvl4pPr marL="1371600" indent="0">
              <a:buNone/>
              <a:defRPr sz="2500">
                <a:latin typeface="Arial Black"/>
                <a:cs typeface="Arial Black"/>
              </a:defRPr>
            </a:lvl4pPr>
            <a:lvl5pPr marL="1828800" indent="0">
              <a:buNone/>
              <a:defRPr sz="25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Thema 1: Wörter sind Kombinationen</a:t>
            </a:r>
          </a:p>
        </p:txBody>
      </p:sp>
      <p:sp>
        <p:nvSpPr>
          <p:cNvPr id="5" name="Bildplatzhalter 10"/>
          <p:cNvSpPr>
            <a:spLocks noGrp="1"/>
          </p:cNvSpPr>
          <p:nvPr>
            <p:ph type="pic" sz="quarter" idx="12" hasCustomPrompt="1"/>
          </p:nvPr>
        </p:nvSpPr>
        <p:spPr>
          <a:xfrm>
            <a:off x="4800338" y="1695268"/>
            <a:ext cx="3880112" cy="43528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ctr"/>
          <a:lstStyle>
            <a:lvl1pPr marL="0" indent="0" algn="ctr">
              <a:buNone/>
              <a:defRPr sz="1500">
                <a:solidFill>
                  <a:srgbClr val="003F75"/>
                </a:solidFill>
                <a:latin typeface=""/>
                <a:cs typeface=""/>
              </a:defRPr>
            </a:lvl1pPr>
          </a:lstStyle>
          <a:p>
            <a:r>
              <a:rPr lang="de-DE" dirty="0"/>
              <a:t>Hier Grafik einfügen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0" y="6494463"/>
            <a:ext cx="7400925" cy="24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THEMA 1 | THEMA 2 | THEMA 3 | THEMA 4 | THEMA 5 | THEMA 6</a:t>
            </a:r>
          </a:p>
        </p:txBody>
      </p:sp>
      <p:sp>
        <p:nvSpPr>
          <p:cNvPr id="7" name="Textfeld 6"/>
          <p:cNvSpPr txBox="1"/>
          <p:nvPr userDrawn="1"/>
        </p:nvSpPr>
        <p:spPr>
          <a:xfrm>
            <a:off x="8242300" y="6534150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920750"/>
            <a:ext cx="8214770" cy="419100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Fakultät/ Institut/ Fachbereich/ Zentrum XYZ</a:t>
            </a:r>
          </a:p>
        </p:txBody>
      </p:sp>
    </p:spTree>
    <p:extLst>
      <p:ext uri="{BB962C8B-B14F-4D97-AF65-F5344CB8AC3E}">
        <p14:creationId xmlns:p14="http://schemas.microsoft.com/office/powerpoint/2010/main" val="10919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1975670"/>
            <a:ext cx="7994650" cy="883346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2pPr>
            <a:lvl3pPr marL="9144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3pPr>
            <a:lvl4pPr marL="13716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4pPr>
            <a:lvl5pPr marL="18288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Vielen Dank für Ihre Aufmerksamkeit</a:t>
            </a:r>
          </a:p>
        </p:txBody>
      </p:sp>
      <p:sp>
        <p:nvSpPr>
          <p:cNvPr id="4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84730" y="3502476"/>
            <a:ext cx="7999413" cy="88395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buNone/>
              <a:defRPr sz="2500">
                <a:latin typeface="Arial"/>
                <a:cs typeface="Arial"/>
              </a:defRPr>
            </a:lvl2pPr>
            <a:lvl3pPr marL="914400" indent="0">
              <a:buNone/>
              <a:defRPr sz="2500">
                <a:latin typeface="Arial"/>
                <a:cs typeface="Arial"/>
              </a:defRPr>
            </a:lvl3pPr>
            <a:lvl4pPr marL="1371600" indent="0">
              <a:buNone/>
              <a:defRPr sz="2500">
                <a:latin typeface="Arial"/>
                <a:cs typeface="Arial"/>
              </a:defRPr>
            </a:lvl4pPr>
            <a:lvl5pPr marL="1828800" indent="0">
              <a:buNone/>
              <a:defRPr sz="2500">
                <a:latin typeface="Arial"/>
                <a:cs typeface="Arial"/>
              </a:defRPr>
            </a:lvl5pPr>
          </a:lstStyle>
          <a:p>
            <a:pPr lvl="0"/>
            <a:r>
              <a:rPr lang="de-DE" dirty="0"/>
              <a:t>Name, Vorname</a:t>
            </a: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0" y="6494463"/>
            <a:ext cx="7400925" cy="24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THEMA 1 | THEMA 2 | THEMA 3 | THEMA 4 | THEMA 5 | THEMA 6</a:t>
            </a:r>
          </a:p>
        </p:txBody>
      </p:sp>
      <p:sp>
        <p:nvSpPr>
          <p:cNvPr id="6" name="Textfeld 5"/>
          <p:cNvSpPr txBox="1"/>
          <p:nvPr userDrawn="1"/>
        </p:nvSpPr>
        <p:spPr>
          <a:xfrm>
            <a:off x="8242300" y="6534150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920750"/>
            <a:ext cx="8214770" cy="419100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/>
              <a:t>Fakultät/ Institut/ Fachbereich/ Zentrum XYZ</a:t>
            </a:r>
          </a:p>
        </p:txBody>
      </p:sp>
    </p:spTree>
    <p:extLst>
      <p:ext uri="{BB962C8B-B14F-4D97-AF65-F5344CB8AC3E}">
        <p14:creationId xmlns:p14="http://schemas.microsoft.com/office/powerpoint/2010/main" val="420332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-16200" y="-30600"/>
            <a:ext cx="9176400" cy="69192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61719" tIns="30859" rIns="61719" bIns="30859">
            <a:spAutoFit/>
          </a:bodyPr>
          <a:lstStyle/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299" y="2662936"/>
            <a:ext cx="5836006" cy="150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86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 descr="RZ_UniHohenheim_Logo_4C_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299" y="2662936"/>
            <a:ext cx="5836007" cy="150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1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3291" y="312990"/>
            <a:ext cx="1861351" cy="481288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1" y="924802"/>
            <a:ext cx="9139928" cy="408998"/>
          </a:xfrm>
          <a:prstGeom prst="rect">
            <a:avLst/>
          </a:prstGeom>
          <a:solidFill>
            <a:srgbClr val="003F75"/>
          </a:solidFill>
          <a:ln w="9525">
            <a:solidFill>
              <a:srgbClr val="003F75"/>
            </a:solidFill>
            <a:miter lim="800000"/>
            <a:headEnd/>
            <a:tailEnd/>
          </a:ln>
          <a:effectLst/>
        </p:spPr>
        <p:txBody>
          <a:bodyPr wrap="none" lIns="74427" tIns="37215" rIns="74427" bIns="37215" anchor="ctr"/>
          <a:lstStyle/>
          <a:p>
            <a:endParaRPr lang="de-DE" sz="4100"/>
          </a:p>
        </p:txBody>
      </p:sp>
    </p:spTree>
    <p:extLst>
      <p:ext uri="{BB962C8B-B14F-4D97-AF65-F5344CB8AC3E}">
        <p14:creationId xmlns:p14="http://schemas.microsoft.com/office/powerpoint/2010/main" val="169521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88" r:id="rId2"/>
    <p:sldLayoutId id="2147483689" r:id="rId3"/>
    <p:sldLayoutId id="2147483690" r:id="rId4"/>
    <p:sldLayoutId id="2147483691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iso.uni-hohenheim.de/wahlbereich_bachelor_wiwi" TargetMode="External"/><Relationship Id="rId2" Type="http://schemas.openxmlformats.org/officeDocument/2006/relationships/hyperlink" Target="https://wiso.uni-hohenheim.de/wirtschaftssprachen_internationales-profil#jfmulticontent_c312283-3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ohcampus.verw.uni-hohenheim.de/qisserver/pages/cm/exa/curricula/genericRailsSearchUnitsSimple.xhtml?_flowId=searchCourseOfStudyForModuleDescription-flow&amp;_flowExecutionKey=e1s2" TargetMode="External"/><Relationship Id="rId2" Type="http://schemas.openxmlformats.org/officeDocument/2006/relationships/hyperlink" Target="https://www.uni-hohenheim.de/modulkatalog/modul/unicert-iii-english-for-scientific-purposes-3000-420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484730" y="1607158"/>
            <a:ext cx="7736244" cy="572613"/>
          </a:xfrm>
        </p:spPr>
        <p:txBody>
          <a:bodyPr/>
          <a:lstStyle/>
          <a:p>
            <a:r>
              <a:rPr lang="de-DE" dirty="0" smtClean="0"/>
              <a:t>Sprachen </a:t>
            </a:r>
            <a:r>
              <a:rPr lang="de-DE" dirty="0" smtClean="0"/>
              <a:t>im Studium anrechnen lassen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84730" y="2447079"/>
            <a:ext cx="8113060" cy="2598908"/>
          </a:xfrm>
        </p:spPr>
        <p:txBody>
          <a:bodyPr/>
          <a:lstStyle/>
          <a:p>
            <a:pPr marL="342900" indent="-342900" algn="l">
              <a:buFont typeface="+mj-lt"/>
              <a:buAutoNum type="arabicPeriod"/>
            </a:pPr>
            <a:r>
              <a:rPr lang="de-DE" dirty="0" smtClean="0"/>
              <a:t>Für UNIcert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de-DE" dirty="0" smtClean="0"/>
              <a:t>-Zertifikate: Kurse von anderen Hochschulen und vergleichbaren Einrichtungen kann man bis zu 50% anrechnen lassen</a:t>
            </a:r>
          </a:p>
          <a:p>
            <a:pPr marL="342900" indent="-342900" algn="l">
              <a:buFont typeface="+mj-lt"/>
              <a:buAutoNum type="arabicPeriod"/>
            </a:pPr>
            <a:r>
              <a:rPr lang="de-DE" dirty="0" smtClean="0"/>
              <a:t>Fakultät W: </a:t>
            </a:r>
          </a:p>
          <a:p>
            <a:pPr algn="l"/>
            <a:r>
              <a:rPr lang="de-DE" sz="1400" dirty="0" smtClean="0"/>
              <a:t>Wahlpflichtmodul Wirtschaftssprachen (Business English, </a:t>
            </a:r>
            <a:r>
              <a:rPr lang="de-DE" sz="1400" dirty="0" err="1" smtClean="0"/>
              <a:t>Spanish</a:t>
            </a:r>
            <a:r>
              <a:rPr lang="de-DE" sz="1400" dirty="0" smtClean="0"/>
              <a:t>, French, Wahl einer Sprache mit 2 C1-Kursen)</a:t>
            </a:r>
          </a:p>
          <a:p>
            <a:pPr algn="l"/>
            <a:r>
              <a:rPr lang="de-DE" sz="1400" dirty="0" smtClean="0"/>
              <a:t>Portfoliomodul  </a:t>
            </a:r>
          </a:p>
          <a:p>
            <a:pPr algn="l"/>
            <a:r>
              <a:rPr lang="de-DE" sz="1400" dirty="0" smtClean="0"/>
              <a:t>Freier Wahlbereich: 6 ECTS (beliebig kombinierbar)</a:t>
            </a:r>
          </a:p>
          <a:p>
            <a:pPr marL="0" indent="0" algn="l">
              <a:lnSpc>
                <a:spcPct val="100000"/>
              </a:lnSpc>
              <a:buNone/>
            </a:pPr>
            <a:endParaRPr lang="de-DE" sz="1200" dirty="0" smtClean="0"/>
          </a:p>
          <a:p>
            <a:pPr marL="0" indent="0" algn="l">
              <a:lnSpc>
                <a:spcPct val="100000"/>
              </a:lnSpc>
              <a:buNone/>
            </a:pPr>
            <a:r>
              <a:rPr lang="de-DE" sz="1200" dirty="0" smtClean="0"/>
              <a:t>Details im Modulkatalog und unter </a:t>
            </a:r>
            <a:r>
              <a:rPr lang="de-DE" sz="1200" dirty="0" smtClean="0">
                <a:hlinkClick r:id="rId2"/>
              </a:rPr>
              <a:t>https</a:t>
            </a:r>
            <a:r>
              <a:rPr lang="de-DE" sz="1200" dirty="0">
                <a:hlinkClick r:id="rId2"/>
              </a:rPr>
              <a:t>://</a:t>
            </a:r>
            <a:r>
              <a:rPr lang="de-DE" sz="1200" dirty="0" smtClean="0">
                <a:hlinkClick r:id="rId2"/>
              </a:rPr>
              <a:t>wiso.uni-hohenheim.de/wirtschaftssprachen_internationales-profil#jfmulticontent_c312283-3</a:t>
            </a:r>
            <a:r>
              <a:rPr lang="de-DE" sz="1200" dirty="0"/>
              <a:t> </a:t>
            </a:r>
            <a:r>
              <a:rPr lang="de-DE" sz="1200" dirty="0" smtClean="0">
                <a:hlinkClick r:id="rId3"/>
              </a:rPr>
              <a:t>https</a:t>
            </a:r>
            <a:r>
              <a:rPr lang="de-DE" sz="1200" dirty="0">
                <a:hlinkClick r:id="rId3"/>
              </a:rPr>
              <a:t>://</a:t>
            </a:r>
            <a:r>
              <a:rPr lang="de-DE" sz="1200" dirty="0" smtClean="0">
                <a:hlinkClick r:id="rId3"/>
              </a:rPr>
              <a:t>wiso.uni-hohenheim.de/wahlbereich_bachelor_wiwi</a:t>
            </a:r>
            <a:r>
              <a:rPr lang="de-DE" sz="1200" dirty="0" smtClean="0"/>
              <a:t>, im Zweifel Rückfrage bei Frau </a:t>
            </a:r>
            <a:r>
              <a:rPr lang="de-DE" sz="1200" dirty="0" err="1" smtClean="0"/>
              <a:t>Scheuing</a:t>
            </a:r>
            <a:endParaRPr lang="de-DE" sz="1200" dirty="0" smtClean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Akademisches Auslandsamt | Sprachenzentrum (AA 4)</a:t>
            </a:r>
          </a:p>
        </p:txBody>
      </p:sp>
    </p:spTree>
    <p:extLst>
      <p:ext uri="{BB962C8B-B14F-4D97-AF65-F5344CB8AC3E}">
        <p14:creationId xmlns:p14="http://schemas.microsoft.com/office/powerpoint/2010/main" val="41092016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484730" y="1607158"/>
            <a:ext cx="7736244" cy="572613"/>
          </a:xfrm>
        </p:spPr>
        <p:txBody>
          <a:bodyPr/>
          <a:lstStyle/>
          <a:p>
            <a:r>
              <a:rPr lang="de-DE" dirty="0" smtClean="0"/>
              <a:t>Sprachen </a:t>
            </a:r>
            <a:r>
              <a:rPr lang="de-DE" dirty="0" smtClean="0"/>
              <a:t>im Studium anrechnen lassen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84730" y="2447079"/>
            <a:ext cx="8113060" cy="2598908"/>
          </a:xfrm>
        </p:spPr>
        <p:txBody>
          <a:bodyPr/>
          <a:lstStyle/>
          <a:p>
            <a:pPr marL="0" indent="0" algn="l">
              <a:buNone/>
            </a:pPr>
            <a:r>
              <a:rPr lang="de-DE" dirty="0" smtClean="0"/>
              <a:t>3. Fakultät A+N: </a:t>
            </a:r>
          </a:p>
          <a:p>
            <a:pPr algn="l">
              <a:lnSpc>
                <a:spcPct val="100000"/>
              </a:lnSpc>
            </a:pPr>
            <a:r>
              <a:rPr lang="de-DE" sz="1400" dirty="0" smtClean="0"/>
              <a:t>Wahlmodul English </a:t>
            </a:r>
            <a:r>
              <a:rPr lang="de-DE" sz="1400" dirty="0" err="1" smtClean="0"/>
              <a:t>for</a:t>
            </a:r>
            <a:r>
              <a:rPr lang="de-DE" sz="1400" dirty="0" smtClean="0"/>
              <a:t> Scientific </a:t>
            </a:r>
            <a:r>
              <a:rPr lang="de-DE" sz="1400" dirty="0" err="1" smtClean="0"/>
              <a:t>Purposes</a:t>
            </a:r>
            <a:r>
              <a:rPr lang="de-DE" sz="1400" dirty="0" smtClean="0"/>
              <a:t> (UNIcert III)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de-DE" sz="1400" dirty="0" smtClean="0"/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dirty="0" smtClean="0"/>
              <a:t>8 SWS Kurse auf C1-Niveau + Prüfung = Zertifikat = Wahlmodul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dirty="0" smtClean="0"/>
              <a:t>Englischkurse C1 Wissenschaftsbereich (A+N), nicht mischen mit Business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dirty="0" smtClean="0"/>
              <a:t>Masterstudierende haben Vorrang, aber auch möglich für Doktoranden, Bachelor etc.</a:t>
            </a:r>
          </a:p>
          <a:p>
            <a:pPr algn="l">
              <a:lnSpc>
                <a:spcPct val="100000"/>
              </a:lnSpc>
            </a:pPr>
            <a:r>
              <a:rPr lang="de-DE" sz="1400" dirty="0" smtClean="0"/>
              <a:t>Portfoliomodul als Zusatzmodul möglich (bis zu 6 ECTS fachsprachliche Kurse)</a:t>
            </a:r>
          </a:p>
          <a:p>
            <a:pPr algn="l">
              <a:lnSpc>
                <a:spcPct val="100000"/>
              </a:lnSpc>
            </a:pPr>
            <a:r>
              <a:rPr lang="de-DE" sz="1400" dirty="0" smtClean="0"/>
              <a:t>Freier Wahlbereich: unklar</a:t>
            </a:r>
          </a:p>
          <a:p>
            <a:pPr marL="0" indent="0" algn="l">
              <a:lnSpc>
                <a:spcPct val="100000"/>
              </a:lnSpc>
              <a:buNone/>
            </a:pPr>
            <a:endParaRPr lang="de-DE" sz="1200" dirty="0" smtClean="0"/>
          </a:p>
          <a:p>
            <a:pPr marL="0" indent="0" algn="l">
              <a:lnSpc>
                <a:spcPct val="100000"/>
              </a:lnSpc>
              <a:buNone/>
            </a:pPr>
            <a:r>
              <a:rPr lang="de-DE" sz="1200" dirty="0" smtClean="0"/>
              <a:t>Details im Modulkatalog; </a:t>
            </a:r>
            <a:r>
              <a:rPr lang="de-DE" sz="1200" u="sng" dirty="0">
                <a:hlinkClick r:id="rId2"/>
              </a:rPr>
              <a:t>https://</a:t>
            </a:r>
            <a:r>
              <a:rPr lang="de-DE" sz="1200" u="sng" dirty="0" smtClean="0">
                <a:hlinkClick r:id="rId2"/>
              </a:rPr>
              <a:t>www.uni-hohenheim.de/modulkatalog/modul/unicert-iii-english-for-scientific-purposes-3000-420</a:t>
            </a:r>
            <a:r>
              <a:rPr lang="de-DE" sz="1200" u="sng" dirty="0" smtClean="0"/>
              <a:t>, </a:t>
            </a:r>
            <a:r>
              <a:rPr lang="de-DE" sz="1200" u="sng" dirty="0" smtClean="0">
                <a:hlinkClick r:id="rId3"/>
              </a:rPr>
              <a:t>https</a:t>
            </a:r>
            <a:r>
              <a:rPr lang="de-DE" sz="1200" u="sng" dirty="0">
                <a:hlinkClick r:id="rId3"/>
              </a:rPr>
              <a:t>://hohcampus.verw.uni-hohenheim.de/qisserver/pages/cm/exa/curricula/genericRailsSearchUnitsSimple.xhtml?_flowId=searchCourseOfStudyForModuleDescription-flow&amp;_</a:t>
            </a:r>
            <a:r>
              <a:rPr lang="de-DE" sz="1200" u="sng" dirty="0" smtClean="0">
                <a:hlinkClick r:id="rId3"/>
              </a:rPr>
              <a:t>flowExecutionKey=e1s2</a:t>
            </a:r>
            <a:r>
              <a:rPr lang="de-DE" sz="1200" u="sng" dirty="0" smtClean="0"/>
              <a:t>, </a:t>
            </a:r>
            <a:r>
              <a:rPr lang="de-DE" sz="1200" dirty="0" smtClean="0"/>
              <a:t>im Zweifel Rückfrage bei </a:t>
            </a:r>
            <a:r>
              <a:rPr lang="de-DE" sz="1200" dirty="0" err="1" smtClean="0"/>
              <a:t>Studiengangskoordinatoren</a:t>
            </a:r>
            <a:r>
              <a:rPr lang="de-DE" sz="1200" dirty="0" smtClean="0"/>
              <a:t> oder Modulverantwortlichen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Akademisches Auslandsamt | Sprachenzentrum (AA 4)</a:t>
            </a:r>
          </a:p>
        </p:txBody>
      </p:sp>
    </p:spTree>
    <p:extLst>
      <p:ext uri="{BB962C8B-B14F-4D97-AF65-F5344CB8AC3E}">
        <p14:creationId xmlns:p14="http://schemas.microsoft.com/office/powerpoint/2010/main" val="6290935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ue Titelfolie +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H_Praesentation_Einrichtung_DE_4-3_neu.pptx" id="{F2D0897E-75ED-4AF9-82D1-30CDA8BA97D3}" vid="{47E713CC-5E45-4D4E-AA53-B7C85D21C6EA}"/>
    </a:ext>
  </a:extLst>
</a:theme>
</file>

<file path=ppt/theme/theme2.xml><?xml version="1.0" encoding="utf-8"?>
<a:theme xmlns:a="http://schemas.openxmlformats.org/drawingml/2006/main" name="Weiße Titelfolie +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H_Praesentation_Einrichtung_DE_4-3_neu.pptx" id="{F2D0897E-75ED-4AF9-82D1-30CDA8BA97D3}" vid="{EB1EB611-C03A-484A-B8F6-6D4983C122F6}"/>
    </a:ext>
  </a:extLst>
</a:theme>
</file>

<file path=ppt/theme/theme3.xml><?xml version="1.0" encoding="utf-8"?>
<a:theme xmlns:a="http://schemas.openxmlformats.org/drawingml/2006/main" name="Version Fakultät + UH Logo + 200 Jah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H_Praesentation_Einrichtung_DE_4-3_neu.pptx" id="{F2D0897E-75ED-4AF9-82D1-30CDA8BA97D3}" vid="{BBCDA7A3-080B-4213-9889-B2B0527C7784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18 Praesentation_Einrichtung_DE_4-3</Template>
  <TotalTime>0</TotalTime>
  <Words>183</Words>
  <Application>Microsoft Office PowerPoint</Application>
  <PresentationFormat>Bildschirmpräsentation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Times New Roman</vt:lpstr>
      <vt:lpstr>Blaue Titelfolie + Logo</vt:lpstr>
      <vt:lpstr>Weiße Titelfolie + Logo</vt:lpstr>
      <vt:lpstr>Version Fakultät + UH Logo + 200 Jahre</vt:lpstr>
      <vt:lpstr>PowerPoint-Präsentation</vt:lpstr>
      <vt:lpstr>PowerPoint-Präsentation</vt:lpstr>
    </vt:vector>
  </TitlesOfParts>
  <Company>Universität Hohenheim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Preker, Claudia</dc:creator>
  <cp:lastModifiedBy>Löh Beate</cp:lastModifiedBy>
  <cp:revision>51</cp:revision>
  <cp:lastPrinted>2021-01-14T10:32:37Z</cp:lastPrinted>
  <dcterms:created xsi:type="dcterms:W3CDTF">2018-12-04T13:23:08Z</dcterms:created>
  <dcterms:modified xsi:type="dcterms:W3CDTF">2021-01-14T16:04:23Z</dcterms:modified>
</cp:coreProperties>
</file>