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1" r:id="rId2"/>
    <p:sldId id="258" r:id="rId3"/>
    <p:sldId id="30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86" r:id="rId19"/>
    <p:sldId id="283" r:id="rId20"/>
    <p:sldId id="288" r:id="rId21"/>
    <p:sldId id="287" r:id="rId22"/>
    <p:sldId id="285" r:id="rId23"/>
    <p:sldId id="277" r:id="rId24"/>
    <p:sldId id="278" r:id="rId25"/>
    <p:sldId id="279" r:id="rId26"/>
    <p:sldId id="298" r:id="rId27"/>
    <p:sldId id="299" r:id="rId28"/>
    <p:sldId id="300" r:id="rId29"/>
    <p:sldId id="293" r:id="rId30"/>
    <p:sldId id="302" r:id="rId31"/>
    <p:sldId id="305" r:id="rId32"/>
    <p:sldId id="272" r:id="rId33"/>
    <p:sldId id="296" r:id="rId34"/>
    <p:sldId id="297" r:id="rId35"/>
    <p:sldId id="306" r:id="rId36"/>
    <p:sldId id="284" r:id="rId37"/>
    <p:sldId id="282" r:id="rId38"/>
    <p:sldId id="289" r:id="rId39"/>
    <p:sldId id="290" r:id="rId40"/>
    <p:sldId id="291" r:id="rId41"/>
    <p:sldId id="292" r:id="rId4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78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2" autoAdjust="0"/>
    <p:restoredTop sz="77024" autoAdjust="0"/>
  </p:normalViewPr>
  <p:slideViewPr>
    <p:cSldViewPr>
      <p:cViewPr varScale="1">
        <p:scale>
          <a:sx n="85" d="100"/>
          <a:sy n="85" d="100"/>
        </p:scale>
        <p:origin x="-18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entcom\kowipublic\Beratung%20H2020\1_Excellent%20Science\ERC\Kowi-Statistiken\ERC-Erfolgsqu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DE"/>
  <c:chart>
    <c:autoTitleDeleted val="1"/>
    <c:plotArea>
      <c:layout/>
      <c:lineChart>
        <c:grouping val="standard"/>
        <c:ser>
          <c:idx val="0"/>
          <c:order val="0"/>
          <c:tx>
            <c:strRef>
              <c:f>Tabelle1!$A$2</c:f>
              <c:strCache>
                <c:ptCount val="1"/>
                <c:pt idx="0">
                  <c:v>StG</c:v>
                </c:pt>
              </c:strCache>
            </c:strRef>
          </c:tx>
          <c:marker>
            <c:symbol val="square"/>
            <c:size val="7"/>
          </c:marker>
          <c:cat>
            <c:strRef>
              <c:f>Tabelle1!$B$1:$I$1</c:f>
              <c:strCache>
                <c:ptCount val="8"/>
                <c:pt idx="0">
                  <c:v>2007/8</c:v>
                </c:pt>
                <c:pt idx="1">
                  <c:v>2009</c:v>
                </c:pt>
                <c:pt idx="2">
                  <c:v>2010</c:v>
                </c:pt>
                <c:pt idx="3">
                  <c:v>2011</c:v>
                </c:pt>
                <c:pt idx="4">
                  <c:v>2012</c:v>
                </c:pt>
                <c:pt idx="5">
                  <c:v>2013</c:v>
                </c:pt>
                <c:pt idx="6">
                  <c:v>2014</c:v>
                </c:pt>
                <c:pt idx="7">
                  <c:v>2015</c:v>
                </c:pt>
              </c:strCache>
            </c:strRef>
          </c:cat>
          <c:val>
            <c:numRef>
              <c:f>Tabelle1!$B$2:$I$2</c:f>
              <c:numCache>
                <c:formatCode>0.0%</c:formatCode>
                <c:ptCount val="8"/>
                <c:pt idx="0">
                  <c:v>3.4000000000000002E-2</c:v>
                </c:pt>
                <c:pt idx="1">
                  <c:v>0.10199999999999999</c:v>
                </c:pt>
                <c:pt idx="2">
                  <c:v>0.158</c:v>
                </c:pt>
                <c:pt idx="3">
                  <c:v>0.122</c:v>
                </c:pt>
                <c:pt idx="4">
                  <c:v>0.115</c:v>
                </c:pt>
                <c:pt idx="5" formatCode="0%">
                  <c:v>0.09</c:v>
                </c:pt>
                <c:pt idx="6">
                  <c:v>0.115</c:v>
                </c:pt>
                <c:pt idx="7" formatCode="0%">
                  <c:v>0.12</c:v>
                </c:pt>
              </c:numCache>
            </c:numRef>
          </c:val>
        </c:ser>
        <c:ser>
          <c:idx val="1"/>
          <c:order val="1"/>
          <c:tx>
            <c:strRef>
              <c:f>Tabelle1!$A$3</c:f>
              <c:strCache>
                <c:ptCount val="1"/>
                <c:pt idx="0">
                  <c:v>CoG</c:v>
                </c:pt>
              </c:strCache>
            </c:strRef>
          </c:tx>
          <c:cat>
            <c:strRef>
              <c:f>Tabelle1!$B$1:$I$1</c:f>
              <c:strCache>
                <c:ptCount val="8"/>
                <c:pt idx="0">
                  <c:v>2007/8</c:v>
                </c:pt>
                <c:pt idx="1">
                  <c:v>2009</c:v>
                </c:pt>
                <c:pt idx="2">
                  <c:v>2010</c:v>
                </c:pt>
                <c:pt idx="3">
                  <c:v>2011</c:v>
                </c:pt>
                <c:pt idx="4">
                  <c:v>2012</c:v>
                </c:pt>
                <c:pt idx="5">
                  <c:v>2013</c:v>
                </c:pt>
                <c:pt idx="6">
                  <c:v>2014</c:v>
                </c:pt>
                <c:pt idx="7">
                  <c:v>2015</c:v>
                </c:pt>
              </c:strCache>
            </c:strRef>
          </c:cat>
          <c:val>
            <c:numRef>
              <c:f>Tabelle1!$B$3:$I$3</c:f>
              <c:numCache>
                <c:formatCode>0.0%</c:formatCode>
                <c:ptCount val="8"/>
                <c:pt idx="5">
                  <c:v>8.5000000000000006E-2</c:v>
                </c:pt>
                <c:pt idx="6" formatCode="0%">
                  <c:v>0.15</c:v>
                </c:pt>
                <c:pt idx="7" formatCode="0.00%">
                  <c:v>0.14899999999999999</c:v>
                </c:pt>
              </c:numCache>
            </c:numRef>
          </c:val>
        </c:ser>
        <c:ser>
          <c:idx val="2"/>
          <c:order val="2"/>
          <c:tx>
            <c:strRef>
              <c:f>Tabelle1!$A$4</c:f>
              <c:strCache>
                <c:ptCount val="1"/>
                <c:pt idx="0">
                  <c:v>AdG</c:v>
                </c:pt>
              </c:strCache>
            </c:strRef>
          </c:tx>
          <c:marker>
            <c:symbol val="square"/>
            <c:size val="7"/>
          </c:marker>
          <c:cat>
            <c:strRef>
              <c:f>Tabelle1!$B$1:$I$1</c:f>
              <c:strCache>
                <c:ptCount val="8"/>
                <c:pt idx="0">
                  <c:v>2007/8</c:v>
                </c:pt>
                <c:pt idx="1">
                  <c:v>2009</c:v>
                </c:pt>
                <c:pt idx="2">
                  <c:v>2010</c:v>
                </c:pt>
                <c:pt idx="3">
                  <c:v>2011</c:v>
                </c:pt>
                <c:pt idx="4">
                  <c:v>2012</c:v>
                </c:pt>
                <c:pt idx="5">
                  <c:v>2013</c:v>
                </c:pt>
                <c:pt idx="6">
                  <c:v>2014</c:v>
                </c:pt>
                <c:pt idx="7">
                  <c:v>2015</c:v>
                </c:pt>
              </c:strCache>
            </c:strRef>
          </c:cat>
          <c:val>
            <c:numRef>
              <c:f>Tabelle1!$B$4:$I$4</c:f>
              <c:numCache>
                <c:formatCode>0.0%</c:formatCode>
                <c:ptCount val="8"/>
                <c:pt idx="0">
                  <c:v>0.13900000000000001</c:v>
                </c:pt>
                <c:pt idx="1">
                  <c:v>0.161</c:v>
                </c:pt>
                <c:pt idx="2">
                  <c:v>0.13800000000000001</c:v>
                </c:pt>
                <c:pt idx="3">
                  <c:v>0.13500000000000001</c:v>
                </c:pt>
                <c:pt idx="4">
                  <c:v>0.13</c:v>
                </c:pt>
                <c:pt idx="5">
                  <c:v>0.11800000000000001</c:v>
                </c:pt>
                <c:pt idx="6">
                  <c:v>8.3000000000000004E-2</c:v>
                </c:pt>
                <c:pt idx="7" formatCode="0%">
                  <c:v>0.14000000000000001</c:v>
                </c:pt>
              </c:numCache>
            </c:numRef>
          </c:val>
        </c:ser>
        <c:marker val="1"/>
        <c:axId val="75195904"/>
        <c:axId val="75197440"/>
      </c:lineChart>
      <c:catAx>
        <c:axId val="75195904"/>
        <c:scaling>
          <c:orientation val="minMax"/>
        </c:scaling>
        <c:axPos val="b"/>
        <c:majorTickMark val="none"/>
        <c:tickLblPos val="nextTo"/>
        <c:crossAx val="75197440"/>
        <c:crosses val="autoZero"/>
        <c:auto val="1"/>
        <c:lblAlgn val="ctr"/>
        <c:lblOffset val="100"/>
      </c:catAx>
      <c:valAx>
        <c:axId val="75197440"/>
        <c:scaling>
          <c:orientation val="minMax"/>
        </c:scaling>
        <c:axPos val="l"/>
        <c:majorGridlines/>
        <c:numFmt formatCode="0.0%" sourceLinked="1"/>
        <c:majorTickMark val="none"/>
        <c:tickLblPos val="nextTo"/>
        <c:crossAx val="75195904"/>
        <c:crosses val="autoZero"/>
        <c:crossBetween val="between"/>
      </c:valAx>
      <c:dTable>
        <c:showHorzBorder val="1"/>
        <c:showVertBorder val="1"/>
        <c:showOutline val="1"/>
        <c:showKeys val="1"/>
        <c:txPr>
          <a:bodyPr/>
          <a:lstStyle/>
          <a:p>
            <a:pPr rtl="0">
              <a:defRPr sz="1600"/>
            </a:pPr>
            <a:endParaRPr lang="de-DE"/>
          </a:p>
        </c:txPr>
      </c:dTable>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9C68E-186F-4AB0-B366-BE182E1395A6}" type="datetimeFigureOut">
              <a:rPr lang="de-DE" smtClean="0"/>
              <a:pPr/>
              <a:t>23.03.2016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B3FD48-584A-441B-B7A0-A3A5315F2B98}"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p:cNvSpPr>
            <a:spLocks noGrp="1" noRot="1" noChangeAspect="1" noTextEdit="1"/>
          </p:cNvSpPr>
          <p:nvPr>
            <p:ph type="sldImg"/>
          </p:nvPr>
        </p:nvSpPr>
        <p:spPr>
          <a:ln/>
        </p:spPr>
      </p:sp>
      <p:sp>
        <p:nvSpPr>
          <p:cNvPr id="134147" name="Notizenplatzhalter 2"/>
          <p:cNvSpPr>
            <a:spLocks noGrp="1"/>
          </p:cNvSpPr>
          <p:nvPr>
            <p:ph type="body" idx="1"/>
          </p:nvPr>
        </p:nvSpPr>
        <p:spPr>
          <a:noFill/>
        </p:spPr>
        <p:txBody>
          <a:bodyPr/>
          <a:lstStyle/>
          <a:p>
            <a:endParaRPr lang="de-DE" smtClean="0"/>
          </a:p>
        </p:txBody>
      </p:sp>
      <p:sp>
        <p:nvSpPr>
          <p:cNvPr id="4" name="Foliennummernplatzhalter 3"/>
          <p:cNvSpPr>
            <a:spLocks noGrp="1"/>
          </p:cNvSpPr>
          <p:nvPr>
            <p:ph type="sldNum" sz="quarter" idx="5"/>
          </p:nvPr>
        </p:nvSpPr>
        <p:spPr/>
        <p:txBody>
          <a:bodyPr/>
          <a:lstStyle/>
          <a:p>
            <a:pPr>
              <a:defRPr/>
            </a:pPr>
            <a:fld id="{82DAEA40-4C65-4373-8014-16032A176D6F}" type="slidenum">
              <a:rPr lang="de-DE" smtClean="0"/>
              <a:pPr>
                <a:defRPr/>
              </a:pPr>
              <a:t>7</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Läuft jetzt </a:t>
            </a:r>
            <a:r>
              <a:rPr lang="de-DE" smtClean="0"/>
              <a:t>alles elektronisch über PP ab</a:t>
            </a:r>
            <a:endParaRPr lang="de-DE"/>
          </a:p>
        </p:txBody>
      </p:sp>
      <p:sp>
        <p:nvSpPr>
          <p:cNvPr id="4" name="Foliennummernplatzhalter 3"/>
          <p:cNvSpPr>
            <a:spLocks noGrp="1"/>
          </p:cNvSpPr>
          <p:nvPr>
            <p:ph type="sldNum" sz="quarter" idx="10"/>
          </p:nvPr>
        </p:nvSpPr>
        <p:spPr/>
        <p:txBody>
          <a:bodyPr/>
          <a:lstStyle/>
          <a:p>
            <a:fld id="{5CB3FD48-584A-441B-B7A0-A3A5315F2B98}" type="slidenum">
              <a:rPr lang="de-DE" smtClean="0"/>
              <a:pPr/>
              <a:t>29</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Folienbildplatzhalter 1"/>
          <p:cNvSpPr>
            <a:spLocks noGrp="1" noRot="1" noChangeAspect="1"/>
          </p:cNvSpPr>
          <p:nvPr>
            <p:ph type="sldImg"/>
          </p:nvPr>
        </p:nvSpPr>
        <p:spPr bwMode="auto">
          <a:noFill/>
          <a:ln>
            <a:solidFill>
              <a:srgbClr val="000000"/>
            </a:solidFill>
            <a:miter lim="800000"/>
            <a:headEnd/>
            <a:tailEnd/>
          </a:ln>
        </p:spPr>
      </p:sp>
      <p:sp>
        <p:nvSpPr>
          <p:cNvPr id="18637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dirty="0" smtClean="0"/>
              <a:t>Sofern ein Projektantrag erfolgreich evaluiert wurde und der </a:t>
            </a:r>
            <a:r>
              <a:rPr lang="de-DE" sz="1200" dirty="0" err="1" smtClean="0"/>
              <a:t>Principal</a:t>
            </a:r>
            <a:r>
              <a:rPr lang="de-DE" sz="1200" dirty="0" smtClean="0"/>
              <a:t> </a:t>
            </a:r>
            <a:r>
              <a:rPr lang="de-DE" sz="1200" dirty="0" err="1" smtClean="0"/>
              <a:t>Investigator</a:t>
            </a:r>
            <a:r>
              <a:rPr lang="de-DE" sz="1200" dirty="0" smtClean="0"/>
              <a:t> das ERC Grant annimmt, bereitet der ERC auf der Grundlage des Projektantrags eine Finanzhilfevereinbarung (Grant Agreement) vor. </a:t>
            </a:r>
          </a:p>
          <a:p>
            <a:r>
              <a:rPr lang="de-DE" sz="1200" dirty="0" smtClean="0"/>
              <a:t>Diese Finanzhilfevereinbarung bietet wenig Spielraum für Abweichungen vom eingereichten Projektantrag. Die Vereinbarung als Ganzes und ihre allgemeinen Bestimmungen sind nicht weiter verhandelbar.</a:t>
            </a:r>
          </a:p>
          <a:p>
            <a:endParaRPr lang="de-DE" sz="1200" dirty="0" smtClean="0"/>
          </a:p>
          <a:p>
            <a:r>
              <a:rPr lang="de-DE" sz="1200" dirty="0" smtClean="0"/>
              <a:t>Auf die Bewilligung eines ERC-Grants folgt zunächst die Vertragsvorbereitung zwischen der Gastinstitution und der Exekutivagentur des ERC. Für die anschließende Durchführung des Projekts ist der ERC weitgehend an die rechtlichen Rahmenbedingungen von Horizont 2020 und der europäischen Haushaltsordnung gebunden.</a:t>
            </a:r>
          </a:p>
          <a:p>
            <a:pPr>
              <a:spcBef>
                <a:spcPct val="0"/>
              </a:spcBef>
            </a:pPr>
            <a:endParaRPr lang="de-DE" dirty="0" smtClean="0"/>
          </a:p>
        </p:txBody>
      </p:sp>
      <p:sp>
        <p:nvSpPr>
          <p:cNvPr id="1863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ABFDCC-AF77-453B-A99A-C0AD7D571BED}" type="slidenum">
              <a:rPr lang="de-DE">
                <a:solidFill>
                  <a:srgbClr val="000000"/>
                </a:solidFill>
                <a:cs typeface="Arial" charset="0"/>
              </a:rPr>
              <a:pPr fontAlgn="base">
                <a:spcBef>
                  <a:spcPct val="0"/>
                </a:spcBef>
                <a:spcAft>
                  <a:spcPct val="0"/>
                </a:spcAft>
              </a:pPr>
              <a:t>30</a:t>
            </a:fld>
            <a:endParaRPr lang="de-DE">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Folienbildplatzhalter 1"/>
          <p:cNvSpPr>
            <a:spLocks noGrp="1" noRot="1" noChangeAspect="1"/>
          </p:cNvSpPr>
          <p:nvPr>
            <p:ph type="sldImg"/>
          </p:nvPr>
        </p:nvSpPr>
        <p:spPr bwMode="auto">
          <a:noFill/>
          <a:ln>
            <a:solidFill>
              <a:srgbClr val="000000"/>
            </a:solidFill>
            <a:miter lim="800000"/>
            <a:headEnd/>
            <a:tailEnd/>
          </a:ln>
        </p:spPr>
      </p:sp>
      <p:sp>
        <p:nvSpPr>
          <p:cNvPr id="188418"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latin typeface="+mn-lt"/>
                <a:ea typeface="+mn-ea"/>
                <a:cs typeface="+mn-cs"/>
              </a:rPr>
              <a:t>Check </a:t>
            </a:r>
            <a:r>
              <a:rPr lang="de-DE" sz="1200" kern="1200" dirty="0" err="1" smtClean="0">
                <a:solidFill>
                  <a:schemeClr val="tx1"/>
                </a:solidFill>
                <a:latin typeface="+mn-lt"/>
                <a:ea typeface="+mn-ea"/>
                <a:cs typeface="+mn-cs"/>
              </a:rPr>
              <a:t>that</a:t>
            </a:r>
            <a:r>
              <a:rPr lang="de-DE" sz="1200" kern="1200" dirty="0" smtClean="0">
                <a:solidFill>
                  <a:schemeClr val="tx1"/>
                </a:solidFill>
                <a:latin typeface="+mn-lt"/>
                <a:ea typeface="+mn-ea"/>
                <a:cs typeface="+mn-cs"/>
              </a:rPr>
              <a:t> Do A </a:t>
            </a:r>
            <a:r>
              <a:rPr lang="de-DE" sz="1200" kern="1200" dirty="0" err="1" smtClean="0">
                <a:solidFill>
                  <a:schemeClr val="tx1"/>
                </a:solidFill>
                <a:latin typeface="+mn-lt"/>
                <a:ea typeface="+mn-ea"/>
                <a:cs typeface="+mn-cs"/>
              </a:rPr>
              <a:t>and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proposal</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match</a:t>
            </a:r>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o </a:t>
            </a:r>
            <a:r>
              <a:rPr lang="de-DE" sz="1200" kern="1200" dirty="0" err="1" smtClean="0">
                <a:solidFill>
                  <a:schemeClr val="tx1"/>
                </a:solidFill>
                <a:latin typeface="+mn-lt"/>
                <a:ea typeface="+mn-ea"/>
                <a:cs typeface="+mn-cs"/>
              </a:rPr>
              <a:t>If</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content</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of</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DoA</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differs</a:t>
            </a:r>
            <a:r>
              <a:rPr lang="de-DE" sz="1200" kern="1200" dirty="0" smtClean="0">
                <a:solidFill>
                  <a:schemeClr val="tx1"/>
                </a:solidFill>
                <a:latin typeface="+mn-lt"/>
                <a:ea typeface="+mn-ea"/>
                <a:cs typeface="+mn-cs"/>
              </a:rPr>
              <a:t> in </a:t>
            </a:r>
            <a:r>
              <a:rPr lang="de-DE" sz="1200" kern="1200" dirty="0" err="1" smtClean="0">
                <a:solidFill>
                  <a:schemeClr val="tx1"/>
                </a:solidFill>
                <a:latin typeface="+mn-lt"/>
                <a:ea typeface="+mn-ea"/>
                <a:cs typeface="+mn-cs"/>
              </a:rPr>
              <a:t>any</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way</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from</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proposal</a:t>
            </a:r>
            <a:r>
              <a:rPr lang="de-DE" sz="1200" kern="1200" dirty="0" smtClean="0">
                <a:solidFill>
                  <a:schemeClr val="tx1"/>
                </a:solidFill>
                <a:latin typeface="+mn-lt"/>
                <a:ea typeface="+mn-ea"/>
                <a:cs typeface="+mn-cs"/>
              </a:rPr>
              <a:t> , </a:t>
            </a:r>
            <a:r>
              <a:rPr lang="de-DE" sz="1200" kern="1200" dirty="0" err="1" smtClean="0">
                <a:solidFill>
                  <a:schemeClr val="tx1"/>
                </a:solidFill>
                <a:latin typeface="+mn-lt"/>
                <a:ea typeface="+mn-ea"/>
                <a:cs typeface="+mn-cs"/>
              </a:rPr>
              <a:t>this</a:t>
            </a:r>
            <a:r>
              <a:rPr lang="de-DE" sz="1200" kern="1200" dirty="0" smtClean="0">
                <a:solidFill>
                  <a:schemeClr val="tx1"/>
                </a:solidFill>
                <a:latin typeface="+mn-lt"/>
                <a:ea typeface="+mn-ea"/>
                <a:cs typeface="+mn-cs"/>
              </a:rPr>
              <a:t> must </a:t>
            </a:r>
            <a:r>
              <a:rPr lang="de-DE" sz="1200" kern="1200" dirty="0" err="1" smtClean="0">
                <a:solidFill>
                  <a:schemeClr val="tx1"/>
                </a:solidFill>
                <a:latin typeface="+mn-lt"/>
                <a:ea typeface="+mn-ea"/>
                <a:cs typeface="+mn-cs"/>
              </a:rPr>
              <a:t>be</a:t>
            </a:r>
            <a:r>
              <a:rPr lang="de-DE" sz="1200" kern="1200" dirty="0" smtClean="0">
                <a:solidFill>
                  <a:schemeClr val="tx1"/>
                </a:solidFill>
                <a:latin typeface="+mn-lt"/>
                <a:ea typeface="+mn-ea"/>
                <a:cs typeface="+mn-cs"/>
              </a:rPr>
              <a:t>  in  </a:t>
            </a:r>
            <a:r>
              <a:rPr lang="de-DE" sz="1200" kern="1200" dirty="0" err="1" smtClean="0">
                <a:solidFill>
                  <a:schemeClr val="tx1"/>
                </a:solidFill>
                <a:latin typeface="+mn-lt"/>
                <a:ea typeface="+mn-ea"/>
                <a:cs typeface="+mn-cs"/>
              </a:rPr>
              <a:t>compliance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with</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your</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invitation</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letter</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to</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start</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grant</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prepa</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ration</a:t>
            </a:r>
            <a:r>
              <a:rPr lang="de-DE" sz="1200" kern="1200" dirty="0" smtClean="0">
                <a:solidFill>
                  <a:schemeClr val="tx1"/>
                </a:solidFill>
                <a:latin typeface="+mn-lt"/>
                <a:ea typeface="+mn-ea"/>
                <a:cs typeface="+mn-cs"/>
              </a:rPr>
              <a:t> . In  </a:t>
            </a:r>
            <a:r>
              <a:rPr lang="de-DE" sz="1200" kern="1200" dirty="0" err="1" smtClean="0">
                <a:solidFill>
                  <a:schemeClr val="tx1"/>
                </a:solidFill>
                <a:latin typeface="+mn-lt"/>
                <a:ea typeface="+mn-ea"/>
                <a:cs typeface="+mn-cs"/>
              </a:rPr>
              <a:t>addition</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you</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may</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correct</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shortcomings</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identified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by</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experts</a:t>
            </a:r>
            <a:r>
              <a:rPr lang="de-DE" sz="1200" kern="1200" dirty="0" smtClean="0">
                <a:solidFill>
                  <a:schemeClr val="tx1"/>
                </a:solidFill>
                <a:latin typeface="+mn-lt"/>
                <a:ea typeface="+mn-ea"/>
                <a:cs typeface="+mn-cs"/>
              </a:rPr>
              <a:t>  in  </a:t>
            </a:r>
            <a:r>
              <a:rPr lang="de-DE" sz="1200" kern="1200" dirty="0" err="1" smtClean="0">
                <a:solidFill>
                  <a:schemeClr val="tx1"/>
                </a:solidFill>
                <a:latin typeface="+mn-lt"/>
                <a:ea typeface="+mn-ea"/>
                <a:cs typeface="+mn-cs"/>
              </a:rPr>
              <a:t>the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evaluation</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summary</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report</a:t>
            </a:r>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o The  </a:t>
            </a:r>
            <a:r>
              <a:rPr lang="de-DE" sz="1200" kern="1200" dirty="0" err="1" smtClean="0">
                <a:solidFill>
                  <a:schemeClr val="tx1"/>
                </a:solidFill>
                <a:latin typeface="+mn-lt"/>
                <a:ea typeface="+mn-ea"/>
                <a:cs typeface="+mn-cs"/>
              </a:rPr>
              <a:t>information</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presented</a:t>
            </a:r>
            <a:r>
              <a:rPr lang="de-DE" sz="1200" kern="1200" dirty="0" smtClean="0">
                <a:solidFill>
                  <a:schemeClr val="tx1"/>
                </a:solidFill>
                <a:latin typeface="+mn-lt"/>
                <a:ea typeface="+mn-ea"/>
                <a:cs typeface="+mn-cs"/>
              </a:rPr>
              <a:t>  in  </a:t>
            </a:r>
            <a:r>
              <a:rPr lang="de-DE" sz="1200" kern="1200" dirty="0" err="1" smtClean="0">
                <a:solidFill>
                  <a:schemeClr val="tx1"/>
                </a:solidFill>
                <a:latin typeface="+mn-lt"/>
                <a:ea typeface="+mn-ea"/>
                <a:cs typeface="+mn-cs"/>
              </a:rPr>
              <a:t>the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DoA</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can</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be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made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more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consistent</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if</a:t>
            </a:r>
            <a:r>
              <a:rPr lang="de-DE" sz="1200" kern="1200" dirty="0" smtClean="0">
                <a:solidFill>
                  <a:schemeClr val="tx1"/>
                </a:solidFill>
                <a:latin typeface="+mn-lt"/>
                <a:ea typeface="+mn-ea"/>
                <a:cs typeface="+mn-cs"/>
              </a:rPr>
              <a:t>  ne </a:t>
            </a:r>
            <a:r>
              <a:rPr lang="de-DE" sz="1200" kern="1200" dirty="0" err="1" smtClean="0">
                <a:solidFill>
                  <a:schemeClr val="tx1"/>
                </a:solidFill>
                <a:latin typeface="+mn-lt"/>
                <a:ea typeface="+mn-ea"/>
                <a:cs typeface="+mn-cs"/>
              </a:rPr>
              <a:t>cessary</a:t>
            </a:r>
            <a:r>
              <a:rPr lang="de-DE" sz="1200" kern="1200" dirty="0" smtClean="0">
                <a:solidFill>
                  <a:schemeClr val="tx1"/>
                </a:solidFill>
                <a:latin typeface="+mn-lt"/>
                <a:ea typeface="+mn-ea"/>
                <a:cs typeface="+mn-cs"/>
              </a:rPr>
              <a:t> .  O </a:t>
            </a:r>
            <a:r>
              <a:rPr lang="de-DE" sz="1200" kern="1200" dirty="0" err="1" smtClean="0">
                <a:solidFill>
                  <a:schemeClr val="tx1"/>
                </a:solidFill>
                <a:latin typeface="+mn-lt"/>
                <a:ea typeface="+mn-ea"/>
                <a:cs typeface="+mn-cs"/>
              </a:rPr>
              <a:t>bvious</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errors</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should</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be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corrected</a:t>
            </a:r>
            <a:r>
              <a:rPr lang="de-DE" sz="1200" kern="1200" dirty="0" smtClean="0">
                <a:solidFill>
                  <a:schemeClr val="tx1"/>
                </a:solidFill>
                <a:latin typeface="+mn-lt"/>
                <a:ea typeface="+mn-ea"/>
                <a:cs typeface="+mn-cs"/>
              </a:rPr>
              <a:t>  ( e.g. </a:t>
            </a:r>
            <a:r>
              <a:rPr lang="de-DE" sz="1200" kern="1200" dirty="0" err="1" smtClean="0">
                <a:solidFill>
                  <a:schemeClr val="tx1"/>
                </a:solidFill>
                <a:latin typeface="+mn-lt"/>
                <a:ea typeface="+mn-ea"/>
                <a:cs typeface="+mn-cs"/>
              </a:rPr>
              <a:t>whe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re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data</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displayed</a:t>
            </a:r>
            <a:r>
              <a:rPr lang="de-DE" sz="1200" kern="1200" dirty="0" smtClean="0">
                <a:solidFill>
                  <a:schemeClr val="tx1"/>
                </a:solidFill>
                <a:latin typeface="+mn-lt"/>
                <a:ea typeface="+mn-ea"/>
                <a:cs typeface="+mn-cs"/>
              </a:rPr>
              <a:t> in  a  </a:t>
            </a:r>
            <a:r>
              <a:rPr lang="de-DE" sz="1200" kern="1200" dirty="0" err="1" smtClean="0">
                <a:solidFill>
                  <a:schemeClr val="tx1"/>
                </a:solidFill>
                <a:latin typeface="+mn-lt"/>
                <a:ea typeface="+mn-ea"/>
                <a:cs typeface="+mn-cs"/>
              </a:rPr>
              <a:t>table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or</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figure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are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at</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odds</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with</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description</a:t>
            </a:r>
            <a:r>
              <a:rPr lang="de-DE" sz="1200" kern="1200" dirty="0" smtClean="0">
                <a:solidFill>
                  <a:schemeClr val="tx1"/>
                </a:solidFill>
                <a:latin typeface="+mn-lt"/>
                <a:ea typeface="+mn-ea"/>
                <a:cs typeface="+mn-cs"/>
              </a:rPr>
              <a:t> ) </a:t>
            </a:r>
          </a:p>
          <a:p>
            <a:pPr>
              <a:spcBef>
                <a:spcPct val="0"/>
              </a:spcBef>
            </a:pPr>
            <a:endParaRPr lang="de-DE"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de-DE" sz="1200" dirty="0" smtClean="0"/>
              <a:t>Lediglich die Vereinbarungselemente, welche für das finanzielle und vertragliche Management von Bedeutung sind, wie die Anzahl der Berichtsperioden sowie die Höhe des Vorfinanzierungsbetrages, sind zur spezifischen Anpassung an die individuellen administrativen Umstände jedes Projektes verhandelbar.</a:t>
            </a:r>
          </a:p>
          <a:p>
            <a:pPr marL="0" marR="0" indent="0" algn="l" defTabSz="914400" rtl="0" eaLnBrk="1" fontAlgn="auto" latinLnBrk="0" hangingPunct="1">
              <a:lnSpc>
                <a:spcPct val="100000"/>
              </a:lnSpc>
              <a:spcBef>
                <a:spcPct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de-DE" sz="1200" kern="1200" dirty="0" smtClean="0">
                <a:solidFill>
                  <a:schemeClr val="tx1"/>
                </a:solidFill>
                <a:latin typeface="+mn-lt"/>
                <a:ea typeface="+mn-ea"/>
                <a:cs typeface="+mn-cs"/>
              </a:rPr>
              <a:t>Die </a:t>
            </a:r>
            <a:r>
              <a:rPr lang="de-DE" sz="1200" u="sng" kern="1200" dirty="0" smtClean="0">
                <a:solidFill>
                  <a:schemeClr val="tx1"/>
                </a:solidFill>
                <a:latin typeface="+mn-lt"/>
                <a:ea typeface="+mn-ea"/>
                <a:cs typeface="+mn-cs"/>
              </a:rPr>
              <a:t>Vertragsvorbereitung</a:t>
            </a:r>
            <a:r>
              <a:rPr lang="de-DE" sz="1200" kern="1200" dirty="0" smtClean="0">
                <a:solidFill>
                  <a:schemeClr val="tx1"/>
                </a:solidFill>
                <a:latin typeface="+mn-lt"/>
                <a:ea typeface="+mn-ea"/>
                <a:cs typeface="+mn-cs"/>
              </a:rPr>
              <a:t> können auch nochmal ca. 100 Tage dauern. Dann wird die Finanzhilfevereinbarung (Grant Agreement) unterzeichnet. </a:t>
            </a:r>
            <a:r>
              <a:rPr lang="de-DE" sz="1200" b="1" kern="1200" dirty="0" smtClean="0">
                <a:solidFill>
                  <a:schemeClr val="tx1"/>
                </a:solidFill>
                <a:latin typeface="+mn-lt"/>
                <a:ea typeface="+mn-ea"/>
                <a:cs typeface="+mn-cs"/>
              </a:rPr>
              <a:t>Max. 6 Monate später sollte das Projekt starten [</a:t>
            </a:r>
            <a:r>
              <a:rPr lang="de-DE" sz="1200" b="1" kern="1200" dirty="0" err="1" smtClean="0">
                <a:solidFill>
                  <a:schemeClr val="tx1"/>
                </a:solidFill>
                <a:latin typeface="+mn-lt"/>
                <a:ea typeface="+mn-ea"/>
                <a:cs typeface="+mn-cs"/>
              </a:rPr>
              <a:t>Rauszögern</a:t>
            </a:r>
            <a:r>
              <a:rPr lang="de-DE" sz="1200" b="1" kern="1200" dirty="0" smtClean="0">
                <a:solidFill>
                  <a:schemeClr val="tx1"/>
                </a:solidFill>
                <a:latin typeface="+mn-lt"/>
                <a:ea typeface="+mn-ea"/>
                <a:cs typeface="+mn-cs"/>
              </a:rPr>
              <a:t> nur durch gute wissenschaftliche Begründung möglich]</a:t>
            </a:r>
            <a:r>
              <a:rPr lang="de-DE" sz="1200" kern="1200" dirty="0" smtClean="0">
                <a:solidFill>
                  <a:schemeClr val="tx1"/>
                </a:solidFill>
                <a:latin typeface="+mn-lt"/>
                <a:ea typeface="+mn-ea"/>
                <a:cs typeface="+mn-cs"/>
              </a:rPr>
              <a:t> (</a:t>
            </a:r>
            <a:r>
              <a:rPr lang="de-DE" sz="1200" u="sng" kern="1200" dirty="0" smtClean="0">
                <a:solidFill>
                  <a:schemeClr val="tx1"/>
                </a:solidFill>
                <a:latin typeface="+mn-lt"/>
                <a:ea typeface="+mn-ea"/>
                <a:cs typeface="+mn-cs"/>
              </a:rPr>
              <a:t>frühestens erster Tag des Folgemonats).</a:t>
            </a:r>
            <a:r>
              <a:rPr lang="de-DE" sz="1200" kern="1200" dirty="0" smtClean="0">
                <a:solidFill>
                  <a:schemeClr val="tx1"/>
                </a:solidFill>
                <a:latin typeface="+mn-lt"/>
                <a:ea typeface="+mn-ea"/>
                <a:cs typeface="+mn-cs"/>
              </a:rPr>
              <a:t> In den Vertragsverhandlungen kann geklärt werden:</a:t>
            </a:r>
          </a:p>
          <a:p>
            <a:pPr lvl="3"/>
            <a:r>
              <a:rPr lang="de-DE" sz="1200" kern="1200" dirty="0" smtClean="0">
                <a:solidFill>
                  <a:schemeClr val="tx1"/>
                </a:solidFill>
                <a:latin typeface="+mn-lt"/>
                <a:ea typeface="+mn-ea"/>
                <a:cs typeface="+mn-cs"/>
              </a:rPr>
              <a:t>Wissenschaftlich-technische Fragen</a:t>
            </a:r>
          </a:p>
          <a:p>
            <a:pPr lvl="3"/>
            <a:r>
              <a:rPr lang="de-DE" sz="1200" kern="1200" dirty="0" smtClean="0">
                <a:solidFill>
                  <a:schemeClr val="tx1"/>
                </a:solidFill>
                <a:latin typeface="+mn-lt"/>
                <a:ea typeface="+mn-ea"/>
                <a:cs typeface="+mn-cs"/>
              </a:rPr>
              <a:t>Finanzielle Rahmenbedingungen (Etwa Anpassen von Time </a:t>
            </a:r>
            <a:r>
              <a:rPr lang="de-DE" sz="1200" kern="1200" dirty="0" err="1" smtClean="0">
                <a:solidFill>
                  <a:schemeClr val="tx1"/>
                </a:solidFill>
                <a:latin typeface="+mn-lt"/>
                <a:ea typeface="+mn-ea"/>
                <a:cs typeface="+mn-cs"/>
              </a:rPr>
              <a:t>Commitment</a:t>
            </a:r>
            <a:r>
              <a:rPr lang="de-DE" sz="1200" kern="1200" dirty="0" smtClean="0">
                <a:solidFill>
                  <a:schemeClr val="tx1"/>
                </a:solidFill>
                <a:latin typeface="+mn-lt"/>
                <a:ea typeface="+mn-ea"/>
                <a:cs typeface="+mn-cs"/>
              </a:rPr>
              <a:t> und beantragter Fördersumme)</a:t>
            </a:r>
          </a:p>
          <a:p>
            <a:pPr lvl="3"/>
            <a:r>
              <a:rPr lang="de-DE" sz="1200" kern="1200" dirty="0" smtClean="0">
                <a:solidFill>
                  <a:schemeClr val="tx1"/>
                </a:solidFill>
                <a:latin typeface="+mn-lt"/>
                <a:ea typeface="+mn-ea"/>
                <a:cs typeface="+mn-cs"/>
              </a:rPr>
              <a:t>NICHT Inhalt des Antrags</a:t>
            </a:r>
          </a:p>
          <a:p>
            <a:pPr lvl="0"/>
            <a:r>
              <a:rPr lang="de-DE" sz="1200" b="1" kern="1200" dirty="0" smtClean="0">
                <a:solidFill>
                  <a:schemeClr val="tx1"/>
                </a:solidFill>
                <a:latin typeface="+mn-lt"/>
                <a:ea typeface="+mn-ea"/>
                <a:cs typeface="+mn-cs"/>
              </a:rPr>
              <a:t>Was geht und was nicht muss letztlich der zuständige </a:t>
            </a:r>
            <a:r>
              <a:rPr lang="de-DE" sz="1200" b="1" u="sng" kern="1200" dirty="0" smtClean="0">
                <a:solidFill>
                  <a:schemeClr val="tx1"/>
                </a:solidFill>
                <a:latin typeface="+mn-lt"/>
                <a:ea typeface="+mn-ea"/>
                <a:cs typeface="+mn-cs"/>
              </a:rPr>
              <a:t>Project Officer</a:t>
            </a:r>
            <a:r>
              <a:rPr lang="de-DE" sz="1200" b="1" kern="1200" dirty="0" smtClean="0">
                <a:solidFill>
                  <a:schemeClr val="tx1"/>
                </a:solidFill>
                <a:latin typeface="+mn-lt"/>
                <a:ea typeface="+mn-ea"/>
                <a:cs typeface="+mn-cs"/>
              </a:rPr>
              <a:t> entscheiden.</a:t>
            </a:r>
            <a:endParaRPr lang="de-DE" sz="1200" kern="1200" dirty="0" smtClean="0">
              <a:solidFill>
                <a:schemeClr val="tx1"/>
              </a:solidFill>
              <a:latin typeface="+mn-lt"/>
              <a:ea typeface="+mn-ea"/>
              <a:cs typeface="+mn-cs"/>
            </a:endParaRPr>
          </a:p>
          <a:p>
            <a:pPr>
              <a:spcBef>
                <a:spcPct val="0"/>
              </a:spcBef>
            </a:pPr>
            <a:endParaRPr lang="de-DE" dirty="0" smtClean="0"/>
          </a:p>
          <a:p>
            <a:pPr>
              <a:spcBef>
                <a:spcPct val="0"/>
              </a:spcBef>
            </a:pPr>
            <a:endParaRPr lang="de-DE" dirty="0" smtClean="0"/>
          </a:p>
          <a:p>
            <a:pPr>
              <a:spcBef>
                <a:spcPct val="0"/>
              </a:spcBef>
            </a:pPr>
            <a:endParaRPr lang="de-DE" dirty="0" smtClean="0"/>
          </a:p>
          <a:p>
            <a:pPr>
              <a:spcBef>
                <a:spcPct val="0"/>
              </a:spcBef>
            </a:pPr>
            <a:endParaRPr lang="de-DE" dirty="0" smtClean="0"/>
          </a:p>
        </p:txBody>
      </p:sp>
      <p:sp>
        <p:nvSpPr>
          <p:cNvPr id="1884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A2706E-E114-446C-9D5F-589825B38DA9}" type="slidenum">
              <a:rPr lang="de-DE">
                <a:solidFill>
                  <a:srgbClr val="000000"/>
                </a:solidFill>
                <a:cs typeface="Arial" charset="0"/>
              </a:rPr>
              <a:pPr fontAlgn="base">
                <a:spcBef>
                  <a:spcPct val="0"/>
                </a:spcBef>
                <a:spcAft>
                  <a:spcPct val="0"/>
                </a:spcAft>
              </a:pPr>
              <a:t>31</a:t>
            </a:fld>
            <a:endParaRPr lang="de-DE">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dirty="0" smtClean="0"/>
              <a:t>Die Finanzhilfevereinbarung wird zwischen der Gemeinschaft (vertreten durch die den ERC) und der Gastinstitution als Zuwendungsempfänger des ERC Grants geschlossen. Für ERC-Projekte ist die ERC-Musterfinanzhilfevereinbarung für </a:t>
            </a:r>
            <a:r>
              <a:rPr lang="de-DE" sz="1200" dirty="0" err="1" smtClean="0"/>
              <a:t>Horizon</a:t>
            </a:r>
            <a:r>
              <a:rPr lang="de-DE" sz="1200" dirty="0" smtClean="0"/>
              <a:t> 2020 zu verwenden.</a:t>
            </a:r>
          </a:p>
          <a:p>
            <a:r>
              <a:rPr lang="de-DE" sz="1200" dirty="0" smtClean="0"/>
              <a:t>Die Finanzhilfevereinbarung regelt die Rechte und Pflichten der Vertragsparteien, insbesondere in Bezug auf die Projektdurchführung, die Finanzhilfe der EU und deren Verwendung sowie Berichtspflichten der Projektbeteiligten.</a:t>
            </a:r>
          </a:p>
          <a:p>
            <a:r>
              <a:rPr lang="de-DE" sz="1200" dirty="0" smtClean="0"/>
              <a:t>Ergänzend zur Finanzhilfevereinbarung schließen die Gastinstitution und der </a:t>
            </a:r>
            <a:r>
              <a:rPr lang="de-DE" sz="1200" dirty="0" err="1" smtClean="0"/>
              <a:t>Principal</a:t>
            </a:r>
            <a:r>
              <a:rPr lang="de-DE" sz="1200" dirty="0" smtClean="0"/>
              <a:t> </a:t>
            </a:r>
            <a:r>
              <a:rPr lang="de-DE" sz="1200" dirty="0" err="1" smtClean="0"/>
              <a:t>Investigator</a:t>
            </a:r>
            <a:r>
              <a:rPr lang="de-DE" sz="1200" dirty="0" smtClean="0"/>
              <a:t> eine Zusatzvereinbarung (</a:t>
            </a:r>
            <a:r>
              <a:rPr lang="de-DE" sz="1200" dirty="0" err="1" smtClean="0"/>
              <a:t>Supplementary</a:t>
            </a:r>
            <a:r>
              <a:rPr lang="de-DE" sz="1200" dirty="0" smtClean="0"/>
              <a:t> Agreement) ab, mit der die Gastinstitution sich verpflichtet, dem </a:t>
            </a:r>
            <a:r>
              <a:rPr lang="de-DE" sz="1200" dirty="0" err="1" smtClean="0"/>
              <a:t>Principal</a:t>
            </a:r>
            <a:r>
              <a:rPr lang="de-DE" sz="1200" dirty="0" smtClean="0"/>
              <a:t> </a:t>
            </a:r>
            <a:r>
              <a:rPr lang="de-DE" sz="1200" dirty="0" err="1" smtClean="0"/>
              <a:t>Investigator</a:t>
            </a:r>
            <a:r>
              <a:rPr lang="de-DE" sz="1200" dirty="0" smtClean="0"/>
              <a:t> die für eine ordnungsgemäße Projektdurchführung notwendige Unterstützung und wissenschaftliche Unabhängigkeit zukommen zu lassen. Ein Mindestniveau der von der Gastinstitution zu gewährenden Unterstützung ist bereits durch die Finanzhilfevereinbarung vorgegeben.</a:t>
            </a:r>
            <a:br>
              <a:rPr lang="de-DE" sz="1200" dirty="0" smtClean="0"/>
            </a:br>
            <a:r>
              <a:rPr lang="de-DE" sz="1200" dirty="0" smtClean="0"/>
              <a:t>Bestimmungen der Zusatzvereinbarung, die nicht in Einklang mit der Finanzhilfevereinbarung stehen, sind als ungültig zu betrachten. Der ERC wird die Finanzhilfevereinbarung erst nach Vorlage einer ordnungsgemäß unterzeichneten Zusatzvereinbarung unterzeichnen. </a:t>
            </a:r>
          </a:p>
          <a:p>
            <a:endParaRPr lang="de-DE" dirty="0" smtClean="0"/>
          </a:p>
          <a:p>
            <a:r>
              <a:rPr lang="de-DE" dirty="0" smtClean="0"/>
              <a:t>Dieses wird zwischen der Exekutivagentur des ERC (ERCEA) und der Gasteinrichtung des/der PI geschlossen. Das Grant Agreement regelt die Rechte und Pflichten beider Parteien sowie die wesentlichen Merkmale der Vereinbarung wie:</a:t>
            </a:r>
          </a:p>
          <a:p>
            <a:r>
              <a:rPr lang="de-DE" dirty="0" smtClean="0"/>
              <a:t>∙ Name der Gasteinrichtung und des/der PI ∙ Laufzeit des Projekts ∙ Höhe der finanziellen Zuwendung ∙ Fristen für wissenschaftliche und finanzielle Berichte</a:t>
            </a:r>
          </a:p>
          <a:p>
            <a:endParaRPr lang="de-DE" dirty="0" smtClean="0"/>
          </a:p>
          <a:p>
            <a:r>
              <a:rPr lang="de-DE" dirty="0" smtClean="0"/>
              <a:t>Gleichzeitig schließt die Gasteinrichtung mit dem PI die Zusatzvereinbarung (</a:t>
            </a:r>
            <a:r>
              <a:rPr lang="de-DE" dirty="0" err="1" smtClean="0"/>
              <a:t>Supplementary</a:t>
            </a:r>
            <a:r>
              <a:rPr lang="de-DE" dirty="0" smtClean="0"/>
              <a:t> Agreement) ab. Diese Vereinbarung umfasst die Rechte und Pflichten der Gastinstitution und der/des PI untereinander.</a:t>
            </a:r>
          </a:p>
          <a:p>
            <a:endParaRPr lang="de-DE" dirty="0"/>
          </a:p>
        </p:txBody>
      </p:sp>
      <p:sp>
        <p:nvSpPr>
          <p:cNvPr id="4" name="Foliennummernplatzhalter 3"/>
          <p:cNvSpPr>
            <a:spLocks noGrp="1"/>
          </p:cNvSpPr>
          <p:nvPr>
            <p:ph type="sldNum" sz="quarter" idx="10"/>
          </p:nvPr>
        </p:nvSpPr>
        <p:spPr/>
        <p:txBody>
          <a:bodyPr/>
          <a:lstStyle/>
          <a:p>
            <a:fld id="{5CB3FD48-584A-441B-B7A0-A3A5315F2B98}" type="slidenum">
              <a:rPr lang="de-DE" smtClean="0"/>
              <a:pPr/>
              <a:t>32</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Finanzierungsregeln</a:t>
            </a:r>
          </a:p>
          <a:p>
            <a:r>
              <a:rPr lang="de-DE" dirty="0" smtClean="0"/>
              <a:t>Die Förderquoten für ERC-Projekte sind mit denen der sonstigen </a:t>
            </a:r>
            <a:r>
              <a:rPr lang="de-DE" dirty="0" err="1" smtClean="0"/>
              <a:t>Horizon</a:t>
            </a:r>
            <a:r>
              <a:rPr lang="de-DE" dirty="0" smtClean="0"/>
              <a:t> 2020 Research </a:t>
            </a:r>
            <a:r>
              <a:rPr lang="de-DE" dirty="0" err="1" smtClean="0"/>
              <a:t>and</a:t>
            </a:r>
            <a:r>
              <a:rPr lang="de-DE" dirty="0" smtClean="0"/>
              <a:t> Innovation Actions identisch: Es werden 100 % der direkten erstattungsfähigen Projektkosten durch die EU erstattet. Die indirekten Kosten werden mit einer Flatrate in Höhe von 25 % der direkten Kosten abgegolten. Kosten für Unteraufträge sowie Kosten für Ressourcen, die von Dritten zur Verfügung gestellt werden und nicht auf dem Gelände des Zuwendungsempfängers eingesetzt werden, dürfen bei der Berechnung der Flatrate nicht einbezogen werden.</a:t>
            </a:r>
          </a:p>
          <a:p>
            <a:endParaRPr lang="de-DE" dirty="0" smtClean="0"/>
          </a:p>
          <a:p>
            <a:r>
              <a:rPr lang="de-DE" dirty="0" smtClean="0"/>
              <a:t>Für ERC-Projekte gelten die gleichen Dokumentationspflichten wie für andere </a:t>
            </a:r>
            <a:r>
              <a:rPr lang="de-DE" dirty="0" err="1" smtClean="0"/>
              <a:t>Horizon</a:t>
            </a:r>
            <a:r>
              <a:rPr lang="de-DE" dirty="0" smtClean="0"/>
              <a:t> 2020-Maßnahmen: Personen, die nur einen Teil ihrer Arbeitszeit für das Projekt aufwenden, müssen </a:t>
            </a:r>
            <a:r>
              <a:rPr lang="de-DE" dirty="0" err="1" smtClean="0"/>
              <a:t>Timesheets</a:t>
            </a:r>
            <a:r>
              <a:rPr lang="de-DE" dirty="0" smtClean="0"/>
              <a:t> oder vergleichbare Nachweise führen. </a:t>
            </a:r>
          </a:p>
          <a:p>
            <a:r>
              <a:rPr lang="de-DE" dirty="0" smtClean="0"/>
              <a:t>Auch hinsichtlich der Zahlungsflüsse gibt es nur geringfügige Abweichungen von der Finanzhilfevereinbarung anderer Projekte. Die Vorfinanzierung kann bis zu 45 Tage vor dem Startdatum des Projektes gezahlt werden (Option).</a:t>
            </a:r>
          </a:p>
          <a:p>
            <a:endParaRPr lang="de-DE" dirty="0" smtClean="0"/>
          </a:p>
          <a:p>
            <a:r>
              <a:rPr lang="de-DE" dirty="0" smtClean="0"/>
              <a:t>Weitere Besonderheiten der ERC-Finanzhilfevereinbarung betreffen die Möglichkeit des </a:t>
            </a:r>
            <a:r>
              <a:rPr lang="de-DE" dirty="0" err="1" smtClean="0"/>
              <a:t>Principal</a:t>
            </a:r>
            <a:r>
              <a:rPr lang="de-DE" dirty="0" smtClean="0"/>
              <a:t> </a:t>
            </a:r>
            <a:r>
              <a:rPr lang="de-DE" dirty="0" err="1" smtClean="0"/>
              <a:t>Investigator</a:t>
            </a:r>
            <a:r>
              <a:rPr lang="de-DE" dirty="0" smtClean="0"/>
              <a:t>, die Gasteinrichtung zu wechseln (</a:t>
            </a:r>
            <a:r>
              <a:rPr lang="de-DE" dirty="0" err="1" smtClean="0"/>
              <a:t>Portability</a:t>
            </a:r>
            <a:r>
              <a:rPr lang="de-DE" dirty="0" smtClean="0"/>
              <a:t> </a:t>
            </a:r>
            <a:r>
              <a:rPr lang="de-DE" dirty="0" err="1" smtClean="0"/>
              <a:t>of</a:t>
            </a:r>
            <a:r>
              <a:rPr lang="de-DE" dirty="0" smtClean="0"/>
              <a:t> Grants) sowie Regeln für die Verpflichtung des PI, mindestens 50% (</a:t>
            </a:r>
            <a:r>
              <a:rPr lang="de-DE" dirty="0" err="1" smtClean="0"/>
              <a:t>Starting</a:t>
            </a:r>
            <a:r>
              <a:rPr lang="de-DE" dirty="0" smtClean="0"/>
              <a:t> Grants) bzw. 30% (</a:t>
            </a:r>
            <a:r>
              <a:rPr lang="de-DE" dirty="0" err="1" smtClean="0"/>
              <a:t>Advanced</a:t>
            </a:r>
            <a:r>
              <a:rPr lang="de-DE" dirty="0" smtClean="0"/>
              <a:t> Grants) seiner Arbeitszeit für das Projekt aufzuwenden (time </a:t>
            </a:r>
            <a:r>
              <a:rPr lang="de-DE" dirty="0" err="1" smtClean="0"/>
              <a:t>commitment</a:t>
            </a:r>
            <a:r>
              <a:rPr lang="de-DE" dirty="0" smtClean="0"/>
              <a:t>). Die Vereinbarung beinhaltet weiterhin spezielle Klauseln für den Fall eines  vorzeitigen Projektendes  aus wissenschaftlichen Gründen oder wegen Nichtverfügbarkeit des PI.</a:t>
            </a:r>
          </a:p>
          <a:p>
            <a:endParaRPr lang="de-DE" dirty="0"/>
          </a:p>
        </p:txBody>
      </p:sp>
      <p:sp>
        <p:nvSpPr>
          <p:cNvPr id="4" name="Foliennummernplatzhalter 3"/>
          <p:cNvSpPr>
            <a:spLocks noGrp="1"/>
          </p:cNvSpPr>
          <p:nvPr>
            <p:ph type="sldNum" sz="quarter" idx="10"/>
          </p:nvPr>
        </p:nvSpPr>
        <p:spPr/>
        <p:txBody>
          <a:bodyPr/>
          <a:lstStyle/>
          <a:p>
            <a:fld id="{5CB3FD48-584A-441B-B7A0-A3A5315F2B98}" type="slidenum">
              <a:rPr lang="de-DE" smtClean="0"/>
              <a:pPr/>
              <a:t>33</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Berichterstattung Die Berichterstattung zum Projekt erfolgt durch:</a:t>
            </a:r>
          </a:p>
          <a:p>
            <a:r>
              <a:rPr lang="de-DE" dirty="0" smtClean="0"/>
              <a:t>-</a:t>
            </a:r>
            <a:r>
              <a:rPr lang="de-DE" baseline="0" dirty="0" smtClean="0"/>
              <a:t> </a:t>
            </a:r>
            <a:r>
              <a:rPr lang="de-DE" dirty="0" smtClean="0"/>
              <a:t>wissenschaftliche Berichte  </a:t>
            </a:r>
          </a:p>
          <a:p>
            <a:pPr>
              <a:buFontTx/>
              <a:buChar char="-"/>
            </a:pPr>
            <a:r>
              <a:rPr lang="de-DE" dirty="0" smtClean="0"/>
              <a:t>Berichte zur Verwendung der Finanzen</a:t>
            </a:r>
          </a:p>
          <a:p>
            <a:pPr>
              <a:buFontTx/>
              <a:buChar char="-"/>
            </a:pPr>
            <a:endParaRPr lang="de-DE" dirty="0" smtClean="0"/>
          </a:p>
          <a:p>
            <a:r>
              <a:rPr lang="de-DE" dirty="0" smtClean="0"/>
              <a:t>Die Verantwortung für die wissenschaftlichen Berichte liegt beim PI; </a:t>
            </a:r>
          </a:p>
          <a:p>
            <a:r>
              <a:rPr lang="de-DE" dirty="0" smtClean="0"/>
              <a:t>für die Verwendung der finanziellen Mittel ist die Gasteinrichtung verantwortlich. </a:t>
            </a:r>
          </a:p>
          <a:p>
            <a:endParaRPr lang="de-DE" dirty="0" smtClean="0"/>
          </a:p>
          <a:p>
            <a:r>
              <a:rPr lang="de-DE" dirty="0" smtClean="0"/>
              <a:t>Die wissenschaftlichen Berichte informieren über Verlauf und Fortschritt des Projektes, einschließlich wichtiger Leistungen wie z. B. Publikationen. In der Regel werden in der gesamten Projektlaufzeit ein Zwischenbericht und ein Abschlussbericht verlangt.</a:t>
            </a:r>
          </a:p>
          <a:p>
            <a:endParaRPr lang="de-DE" dirty="0" smtClean="0"/>
          </a:p>
          <a:p>
            <a:r>
              <a:rPr lang="de-DE" dirty="0" smtClean="0"/>
              <a:t>Die Gasteinrichtung ist verpflichtet, Berichte über die Verwendung der finanziellen Mittel einzureichen. In der Regel müssen diese Berichte alle 18 Monate erstellt werden.</a:t>
            </a:r>
          </a:p>
          <a:p>
            <a:r>
              <a:rPr lang="de-DE" dirty="0" smtClean="0"/>
              <a:t>Ist mehr als eine Einrichtung involviert, so reicht die Hauptgasteinrichtung einen mit allen Einrichtungen abgestimmten Bericht ein.</a:t>
            </a:r>
          </a:p>
          <a:p>
            <a:endParaRPr lang="de-DE" dirty="0" smtClean="0"/>
          </a:p>
          <a:p>
            <a:r>
              <a:rPr lang="de-DE" dirty="0" smtClean="0"/>
              <a:t>Erreichen die Kosten kumulativ die Summe von 325.000 € oder mehr, so muss zusätzlich eine Prüfbescheinigung über die Ausgaben (</a:t>
            </a:r>
            <a:r>
              <a:rPr lang="de-DE" dirty="0" err="1" smtClean="0"/>
              <a:t>certificate</a:t>
            </a:r>
            <a:r>
              <a:rPr lang="de-DE" dirty="0" smtClean="0"/>
              <a:t> on </a:t>
            </a:r>
            <a:r>
              <a:rPr lang="de-DE" dirty="0" err="1" smtClean="0"/>
              <a:t>the</a:t>
            </a:r>
            <a:r>
              <a:rPr lang="de-DE" dirty="0" smtClean="0"/>
              <a:t> </a:t>
            </a:r>
            <a:r>
              <a:rPr lang="de-DE" dirty="0" err="1" smtClean="0"/>
              <a:t>financial</a:t>
            </a:r>
            <a:r>
              <a:rPr lang="de-DE" dirty="0" smtClean="0"/>
              <a:t> </a:t>
            </a:r>
            <a:r>
              <a:rPr lang="de-DE" dirty="0" err="1" smtClean="0"/>
              <a:t>statement</a:t>
            </a:r>
            <a:r>
              <a:rPr lang="de-DE" dirty="0" smtClean="0"/>
              <a:t>) einmal zu Ende des Projekts ein-gereicht werden. Dies ist bei ERC-Projekten fast immer der Fall.</a:t>
            </a:r>
          </a:p>
          <a:p>
            <a:r>
              <a:rPr lang="de-DE" dirty="0" smtClean="0"/>
              <a:t>Auszahlung der finanziellen Mittel Die finanzielle Zuwendung des Projektes wird in Raten ausgezahlt. Die erste Rate besteht aus einer Vorabzahlung (</a:t>
            </a:r>
            <a:r>
              <a:rPr lang="de-DE" dirty="0" err="1" smtClean="0"/>
              <a:t>pre-financing</a:t>
            </a:r>
            <a:r>
              <a:rPr lang="de-DE" dirty="0" smtClean="0"/>
              <a:t>), die im Durchschnitt etwa 25-40 % der Gesamtkosten des Projekts beträgt.</a:t>
            </a:r>
            <a:endParaRPr lang="de-DE" dirty="0"/>
          </a:p>
        </p:txBody>
      </p:sp>
      <p:sp>
        <p:nvSpPr>
          <p:cNvPr id="4" name="Foliennummernplatzhalter 3"/>
          <p:cNvSpPr>
            <a:spLocks noGrp="1"/>
          </p:cNvSpPr>
          <p:nvPr>
            <p:ph type="sldNum" sz="quarter" idx="10"/>
          </p:nvPr>
        </p:nvSpPr>
        <p:spPr/>
        <p:txBody>
          <a:bodyPr/>
          <a:lstStyle/>
          <a:p>
            <a:fld id="{5CB3FD48-584A-441B-B7A0-A3A5315F2B98}" type="slidenum">
              <a:rPr lang="de-DE" smtClean="0"/>
              <a:pPr/>
              <a:t>34</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Folienbildplatzhalter 1"/>
          <p:cNvSpPr>
            <a:spLocks noGrp="1" noRot="1" noChangeAspect="1"/>
          </p:cNvSpPr>
          <p:nvPr>
            <p:ph type="sldImg"/>
          </p:nvPr>
        </p:nvSpPr>
        <p:spPr bwMode="auto">
          <a:noFill/>
          <a:ln>
            <a:solidFill>
              <a:srgbClr val="000000"/>
            </a:solidFill>
            <a:miter lim="800000"/>
            <a:headEnd/>
            <a:tailEnd/>
          </a:ln>
        </p:spPr>
      </p:sp>
      <p:sp>
        <p:nvSpPr>
          <p:cNvPr id="1945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945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9B431D-8B17-4042-A65C-D7B2B442F8FC}" type="slidenum">
              <a:rPr lang="de-DE">
                <a:cs typeface="Arial" charset="0"/>
              </a:rPr>
              <a:pPr fontAlgn="base">
                <a:spcBef>
                  <a:spcPct val="0"/>
                </a:spcBef>
                <a:spcAft>
                  <a:spcPct val="0"/>
                </a:spcAft>
              </a:pPr>
              <a:t>35</a:t>
            </a:fld>
            <a:endParaRPr lang="de-DE">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83F222FF-5764-4844-B5FD-3FC89C918362}" type="slidenum">
              <a:rPr lang="de-DE" smtClean="0"/>
              <a:pPr/>
              <a:t>36</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0" dirty="0" smtClean="0"/>
          </a:p>
        </p:txBody>
      </p:sp>
      <p:sp>
        <p:nvSpPr>
          <p:cNvPr id="4" name="Foliennummernplatzhalter 3"/>
          <p:cNvSpPr>
            <a:spLocks noGrp="1"/>
          </p:cNvSpPr>
          <p:nvPr>
            <p:ph type="sldNum" sz="quarter" idx="10"/>
          </p:nvPr>
        </p:nvSpPr>
        <p:spPr/>
        <p:txBody>
          <a:bodyPr/>
          <a:lstStyle/>
          <a:p>
            <a:fld id="{CD737F0A-47DB-4059-B4C3-5934A1288788}" type="slidenum">
              <a:rPr lang="de-DE" smtClean="0"/>
              <a:pPr/>
              <a:t>39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EE83BC9-E753-427C-8272-41A2E12A14B9}" type="slidenum">
              <a:rPr lang="de-DE" smtClean="0"/>
              <a:pPr>
                <a:defRPr/>
              </a:pPr>
              <a:t>10</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lienbildplatzhalter 1"/>
          <p:cNvSpPr>
            <a:spLocks noGrp="1" noRot="1" noChangeAspect="1" noTextEdit="1"/>
          </p:cNvSpPr>
          <p:nvPr>
            <p:ph type="sldImg"/>
          </p:nvPr>
        </p:nvSpPr>
        <p:spPr>
          <a:ln/>
        </p:spPr>
      </p:sp>
      <p:sp>
        <p:nvSpPr>
          <p:cNvPr id="135171" name="Notizenplatzhalter 2"/>
          <p:cNvSpPr>
            <a:spLocks noGrp="1"/>
          </p:cNvSpPr>
          <p:nvPr>
            <p:ph type="body" idx="1"/>
          </p:nvPr>
        </p:nvSpPr>
        <p:spPr>
          <a:noFill/>
        </p:spPr>
        <p:txBody>
          <a:bodyPr/>
          <a:lstStyle/>
          <a:p>
            <a:endParaRPr lang="de-DE" smtClean="0"/>
          </a:p>
        </p:txBody>
      </p:sp>
      <p:sp>
        <p:nvSpPr>
          <p:cNvPr id="4" name="Foliennummernplatzhalter 3"/>
          <p:cNvSpPr>
            <a:spLocks noGrp="1"/>
          </p:cNvSpPr>
          <p:nvPr>
            <p:ph type="sldNum" sz="quarter" idx="5"/>
          </p:nvPr>
        </p:nvSpPr>
        <p:spPr/>
        <p:txBody>
          <a:bodyPr/>
          <a:lstStyle/>
          <a:p>
            <a:pPr>
              <a:defRPr/>
            </a:pPr>
            <a:fld id="{4E72338A-FD14-46EB-8212-C6365C746C15}" type="slidenum">
              <a:rPr lang="de-DE" smtClean="0"/>
              <a:pPr>
                <a:defRPr/>
              </a:pPr>
              <a:t>13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CB3FD48-584A-441B-B7A0-A3A5315F2B98}" type="slidenum">
              <a:rPr lang="de-DE" smtClean="0"/>
              <a:pPr/>
              <a:t>14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91F5F00-875A-4FD8-ACA6-A31B5D77647E}" type="slidenum">
              <a:rPr lang="de-DE" smtClean="0"/>
              <a:pPr/>
              <a:t>20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5">
              <a:buFontTx/>
              <a:buChar char="-"/>
            </a:pPr>
            <a:r>
              <a:rPr lang="de-DE" dirty="0" smtClean="0"/>
              <a:t>Panel finden sich auf</a:t>
            </a:r>
            <a:r>
              <a:rPr lang="de-DE" baseline="0" dirty="0" smtClean="0"/>
              <a:t> ERC-Website </a:t>
            </a:r>
            <a:r>
              <a:rPr lang="de-DE" baseline="0" dirty="0" smtClean="0">
                <a:sym typeface="Wingdings" pitchFamily="2" charset="2"/>
              </a:rPr>
              <a:t> Rotationsprinzip</a:t>
            </a:r>
          </a:p>
          <a:p>
            <a:pPr>
              <a:buFontTx/>
              <a:buChar char="-"/>
            </a:pPr>
            <a:r>
              <a:rPr lang="de-DE" baseline="0" dirty="0" smtClean="0">
                <a:sym typeface="Wingdings" pitchFamily="2" charset="2"/>
              </a:rPr>
              <a:t>Panel wird in den A-Forms des Antrags ausgewählt</a:t>
            </a:r>
          </a:p>
          <a:p>
            <a:pPr>
              <a:buFontTx/>
              <a:buChar char="-"/>
            </a:pPr>
            <a:r>
              <a:rPr lang="de-DE" baseline="0" dirty="0" smtClean="0">
                <a:sym typeface="Wingdings" pitchFamily="2" charset="2"/>
              </a:rPr>
              <a:t>Cross-disziplinäre Panelwahl möglich (nicht zu empfehlen)</a:t>
            </a:r>
          </a:p>
          <a:p>
            <a:pPr>
              <a:buFontTx/>
              <a:buChar char="-"/>
            </a:pPr>
            <a:r>
              <a:rPr lang="de-DE" baseline="0" dirty="0" err="1" smtClean="0">
                <a:sym typeface="Wingdings" pitchFamily="2" charset="2"/>
              </a:rPr>
              <a:t>Keywords</a:t>
            </a:r>
            <a:r>
              <a:rPr lang="de-DE" baseline="0" dirty="0" smtClean="0">
                <a:sym typeface="Wingdings" pitchFamily="2" charset="2"/>
              </a:rPr>
              <a:t> erleichtern die Panelauswahl</a:t>
            </a:r>
            <a:endParaRPr lang="de-DE" dirty="0"/>
          </a:p>
        </p:txBody>
      </p:sp>
      <p:sp>
        <p:nvSpPr>
          <p:cNvPr id="4" name="Foliennummernplatzhalter 3"/>
          <p:cNvSpPr>
            <a:spLocks noGrp="1"/>
          </p:cNvSpPr>
          <p:nvPr>
            <p:ph type="sldNum" sz="quarter" idx="10"/>
          </p:nvPr>
        </p:nvSpPr>
        <p:spPr/>
        <p:txBody>
          <a:bodyPr/>
          <a:lstStyle/>
          <a:p>
            <a:fld id="{5CB3FD48-584A-441B-B7A0-A3A5315F2B98}" type="slidenum">
              <a:rPr lang="de-DE" smtClean="0"/>
              <a:pPr/>
              <a:t>23</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p:cNvSpPr>
            <a:spLocks noGrp="1" noRot="1" noChangeAspect="1" noTextEdit="1"/>
          </p:cNvSpPr>
          <p:nvPr>
            <p:ph type="sldImg"/>
          </p:nvPr>
        </p:nvSpPr>
        <p:spPr>
          <a:ln/>
        </p:spPr>
      </p:sp>
      <p:sp>
        <p:nvSpPr>
          <p:cNvPr id="137219" name="Notizenplatzhalter 2"/>
          <p:cNvSpPr>
            <a:spLocks noGrp="1"/>
          </p:cNvSpPr>
          <p:nvPr>
            <p:ph type="body" idx="1"/>
          </p:nvPr>
        </p:nvSpPr>
        <p:spPr>
          <a:noFill/>
        </p:spPr>
        <p:txBody>
          <a:bodyPr/>
          <a:lstStyle/>
          <a:p>
            <a:endParaRPr lang="de-DE" dirty="0" smtClean="0"/>
          </a:p>
        </p:txBody>
      </p:sp>
      <p:sp>
        <p:nvSpPr>
          <p:cNvPr id="4" name="Foliennummernplatzhalter 3"/>
          <p:cNvSpPr>
            <a:spLocks noGrp="1"/>
          </p:cNvSpPr>
          <p:nvPr>
            <p:ph type="sldNum" sz="quarter" idx="5"/>
          </p:nvPr>
        </p:nvSpPr>
        <p:spPr/>
        <p:txBody>
          <a:bodyPr/>
          <a:lstStyle/>
          <a:p>
            <a:pPr>
              <a:defRPr/>
            </a:pPr>
            <a:fld id="{CCB2172F-23FE-41E5-8F7F-3E9C84BCEDD0}" type="slidenum">
              <a:rPr lang="de-DE" smtClean="0"/>
              <a:pPr>
                <a:defRPr/>
              </a:pPr>
              <a:t>26</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smtClean="0"/>
          </a:p>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BAB251FD-2A61-447B-8F08-5C8CD878ACD7}" type="slidenum">
              <a:rPr lang="de-DE" smtClean="0"/>
              <a:pPr>
                <a:defRPr/>
              </a:pPr>
              <a:t>28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755577" y="6477000"/>
            <a:ext cx="2724224"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Rechteck 1"/>
          <p:cNvSpPr/>
          <p:nvPr userDrawn="1"/>
        </p:nvSpPr>
        <p:spPr>
          <a:xfrm>
            <a:off x="0" y="6462712"/>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3568" y="3212976"/>
            <a:ext cx="7787208" cy="436910"/>
          </a:xfrm>
        </p:spPr>
        <p:txBody>
          <a:bodyPr/>
          <a:lstStyle>
            <a:lvl1pPr algn="ctr">
              <a:defRPr i="0"/>
            </a:lvl1pPr>
          </a:lstStyle>
          <a:p>
            <a:r>
              <a:rPr lang="de-DE" dirty="0" smtClean="0"/>
              <a:t>Titelmasterformat durch Klicken bearbeiten</a:t>
            </a:r>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866775" y="6477000"/>
            <a:ext cx="2613025"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Rechteck 1"/>
          <p:cNvSpPr/>
          <p:nvPr userDrawn="1"/>
        </p:nvSpPr>
        <p:spPr>
          <a:xfrm>
            <a:off x="0" y="6477000"/>
            <a:ext cx="9144000" cy="395288"/>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Rechteck 3"/>
          <p:cNvSpPr>
            <a:spLocks noChangeArrowheads="1"/>
          </p:cNvSpPr>
          <p:nvPr userDrawn="1"/>
        </p:nvSpPr>
        <p:spPr bwMode="auto">
          <a:xfrm>
            <a:off x="683569" y="6477000"/>
            <a:ext cx="2796232" cy="381000"/>
          </a:xfrm>
          <a:prstGeom prst="rect">
            <a:avLst/>
          </a:prstGeom>
          <a:noFill/>
          <a:ln w="9525">
            <a:noFill/>
            <a:miter lim="800000"/>
            <a:headEnd/>
            <a:tailEnd/>
          </a:ln>
        </p:spPr>
        <p:txBody>
          <a:bodyPr lIns="0" tIns="0" rIns="0" bIns="0" anchor="ctr"/>
          <a:lstStyle/>
          <a:p>
            <a:pPr>
              <a:defRPr/>
            </a:pPr>
            <a:r>
              <a:rPr lang="de-DE" sz="1200" b="1" dirty="0" smtClean="0">
                <a:solidFill>
                  <a:srgbClr val="FFFFFF"/>
                </a:solidFill>
                <a:cs typeface="Arial" charset="0"/>
              </a:rPr>
              <a:t>Universität Hohenheim, 07. April 2016</a:t>
            </a:r>
            <a:endParaRPr lang="de-DE" sz="1200" b="1" dirty="0">
              <a:solidFill>
                <a:srgbClr val="FFFFFF"/>
              </a:solidFill>
              <a:cs typeface="Arial" charset="0"/>
            </a:endParaRPr>
          </a:p>
        </p:txBody>
      </p:sp>
      <p:sp>
        <p:nvSpPr>
          <p:cNvPr id="5" name="Rechteck 4"/>
          <p:cNvSpPr>
            <a:spLocks noChangeArrowheads="1"/>
          </p:cNvSpPr>
          <p:nvPr userDrawn="1"/>
        </p:nvSpPr>
        <p:spPr bwMode="auto">
          <a:xfrm>
            <a:off x="6386513" y="6477000"/>
            <a:ext cx="2343150" cy="381000"/>
          </a:xfrm>
          <a:prstGeom prst="rect">
            <a:avLst/>
          </a:prstGeom>
          <a:noFill/>
          <a:ln w="9525">
            <a:noFill/>
            <a:miter lim="800000"/>
            <a:headEnd/>
            <a:tailEnd/>
          </a:ln>
        </p:spPr>
        <p:txBody>
          <a:bodyPr lIns="0" tIns="0" rIns="0" bIns="0" anchor="ctr"/>
          <a:lstStyle/>
          <a:p>
            <a:pPr algn="r">
              <a:defRPr/>
            </a:pPr>
            <a:fld id="{24094F1A-F818-4AC8-8F1A-BF363CFFADDA}" type="slidenum">
              <a:rPr lang="de-DE" sz="1200" b="1">
                <a:solidFill>
                  <a:srgbClr val="FFFFFF"/>
                </a:solidFill>
                <a:cs typeface="Arial" charset="0"/>
              </a:rPr>
              <a:pPr algn="r">
                <a:defRPr/>
              </a:pPr>
              <a:t>‹Nr.›</a:t>
            </a:fld>
            <a:endParaRPr lang="de-DE" sz="1200" b="1" dirty="0">
              <a:solidFill>
                <a:srgbClr val="FFFFFF"/>
              </a:solidFill>
              <a:cs typeface="Arial" charset="0"/>
            </a:endParaRPr>
          </a:p>
        </p:txBody>
      </p:sp>
      <p:pic>
        <p:nvPicPr>
          <p:cNvPr id="6" name="Grafik 10"/>
          <p:cNvPicPr>
            <a:picLocks noChangeAspect="1"/>
          </p:cNvPicPr>
          <p:nvPr userDrawn="1"/>
        </p:nvPicPr>
        <p:blipFill>
          <a:blip r:embed="rId2" cstate="print"/>
          <a:srcRect/>
          <a:stretch>
            <a:fillRect/>
          </a:stretch>
        </p:blipFill>
        <p:spPr bwMode="auto">
          <a:xfrm>
            <a:off x="114300" y="200025"/>
            <a:ext cx="2387600" cy="1125538"/>
          </a:xfrm>
          <a:prstGeom prst="rect">
            <a:avLst/>
          </a:prstGeom>
          <a:noFill/>
          <a:ln w="9525">
            <a:noFill/>
            <a:miter lim="800000"/>
            <a:headEnd/>
            <a:tailEnd/>
          </a:ln>
        </p:spPr>
      </p:pic>
      <p:pic>
        <p:nvPicPr>
          <p:cNvPr id="7" name="Picture 2" descr="O:\OE-80\EUB\Oeffentlichkeitsarbeit\Logos\NKS-Logo\NKS-Logo_Horizont2020\NKS_ERC\NKS_H2020_ERC_CMYK.jpg"/>
          <p:cNvPicPr>
            <a:picLocks noChangeAspect="1" noChangeArrowheads="1"/>
          </p:cNvPicPr>
          <p:nvPr userDrawn="1"/>
        </p:nvPicPr>
        <p:blipFill>
          <a:blip r:embed="rId3" cstate="print"/>
          <a:srcRect l="9438" t="10025" r="23943" b="16400"/>
          <a:stretch>
            <a:fillRect/>
          </a:stretch>
        </p:blipFill>
        <p:spPr bwMode="auto">
          <a:xfrm>
            <a:off x="307975" y="309563"/>
            <a:ext cx="1763713" cy="917575"/>
          </a:xfrm>
          <a:prstGeom prst="rect">
            <a:avLst/>
          </a:prstGeom>
          <a:noFill/>
          <a:ln w="9525">
            <a:noFill/>
            <a:miter lim="800000"/>
            <a:headEnd/>
            <a:tailEnd/>
          </a:ln>
        </p:spPr>
      </p:pic>
      <p:sp>
        <p:nvSpPr>
          <p:cNvPr id="9" name="Titelplatzhalter 13"/>
          <p:cNvSpPr>
            <a:spLocks noGrp="1"/>
          </p:cNvSpPr>
          <p:nvPr>
            <p:ph type="title"/>
          </p:nvPr>
        </p:nvSpPr>
        <p:spPr>
          <a:xfrm>
            <a:off x="899592" y="1340768"/>
            <a:ext cx="7787208" cy="43691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buFont typeface="Wingdings" pitchFamily="2" charset="2"/>
              <a:buChar char="§"/>
              <a:defRPr sz="3200"/>
            </a:lvl1pPr>
            <a:lvl2pPr>
              <a:buFont typeface="Arial" pitchFamily="34" charset="0"/>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3AF5A12-4FAF-4889-A321-180D4299D3A8}" type="datetimeFigureOut">
              <a:rPr lang="de-DE" smtClean="0"/>
              <a:pPr/>
              <a:t>23.03.2016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D870801-3A65-43E2-BB10-4BFCA0F0CEF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F5A12-4FAF-4889-A321-180D4299D3A8}" type="datetimeFigureOut">
              <a:rPr lang="de-DE" smtClean="0"/>
              <a:pPr/>
              <a:t>23.03.2016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70801-3A65-43E2-BB10-4BFCA0F0CEF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6" r:id="rId26"/>
    <p:sldLayoutId id="2147483677" r:id="rId27"/>
    <p:sldLayoutId id="2147483678" r:id="rId28"/>
    <p:sldLayoutId id="2147483679" r:id="rId29"/>
    <p:sldLayoutId id="2147483680" r:id="rId30"/>
    <p:sldLayoutId id="2147483681" r:id="rId31"/>
    <p:sldLayoutId id="2147483682"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hyperlink" Target="http://ec.europa.eu/research/participants/portal/desktop/en/home.html" TargetMode="Externa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hyperlink" Target="http://www.nks-erc.de/" TargetMode="External"/><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hyperlink" Target="mailto:isabel.herzhoff@kowi.de" TargetMode="Externa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a:spLocks noGrp="1"/>
          </p:cNvSpPr>
          <p:nvPr>
            <p:ph type="title"/>
          </p:nvPr>
        </p:nvSpPr>
        <p:spPr>
          <a:xfrm>
            <a:off x="827584" y="3140968"/>
            <a:ext cx="7787208" cy="436910"/>
          </a:xfrm>
        </p:spPr>
        <p:txBody>
          <a:bodyPr/>
          <a:lstStyle/>
          <a:p>
            <a:r>
              <a:rPr lang="de-DE" dirty="0" smtClean="0"/>
              <a:t>            </a:t>
            </a:r>
            <a:r>
              <a:rPr lang="de-DE" sz="2800" b="1" dirty="0" smtClean="0">
                <a:latin typeface="Arial" pitchFamily="34" charset="0"/>
                <a:cs typeface="Arial" pitchFamily="34" charset="0"/>
              </a:rPr>
              <a:t>- Tipps zur Antragstellung</a:t>
            </a:r>
            <a:endParaRPr lang="de-DE" sz="2800" b="1" dirty="0">
              <a:latin typeface="Arial" pitchFamily="34" charset="0"/>
              <a:cs typeface="Arial" pitchFamily="34" charset="0"/>
            </a:endParaRPr>
          </a:p>
        </p:txBody>
      </p:sp>
      <p:pic>
        <p:nvPicPr>
          <p:cNvPr id="4" name="Picture 6" descr="KOWI_L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9712" y="3140968"/>
            <a:ext cx="1210008" cy="64294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876256" y="332656"/>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feld 7"/>
          <p:cNvSpPr txBox="1">
            <a:spLocks noChangeArrowheads="1"/>
          </p:cNvSpPr>
          <p:nvPr/>
        </p:nvSpPr>
        <p:spPr bwMode="auto">
          <a:xfrm>
            <a:off x="827584" y="1916832"/>
            <a:ext cx="7851775" cy="3333750"/>
          </a:xfrm>
          <a:prstGeom prst="rect">
            <a:avLst/>
          </a:prstGeom>
          <a:noFill/>
          <a:ln w="9525">
            <a:noFill/>
            <a:miter lim="800000"/>
            <a:headEnd/>
            <a:tailEnd/>
          </a:ln>
        </p:spPr>
        <p:txBody>
          <a:bodyPr lIns="0" tIns="0" rIns="0" bIns="0">
            <a:spAutoFit/>
          </a:bodyPr>
          <a:lstStyle/>
          <a:p>
            <a:pPr marL="342900" indent="-342900">
              <a:lnSpc>
                <a:spcPts val="2600"/>
              </a:lnSpc>
              <a:buFont typeface="Arial" charset="0"/>
              <a:buChar char="•"/>
            </a:pPr>
            <a:r>
              <a:rPr lang="de-DE" sz="2000" dirty="0">
                <a:latin typeface="Arial" pitchFamily="34" charset="0"/>
                <a:cs typeface="Arial" pitchFamily="34" charset="0"/>
              </a:rPr>
              <a:t>Akademischer Lebenslauf und Forschungserfahrung beinhaltet auch:</a:t>
            </a:r>
          </a:p>
          <a:p>
            <a:pPr marL="800100" lvl="2" indent="-342900">
              <a:lnSpc>
                <a:spcPts val="2600"/>
              </a:lnSpc>
              <a:buFont typeface="Arial" charset="0"/>
              <a:buChar char="•"/>
            </a:pPr>
            <a:r>
              <a:rPr lang="de-DE" dirty="0">
                <a:latin typeface="Arial" pitchFamily="34" charset="0"/>
                <a:cs typeface="Arial" pitchFamily="34" charset="0"/>
              </a:rPr>
              <a:t>Aktivitäten als Gutachter/in für Journale oder Fördereinrichtungen</a:t>
            </a:r>
          </a:p>
          <a:p>
            <a:pPr marL="800100" lvl="2" indent="-342900">
              <a:lnSpc>
                <a:spcPts val="2600"/>
              </a:lnSpc>
              <a:buFont typeface="Arial" charset="0"/>
              <a:buChar char="•"/>
            </a:pPr>
            <a:r>
              <a:rPr lang="de-DE" dirty="0">
                <a:latin typeface="Arial" pitchFamily="34" charset="0"/>
                <a:cs typeface="Arial" pitchFamily="34" charset="0"/>
              </a:rPr>
              <a:t>Mitgliedschaft in fachlichen Beiräten, Fakultätsrat etc.</a:t>
            </a:r>
          </a:p>
          <a:p>
            <a:pPr marL="800100" lvl="2" indent="-342900">
              <a:lnSpc>
                <a:spcPts val="2600"/>
              </a:lnSpc>
              <a:buFont typeface="Arial" charset="0"/>
              <a:buChar char="•"/>
            </a:pPr>
            <a:r>
              <a:rPr lang="de-DE" dirty="0">
                <a:latin typeface="Arial" pitchFamily="34" charset="0"/>
                <a:cs typeface="Arial" pitchFamily="34" charset="0"/>
              </a:rPr>
              <a:t>Internationale Kollaborationen</a:t>
            </a:r>
          </a:p>
          <a:p>
            <a:pPr marL="800100" lvl="2" indent="-342900">
              <a:lnSpc>
                <a:spcPts val="2600"/>
              </a:lnSpc>
              <a:buFont typeface="Arial" charset="0"/>
              <a:buChar char="•"/>
            </a:pPr>
            <a:r>
              <a:rPr lang="de-DE" dirty="0">
                <a:latin typeface="Arial" pitchFamily="34" charset="0"/>
                <a:cs typeface="Arial" pitchFamily="34" charset="0"/>
              </a:rPr>
              <a:t>Bedeutende wissenschaftliche Leistungen (Preise) </a:t>
            </a:r>
          </a:p>
          <a:p>
            <a:pPr marL="342900" indent="-342900">
              <a:lnSpc>
                <a:spcPts val="2600"/>
              </a:lnSpc>
              <a:buFont typeface="Arial" charset="0"/>
              <a:buChar char="•"/>
            </a:pPr>
            <a:r>
              <a:rPr lang="de-DE" sz="2000" dirty="0">
                <a:latin typeface="Arial" pitchFamily="34" charset="0"/>
                <a:cs typeface="Arial" pitchFamily="34" charset="0"/>
              </a:rPr>
              <a:t>Zweck der </a:t>
            </a:r>
            <a:r>
              <a:rPr lang="de-DE" sz="2000" dirty="0" err="1">
                <a:latin typeface="Arial" pitchFamily="34" charset="0"/>
                <a:cs typeface="Arial" pitchFamily="34" charset="0"/>
              </a:rPr>
              <a:t>Funding</a:t>
            </a:r>
            <a:r>
              <a:rPr lang="de-DE" sz="2000" dirty="0">
                <a:latin typeface="Arial" pitchFamily="34" charset="0"/>
                <a:cs typeface="Arial" pitchFamily="34" charset="0"/>
              </a:rPr>
              <a:t> ID (Tabelle außerhalb des Seitenlimits)</a:t>
            </a:r>
          </a:p>
          <a:p>
            <a:pPr marL="800100" lvl="2" indent="-342900">
              <a:lnSpc>
                <a:spcPts val="2600"/>
              </a:lnSpc>
              <a:buFont typeface="Arial" charset="0"/>
              <a:buChar char="•"/>
            </a:pPr>
            <a:r>
              <a:rPr lang="de-DE" dirty="0">
                <a:latin typeface="Arial" pitchFamily="34" charset="0"/>
                <a:cs typeface="Arial" pitchFamily="34" charset="0"/>
              </a:rPr>
              <a:t>Fähigkeit Fördermittel einzuwerben und zu verwalten</a:t>
            </a:r>
          </a:p>
          <a:p>
            <a:pPr marL="800100" lvl="2" indent="-342900">
              <a:lnSpc>
                <a:spcPts val="2600"/>
              </a:lnSpc>
              <a:buFont typeface="Arial" charset="0"/>
              <a:buChar char="•"/>
            </a:pPr>
            <a:r>
              <a:rPr lang="de-DE" dirty="0">
                <a:latin typeface="Arial" pitchFamily="34" charset="0"/>
                <a:cs typeface="Arial" pitchFamily="34" charset="0"/>
              </a:rPr>
              <a:t>Keine Doppelfinanzierung </a:t>
            </a:r>
          </a:p>
          <a:p>
            <a:pPr marL="800100" lvl="2" indent="-342900">
              <a:lnSpc>
                <a:spcPts val="2600"/>
              </a:lnSpc>
              <a:buFont typeface="Arial" charset="0"/>
              <a:buChar char="•"/>
            </a:pPr>
            <a:r>
              <a:rPr lang="de-DE" dirty="0">
                <a:latin typeface="Arial" pitchFamily="34" charset="0"/>
                <a:cs typeface="Arial" pitchFamily="34" charset="0"/>
              </a:rPr>
              <a:t>Erfüllung des „time </a:t>
            </a:r>
            <a:r>
              <a:rPr lang="de-DE" dirty="0" err="1">
                <a:latin typeface="Arial" pitchFamily="34" charset="0"/>
                <a:cs typeface="Arial" pitchFamily="34" charset="0"/>
              </a:rPr>
              <a:t>commitment</a:t>
            </a:r>
            <a:r>
              <a:rPr lang="de-DE" dirty="0">
                <a:latin typeface="Arial" pitchFamily="34" charset="0"/>
                <a:cs typeface="Arial" pitchFamily="34" charset="0"/>
              </a:rPr>
              <a:t>“</a:t>
            </a:r>
          </a:p>
        </p:txBody>
      </p:sp>
      <p:graphicFrame>
        <p:nvGraphicFramePr>
          <p:cNvPr id="4" name="Tabelle 3"/>
          <p:cNvGraphicFramePr>
            <a:graphicFrameLocks noGrp="1"/>
          </p:cNvGraphicFramePr>
          <p:nvPr/>
        </p:nvGraphicFramePr>
        <p:xfrm>
          <a:off x="142875" y="5445125"/>
          <a:ext cx="8858312" cy="914400"/>
        </p:xfrm>
        <a:graphic>
          <a:graphicData uri="http://schemas.openxmlformats.org/drawingml/2006/table">
            <a:tbl>
              <a:tblPr firstRow="1" bandRow="1">
                <a:tableStyleId>{93296810-A885-4BE3-A3E7-6D5BEEA58F35}</a:tableStyleId>
              </a:tblPr>
              <a:tblGrid>
                <a:gridCol w="888699"/>
                <a:gridCol w="1625893"/>
                <a:gridCol w="1409977"/>
                <a:gridCol w="1121305"/>
                <a:gridCol w="1906219"/>
                <a:gridCol w="1906219"/>
              </a:tblGrid>
              <a:tr h="438758">
                <a:tc>
                  <a:txBody>
                    <a:bodyPr/>
                    <a:lstStyle/>
                    <a:p>
                      <a:r>
                        <a:rPr lang="en-GB" sz="1200" b="1" kern="1200" noProof="0" dirty="0" smtClean="0">
                          <a:solidFill>
                            <a:schemeClr val="lt1"/>
                          </a:solidFill>
                          <a:latin typeface="Verdana" pitchFamily="34" charset="0"/>
                          <a:ea typeface="Verdana" pitchFamily="34" charset="0"/>
                          <a:cs typeface="Verdana" pitchFamily="34" charset="0"/>
                        </a:rPr>
                        <a:t>Project Title</a:t>
                      </a:r>
                      <a:endParaRPr lang="en-GB" sz="1200" b="1" kern="1200" noProof="0" dirty="0">
                        <a:solidFill>
                          <a:schemeClr val="lt1"/>
                        </a:solidFill>
                        <a:latin typeface="Verdana" pitchFamily="34" charset="0"/>
                        <a:ea typeface="Verdana" pitchFamily="34" charset="0"/>
                        <a:cs typeface="Verdana" pitchFamily="34" charset="0"/>
                      </a:endParaRPr>
                    </a:p>
                  </a:txBody>
                  <a:tcPr>
                    <a:solidFill>
                      <a:srgbClr val="0778A5"/>
                    </a:solidFill>
                  </a:tcPr>
                </a:tc>
                <a:tc>
                  <a:txBody>
                    <a:bodyPr/>
                    <a:lstStyle/>
                    <a:p>
                      <a:r>
                        <a:rPr lang="en-GB" sz="1200" b="1" kern="1200" noProof="0" dirty="0" smtClean="0">
                          <a:solidFill>
                            <a:schemeClr val="lt1"/>
                          </a:solidFill>
                          <a:latin typeface="Verdana" pitchFamily="34" charset="0"/>
                          <a:ea typeface="Verdana" pitchFamily="34" charset="0"/>
                          <a:cs typeface="Verdana" pitchFamily="34" charset="0"/>
                        </a:rPr>
                        <a:t>Funding source</a:t>
                      </a:r>
                      <a:endParaRPr lang="en-GB" sz="1200" b="1" kern="1200" noProof="0" dirty="0">
                        <a:solidFill>
                          <a:schemeClr val="lt1"/>
                        </a:solidFill>
                        <a:latin typeface="Verdana" pitchFamily="34" charset="0"/>
                        <a:ea typeface="Verdana" pitchFamily="34" charset="0"/>
                        <a:cs typeface="Verdana" pitchFamily="34" charset="0"/>
                      </a:endParaRPr>
                    </a:p>
                  </a:txBody>
                  <a:tcPr>
                    <a:solidFill>
                      <a:srgbClr val="0778A5"/>
                    </a:solidFill>
                  </a:tcPr>
                </a:tc>
                <a:tc>
                  <a:txBody>
                    <a:bodyPr/>
                    <a:lstStyle/>
                    <a:p>
                      <a:r>
                        <a:rPr lang="en-GB" sz="1200" noProof="0" dirty="0" smtClean="0">
                          <a:latin typeface="Verdana" pitchFamily="34" charset="0"/>
                          <a:ea typeface="Verdana" pitchFamily="34" charset="0"/>
                          <a:cs typeface="Verdana" pitchFamily="34" charset="0"/>
                        </a:rPr>
                        <a:t>Amount</a:t>
                      </a:r>
                      <a:endParaRPr lang="en-GB" sz="1200" noProof="0" dirty="0">
                        <a:latin typeface="Verdana" pitchFamily="34" charset="0"/>
                        <a:ea typeface="Verdana" pitchFamily="34" charset="0"/>
                        <a:cs typeface="Verdana" pitchFamily="34" charset="0"/>
                      </a:endParaRPr>
                    </a:p>
                  </a:txBody>
                  <a:tcPr>
                    <a:solidFill>
                      <a:srgbClr val="0778A5"/>
                    </a:solidFill>
                  </a:tcPr>
                </a:tc>
                <a:tc>
                  <a:txBody>
                    <a:bodyPr/>
                    <a:lstStyle/>
                    <a:p>
                      <a:r>
                        <a:rPr lang="en-GB" sz="1200" noProof="0" dirty="0" smtClean="0">
                          <a:latin typeface="Verdana" pitchFamily="34" charset="0"/>
                          <a:ea typeface="Verdana" pitchFamily="34" charset="0"/>
                          <a:cs typeface="Verdana" pitchFamily="34" charset="0"/>
                        </a:rPr>
                        <a:t>Period</a:t>
                      </a:r>
                      <a:endParaRPr lang="en-GB" sz="1200" noProof="0" dirty="0">
                        <a:latin typeface="Verdana" pitchFamily="34" charset="0"/>
                        <a:ea typeface="Verdana" pitchFamily="34" charset="0"/>
                        <a:cs typeface="Verdana" pitchFamily="34" charset="0"/>
                      </a:endParaRPr>
                    </a:p>
                  </a:txBody>
                  <a:tcPr>
                    <a:solidFill>
                      <a:srgbClr val="0778A5"/>
                    </a:solidFill>
                  </a:tcPr>
                </a:tc>
                <a:tc>
                  <a:txBody>
                    <a:bodyPr/>
                    <a:lstStyle/>
                    <a:p>
                      <a:r>
                        <a:rPr lang="en-GB" sz="1200" noProof="0" dirty="0" smtClean="0">
                          <a:latin typeface="Verdana" pitchFamily="34" charset="0"/>
                          <a:ea typeface="Verdana" pitchFamily="34" charset="0"/>
                          <a:cs typeface="Verdana" pitchFamily="34" charset="0"/>
                        </a:rPr>
                        <a:t>Role of the PI</a:t>
                      </a:r>
                      <a:endParaRPr lang="en-GB" sz="1200" noProof="0" dirty="0">
                        <a:latin typeface="Verdana" pitchFamily="34" charset="0"/>
                        <a:ea typeface="Verdana" pitchFamily="34" charset="0"/>
                        <a:cs typeface="Verdana" pitchFamily="34" charset="0"/>
                      </a:endParaRPr>
                    </a:p>
                  </a:txBody>
                  <a:tcPr>
                    <a:solidFill>
                      <a:srgbClr val="0778A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latin typeface="Verdana" pitchFamily="34" charset="0"/>
                          <a:ea typeface="Verdana" pitchFamily="34" charset="0"/>
                          <a:cs typeface="Verdana" pitchFamily="34" charset="0"/>
                        </a:rPr>
                        <a:t>Relation</a:t>
                      </a:r>
                      <a:r>
                        <a:rPr lang="en-GB" sz="1200" baseline="0" noProof="0" dirty="0" smtClean="0">
                          <a:latin typeface="Verdana" pitchFamily="34" charset="0"/>
                          <a:ea typeface="Verdana" pitchFamily="34" charset="0"/>
                          <a:cs typeface="Verdana" pitchFamily="34" charset="0"/>
                        </a:rPr>
                        <a:t> to current </a:t>
                      </a:r>
                      <a:r>
                        <a:rPr lang="en-GB" sz="1200" baseline="0" noProof="0" dirty="0" err="1" smtClean="0">
                          <a:latin typeface="Verdana" pitchFamily="34" charset="0"/>
                          <a:ea typeface="Verdana" pitchFamily="34" charset="0"/>
                          <a:cs typeface="Verdana" pitchFamily="34" charset="0"/>
                        </a:rPr>
                        <a:t>ERC</a:t>
                      </a:r>
                      <a:r>
                        <a:rPr lang="en-GB" sz="1200" baseline="0" noProof="0" dirty="0" smtClean="0">
                          <a:latin typeface="Verdana" pitchFamily="34" charset="0"/>
                          <a:ea typeface="Verdana" pitchFamily="34" charset="0"/>
                          <a:cs typeface="Verdana" pitchFamily="34" charset="0"/>
                        </a:rPr>
                        <a:t> proposal</a:t>
                      </a:r>
                      <a:endParaRPr lang="en-GB" sz="1200" noProof="0" dirty="0" smtClean="0">
                        <a:latin typeface="Verdana" pitchFamily="34" charset="0"/>
                        <a:ea typeface="Verdana" pitchFamily="34" charset="0"/>
                        <a:cs typeface="Verdana" pitchFamily="34" charset="0"/>
                      </a:endParaRPr>
                    </a:p>
                  </a:txBody>
                  <a:tcPr>
                    <a:solidFill>
                      <a:srgbClr val="0778A5"/>
                    </a:solidFill>
                  </a:tcPr>
                </a:tc>
              </a:tr>
              <a:tr h="418498">
                <a:tc>
                  <a:txBody>
                    <a:bodyPr/>
                    <a:lstStyle/>
                    <a:p>
                      <a:r>
                        <a:rPr lang="en-GB" sz="1200" noProof="0" dirty="0" err="1" smtClean="0">
                          <a:solidFill>
                            <a:srgbClr val="292929"/>
                          </a:solidFill>
                          <a:latin typeface="Verdana" pitchFamily="34" charset="0"/>
                          <a:ea typeface="Verdana" pitchFamily="34" charset="0"/>
                          <a:cs typeface="Verdana" pitchFamily="34" charset="0"/>
                        </a:rPr>
                        <a:t>XY</a:t>
                      </a:r>
                      <a:endParaRPr lang="en-GB" sz="1200" noProof="0" dirty="0">
                        <a:solidFill>
                          <a:srgbClr val="292929"/>
                        </a:solidFill>
                        <a:latin typeface="Verdana" pitchFamily="34" charset="0"/>
                        <a:ea typeface="Verdana" pitchFamily="34" charset="0"/>
                        <a:cs typeface="Verdana" pitchFamily="34" charset="0"/>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err="1" smtClean="0">
                          <a:solidFill>
                            <a:srgbClr val="292929"/>
                          </a:solidFill>
                          <a:latin typeface="Verdana" pitchFamily="34" charset="0"/>
                          <a:ea typeface="Verdana" pitchFamily="34" charset="0"/>
                          <a:cs typeface="Verdana" pitchFamily="34" charset="0"/>
                        </a:rPr>
                        <a:t>DFG</a:t>
                      </a:r>
                      <a:r>
                        <a:rPr lang="en-GB" sz="1200" noProof="0" dirty="0" smtClean="0">
                          <a:solidFill>
                            <a:srgbClr val="292929"/>
                          </a:solidFill>
                          <a:latin typeface="Verdana" pitchFamily="34" charset="0"/>
                          <a:ea typeface="Verdana" pitchFamily="34" charset="0"/>
                          <a:cs typeface="Verdana" pitchFamily="34" charset="0"/>
                        </a:rPr>
                        <a:t> – </a:t>
                      </a:r>
                      <a:r>
                        <a:rPr lang="en-GB" sz="1200" noProof="0" dirty="0" err="1" smtClean="0">
                          <a:solidFill>
                            <a:srgbClr val="292929"/>
                          </a:solidFill>
                          <a:latin typeface="Verdana" pitchFamily="34" charset="0"/>
                          <a:ea typeface="Verdana" pitchFamily="34" charset="0"/>
                          <a:cs typeface="Verdana" pitchFamily="34" charset="0"/>
                        </a:rPr>
                        <a:t>Emmy</a:t>
                      </a:r>
                      <a:r>
                        <a:rPr lang="en-GB" sz="1200" noProof="0" dirty="0" smtClean="0">
                          <a:solidFill>
                            <a:srgbClr val="292929"/>
                          </a:solidFill>
                          <a:latin typeface="Verdana" pitchFamily="34" charset="0"/>
                          <a:ea typeface="Verdana" pitchFamily="34" charset="0"/>
                          <a:cs typeface="Verdana" pitchFamily="34" charset="0"/>
                        </a:rPr>
                        <a:t> </a:t>
                      </a:r>
                      <a:r>
                        <a:rPr lang="en-GB" sz="1200" noProof="0" dirty="0" err="1" smtClean="0">
                          <a:solidFill>
                            <a:srgbClr val="292929"/>
                          </a:solidFill>
                          <a:latin typeface="Verdana" pitchFamily="34" charset="0"/>
                          <a:ea typeface="Verdana" pitchFamily="34" charset="0"/>
                          <a:cs typeface="Verdana" pitchFamily="34" charset="0"/>
                        </a:rPr>
                        <a:t>Noether</a:t>
                      </a:r>
                      <a:endParaRPr lang="en-GB" sz="1200" noProof="0" dirty="0" smtClean="0">
                        <a:solidFill>
                          <a:srgbClr val="292929"/>
                        </a:solidFill>
                        <a:latin typeface="Verdana" pitchFamily="34" charset="0"/>
                        <a:ea typeface="Verdana" pitchFamily="34" charset="0"/>
                        <a:cs typeface="Verdana" pitchFamily="34" charset="0"/>
                      </a:endParaRPr>
                    </a:p>
                  </a:txBody>
                  <a:tcPr>
                    <a:solidFill>
                      <a:schemeClr val="tx2">
                        <a:lumMod val="20000"/>
                        <a:lumOff val="80000"/>
                      </a:schemeClr>
                    </a:solidFill>
                  </a:tcPr>
                </a:tc>
                <a:tc>
                  <a:txBody>
                    <a:bodyPr/>
                    <a:lstStyle/>
                    <a:p>
                      <a:r>
                        <a:rPr lang="en-GB" sz="1200" noProof="0" dirty="0" err="1" smtClean="0">
                          <a:solidFill>
                            <a:srgbClr val="292929"/>
                          </a:solidFill>
                          <a:latin typeface="Verdana" pitchFamily="34" charset="0"/>
                          <a:ea typeface="Verdana" pitchFamily="34" charset="0"/>
                          <a:cs typeface="Verdana" pitchFamily="34" charset="0"/>
                        </a:rPr>
                        <a:t>XY</a:t>
                      </a:r>
                      <a:r>
                        <a:rPr lang="en-GB" sz="1200" noProof="0" dirty="0" smtClean="0">
                          <a:solidFill>
                            <a:srgbClr val="292929"/>
                          </a:solidFill>
                          <a:latin typeface="Verdana" pitchFamily="34" charset="0"/>
                          <a:ea typeface="Verdana" pitchFamily="34" charset="0"/>
                          <a:cs typeface="Verdana" pitchFamily="34" charset="0"/>
                        </a:rPr>
                        <a:t> </a:t>
                      </a:r>
                      <a:r>
                        <a:rPr lang="en-GB" sz="1200" noProof="0" dirty="0" err="1" smtClean="0">
                          <a:solidFill>
                            <a:srgbClr val="292929"/>
                          </a:solidFill>
                          <a:latin typeface="Verdana" pitchFamily="34" charset="0"/>
                          <a:ea typeface="Verdana" pitchFamily="34" charset="0"/>
                          <a:cs typeface="Verdana" pitchFamily="34" charset="0"/>
                        </a:rPr>
                        <a:t>EUR</a:t>
                      </a:r>
                      <a:endParaRPr lang="en-GB" sz="1200" noProof="0" dirty="0">
                        <a:solidFill>
                          <a:srgbClr val="292929"/>
                        </a:solidFill>
                        <a:latin typeface="Verdana" pitchFamily="34" charset="0"/>
                        <a:ea typeface="Verdana" pitchFamily="34" charset="0"/>
                        <a:cs typeface="Verdana" pitchFamily="34" charset="0"/>
                      </a:endParaRPr>
                    </a:p>
                  </a:txBody>
                  <a:tcPr>
                    <a:solidFill>
                      <a:schemeClr val="tx2">
                        <a:lumMod val="20000"/>
                        <a:lumOff val="80000"/>
                      </a:schemeClr>
                    </a:solidFill>
                  </a:tcPr>
                </a:tc>
                <a:tc>
                  <a:txBody>
                    <a:bodyPr/>
                    <a:lstStyle/>
                    <a:p>
                      <a:r>
                        <a:rPr lang="en-GB" sz="1200" noProof="0" dirty="0" smtClean="0">
                          <a:solidFill>
                            <a:srgbClr val="292929"/>
                          </a:solidFill>
                          <a:latin typeface="Verdana" pitchFamily="34" charset="0"/>
                          <a:ea typeface="Verdana" pitchFamily="34" charset="0"/>
                          <a:cs typeface="Verdana" pitchFamily="34" charset="0"/>
                        </a:rPr>
                        <a:t>2008</a:t>
                      </a:r>
                      <a:r>
                        <a:rPr lang="en-GB" sz="1200" baseline="0" noProof="0" dirty="0" smtClean="0">
                          <a:solidFill>
                            <a:srgbClr val="292929"/>
                          </a:solidFill>
                          <a:latin typeface="Verdana" pitchFamily="34" charset="0"/>
                          <a:ea typeface="Verdana" pitchFamily="34" charset="0"/>
                          <a:cs typeface="Verdana" pitchFamily="34" charset="0"/>
                        </a:rPr>
                        <a:t> - 2013</a:t>
                      </a:r>
                      <a:endParaRPr lang="en-GB" sz="1200" noProof="0" dirty="0">
                        <a:solidFill>
                          <a:srgbClr val="292929"/>
                        </a:solidFill>
                        <a:latin typeface="Verdana" pitchFamily="34" charset="0"/>
                        <a:ea typeface="Verdana" pitchFamily="34" charset="0"/>
                        <a:cs typeface="Verdana" pitchFamily="34" charset="0"/>
                      </a:endParaRPr>
                    </a:p>
                  </a:txBody>
                  <a:tcPr>
                    <a:solidFill>
                      <a:schemeClr val="tx2">
                        <a:lumMod val="20000"/>
                        <a:lumOff val="80000"/>
                      </a:schemeClr>
                    </a:solidFill>
                  </a:tcPr>
                </a:tc>
                <a:tc>
                  <a:txBody>
                    <a:bodyPr/>
                    <a:lstStyle/>
                    <a:p>
                      <a:r>
                        <a:rPr lang="en-GB" sz="1200" noProof="0" dirty="0" smtClean="0">
                          <a:solidFill>
                            <a:srgbClr val="292929"/>
                          </a:solidFill>
                          <a:latin typeface="Verdana" pitchFamily="34" charset="0"/>
                          <a:ea typeface="Verdana" pitchFamily="34" charset="0"/>
                          <a:cs typeface="Verdana" pitchFamily="34" charset="0"/>
                        </a:rPr>
                        <a:t>group</a:t>
                      </a:r>
                      <a:r>
                        <a:rPr lang="en-GB" sz="1200" baseline="0" noProof="0" dirty="0" smtClean="0">
                          <a:solidFill>
                            <a:srgbClr val="292929"/>
                          </a:solidFill>
                          <a:latin typeface="Verdana" pitchFamily="34" charset="0"/>
                          <a:ea typeface="Verdana" pitchFamily="34" charset="0"/>
                          <a:cs typeface="Verdana" pitchFamily="34" charset="0"/>
                        </a:rPr>
                        <a:t> leader</a:t>
                      </a:r>
                      <a:endParaRPr lang="en-GB" sz="1200" noProof="0" dirty="0">
                        <a:solidFill>
                          <a:srgbClr val="292929"/>
                        </a:solidFill>
                        <a:latin typeface="Verdana" pitchFamily="34" charset="0"/>
                        <a:ea typeface="Verdana" pitchFamily="34" charset="0"/>
                        <a:cs typeface="Verdana" pitchFamily="34" charset="0"/>
                      </a:endParaRPr>
                    </a:p>
                  </a:txBody>
                  <a:tcPr>
                    <a:solidFill>
                      <a:schemeClr val="tx2">
                        <a:lumMod val="20000"/>
                        <a:lumOff val="80000"/>
                      </a:schemeClr>
                    </a:solidFill>
                  </a:tcPr>
                </a:tc>
                <a:tc>
                  <a:txBody>
                    <a:bodyPr/>
                    <a:lstStyle/>
                    <a:p>
                      <a:endParaRPr lang="en-GB" sz="1200" noProof="0" dirty="0">
                        <a:solidFill>
                          <a:srgbClr val="292929"/>
                        </a:solidFill>
                        <a:latin typeface="Verdana" pitchFamily="34" charset="0"/>
                        <a:ea typeface="Verdana" pitchFamily="34" charset="0"/>
                        <a:cs typeface="Verdana" pitchFamily="34" charset="0"/>
                      </a:endParaRPr>
                    </a:p>
                  </a:txBody>
                  <a:tcPr>
                    <a:solidFill>
                      <a:schemeClr val="tx2">
                        <a:lumMod val="20000"/>
                        <a:lumOff val="80000"/>
                      </a:schemeClr>
                    </a:solidFill>
                  </a:tcPr>
                </a:tc>
              </a:tr>
            </a:tbl>
          </a:graphicData>
        </a:graphic>
      </p:graphicFrame>
      <p:sp>
        <p:nvSpPr>
          <p:cNvPr id="5" name="Titel 4"/>
          <p:cNvSpPr>
            <a:spLocks noGrp="1"/>
          </p:cNvSpPr>
          <p:nvPr>
            <p:ph type="title"/>
          </p:nvPr>
        </p:nvSpPr>
        <p:spPr>
          <a:xfrm>
            <a:off x="899592" y="1268760"/>
            <a:ext cx="7787208" cy="436910"/>
          </a:xfrm>
        </p:spPr>
        <p:txBody>
          <a:bodyPr/>
          <a:lstStyle/>
          <a:p>
            <a:r>
              <a:rPr lang="de-DE" sz="2800" dirty="0" smtClean="0">
                <a:latin typeface="Arial" pitchFamily="34" charset="0"/>
                <a:cs typeface="Arial" pitchFamily="34" charset="0"/>
              </a:rPr>
              <a:t>Tipps zum CV</a:t>
            </a:r>
            <a:endParaRPr lang="de-DE" sz="2800" dirty="0">
              <a:latin typeface="Arial" pitchFamily="34" charset="0"/>
              <a:cs typeface="Arial"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7020272"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nhaltsplatzhalter 11"/>
          <p:cNvSpPr>
            <a:spLocks noGrp="1"/>
          </p:cNvSpPr>
          <p:nvPr>
            <p:ph sz="half" idx="4294967295"/>
          </p:nvPr>
        </p:nvSpPr>
        <p:spPr>
          <a:xfrm>
            <a:off x="4355976" y="1916832"/>
            <a:ext cx="4644008" cy="4813994"/>
          </a:xfrm>
        </p:spPr>
        <p:txBody>
          <a:bodyPr>
            <a:normAutofit lnSpcReduction="10000"/>
          </a:bodyPr>
          <a:lstStyle/>
          <a:p>
            <a:pPr fontAlgn="auto">
              <a:buNone/>
              <a:defRPr/>
            </a:pPr>
            <a:r>
              <a:rPr lang="en-GB" sz="2000" b="1" dirty="0" err="1" smtClean="0">
                <a:latin typeface="Arial" pitchFamily="34" charset="0"/>
                <a:cs typeface="Arial" pitchFamily="34" charset="0"/>
              </a:rPr>
              <a:t>StG</a:t>
            </a:r>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CoG</a:t>
            </a:r>
            <a:r>
              <a:rPr lang="en-GB" sz="2000" dirty="0" smtClean="0">
                <a:latin typeface="Arial" pitchFamily="34" charset="0"/>
                <a:cs typeface="Arial" pitchFamily="34" charset="0"/>
              </a:rPr>
              <a:t>: Early achievements track</a:t>
            </a:r>
          </a:p>
          <a:p>
            <a:pPr fontAlgn="auto">
              <a:buNone/>
              <a:defRPr/>
            </a:pPr>
            <a:r>
              <a:rPr lang="en-GB" sz="2000" dirty="0" smtClean="0">
                <a:latin typeface="Arial" pitchFamily="34" charset="0"/>
                <a:cs typeface="Arial" pitchFamily="34" charset="0"/>
              </a:rPr>
              <a:t>record </a:t>
            </a:r>
            <a:r>
              <a:rPr lang="en-GB" sz="2000" dirty="0" err="1" smtClean="0">
                <a:latin typeface="Arial" pitchFamily="34" charset="0"/>
                <a:cs typeface="Arial" pitchFamily="34" charset="0"/>
              </a:rPr>
              <a:t>AdG</a:t>
            </a:r>
            <a:r>
              <a:rPr lang="en-GB" sz="2000" dirty="0" smtClean="0">
                <a:latin typeface="Arial" pitchFamily="34" charset="0"/>
                <a:cs typeface="Arial" pitchFamily="34" charset="0"/>
              </a:rPr>
              <a:t>: Ten-year track record</a:t>
            </a:r>
          </a:p>
          <a:p>
            <a:pPr fontAlgn="auto">
              <a:buFont typeface="Arial" pitchFamily="34" charset="0"/>
              <a:buChar char="•"/>
              <a:defRPr/>
            </a:pPr>
            <a:r>
              <a:rPr lang="en-GB" sz="2000" dirty="0" smtClean="0">
                <a:latin typeface="Arial" pitchFamily="34" charset="0"/>
                <a:cs typeface="Arial" pitchFamily="34" charset="0"/>
              </a:rPr>
              <a:t>Publications in peer-reviewed international journals &amp; </a:t>
            </a:r>
            <a:br>
              <a:rPr lang="en-GB" sz="2000" dirty="0" smtClean="0">
                <a:latin typeface="Arial" pitchFamily="34" charset="0"/>
                <a:cs typeface="Arial" pitchFamily="34" charset="0"/>
              </a:rPr>
            </a:br>
            <a:r>
              <a:rPr lang="en-GB" sz="2000" dirty="0" smtClean="0">
                <a:latin typeface="Arial" pitchFamily="34" charset="0"/>
                <a:cs typeface="Arial" pitchFamily="34" charset="0"/>
              </a:rPr>
              <a:t>Conference proceedings </a:t>
            </a:r>
          </a:p>
          <a:p>
            <a:pPr fontAlgn="auto">
              <a:buFont typeface="Arial" pitchFamily="34" charset="0"/>
              <a:buChar char="•"/>
              <a:defRPr/>
            </a:pPr>
            <a:r>
              <a:rPr lang="en-GB" sz="2000" dirty="0" smtClean="0">
                <a:latin typeface="Arial" pitchFamily="34" charset="0"/>
                <a:cs typeface="Arial" pitchFamily="34" charset="0"/>
              </a:rPr>
              <a:t>Monographs</a:t>
            </a:r>
          </a:p>
          <a:p>
            <a:pPr fontAlgn="auto">
              <a:buFont typeface="Arial" pitchFamily="34" charset="0"/>
              <a:buChar char="•"/>
              <a:defRPr/>
            </a:pPr>
            <a:r>
              <a:rPr lang="en-GB" sz="2000" dirty="0" smtClean="0">
                <a:latin typeface="Arial" pitchFamily="34" charset="0"/>
                <a:cs typeface="Arial" pitchFamily="34" charset="0"/>
              </a:rPr>
              <a:t>Granted patent(s)</a:t>
            </a:r>
          </a:p>
          <a:p>
            <a:pPr fontAlgn="auto">
              <a:buFont typeface="Arial" pitchFamily="34" charset="0"/>
              <a:buChar char="•"/>
              <a:defRPr/>
            </a:pPr>
            <a:r>
              <a:rPr lang="en-GB" sz="2000" dirty="0" smtClean="0">
                <a:latin typeface="Arial" pitchFamily="34" charset="0"/>
                <a:cs typeface="Arial" pitchFamily="34" charset="0"/>
              </a:rPr>
              <a:t>Invited presentations</a:t>
            </a:r>
          </a:p>
          <a:p>
            <a:pPr fontAlgn="auto">
              <a:spcAft>
                <a:spcPts val="600"/>
              </a:spcAft>
              <a:buFont typeface="Arial" pitchFamily="34" charset="0"/>
              <a:buChar char="•"/>
              <a:defRPr/>
            </a:pPr>
            <a:r>
              <a:rPr lang="en-GB" sz="2000" dirty="0" smtClean="0">
                <a:latin typeface="Arial" pitchFamily="34" charset="0"/>
                <a:cs typeface="Arial" pitchFamily="34" charset="0"/>
              </a:rPr>
              <a:t>Prizes, awards, memberships</a:t>
            </a:r>
          </a:p>
          <a:p>
            <a:pPr>
              <a:lnSpc>
                <a:spcPct val="100000"/>
              </a:lnSpc>
              <a:buNone/>
            </a:pPr>
            <a:r>
              <a:rPr lang="en-GB" sz="2000" b="1" dirty="0" err="1" smtClean="0">
                <a:latin typeface="Arial" pitchFamily="34" charset="0"/>
                <a:cs typeface="Arial" pitchFamily="34" charset="0"/>
              </a:rPr>
              <a:t>AdG</a:t>
            </a:r>
            <a:r>
              <a:rPr lang="en-GB" sz="2000" dirty="0" smtClean="0">
                <a:latin typeface="Arial" pitchFamily="34" charset="0"/>
                <a:cs typeface="Arial" pitchFamily="34" charset="0"/>
              </a:rPr>
              <a:t>: </a:t>
            </a:r>
          </a:p>
          <a:p>
            <a:pPr>
              <a:lnSpc>
                <a:spcPct val="100000"/>
              </a:lnSpc>
              <a:buFont typeface="Arial" pitchFamily="34" charset="0"/>
              <a:buChar char="•"/>
            </a:pPr>
            <a:r>
              <a:rPr lang="en-US" sz="2000" dirty="0" smtClean="0">
                <a:latin typeface="Arial" pitchFamily="34" charset="0"/>
                <a:cs typeface="Arial" pitchFamily="34" charset="0"/>
              </a:rPr>
              <a:t>Contributions to early careers of excellent researchers</a:t>
            </a:r>
          </a:p>
          <a:p>
            <a:pPr>
              <a:lnSpc>
                <a:spcPct val="100000"/>
              </a:lnSpc>
              <a:buFont typeface="Arial" pitchFamily="34" charset="0"/>
              <a:buChar char="•"/>
            </a:pPr>
            <a:r>
              <a:rPr lang="en-US" sz="2000" dirty="0" smtClean="0">
                <a:latin typeface="Arial" pitchFamily="34" charset="0"/>
                <a:cs typeface="Arial" pitchFamily="34" charset="0"/>
              </a:rPr>
              <a:t>Examples of leadership in industrial innovation</a:t>
            </a:r>
            <a:endParaRPr lang="en-GB" sz="2000" dirty="0" smtClean="0">
              <a:latin typeface="Arial" pitchFamily="34" charset="0"/>
              <a:cs typeface="Arial" pitchFamily="34" charset="0"/>
            </a:endParaRPr>
          </a:p>
          <a:p>
            <a:pPr fontAlgn="auto">
              <a:buFont typeface="Arial" pitchFamily="34" charset="0"/>
              <a:buChar char="•"/>
              <a:defRPr/>
            </a:pPr>
            <a:endParaRPr lang="en-GB" dirty="0" smtClean="0"/>
          </a:p>
        </p:txBody>
      </p:sp>
      <p:grpSp>
        <p:nvGrpSpPr>
          <p:cNvPr id="2" name="Gruppieren 11"/>
          <p:cNvGrpSpPr/>
          <p:nvPr/>
        </p:nvGrpSpPr>
        <p:grpSpPr>
          <a:xfrm>
            <a:off x="284400" y="1770560"/>
            <a:ext cx="3715200" cy="4402800"/>
            <a:chOff x="461963" y="2143125"/>
            <a:chExt cx="3960812" cy="4475163"/>
          </a:xfrm>
          <a:solidFill>
            <a:schemeClr val="bg1">
              <a:lumMod val="65000"/>
            </a:schemeClr>
          </a:solidFill>
          <a:scene3d>
            <a:camera prst="perspectiveFront" fov="3300000">
              <a:rot lat="486000" lon="19530000" rev="174000"/>
            </a:camera>
            <a:lightRig rig="harsh" dir="t">
              <a:rot lat="0" lon="0" rev="3000000"/>
            </a:lightRig>
          </a:scene3d>
        </p:grpSpPr>
        <p:sp>
          <p:nvSpPr>
            <p:cNvPr id="14" name="Freihandform 13"/>
            <p:cNvSpPr/>
            <p:nvPr/>
          </p:nvSpPr>
          <p:spPr>
            <a:xfrm>
              <a:off x="461963" y="2143125"/>
              <a:ext cx="3960812" cy="4475163"/>
            </a:xfrm>
            <a:custGeom>
              <a:avLst/>
              <a:gdLst>
                <a:gd name="connsiteX0" fmla="*/ 0 w 3962102"/>
                <a:gd name="connsiteY0" fmla="*/ 396210 h 4475163"/>
                <a:gd name="connsiteX1" fmla="*/ 116048 w 3962102"/>
                <a:gd name="connsiteY1" fmla="*/ 116047 h 4475163"/>
                <a:gd name="connsiteX2" fmla="*/ 396211 w 3962102"/>
                <a:gd name="connsiteY2" fmla="*/ 0 h 4475163"/>
                <a:gd name="connsiteX3" fmla="*/ 3565892 w 3962102"/>
                <a:gd name="connsiteY3" fmla="*/ 0 h 4475163"/>
                <a:gd name="connsiteX4" fmla="*/ 3846055 w 3962102"/>
                <a:gd name="connsiteY4" fmla="*/ 116048 h 4475163"/>
                <a:gd name="connsiteX5" fmla="*/ 3962102 w 3962102"/>
                <a:gd name="connsiteY5" fmla="*/ 396211 h 4475163"/>
                <a:gd name="connsiteX6" fmla="*/ 3962102 w 3962102"/>
                <a:gd name="connsiteY6" fmla="*/ 4078953 h 4475163"/>
                <a:gd name="connsiteX7" fmla="*/ 3846055 w 3962102"/>
                <a:gd name="connsiteY7" fmla="*/ 4359116 h 4475163"/>
                <a:gd name="connsiteX8" fmla="*/ 3565892 w 3962102"/>
                <a:gd name="connsiteY8" fmla="*/ 4475163 h 4475163"/>
                <a:gd name="connsiteX9" fmla="*/ 396210 w 3962102"/>
                <a:gd name="connsiteY9" fmla="*/ 4475163 h 4475163"/>
                <a:gd name="connsiteX10" fmla="*/ 116047 w 3962102"/>
                <a:gd name="connsiteY10" fmla="*/ 4359116 h 4475163"/>
                <a:gd name="connsiteX11" fmla="*/ 0 w 3962102"/>
                <a:gd name="connsiteY11" fmla="*/ 4078953 h 4475163"/>
                <a:gd name="connsiteX12" fmla="*/ 0 w 3962102"/>
                <a:gd name="connsiteY12" fmla="*/ 396210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4751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078953"/>
                  </a:lnTo>
                  <a:cubicBezTo>
                    <a:pt x="3962102" y="4184034"/>
                    <a:pt x="3920359" y="4284812"/>
                    <a:pt x="3846055" y="4359116"/>
                  </a:cubicBezTo>
                  <a:cubicBezTo>
                    <a:pt x="3771751" y="4433420"/>
                    <a:pt x="3670974" y="4475163"/>
                    <a:pt x="3565892" y="4475163"/>
                  </a:cubicBezTo>
                  <a:lnTo>
                    <a:pt x="396210" y="4475163"/>
                  </a:lnTo>
                  <a:cubicBezTo>
                    <a:pt x="291129" y="4475163"/>
                    <a:pt x="190351" y="4433419"/>
                    <a:pt x="116047" y="4359116"/>
                  </a:cubicBezTo>
                  <a:cubicBezTo>
                    <a:pt x="41743" y="4284812"/>
                    <a:pt x="0" y="4184034"/>
                    <a:pt x="0" y="4078953"/>
                  </a:cubicBezTo>
                  <a:lnTo>
                    <a:pt x="0" y="396210"/>
                  </a:lnTo>
                  <a:close/>
                </a:path>
              </a:pathLst>
            </a:custGeom>
            <a:grp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tIns="91440" bIns="3224055" spcCol="1270" anchor="ctr"/>
            <a:lstStyle/>
            <a:p>
              <a:pPr algn="ctr" defTabSz="1066800" fontAlgn="auto">
                <a:lnSpc>
                  <a:spcPct val="90000"/>
                </a:lnSpc>
                <a:spcBef>
                  <a:spcPts val="0"/>
                </a:spcBef>
                <a:spcAft>
                  <a:spcPct val="35000"/>
                </a:spcAft>
                <a:defRPr/>
              </a:pPr>
              <a:r>
                <a:rPr lang="de-DE" sz="2400" kern="0" dirty="0" smtClean="0">
                  <a:solidFill>
                    <a:schemeClr val="bg1"/>
                  </a:solidFill>
                  <a:latin typeface="+mj-lt"/>
                  <a:cs typeface="+mn-cs"/>
                </a:rPr>
                <a:t>Begutachtung in Stufe 1</a:t>
              </a:r>
              <a:endParaRPr lang="de-DE" sz="2400" kern="0" dirty="0">
                <a:solidFill>
                  <a:schemeClr val="bg1"/>
                </a:solidFill>
                <a:latin typeface="+mj-lt"/>
                <a:cs typeface="+mn-cs"/>
              </a:endParaRPr>
            </a:p>
          </p:txBody>
        </p:sp>
        <p:sp>
          <p:nvSpPr>
            <p:cNvPr id="15" name="Freihandform 14"/>
            <p:cNvSpPr/>
            <p:nvPr/>
          </p:nvSpPr>
          <p:spPr>
            <a:xfrm>
              <a:off x="857250" y="4238625"/>
              <a:ext cx="3170238" cy="65087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lIns="82595" tIns="66720" rIns="82595" bIns="66720" spcCol="1270" anchor="ctr"/>
            <a:lstStyle/>
            <a:p>
              <a:pPr algn="ctr" defTabSz="1066800" fontAlgn="auto">
                <a:lnSpc>
                  <a:spcPct val="90000"/>
                </a:lnSpc>
                <a:spcBef>
                  <a:spcPts val="0"/>
                </a:spcBef>
                <a:spcAft>
                  <a:spcPct val="35000"/>
                </a:spcAft>
                <a:defRPr/>
              </a:pPr>
              <a:r>
                <a:rPr lang="de-DE" sz="2400" kern="0" dirty="0">
                  <a:solidFill>
                    <a:schemeClr val="bg1"/>
                  </a:solidFill>
                  <a:latin typeface="+mj-lt"/>
                  <a:cs typeface="+mn-cs"/>
                </a:rPr>
                <a:t>Extended </a:t>
              </a:r>
              <a:r>
                <a:rPr lang="de-DE" sz="2400" kern="0" dirty="0" err="1">
                  <a:solidFill>
                    <a:schemeClr val="bg1"/>
                  </a:solidFill>
                  <a:latin typeface="+mj-lt"/>
                  <a:cs typeface="+mn-cs"/>
                </a:rPr>
                <a:t>synopsis</a:t>
              </a:r>
              <a:endParaRPr lang="de-DE" sz="2400" kern="0" dirty="0">
                <a:solidFill>
                  <a:schemeClr val="bg1"/>
                </a:solidFill>
                <a:latin typeface="+mj-lt"/>
                <a:cs typeface="+mn-cs"/>
              </a:endParaRPr>
            </a:p>
          </p:txBody>
        </p:sp>
        <p:sp>
          <p:nvSpPr>
            <p:cNvPr id="16" name="Freihandform 15"/>
            <p:cNvSpPr/>
            <p:nvPr/>
          </p:nvSpPr>
          <p:spPr>
            <a:xfrm>
              <a:off x="857250" y="4989513"/>
              <a:ext cx="3170238" cy="652462"/>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lIns="82595" tIns="66720" rIns="82595" bIns="66720" spcCol="1270" anchor="ctr"/>
            <a:lstStyle/>
            <a:p>
              <a:pPr algn="ctr" defTabSz="1066800" fontAlgn="auto">
                <a:lnSpc>
                  <a:spcPct val="90000"/>
                </a:lnSpc>
                <a:spcBef>
                  <a:spcPts val="0"/>
                </a:spcBef>
                <a:spcAft>
                  <a:spcPct val="35000"/>
                </a:spcAft>
                <a:defRPr/>
              </a:pPr>
              <a:r>
                <a:rPr lang="de-DE" sz="2400" kern="0" dirty="0">
                  <a:solidFill>
                    <a:schemeClr val="bg1"/>
                  </a:solidFill>
                  <a:latin typeface="+mj-lt"/>
                  <a:cs typeface="+mn-cs"/>
                </a:rPr>
                <a:t>CV</a:t>
              </a:r>
            </a:p>
          </p:txBody>
        </p:sp>
      </p:grpSp>
      <p:sp>
        <p:nvSpPr>
          <p:cNvPr id="17" name="Rechteck 16"/>
          <p:cNvSpPr/>
          <p:nvPr/>
        </p:nvSpPr>
        <p:spPr>
          <a:xfrm>
            <a:off x="65738" y="1677828"/>
            <a:ext cx="3786182" cy="4775508"/>
          </a:xfrm>
          <a:prstGeom prst="rect">
            <a:avLst/>
          </a:prstGeom>
          <a:solidFill>
            <a:srgbClr val="FFFFFF">
              <a:alpha val="24000"/>
            </a:srgbClr>
          </a:solidFill>
          <a:ln w="25400" cap="flat" cmpd="sng" algn="ctr">
            <a:solidFill>
              <a:srgbClr val="FFFFFF"/>
            </a:solidFill>
            <a:prstDash val="solid"/>
          </a:ln>
          <a:effectLst/>
        </p:spPr>
        <p:txBody>
          <a:bodyPr anchor="ctr"/>
          <a:lstStyle/>
          <a:p>
            <a:pPr algn="ctr" fontAlgn="auto">
              <a:spcBef>
                <a:spcPts val="0"/>
              </a:spcBef>
              <a:spcAft>
                <a:spcPts val="0"/>
              </a:spcAft>
              <a:defRPr/>
            </a:pPr>
            <a:endParaRPr lang="de-DE" dirty="0"/>
          </a:p>
        </p:txBody>
      </p:sp>
      <p:sp>
        <p:nvSpPr>
          <p:cNvPr id="18" name="Freihandform 17"/>
          <p:cNvSpPr/>
          <p:nvPr/>
        </p:nvSpPr>
        <p:spPr>
          <a:xfrm>
            <a:off x="1232687" y="5443920"/>
            <a:ext cx="3170238" cy="652462"/>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400" dirty="0">
                <a:solidFill>
                  <a:srgbClr val="FFFFFF"/>
                </a:solidFill>
                <a:latin typeface="+mj-lt"/>
                <a:cs typeface="+mn-cs"/>
              </a:rPr>
              <a:t>Track </a:t>
            </a:r>
            <a:r>
              <a:rPr lang="de-DE" sz="2400" dirty="0" err="1">
                <a:solidFill>
                  <a:srgbClr val="FFFFFF"/>
                </a:solidFill>
                <a:latin typeface="+mj-lt"/>
                <a:cs typeface="+mn-cs"/>
              </a:rPr>
              <a:t>record</a:t>
            </a:r>
            <a:endParaRPr lang="de-DE" sz="2400" dirty="0">
              <a:solidFill>
                <a:srgbClr val="FFFFFF"/>
              </a:solidFill>
              <a:latin typeface="+mj-lt"/>
              <a:cs typeface="+mn-cs"/>
            </a:endParaRPr>
          </a:p>
        </p:txBody>
      </p:sp>
      <p:sp>
        <p:nvSpPr>
          <p:cNvPr id="45058" name="Titel 15"/>
          <p:cNvSpPr>
            <a:spLocks noGrp="1"/>
          </p:cNvSpPr>
          <p:nvPr>
            <p:ph type="title"/>
          </p:nvPr>
        </p:nvSpPr>
        <p:spPr>
          <a:xfrm>
            <a:off x="914400" y="908050"/>
            <a:ext cx="8229600" cy="1143000"/>
          </a:xfrm>
          <a:prstGeom prst="rect">
            <a:avLst/>
          </a:prstGeom>
        </p:spPr>
        <p:txBody>
          <a:bodyPr/>
          <a:lstStyle/>
          <a:p>
            <a:pPr algn="l"/>
            <a:r>
              <a:rPr lang="de-DE" sz="2800" dirty="0" smtClean="0">
                <a:latin typeface="Arial" pitchFamily="34" charset="0"/>
                <a:cs typeface="Arial" pitchFamily="34" charset="0"/>
              </a:rPr>
              <a:t>Projektantrag – Im Detail</a:t>
            </a:r>
            <a:endParaRPr lang="en-GB" sz="2800" dirty="0" smtClean="0">
              <a:latin typeface="Arial" pitchFamily="34" charset="0"/>
              <a:cs typeface="Arial"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7020272" y="260648"/>
            <a:ext cx="1914525" cy="1028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feld 7"/>
          <p:cNvSpPr txBox="1">
            <a:spLocks noChangeArrowheads="1"/>
          </p:cNvSpPr>
          <p:nvPr/>
        </p:nvSpPr>
        <p:spPr bwMode="auto">
          <a:xfrm>
            <a:off x="866775" y="2138363"/>
            <a:ext cx="7851775" cy="4000500"/>
          </a:xfrm>
          <a:prstGeom prst="rect">
            <a:avLst/>
          </a:prstGeom>
          <a:noFill/>
          <a:ln w="9525">
            <a:noFill/>
            <a:miter lim="800000"/>
            <a:headEnd/>
            <a:tailEnd/>
          </a:ln>
        </p:spPr>
        <p:txBody>
          <a:bodyPr lIns="0" tIns="0" rIns="0" bIns="0">
            <a:spAutoFit/>
          </a:bodyPr>
          <a:lstStyle/>
          <a:p>
            <a:pPr marL="342900" indent="-342900">
              <a:lnSpc>
                <a:spcPts val="2600"/>
              </a:lnSpc>
              <a:buFont typeface="Arial" charset="0"/>
              <a:buChar char="•"/>
            </a:pPr>
            <a:r>
              <a:rPr lang="de-DE" sz="2000" dirty="0">
                <a:latin typeface="Arial" pitchFamily="34" charset="0"/>
                <a:cs typeface="Arial" pitchFamily="34" charset="0"/>
              </a:rPr>
              <a:t>Auswahl der Publikationen, eingeladenen Vorträge etc. in Bezug auf</a:t>
            </a:r>
          </a:p>
          <a:p>
            <a:pPr marL="800100" lvl="2" indent="-342900">
              <a:lnSpc>
                <a:spcPts val="2600"/>
              </a:lnSpc>
              <a:buFont typeface="Arial" charset="0"/>
              <a:buChar char="•"/>
            </a:pPr>
            <a:r>
              <a:rPr lang="de-DE" dirty="0">
                <a:latin typeface="Arial" pitchFamily="34" charset="0"/>
                <a:cs typeface="Arial" pitchFamily="34" charset="0"/>
              </a:rPr>
              <a:t>die Bedeutung für das ERC-Projekt</a:t>
            </a:r>
          </a:p>
          <a:p>
            <a:pPr marL="800100" lvl="2" indent="-342900">
              <a:lnSpc>
                <a:spcPts val="2600"/>
              </a:lnSpc>
              <a:buFont typeface="Arial" charset="0"/>
              <a:buChar char="•"/>
            </a:pPr>
            <a:r>
              <a:rPr lang="de-DE" dirty="0">
                <a:latin typeface="Arial" pitchFamily="34" charset="0"/>
                <a:cs typeface="Arial" pitchFamily="34" charset="0"/>
              </a:rPr>
              <a:t>die Erscheinung in für Ihr Forschungsgebiet wichtigen internationalen Zeitschriften</a:t>
            </a:r>
          </a:p>
          <a:p>
            <a:pPr marL="342900" indent="-342900">
              <a:lnSpc>
                <a:spcPts val="2600"/>
              </a:lnSpc>
              <a:buFont typeface="Arial" charset="0"/>
              <a:buChar char="•"/>
            </a:pPr>
            <a:r>
              <a:rPr lang="de-DE" sz="2000" dirty="0">
                <a:latin typeface="Arial" pitchFamily="34" charset="0"/>
                <a:cs typeface="Arial" pitchFamily="34" charset="0"/>
              </a:rPr>
              <a:t>Beginnen Sie mit einer kurzen Zusammenfassung aller Publikationen: </a:t>
            </a:r>
          </a:p>
          <a:p>
            <a:pPr marL="800100" lvl="2" indent="-342900">
              <a:lnSpc>
                <a:spcPts val="2600"/>
              </a:lnSpc>
              <a:buFont typeface="Arial" charset="0"/>
              <a:buChar char="•"/>
            </a:pPr>
            <a:r>
              <a:rPr lang="de-DE" dirty="0">
                <a:latin typeface="Arial" pitchFamily="34" charset="0"/>
                <a:cs typeface="Arial" pitchFamily="34" charset="0"/>
              </a:rPr>
              <a:t>Anzahl der Publikationen: </a:t>
            </a:r>
            <a:r>
              <a:rPr lang="de-DE" dirty="0" err="1">
                <a:latin typeface="Arial" pitchFamily="34" charset="0"/>
                <a:cs typeface="Arial" pitchFamily="34" charset="0"/>
              </a:rPr>
              <a:t>xy</a:t>
            </a:r>
            <a:endParaRPr lang="de-DE" dirty="0">
              <a:latin typeface="Arial" pitchFamily="34" charset="0"/>
              <a:cs typeface="Arial" pitchFamily="34" charset="0"/>
            </a:endParaRPr>
          </a:p>
          <a:p>
            <a:pPr marL="800100" lvl="2" indent="-342900">
              <a:lnSpc>
                <a:spcPts val="2600"/>
              </a:lnSpc>
              <a:buFont typeface="Arial" charset="0"/>
              <a:buChar char="•"/>
            </a:pPr>
            <a:r>
              <a:rPr lang="de-DE" dirty="0">
                <a:latin typeface="Arial" pitchFamily="34" charset="0"/>
                <a:cs typeface="Arial" pitchFamily="34" charset="0"/>
              </a:rPr>
              <a:t>Anzahl der Zitierungen: </a:t>
            </a:r>
            <a:r>
              <a:rPr lang="de-DE" dirty="0" err="1">
                <a:latin typeface="Arial" pitchFamily="34" charset="0"/>
                <a:cs typeface="Arial" pitchFamily="34" charset="0"/>
              </a:rPr>
              <a:t>xy</a:t>
            </a:r>
            <a:endParaRPr lang="de-DE" dirty="0">
              <a:latin typeface="Arial" pitchFamily="34" charset="0"/>
              <a:cs typeface="Arial" pitchFamily="34" charset="0"/>
            </a:endParaRPr>
          </a:p>
          <a:p>
            <a:pPr marL="800100" lvl="2" indent="-342900">
              <a:lnSpc>
                <a:spcPts val="2600"/>
              </a:lnSpc>
              <a:buFont typeface="Arial" charset="0"/>
              <a:buChar char="•"/>
            </a:pPr>
            <a:r>
              <a:rPr lang="de-DE" dirty="0">
                <a:latin typeface="Arial" pitchFamily="34" charset="0"/>
                <a:cs typeface="Arial" pitchFamily="34" charset="0"/>
              </a:rPr>
              <a:t>H-</a:t>
            </a:r>
            <a:r>
              <a:rPr lang="de-DE" dirty="0" err="1">
                <a:latin typeface="Arial" pitchFamily="34" charset="0"/>
                <a:cs typeface="Arial" pitchFamily="34" charset="0"/>
              </a:rPr>
              <a:t>index</a:t>
            </a:r>
            <a:r>
              <a:rPr lang="de-DE" dirty="0">
                <a:latin typeface="Arial" pitchFamily="34" charset="0"/>
                <a:cs typeface="Arial" pitchFamily="34" charset="0"/>
              </a:rPr>
              <a:t> / </a:t>
            </a:r>
            <a:r>
              <a:rPr lang="de-DE" dirty="0" err="1">
                <a:latin typeface="Arial" pitchFamily="34" charset="0"/>
                <a:cs typeface="Arial" pitchFamily="34" charset="0"/>
              </a:rPr>
              <a:t>impact</a:t>
            </a:r>
            <a:r>
              <a:rPr lang="de-DE" dirty="0">
                <a:latin typeface="Arial" pitchFamily="34" charset="0"/>
                <a:cs typeface="Arial" pitchFamily="34" charset="0"/>
              </a:rPr>
              <a:t> </a:t>
            </a:r>
            <a:r>
              <a:rPr lang="de-DE" dirty="0" err="1">
                <a:latin typeface="Arial" pitchFamily="34" charset="0"/>
                <a:cs typeface="Arial" pitchFamily="34" charset="0"/>
              </a:rPr>
              <a:t>factor</a:t>
            </a:r>
            <a:r>
              <a:rPr lang="de-DE" dirty="0">
                <a:latin typeface="Arial" pitchFamily="34" charset="0"/>
                <a:cs typeface="Arial" pitchFamily="34" charset="0"/>
              </a:rPr>
              <a:t>: </a:t>
            </a:r>
            <a:r>
              <a:rPr lang="de-DE" dirty="0" err="1">
                <a:latin typeface="Arial" pitchFamily="34" charset="0"/>
                <a:cs typeface="Arial" pitchFamily="34" charset="0"/>
              </a:rPr>
              <a:t>xy</a:t>
            </a:r>
            <a:endParaRPr lang="de-DE" dirty="0">
              <a:latin typeface="Arial" pitchFamily="34" charset="0"/>
              <a:cs typeface="Arial" pitchFamily="34" charset="0"/>
            </a:endParaRPr>
          </a:p>
          <a:p>
            <a:pPr marL="800100" lvl="2" indent="-342900">
              <a:lnSpc>
                <a:spcPts val="2600"/>
              </a:lnSpc>
              <a:buFont typeface="Arial" charset="0"/>
              <a:buChar char="•"/>
            </a:pPr>
            <a:r>
              <a:rPr lang="de-DE" dirty="0">
                <a:latin typeface="Arial" pitchFamily="34" charset="0"/>
                <a:cs typeface="Arial" pitchFamily="34" charset="0"/>
              </a:rPr>
              <a:t>Anzahl der Zitierungen pro Jahr: </a:t>
            </a:r>
            <a:r>
              <a:rPr lang="de-DE" dirty="0" err="1">
                <a:latin typeface="Arial" pitchFamily="34" charset="0"/>
                <a:cs typeface="Arial" pitchFamily="34" charset="0"/>
              </a:rPr>
              <a:t>xy</a:t>
            </a:r>
            <a:endParaRPr lang="de-DE" dirty="0">
              <a:latin typeface="Arial" pitchFamily="34" charset="0"/>
              <a:cs typeface="Arial" pitchFamily="34" charset="0"/>
            </a:endParaRPr>
          </a:p>
          <a:p>
            <a:pPr marL="800100" lvl="2" indent="-342900">
              <a:lnSpc>
                <a:spcPts val="2600"/>
              </a:lnSpc>
              <a:buFont typeface="Arial" charset="0"/>
              <a:buChar char="•"/>
            </a:pPr>
            <a:r>
              <a:rPr lang="de-DE" dirty="0">
                <a:latin typeface="Arial" pitchFamily="34" charset="0"/>
                <a:cs typeface="Arial" pitchFamily="34" charset="0"/>
              </a:rPr>
              <a:t>Artikel in </a:t>
            </a:r>
            <a:r>
              <a:rPr lang="de-DE" i="1" dirty="0">
                <a:latin typeface="Arial" pitchFamily="34" charset="0"/>
                <a:cs typeface="Arial" pitchFamily="34" charset="0"/>
              </a:rPr>
              <a:t>Nature, Science, </a:t>
            </a:r>
            <a:r>
              <a:rPr lang="de-DE" i="1" dirty="0" err="1">
                <a:latin typeface="Arial" pitchFamily="34" charset="0"/>
                <a:cs typeface="Arial" pitchFamily="34" charset="0"/>
              </a:rPr>
              <a:t>Cell</a:t>
            </a:r>
            <a:r>
              <a:rPr lang="de-DE" i="1" dirty="0">
                <a:latin typeface="Arial" pitchFamily="34" charset="0"/>
                <a:cs typeface="Arial" pitchFamily="34" charset="0"/>
              </a:rPr>
              <a:t>, </a:t>
            </a:r>
            <a:r>
              <a:rPr lang="de-DE" dirty="0">
                <a:latin typeface="Arial" pitchFamily="34" charset="0"/>
                <a:cs typeface="Arial" pitchFamily="34" charset="0"/>
              </a:rPr>
              <a:t>...</a:t>
            </a:r>
          </a:p>
        </p:txBody>
      </p:sp>
      <p:sp>
        <p:nvSpPr>
          <p:cNvPr id="4" name="Titel 3"/>
          <p:cNvSpPr>
            <a:spLocks noGrp="1"/>
          </p:cNvSpPr>
          <p:nvPr>
            <p:ph type="title"/>
          </p:nvPr>
        </p:nvSpPr>
        <p:spPr/>
        <p:txBody>
          <a:bodyPr/>
          <a:lstStyle/>
          <a:p>
            <a:pPr>
              <a:lnSpc>
                <a:spcPts val="3200"/>
              </a:lnSpc>
            </a:pPr>
            <a:r>
              <a:rPr lang="de-DE" sz="2800" dirty="0" smtClean="0">
                <a:latin typeface="Arial" pitchFamily="34" charset="0"/>
                <a:cs typeface="Arial" pitchFamily="34" charset="0"/>
              </a:rPr>
              <a:t>Tipps zum Track </a:t>
            </a:r>
            <a:r>
              <a:rPr lang="de-DE" sz="2800" dirty="0" err="1" smtClean="0">
                <a:latin typeface="Arial" pitchFamily="34" charset="0"/>
                <a:cs typeface="Arial" pitchFamily="34" charset="0"/>
              </a:rPr>
              <a:t>Record</a:t>
            </a:r>
            <a:endParaRPr lang="de-DE" sz="2800" dirty="0">
              <a:latin typeface="Arial" pitchFamily="34" charset="0"/>
              <a:cs typeface="Arial" pitchFamily="34" charset="0"/>
            </a:endParaRPr>
          </a:p>
        </p:txBody>
      </p:sp>
      <p:pic>
        <p:nvPicPr>
          <p:cNvPr id="11266" name="Picture 2"/>
          <p:cNvPicPr>
            <a:picLocks noChangeAspect="1" noChangeArrowheads="1"/>
          </p:cNvPicPr>
          <p:nvPr/>
        </p:nvPicPr>
        <p:blipFill>
          <a:blip r:embed="rId2" cstate="print"/>
          <a:srcRect/>
          <a:stretch>
            <a:fillRect/>
          </a:stretch>
        </p:blipFill>
        <p:spPr bwMode="auto">
          <a:xfrm>
            <a:off x="7020272"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4"/>
          <p:cNvSpPr>
            <a:spLocks noGrp="1"/>
          </p:cNvSpPr>
          <p:nvPr>
            <p:ph type="title"/>
          </p:nvPr>
        </p:nvSpPr>
        <p:spPr>
          <a:xfrm>
            <a:off x="914400" y="908050"/>
            <a:ext cx="8229600" cy="1143000"/>
          </a:xfrm>
          <a:prstGeom prst="rect">
            <a:avLst/>
          </a:prstGeom>
        </p:spPr>
        <p:txBody>
          <a:bodyPr/>
          <a:lstStyle/>
          <a:p>
            <a:pPr algn="l"/>
            <a:r>
              <a:rPr lang="de-DE" sz="2800" dirty="0" smtClean="0">
                <a:latin typeface="Arial" pitchFamily="34" charset="0"/>
                <a:cs typeface="Arial" pitchFamily="34" charset="0"/>
              </a:rPr>
              <a:t>Projektantrag – Im Detail</a:t>
            </a:r>
          </a:p>
        </p:txBody>
      </p:sp>
      <p:sp>
        <p:nvSpPr>
          <p:cNvPr id="46083" name="Inhaltsplatzhalter 15"/>
          <p:cNvSpPr>
            <a:spLocks noGrp="1"/>
          </p:cNvSpPr>
          <p:nvPr>
            <p:ph idx="4294967295"/>
          </p:nvPr>
        </p:nvSpPr>
        <p:spPr>
          <a:xfrm>
            <a:off x="611188" y="2060575"/>
            <a:ext cx="4032250" cy="4556125"/>
          </a:xfrm>
        </p:spPr>
        <p:txBody>
          <a:bodyPr/>
          <a:lstStyle/>
          <a:p>
            <a:pPr>
              <a:lnSpc>
                <a:spcPts val="2600"/>
              </a:lnSpc>
              <a:spcBef>
                <a:spcPct val="0"/>
              </a:spcBef>
              <a:buFont typeface="Arial" pitchFamily="34" charset="0"/>
              <a:buChar char="•"/>
            </a:pPr>
            <a:r>
              <a:rPr lang="en-US" sz="2000" dirty="0" smtClean="0">
                <a:latin typeface="Arial" pitchFamily="34" charset="0"/>
                <a:ea typeface="ヒラギノ角ゴ Pro W3" pitchFamily="123" charset="-128"/>
                <a:cs typeface="Arial" pitchFamily="34" charset="0"/>
              </a:rPr>
              <a:t>State-of-the-art and objectives</a:t>
            </a:r>
          </a:p>
          <a:p>
            <a:pPr marL="742950" lvl="2" indent="-342900">
              <a:lnSpc>
                <a:spcPts val="2600"/>
              </a:lnSpc>
              <a:spcBef>
                <a:spcPct val="0"/>
              </a:spcBef>
              <a:buFont typeface="Symbol" pitchFamily="18" charset="2"/>
              <a:buChar char="-"/>
            </a:pPr>
            <a:r>
              <a:rPr lang="en-US" sz="2000" dirty="0" smtClean="0">
                <a:latin typeface="Arial" pitchFamily="34" charset="0"/>
                <a:ea typeface="ヒラギノ角ゴ Pro W3" pitchFamily="123" charset="-128"/>
                <a:cs typeface="Arial" pitchFamily="34" charset="0"/>
              </a:rPr>
              <a:t>Ground-breaking</a:t>
            </a:r>
          </a:p>
          <a:p>
            <a:pPr marL="742950" lvl="2" indent="-342900">
              <a:lnSpc>
                <a:spcPts val="2600"/>
              </a:lnSpc>
              <a:spcBef>
                <a:spcPct val="0"/>
              </a:spcBef>
              <a:buFont typeface="Symbol" pitchFamily="18" charset="2"/>
              <a:buChar char="-"/>
            </a:pPr>
            <a:r>
              <a:rPr lang="en-US" sz="2000" dirty="0" smtClean="0">
                <a:latin typeface="Arial" pitchFamily="34" charset="0"/>
                <a:ea typeface="ヒラギノ角ゴ Pro W3" pitchFamily="123" charset="-128"/>
                <a:cs typeface="Arial" pitchFamily="34" charset="0"/>
              </a:rPr>
              <a:t>Potential impact</a:t>
            </a:r>
          </a:p>
          <a:p>
            <a:pPr>
              <a:lnSpc>
                <a:spcPts val="2600"/>
              </a:lnSpc>
              <a:spcBef>
                <a:spcPct val="0"/>
              </a:spcBef>
              <a:buFont typeface="Arial" pitchFamily="34" charset="0"/>
              <a:buChar char="•"/>
            </a:pPr>
            <a:r>
              <a:rPr lang="en-US" sz="2000" dirty="0" smtClean="0">
                <a:latin typeface="Arial" pitchFamily="34" charset="0"/>
                <a:ea typeface="ヒラギノ角ゴ Pro W3" pitchFamily="123" charset="-128"/>
                <a:cs typeface="Arial" pitchFamily="34" charset="0"/>
              </a:rPr>
              <a:t>Research methodology</a:t>
            </a:r>
          </a:p>
          <a:p>
            <a:pPr marL="857250" lvl="2" indent="-457200">
              <a:lnSpc>
                <a:spcPts val="2600"/>
              </a:lnSpc>
              <a:spcBef>
                <a:spcPct val="0"/>
              </a:spcBef>
              <a:buFont typeface="Symbol" pitchFamily="18" charset="2"/>
              <a:buChar char="-"/>
            </a:pPr>
            <a:r>
              <a:rPr lang="en-US" sz="2000" dirty="0" smtClean="0">
                <a:latin typeface="Arial" pitchFamily="34" charset="0"/>
                <a:ea typeface="ヒラギノ角ゴ Pro W3" pitchFamily="123" charset="-128"/>
                <a:cs typeface="Arial" pitchFamily="34" charset="0"/>
              </a:rPr>
              <a:t>High-risk/high gain</a:t>
            </a:r>
          </a:p>
          <a:p>
            <a:pPr marL="857250" lvl="2" indent="-457200">
              <a:lnSpc>
                <a:spcPts val="2600"/>
              </a:lnSpc>
              <a:spcBef>
                <a:spcPct val="0"/>
              </a:spcBef>
              <a:buFont typeface="Symbol" pitchFamily="18" charset="2"/>
              <a:buChar char="-"/>
            </a:pPr>
            <a:r>
              <a:rPr lang="en-US" sz="2000" dirty="0" smtClean="0">
                <a:latin typeface="Arial" pitchFamily="34" charset="0"/>
                <a:ea typeface="ヒラギノ角ゴ Pro W3" pitchFamily="123" charset="-128"/>
                <a:cs typeface="Arial" pitchFamily="34" charset="0"/>
              </a:rPr>
              <a:t>Feasibility</a:t>
            </a:r>
          </a:p>
          <a:p>
            <a:pPr>
              <a:lnSpc>
                <a:spcPts val="2600"/>
              </a:lnSpc>
              <a:spcBef>
                <a:spcPct val="0"/>
              </a:spcBef>
              <a:buFont typeface="Arial" pitchFamily="34" charset="0"/>
              <a:buChar char="•"/>
            </a:pPr>
            <a:r>
              <a:rPr lang="en-US" sz="2000" dirty="0" smtClean="0">
                <a:latin typeface="Arial" pitchFamily="34" charset="0"/>
                <a:ea typeface="ヒラギノ角ゴ Pro W3" pitchFamily="123" charset="-128"/>
                <a:cs typeface="Arial" pitchFamily="34" charset="0"/>
              </a:rPr>
              <a:t>Resources</a:t>
            </a:r>
          </a:p>
          <a:p>
            <a:pPr marL="742950" lvl="2" indent="-342900">
              <a:lnSpc>
                <a:spcPts val="2600"/>
              </a:lnSpc>
              <a:spcBef>
                <a:spcPct val="0"/>
              </a:spcBef>
              <a:buFont typeface="Symbol" pitchFamily="18" charset="2"/>
              <a:buChar char="-"/>
            </a:pPr>
            <a:r>
              <a:rPr lang="en-US" sz="2000" dirty="0" smtClean="0">
                <a:latin typeface="Arial" pitchFamily="34" charset="0"/>
                <a:ea typeface="ヒラギノ角ゴ Pro W3" pitchFamily="123" charset="-128"/>
                <a:cs typeface="Arial" pitchFamily="34" charset="0"/>
              </a:rPr>
              <a:t>Timescale / appropriate use</a:t>
            </a:r>
          </a:p>
          <a:p>
            <a:pPr marL="742950" lvl="2" indent="-342900">
              <a:lnSpc>
                <a:spcPts val="2600"/>
              </a:lnSpc>
              <a:spcBef>
                <a:spcPct val="0"/>
              </a:spcBef>
              <a:buFont typeface="Symbol" pitchFamily="18" charset="2"/>
              <a:buChar char="-"/>
            </a:pPr>
            <a:r>
              <a:rPr lang="en-US" sz="2000" dirty="0" err="1" smtClean="0">
                <a:latin typeface="Arial" pitchFamily="34" charset="0"/>
                <a:ea typeface="ヒラギノ角ゴ Pro W3" pitchFamily="123" charset="-128"/>
                <a:cs typeface="Arial" pitchFamily="34" charset="0"/>
              </a:rPr>
              <a:t>Arbeits</a:t>
            </a:r>
            <a:r>
              <a:rPr lang="en-US" sz="2000" dirty="0" smtClean="0">
                <a:latin typeface="Arial" pitchFamily="34" charset="0"/>
                <a:ea typeface="ヒラギノ角ゴ Pro W3" pitchFamily="123" charset="-128"/>
                <a:cs typeface="Arial" pitchFamily="34" charset="0"/>
              </a:rPr>
              <a:t>-, Personal- und </a:t>
            </a:r>
            <a:r>
              <a:rPr lang="en-US" sz="2000" dirty="0" err="1" smtClean="0">
                <a:latin typeface="Arial" pitchFamily="34" charset="0"/>
                <a:ea typeface="ヒラギノ角ゴ Pro W3" pitchFamily="123" charset="-128"/>
                <a:cs typeface="Arial" pitchFamily="34" charset="0"/>
              </a:rPr>
              <a:t>Budgetplan</a:t>
            </a:r>
            <a:endParaRPr lang="en-US" sz="2000" dirty="0" smtClean="0">
              <a:latin typeface="Arial" pitchFamily="34" charset="0"/>
              <a:ea typeface="ヒラギノ角ゴ Pro W3" pitchFamily="123" charset="-128"/>
              <a:cs typeface="Arial" pitchFamily="34" charset="0"/>
            </a:endParaRPr>
          </a:p>
        </p:txBody>
      </p:sp>
      <p:sp>
        <p:nvSpPr>
          <p:cNvPr id="31752" name="Rectangle 8"/>
          <p:cNvSpPr>
            <a:spLocks noChangeArrowheads="1"/>
          </p:cNvSpPr>
          <p:nvPr/>
        </p:nvSpPr>
        <p:spPr bwMode="auto">
          <a:xfrm>
            <a:off x="539750" y="6165850"/>
            <a:ext cx="3600450" cy="4318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lstStyle/>
          <a:p>
            <a:pPr fontAlgn="auto">
              <a:spcBef>
                <a:spcPts val="0"/>
              </a:spcBef>
              <a:spcAft>
                <a:spcPts val="0"/>
              </a:spcAft>
              <a:defRPr/>
            </a:pPr>
            <a:endParaRPr lang="de-DE">
              <a:latin typeface="+mn-lt"/>
            </a:endParaRPr>
          </a:p>
        </p:txBody>
      </p:sp>
      <p:sp>
        <p:nvSpPr>
          <p:cNvPr id="12" name="Freihandform 11"/>
          <p:cNvSpPr/>
          <p:nvPr/>
        </p:nvSpPr>
        <p:spPr>
          <a:xfrm rot="10800000" flipV="1">
            <a:off x="5004047" y="2143125"/>
            <a:ext cx="3677989" cy="4022179"/>
          </a:xfrm>
          <a:custGeom>
            <a:avLst/>
            <a:gdLst>
              <a:gd name="connsiteX0" fmla="*/ 0 w 3962102"/>
              <a:gd name="connsiteY0" fmla="*/ 396210 h 4475163"/>
              <a:gd name="connsiteX1" fmla="*/ 116048 w 3962102"/>
              <a:gd name="connsiteY1" fmla="*/ 116047 h 4475163"/>
              <a:gd name="connsiteX2" fmla="*/ 396211 w 3962102"/>
              <a:gd name="connsiteY2" fmla="*/ 0 h 4475163"/>
              <a:gd name="connsiteX3" fmla="*/ 3565892 w 3962102"/>
              <a:gd name="connsiteY3" fmla="*/ 0 h 4475163"/>
              <a:gd name="connsiteX4" fmla="*/ 3846055 w 3962102"/>
              <a:gd name="connsiteY4" fmla="*/ 116048 h 4475163"/>
              <a:gd name="connsiteX5" fmla="*/ 3962102 w 3962102"/>
              <a:gd name="connsiteY5" fmla="*/ 396211 h 4475163"/>
              <a:gd name="connsiteX6" fmla="*/ 3962102 w 3962102"/>
              <a:gd name="connsiteY6" fmla="*/ 4078953 h 4475163"/>
              <a:gd name="connsiteX7" fmla="*/ 3846055 w 3962102"/>
              <a:gd name="connsiteY7" fmla="*/ 4359116 h 4475163"/>
              <a:gd name="connsiteX8" fmla="*/ 3565892 w 3962102"/>
              <a:gd name="connsiteY8" fmla="*/ 4475163 h 4475163"/>
              <a:gd name="connsiteX9" fmla="*/ 396210 w 3962102"/>
              <a:gd name="connsiteY9" fmla="*/ 4475163 h 4475163"/>
              <a:gd name="connsiteX10" fmla="*/ 116047 w 3962102"/>
              <a:gd name="connsiteY10" fmla="*/ 4359116 h 4475163"/>
              <a:gd name="connsiteX11" fmla="*/ 0 w 3962102"/>
              <a:gd name="connsiteY11" fmla="*/ 4078953 h 4475163"/>
              <a:gd name="connsiteX12" fmla="*/ 0 w 3962102"/>
              <a:gd name="connsiteY12" fmla="*/ 396210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4751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078953"/>
                </a:lnTo>
                <a:cubicBezTo>
                  <a:pt x="3962102" y="4184034"/>
                  <a:pt x="3920359" y="4284812"/>
                  <a:pt x="3846055" y="4359116"/>
                </a:cubicBezTo>
                <a:cubicBezTo>
                  <a:pt x="3771751" y="4433420"/>
                  <a:pt x="3670974" y="4475163"/>
                  <a:pt x="3565892" y="4475163"/>
                </a:cubicBezTo>
                <a:lnTo>
                  <a:pt x="396210" y="4475163"/>
                </a:lnTo>
                <a:cubicBezTo>
                  <a:pt x="291129" y="4475163"/>
                  <a:pt x="190351" y="4433419"/>
                  <a:pt x="116047" y="4359116"/>
                </a:cubicBezTo>
                <a:cubicBezTo>
                  <a:pt x="41743" y="4284812"/>
                  <a:pt x="0" y="4184034"/>
                  <a:pt x="0" y="4078953"/>
                </a:cubicBezTo>
                <a:lnTo>
                  <a:pt x="0" y="396210"/>
                </a:lnTo>
                <a:close/>
              </a:path>
            </a:pathLst>
          </a:custGeom>
          <a:solidFill>
            <a:schemeClr val="bg1">
              <a:lumMod val="6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tIns="91440" bIns="3224055" spcCol="1270" anchor="ctr"/>
          <a:lstStyle/>
          <a:p>
            <a:pPr algn="ctr" defTabSz="1066800" fontAlgn="auto">
              <a:lnSpc>
                <a:spcPct val="90000"/>
              </a:lnSpc>
              <a:spcBef>
                <a:spcPts val="0"/>
              </a:spcBef>
              <a:spcAft>
                <a:spcPct val="35000"/>
              </a:spcAft>
              <a:defRPr/>
            </a:pPr>
            <a:r>
              <a:rPr lang="de-DE" sz="2000" kern="0" dirty="0">
                <a:solidFill>
                  <a:schemeClr val="bg1"/>
                </a:solidFill>
                <a:latin typeface="Verdana"/>
              </a:rPr>
              <a:t>Begutachtung in Stufe 2</a:t>
            </a:r>
          </a:p>
        </p:txBody>
      </p:sp>
      <p:sp>
        <p:nvSpPr>
          <p:cNvPr id="16" name="Rechteck 15"/>
          <p:cNvSpPr/>
          <p:nvPr/>
        </p:nvSpPr>
        <p:spPr>
          <a:xfrm>
            <a:off x="4643438" y="1785938"/>
            <a:ext cx="4249737" cy="4451350"/>
          </a:xfrm>
          <a:prstGeom prst="rect">
            <a:avLst/>
          </a:prstGeom>
          <a:solidFill>
            <a:srgbClr val="FFFFFF">
              <a:alpha val="24000"/>
            </a:srgbClr>
          </a:solidFill>
          <a:ln w="25400" cap="flat" cmpd="sng" algn="ctr">
            <a:solidFill>
              <a:srgbClr val="FFFFFF"/>
            </a:solidFill>
            <a:prstDash val="solid"/>
          </a:ln>
          <a:effectLst/>
        </p:spPr>
        <p:txBody>
          <a:bodyPr anchor="ctr"/>
          <a:lstStyle/>
          <a:p>
            <a:pPr algn="ctr" fontAlgn="auto">
              <a:spcBef>
                <a:spcPts val="0"/>
              </a:spcBef>
              <a:spcAft>
                <a:spcPts val="0"/>
              </a:spcAft>
              <a:defRPr/>
            </a:pPr>
            <a:endParaRPr lang="de-DE" kern="0" dirty="0">
              <a:solidFill>
                <a:schemeClr val="tx1">
                  <a:lumMod val="75000"/>
                  <a:lumOff val="25000"/>
                </a:schemeClr>
              </a:solidFill>
              <a:latin typeface="Verdana"/>
            </a:endParaRPr>
          </a:p>
        </p:txBody>
      </p:sp>
      <p:sp>
        <p:nvSpPr>
          <p:cNvPr id="18" name="Freihandform 17"/>
          <p:cNvSpPr/>
          <p:nvPr/>
        </p:nvSpPr>
        <p:spPr>
          <a:xfrm>
            <a:off x="5148064" y="3429000"/>
            <a:ext cx="2810211" cy="2448272"/>
          </a:xfrm>
          <a:custGeom>
            <a:avLst/>
            <a:gdLst>
              <a:gd name="connsiteX0" fmla="*/ 0 w 3169681"/>
              <a:gd name="connsiteY0" fmla="*/ 134932 h 1349322"/>
              <a:gd name="connsiteX1" fmla="*/ 39521 w 3169681"/>
              <a:gd name="connsiteY1" fmla="*/ 39521 h 1349322"/>
              <a:gd name="connsiteX2" fmla="*/ 134932 w 3169681"/>
              <a:gd name="connsiteY2" fmla="*/ 0 h 1349322"/>
              <a:gd name="connsiteX3" fmla="*/ 3034749 w 3169681"/>
              <a:gd name="connsiteY3" fmla="*/ 0 h 1349322"/>
              <a:gd name="connsiteX4" fmla="*/ 3130160 w 3169681"/>
              <a:gd name="connsiteY4" fmla="*/ 39521 h 1349322"/>
              <a:gd name="connsiteX5" fmla="*/ 3169681 w 3169681"/>
              <a:gd name="connsiteY5" fmla="*/ 134932 h 1349322"/>
              <a:gd name="connsiteX6" fmla="*/ 3169681 w 3169681"/>
              <a:gd name="connsiteY6" fmla="*/ 1214390 h 1349322"/>
              <a:gd name="connsiteX7" fmla="*/ 3130160 w 3169681"/>
              <a:gd name="connsiteY7" fmla="*/ 1309801 h 1349322"/>
              <a:gd name="connsiteX8" fmla="*/ 3034749 w 3169681"/>
              <a:gd name="connsiteY8" fmla="*/ 1349322 h 1349322"/>
              <a:gd name="connsiteX9" fmla="*/ 134932 w 3169681"/>
              <a:gd name="connsiteY9" fmla="*/ 1349322 h 1349322"/>
              <a:gd name="connsiteX10" fmla="*/ 39521 w 3169681"/>
              <a:gd name="connsiteY10" fmla="*/ 1309801 h 1349322"/>
              <a:gd name="connsiteX11" fmla="*/ 0 w 3169681"/>
              <a:gd name="connsiteY11" fmla="*/ 1214390 h 1349322"/>
              <a:gd name="connsiteX12" fmla="*/ 0 w 3169681"/>
              <a:gd name="connsiteY12" fmla="*/ 134932 h 13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1349322">
                <a:moveTo>
                  <a:pt x="0" y="134932"/>
                </a:moveTo>
                <a:cubicBezTo>
                  <a:pt x="0" y="99146"/>
                  <a:pt x="14216" y="64825"/>
                  <a:pt x="39521" y="39521"/>
                </a:cubicBezTo>
                <a:cubicBezTo>
                  <a:pt x="64826" y="14216"/>
                  <a:pt x="99146" y="0"/>
                  <a:pt x="134932" y="0"/>
                </a:cubicBezTo>
                <a:lnTo>
                  <a:pt x="3034749" y="0"/>
                </a:lnTo>
                <a:cubicBezTo>
                  <a:pt x="3070535" y="0"/>
                  <a:pt x="3104856" y="14216"/>
                  <a:pt x="3130160" y="39521"/>
                </a:cubicBezTo>
                <a:cubicBezTo>
                  <a:pt x="3155465" y="64826"/>
                  <a:pt x="3169681" y="99146"/>
                  <a:pt x="3169681" y="134932"/>
                </a:cubicBezTo>
                <a:lnTo>
                  <a:pt x="3169681" y="1214390"/>
                </a:lnTo>
                <a:cubicBezTo>
                  <a:pt x="3169681" y="1250176"/>
                  <a:pt x="3155465" y="1284497"/>
                  <a:pt x="3130160" y="1309801"/>
                </a:cubicBezTo>
                <a:cubicBezTo>
                  <a:pt x="3104855" y="1335106"/>
                  <a:pt x="3070535" y="1349322"/>
                  <a:pt x="3034749" y="1349322"/>
                </a:cubicBezTo>
                <a:lnTo>
                  <a:pt x="134932" y="1349322"/>
                </a:lnTo>
                <a:cubicBezTo>
                  <a:pt x="99146" y="1349322"/>
                  <a:pt x="64825" y="1335106"/>
                  <a:pt x="39521" y="1309801"/>
                </a:cubicBezTo>
                <a:cubicBezTo>
                  <a:pt x="14216" y="1284496"/>
                  <a:pt x="0" y="1250176"/>
                  <a:pt x="0" y="1214390"/>
                </a:cubicBezTo>
                <a:lnTo>
                  <a:pt x="0" y="134932"/>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a:solidFill>
                  <a:srgbClr val="FFFFFF"/>
                </a:solidFill>
                <a:latin typeface="Verdana" pitchFamily="34" charset="0"/>
              </a:rPr>
              <a:t>Scientific </a:t>
            </a:r>
            <a:r>
              <a:rPr lang="de-DE" dirty="0" err="1">
                <a:solidFill>
                  <a:srgbClr val="FFFFFF"/>
                </a:solidFill>
                <a:latin typeface="Verdana" pitchFamily="34" charset="0"/>
              </a:rPr>
              <a:t>proposal</a:t>
            </a:r>
            <a:endParaRPr lang="de-DE" dirty="0">
              <a:solidFill>
                <a:srgbClr val="FFFFFF"/>
              </a:solidFill>
              <a:latin typeface="Verdana"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6804248" y="260648"/>
            <a:ext cx="1914525" cy="1028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feld 7"/>
          <p:cNvSpPr txBox="1">
            <a:spLocks noChangeArrowheads="1"/>
          </p:cNvSpPr>
          <p:nvPr/>
        </p:nvSpPr>
        <p:spPr bwMode="auto">
          <a:xfrm>
            <a:off x="866775" y="2060848"/>
            <a:ext cx="7851775" cy="4334520"/>
          </a:xfrm>
          <a:prstGeom prst="rect">
            <a:avLst/>
          </a:prstGeom>
          <a:noFill/>
          <a:ln w="9525">
            <a:noFill/>
            <a:miter lim="800000"/>
            <a:headEnd/>
            <a:tailEnd/>
          </a:ln>
        </p:spPr>
        <p:txBody>
          <a:bodyPr lIns="0" tIns="0" rIns="0" bIns="0">
            <a:spAutoFit/>
          </a:bodyPr>
          <a:lstStyle/>
          <a:p>
            <a:pPr marL="342900" indent="-342900">
              <a:lnSpc>
                <a:spcPts val="2600"/>
              </a:lnSpc>
              <a:buFont typeface="Arial" charset="0"/>
              <a:buChar char="•"/>
            </a:pPr>
            <a:r>
              <a:rPr lang="de-DE" sz="2000" dirty="0">
                <a:latin typeface="Arial" pitchFamily="34" charset="0"/>
                <a:cs typeface="Arial" pitchFamily="34" charset="0"/>
              </a:rPr>
              <a:t>Kurze Zusammenfassung in einer Box am Anfang und am Ende des wissenschaftlichen Antrags</a:t>
            </a:r>
          </a:p>
          <a:p>
            <a:pPr marL="342900" indent="-342900">
              <a:lnSpc>
                <a:spcPts val="2600"/>
              </a:lnSpc>
              <a:buFont typeface="Arial" charset="0"/>
              <a:buChar char="•"/>
            </a:pPr>
            <a:endParaRPr lang="de-DE" sz="2000" dirty="0">
              <a:cs typeface="Arial" charset="0"/>
            </a:endParaRPr>
          </a:p>
          <a:p>
            <a:pPr marL="342900" indent="-342900">
              <a:lnSpc>
                <a:spcPts val="2600"/>
              </a:lnSpc>
              <a:buFont typeface="Arial" charset="0"/>
              <a:buChar char="•"/>
            </a:pPr>
            <a:endParaRPr lang="de-DE" sz="2000" dirty="0">
              <a:cs typeface="Arial" charset="0"/>
            </a:endParaRPr>
          </a:p>
          <a:p>
            <a:pPr marL="342900" indent="-342900">
              <a:lnSpc>
                <a:spcPts val="2600"/>
              </a:lnSpc>
              <a:buFont typeface="Arial" charset="0"/>
              <a:buChar char="•"/>
            </a:pPr>
            <a:endParaRPr lang="de-DE" sz="2000" dirty="0">
              <a:cs typeface="Arial" charset="0"/>
            </a:endParaRPr>
          </a:p>
          <a:p>
            <a:pPr marL="342900" indent="-342900">
              <a:lnSpc>
                <a:spcPts val="2600"/>
              </a:lnSpc>
              <a:buFont typeface="Arial" charset="0"/>
              <a:buChar char="•"/>
            </a:pPr>
            <a:endParaRPr lang="de-DE" sz="2000" dirty="0">
              <a:cs typeface="Arial" charset="0"/>
            </a:endParaRPr>
          </a:p>
          <a:p>
            <a:pPr marL="342900" indent="-342900">
              <a:lnSpc>
                <a:spcPts val="2600"/>
              </a:lnSpc>
              <a:buFont typeface="Arial" charset="0"/>
              <a:buChar char="•"/>
            </a:pPr>
            <a:r>
              <a:rPr lang="de-DE" sz="2000" dirty="0">
                <a:latin typeface="Arial" pitchFamily="34" charset="0"/>
                <a:cs typeface="Arial" pitchFamily="34" charset="0"/>
              </a:rPr>
              <a:t>Benutzen Sie Ihre eigenen Zwischenüberschriften innerhalb der generellen vorgegebenen Struktur </a:t>
            </a:r>
          </a:p>
          <a:p>
            <a:pPr marL="342900" indent="-342900">
              <a:lnSpc>
                <a:spcPts val="2600"/>
              </a:lnSpc>
              <a:buFont typeface="Arial" charset="0"/>
              <a:buChar char="•"/>
            </a:pPr>
            <a:r>
              <a:rPr lang="de-DE" sz="2000" dirty="0">
                <a:latin typeface="Arial" pitchFamily="34" charset="0"/>
                <a:cs typeface="Arial" pitchFamily="34" charset="0"/>
              </a:rPr>
              <a:t>Hervorheben von wichtigen Aspekten durch </a:t>
            </a:r>
            <a:r>
              <a:rPr lang="de-DE" sz="2000" i="1" dirty="0">
                <a:latin typeface="Arial" pitchFamily="34" charset="0"/>
                <a:cs typeface="Arial" pitchFamily="34" charset="0"/>
              </a:rPr>
              <a:t>kursive</a:t>
            </a:r>
            <a:r>
              <a:rPr lang="de-DE" sz="2000" dirty="0">
                <a:latin typeface="Arial" pitchFamily="34" charset="0"/>
                <a:cs typeface="Arial" pitchFamily="34" charset="0"/>
              </a:rPr>
              <a:t> oder </a:t>
            </a:r>
            <a:r>
              <a:rPr lang="de-DE" sz="2000" b="1" dirty="0">
                <a:latin typeface="Arial" pitchFamily="34" charset="0"/>
                <a:cs typeface="Arial" pitchFamily="34" charset="0"/>
              </a:rPr>
              <a:t>fette</a:t>
            </a:r>
            <a:r>
              <a:rPr lang="de-DE" sz="2000" dirty="0">
                <a:latin typeface="Arial" pitchFamily="34" charset="0"/>
                <a:cs typeface="Arial" pitchFamily="34" charset="0"/>
              </a:rPr>
              <a:t> Schrift</a:t>
            </a:r>
          </a:p>
          <a:p>
            <a:pPr marL="342900" indent="-342900">
              <a:lnSpc>
                <a:spcPts val="2600"/>
              </a:lnSpc>
              <a:buFont typeface="Arial" charset="0"/>
              <a:buChar char="•"/>
            </a:pPr>
            <a:r>
              <a:rPr lang="de-DE" sz="2000" dirty="0">
                <a:latin typeface="Arial" pitchFamily="34" charset="0"/>
                <a:cs typeface="Arial" pitchFamily="34" charset="0"/>
              </a:rPr>
              <a:t>Riskante Projekte sind willkommen</a:t>
            </a:r>
          </a:p>
          <a:p>
            <a:pPr marL="800100" lvl="2" indent="-342900">
              <a:lnSpc>
                <a:spcPts val="2600"/>
              </a:lnSpc>
              <a:buFont typeface="Arial" charset="0"/>
              <a:buChar char="•"/>
            </a:pPr>
            <a:r>
              <a:rPr lang="de-DE" dirty="0">
                <a:latin typeface="Arial" pitchFamily="34" charset="0"/>
                <a:cs typeface="Arial" pitchFamily="34" charset="0"/>
              </a:rPr>
              <a:t>Alternativplan</a:t>
            </a:r>
          </a:p>
          <a:p>
            <a:pPr marL="800100" lvl="2" indent="-342900">
              <a:lnSpc>
                <a:spcPts val="2600"/>
              </a:lnSpc>
              <a:buFont typeface="Arial" charset="0"/>
              <a:buChar char="•"/>
            </a:pPr>
            <a:r>
              <a:rPr lang="de-DE" dirty="0">
                <a:latin typeface="Arial" pitchFamily="34" charset="0"/>
                <a:cs typeface="Arial" pitchFamily="34" charset="0"/>
              </a:rPr>
              <a:t>Positive Formulierungen: „</a:t>
            </a:r>
            <a:r>
              <a:rPr lang="en-GB" dirty="0">
                <a:latin typeface="Arial" pitchFamily="34" charset="0"/>
                <a:cs typeface="Arial" pitchFamily="34" charset="0"/>
              </a:rPr>
              <a:t>challenging nature of the project</a:t>
            </a:r>
            <a:r>
              <a:rPr lang="de-DE" dirty="0">
                <a:latin typeface="Arial" pitchFamily="34" charset="0"/>
                <a:cs typeface="Arial" pitchFamily="34" charset="0"/>
              </a:rPr>
              <a:t>“</a:t>
            </a:r>
          </a:p>
        </p:txBody>
      </p:sp>
      <p:sp>
        <p:nvSpPr>
          <p:cNvPr id="4" name="Abgerundetes Rechteck 3"/>
          <p:cNvSpPr/>
          <p:nvPr/>
        </p:nvSpPr>
        <p:spPr>
          <a:xfrm>
            <a:off x="1187450" y="2852936"/>
            <a:ext cx="4464050" cy="1079748"/>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sz="1200" u="sng" dirty="0" smtClean="0">
              <a:solidFill>
                <a:srgbClr val="292929"/>
              </a:solidFill>
              <a:latin typeface="+mj-lt"/>
              <a:ea typeface="Verdana" pitchFamily="34" charset="0"/>
              <a:cs typeface="Verdana" pitchFamily="34" charset="0"/>
            </a:endParaRPr>
          </a:p>
          <a:p>
            <a:pPr>
              <a:defRPr/>
            </a:pPr>
            <a:r>
              <a:rPr lang="de-DE" sz="1200" u="sng" dirty="0" smtClean="0">
                <a:solidFill>
                  <a:srgbClr val="292929"/>
                </a:solidFill>
                <a:latin typeface="+mj-lt"/>
                <a:ea typeface="Verdana" pitchFamily="34" charset="0"/>
                <a:cs typeface="Verdana" pitchFamily="34" charset="0"/>
              </a:rPr>
              <a:t>Das </a:t>
            </a:r>
            <a:r>
              <a:rPr lang="de-DE" sz="1200" u="sng" dirty="0">
                <a:solidFill>
                  <a:srgbClr val="292929"/>
                </a:solidFill>
                <a:latin typeface="+mj-lt"/>
                <a:ea typeface="Verdana" pitchFamily="34" charset="0"/>
                <a:cs typeface="Verdana" pitchFamily="34" charset="0"/>
              </a:rPr>
              <a:t>vorgeschlagene Projekt zielt darauf ab </a:t>
            </a:r>
          </a:p>
          <a:p>
            <a:pPr>
              <a:defRPr/>
            </a:pPr>
            <a:r>
              <a:rPr lang="de-DE" sz="1200" dirty="0">
                <a:solidFill>
                  <a:srgbClr val="292929"/>
                </a:solidFill>
                <a:latin typeface="+mj-lt"/>
                <a:ea typeface="Verdana" pitchFamily="34" charset="0"/>
                <a:cs typeface="Verdana" pitchFamily="34" charset="0"/>
              </a:rPr>
              <a:t>1. ...</a:t>
            </a:r>
          </a:p>
          <a:p>
            <a:pPr>
              <a:defRPr/>
            </a:pPr>
            <a:r>
              <a:rPr lang="de-DE" sz="1200" dirty="0">
                <a:solidFill>
                  <a:srgbClr val="292929"/>
                </a:solidFill>
                <a:latin typeface="+mj-lt"/>
                <a:ea typeface="Verdana" pitchFamily="34" charset="0"/>
                <a:cs typeface="Verdana" pitchFamily="34" charset="0"/>
              </a:rPr>
              <a:t>2. ...</a:t>
            </a:r>
          </a:p>
          <a:p>
            <a:pPr>
              <a:defRPr/>
            </a:pPr>
            <a:r>
              <a:rPr lang="de-DE" sz="1200" dirty="0">
                <a:solidFill>
                  <a:srgbClr val="292929"/>
                </a:solidFill>
                <a:latin typeface="+mj-lt"/>
                <a:ea typeface="Verdana" pitchFamily="34" charset="0"/>
                <a:cs typeface="Verdana" pitchFamily="34" charset="0"/>
              </a:rPr>
              <a:t>3. ...</a:t>
            </a:r>
          </a:p>
          <a:p>
            <a:pPr>
              <a:defRPr/>
            </a:pPr>
            <a:r>
              <a:rPr lang="de-DE" sz="1200" u="sng" dirty="0">
                <a:solidFill>
                  <a:srgbClr val="292929"/>
                </a:solidFill>
                <a:latin typeface="+mj-lt"/>
                <a:ea typeface="Verdana" pitchFamily="34" charset="0"/>
                <a:cs typeface="Verdana" pitchFamily="34" charset="0"/>
              </a:rPr>
              <a:t>Neuheiten/innovative Aspekte</a:t>
            </a:r>
            <a:r>
              <a:rPr lang="de-DE" sz="1200" dirty="0">
                <a:solidFill>
                  <a:srgbClr val="292929"/>
                </a:solidFill>
                <a:latin typeface="+mj-lt"/>
                <a:ea typeface="Verdana" pitchFamily="34" charset="0"/>
                <a:cs typeface="Verdana" pitchFamily="34" charset="0"/>
              </a:rPr>
              <a:t>:</a:t>
            </a:r>
          </a:p>
          <a:p>
            <a:pPr>
              <a:defRPr/>
            </a:pPr>
            <a:r>
              <a:rPr lang="de-DE" sz="1400" dirty="0">
                <a:solidFill>
                  <a:srgbClr val="292929"/>
                </a:solidFill>
                <a:latin typeface="+mj-lt"/>
                <a:ea typeface="Verdana" pitchFamily="34" charset="0"/>
                <a:cs typeface="Verdana" pitchFamily="34" charset="0"/>
              </a:rPr>
              <a:t>… </a:t>
            </a:r>
          </a:p>
        </p:txBody>
      </p:sp>
      <p:sp>
        <p:nvSpPr>
          <p:cNvPr id="5" name="Titel 4"/>
          <p:cNvSpPr>
            <a:spLocks noGrp="1"/>
          </p:cNvSpPr>
          <p:nvPr>
            <p:ph type="title"/>
          </p:nvPr>
        </p:nvSpPr>
        <p:spPr>
          <a:xfrm>
            <a:off x="971600" y="1268760"/>
            <a:ext cx="7787208" cy="436910"/>
          </a:xfrm>
        </p:spPr>
        <p:txBody>
          <a:bodyPr/>
          <a:lstStyle/>
          <a:p>
            <a:r>
              <a:rPr lang="de-DE" sz="2800" dirty="0" smtClean="0">
                <a:latin typeface="Arial" pitchFamily="34" charset="0"/>
                <a:cs typeface="Arial" pitchFamily="34" charset="0"/>
              </a:rPr>
              <a:t>Tipps zum wissenschaftlichen Antrag</a:t>
            </a:r>
            <a:endParaRPr lang="de-DE" sz="2800" dirty="0">
              <a:latin typeface="Arial" pitchFamily="34" charset="0"/>
              <a:cs typeface="Arial" pitchFamily="34" charset="0"/>
            </a:endParaRPr>
          </a:p>
        </p:txBody>
      </p:sp>
      <p:pic>
        <p:nvPicPr>
          <p:cNvPr id="13314" name="Picture 2"/>
          <p:cNvPicPr>
            <a:picLocks noChangeAspect="1" noChangeArrowheads="1"/>
          </p:cNvPicPr>
          <p:nvPr/>
        </p:nvPicPr>
        <p:blipFill>
          <a:blip r:embed="rId3" cstate="print"/>
          <a:srcRect/>
          <a:stretch>
            <a:fillRect/>
          </a:stretch>
        </p:blipFill>
        <p:spPr bwMode="auto">
          <a:xfrm>
            <a:off x="7020272"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feld 7"/>
          <p:cNvSpPr txBox="1">
            <a:spLocks noChangeArrowheads="1"/>
          </p:cNvSpPr>
          <p:nvPr/>
        </p:nvSpPr>
        <p:spPr bwMode="auto">
          <a:xfrm>
            <a:off x="866775" y="2138363"/>
            <a:ext cx="7851775" cy="641350"/>
          </a:xfrm>
          <a:prstGeom prst="rect">
            <a:avLst/>
          </a:prstGeom>
          <a:noFill/>
          <a:ln w="9525">
            <a:noFill/>
            <a:miter lim="800000"/>
            <a:headEnd/>
            <a:tailEnd/>
          </a:ln>
        </p:spPr>
        <p:txBody>
          <a:bodyPr lIns="0" tIns="0" rIns="0" bIns="0">
            <a:spAutoFit/>
          </a:bodyPr>
          <a:lstStyle/>
          <a:p>
            <a:pPr marL="342900" indent="-342900">
              <a:lnSpc>
                <a:spcPts val="2600"/>
              </a:lnSpc>
              <a:buFont typeface="Arial" charset="0"/>
              <a:buChar char="•"/>
            </a:pPr>
            <a:r>
              <a:rPr lang="de-DE" sz="2000" dirty="0">
                <a:latin typeface="Arial" pitchFamily="34" charset="0"/>
                <a:cs typeface="Arial" pitchFamily="34" charset="0"/>
              </a:rPr>
              <a:t>Einfügen einer Graphik für den Work Plan (</a:t>
            </a:r>
            <a:r>
              <a:rPr lang="en-GB" sz="2000" dirty="0">
                <a:latin typeface="Arial" pitchFamily="34" charset="0"/>
                <a:cs typeface="Arial" pitchFamily="34" charset="0"/>
              </a:rPr>
              <a:t>work packages, aims, research steps etc.</a:t>
            </a:r>
            <a:r>
              <a:rPr lang="de-DE" sz="2000" dirty="0">
                <a:latin typeface="Arial" pitchFamily="34" charset="0"/>
                <a:cs typeface="Arial" pitchFamily="34" charset="0"/>
              </a:rPr>
              <a:t>)</a:t>
            </a:r>
          </a:p>
        </p:txBody>
      </p:sp>
      <p:sp>
        <p:nvSpPr>
          <p:cNvPr id="12" name="Titel 11"/>
          <p:cNvSpPr>
            <a:spLocks noGrp="1"/>
          </p:cNvSpPr>
          <p:nvPr>
            <p:ph type="title"/>
          </p:nvPr>
        </p:nvSpPr>
        <p:spPr>
          <a:xfrm>
            <a:off x="1043608" y="1268760"/>
            <a:ext cx="7787208" cy="436910"/>
          </a:xfrm>
        </p:spPr>
        <p:txBody>
          <a:bodyPr/>
          <a:lstStyle/>
          <a:p>
            <a:r>
              <a:rPr lang="de-DE" sz="2800" dirty="0" smtClean="0">
                <a:latin typeface="Arial" pitchFamily="34" charset="0"/>
                <a:cs typeface="Arial" pitchFamily="34" charset="0"/>
              </a:rPr>
              <a:t>Tipps zum wissenschaftlichen Antrag</a:t>
            </a:r>
            <a:endParaRPr lang="de-DE" sz="2800" dirty="0">
              <a:latin typeface="Arial" pitchFamily="34" charset="0"/>
              <a:cs typeface="Arial" pitchFamily="34" charset="0"/>
            </a:endParaRPr>
          </a:p>
        </p:txBody>
      </p:sp>
      <p:graphicFrame>
        <p:nvGraphicFramePr>
          <p:cNvPr id="24" name="Inhaltsplatzhalter 6"/>
          <p:cNvGraphicFramePr>
            <a:graphicFrameLocks/>
          </p:cNvGraphicFramePr>
          <p:nvPr/>
        </p:nvGraphicFramePr>
        <p:xfrm>
          <a:off x="1475656" y="2909266"/>
          <a:ext cx="6461511" cy="3400054"/>
        </p:xfrm>
        <a:graphic>
          <a:graphicData uri="http://schemas.openxmlformats.org/drawingml/2006/table">
            <a:tbl>
              <a:tblPr firstRow="1" firstCol="1" bandRow="1">
                <a:tableStyleId>{93296810-A885-4BE3-A3E7-6D5BEEA58F35}</a:tableStyleId>
              </a:tblPr>
              <a:tblGrid>
                <a:gridCol w="732091"/>
                <a:gridCol w="245439"/>
                <a:gridCol w="281873"/>
                <a:gridCol w="281873"/>
                <a:gridCol w="281873"/>
                <a:gridCol w="245852"/>
                <a:gridCol w="292834"/>
                <a:gridCol w="292834"/>
                <a:gridCol w="292834"/>
                <a:gridCol w="292834"/>
                <a:gridCol w="292834"/>
                <a:gridCol w="292834"/>
                <a:gridCol w="292834"/>
                <a:gridCol w="292834"/>
                <a:gridCol w="292834"/>
                <a:gridCol w="292834"/>
                <a:gridCol w="292834"/>
                <a:gridCol w="292834"/>
                <a:gridCol w="292834"/>
                <a:gridCol w="292834"/>
                <a:gridCol w="292834"/>
              </a:tblGrid>
              <a:tr h="468367">
                <a:tc>
                  <a:txBody>
                    <a:bodyPr/>
                    <a:lstStyle/>
                    <a:p>
                      <a:endParaRPr lang="de-DE" sz="1600" dirty="0">
                        <a:latin typeface="Verdana" pitchFamily="34" charset="0"/>
                      </a:endParaRPr>
                    </a:p>
                  </a:txBody>
                  <a:tcPr/>
                </a:tc>
                <a:tc gridSpan="4">
                  <a:txBody>
                    <a:bodyPr/>
                    <a:lstStyle/>
                    <a:p>
                      <a:pPr algn="ctr"/>
                      <a:r>
                        <a:rPr lang="de-DE" dirty="0" smtClean="0">
                          <a:latin typeface="Verdana" pitchFamily="34" charset="0"/>
                        </a:rPr>
                        <a:t>Year 1</a:t>
                      </a:r>
                      <a:endParaRPr lang="de-DE" dirty="0">
                        <a:latin typeface="Verdana" pitchFamily="34" charset="0"/>
                      </a:endParaRPr>
                    </a:p>
                  </a:txBody>
                  <a:tcPr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gridSpan="4">
                  <a:txBody>
                    <a:bodyPr/>
                    <a:lstStyle/>
                    <a:p>
                      <a:pPr algn="ctr"/>
                      <a:r>
                        <a:rPr lang="de-DE" dirty="0" smtClean="0">
                          <a:latin typeface="Verdana" pitchFamily="34" charset="0"/>
                        </a:rPr>
                        <a:t>Year 2</a:t>
                      </a:r>
                      <a:endParaRPr lang="de-DE" dirty="0">
                        <a:latin typeface="Verdana" pitchFamily="34" charset="0"/>
                      </a:endParaRPr>
                    </a:p>
                  </a:txBody>
                  <a:tcPr anchor="ct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gridSpan="4">
                  <a:txBody>
                    <a:bodyPr/>
                    <a:lstStyle/>
                    <a:p>
                      <a:pPr algn="ctr"/>
                      <a:r>
                        <a:rPr lang="de-DE" dirty="0" smtClean="0">
                          <a:latin typeface="Verdana" pitchFamily="34" charset="0"/>
                        </a:rPr>
                        <a:t>Year 3</a:t>
                      </a: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c gridSpan="4">
                  <a:txBody>
                    <a:bodyPr/>
                    <a:lstStyle/>
                    <a:p>
                      <a:pPr algn="ctr"/>
                      <a:r>
                        <a:rPr lang="de-DE" dirty="0" smtClean="0">
                          <a:latin typeface="Verdana" pitchFamily="34" charset="0"/>
                        </a:rPr>
                        <a:t>Year 4</a:t>
                      </a: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c gridSpan="4">
                  <a:txBody>
                    <a:bodyPr/>
                    <a:lstStyle/>
                    <a:p>
                      <a:pPr algn="ctr"/>
                      <a:r>
                        <a:rPr lang="de-DE" dirty="0" smtClean="0">
                          <a:latin typeface="Verdana" pitchFamily="34" charset="0"/>
                        </a:rPr>
                        <a:t>Year 5</a:t>
                      </a: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c hMerge="1">
                  <a:txBody>
                    <a:bodyPr/>
                    <a:lstStyle/>
                    <a:p>
                      <a:pPr algn="ctr"/>
                      <a:endParaRPr lang="de-DE" dirty="0">
                        <a:latin typeface="Verdana" pitchFamily="34" charset="0"/>
                      </a:endParaRPr>
                    </a:p>
                  </a:txBody>
                  <a:tcPr anchor="ctr"/>
                </a:tc>
              </a:tr>
              <a:tr h="243403">
                <a:tc>
                  <a:txBody>
                    <a:bodyPr/>
                    <a:lstStyle/>
                    <a:p>
                      <a:endParaRPr lang="de-DE" sz="1100" dirty="0">
                        <a:latin typeface="Verdana" pitchFamily="34" charset="0"/>
                      </a:endParaRPr>
                    </a:p>
                  </a:txBody>
                  <a:tcPr/>
                </a:tc>
                <a:tc>
                  <a:txBody>
                    <a:bodyPr/>
                    <a:lstStyle/>
                    <a:p>
                      <a:pPr algn="ctr"/>
                      <a:r>
                        <a:rPr lang="de-DE" sz="1000" dirty="0" smtClean="0">
                          <a:latin typeface="Verdana" pitchFamily="34" charset="0"/>
                        </a:rPr>
                        <a:t>1</a:t>
                      </a:r>
                      <a:endParaRPr lang="de-DE" sz="1000" dirty="0">
                        <a:latin typeface="Verdana" pitchFamily="34" charset="0"/>
                      </a:endParaRPr>
                    </a:p>
                  </a:txBody>
                  <a:tcPr/>
                </a:tc>
                <a:tc>
                  <a:txBody>
                    <a:bodyPr/>
                    <a:lstStyle/>
                    <a:p>
                      <a:pPr algn="ctr"/>
                      <a:r>
                        <a:rPr lang="de-DE" sz="1000" dirty="0" smtClean="0">
                          <a:latin typeface="Verdana" pitchFamily="34" charset="0"/>
                        </a:rPr>
                        <a:t>2</a:t>
                      </a:r>
                      <a:endParaRPr lang="de-DE" sz="1000" dirty="0">
                        <a:latin typeface="Verdana" pitchFamily="34" charset="0"/>
                      </a:endParaRPr>
                    </a:p>
                  </a:txBody>
                  <a:tcPr/>
                </a:tc>
                <a:tc>
                  <a:txBody>
                    <a:bodyPr/>
                    <a:lstStyle/>
                    <a:p>
                      <a:pPr algn="ctr"/>
                      <a:r>
                        <a:rPr lang="de-DE" sz="1000" dirty="0" smtClean="0">
                          <a:latin typeface="Verdana" pitchFamily="34" charset="0"/>
                        </a:rPr>
                        <a:t>3</a:t>
                      </a:r>
                      <a:endParaRPr lang="de-DE" sz="1000" dirty="0">
                        <a:latin typeface="Verdana" pitchFamily="34" charset="0"/>
                      </a:endParaRPr>
                    </a:p>
                  </a:txBody>
                  <a:tcPr/>
                </a:tc>
                <a:tc>
                  <a:txBody>
                    <a:bodyPr/>
                    <a:lstStyle/>
                    <a:p>
                      <a:pPr algn="ctr"/>
                      <a:r>
                        <a:rPr lang="de-DE" sz="1000" smtClean="0">
                          <a:latin typeface="Verdana" pitchFamily="34" charset="0"/>
                        </a:rPr>
                        <a:t>4</a:t>
                      </a:r>
                      <a:endParaRPr lang="de-DE" sz="1000" dirty="0">
                        <a:latin typeface="Verdana" pitchFamily="34" charset="0"/>
                      </a:endParaRPr>
                    </a:p>
                  </a:txBody>
                  <a:tcPr/>
                </a:tc>
                <a:tc>
                  <a:txBody>
                    <a:bodyPr/>
                    <a:lstStyle/>
                    <a:p>
                      <a:pPr algn="ctr"/>
                      <a:r>
                        <a:rPr lang="de-DE" sz="1000" dirty="0" smtClean="0">
                          <a:latin typeface="Verdana" pitchFamily="34" charset="0"/>
                        </a:rPr>
                        <a:t>1</a:t>
                      </a:r>
                      <a:endParaRPr lang="de-DE" sz="1000" dirty="0">
                        <a:latin typeface="Verdana" pitchFamily="34" charset="0"/>
                      </a:endParaRPr>
                    </a:p>
                  </a:txBody>
                  <a:tcPr/>
                </a:tc>
                <a:tc>
                  <a:txBody>
                    <a:bodyPr/>
                    <a:lstStyle/>
                    <a:p>
                      <a:pPr algn="ctr"/>
                      <a:r>
                        <a:rPr lang="de-DE" sz="1000" dirty="0" smtClean="0">
                          <a:latin typeface="Verdana" pitchFamily="34" charset="0"/>
                        </a:rPr>
                        <a:t>2</a:t>
                      </a:r>
                      <a:endParaRPr lang="de-DE" sz="1000" dirty="0">
                        <a:latin typeface="Verdana" pitchFamily="34" charset="0"/>
                      </a:endParaRPr>
                    </a:p>
                  </a:txBody>
                  <a:tcPr/>
                </a:tc>
                <a:tc>
                  <a:txBody>
                    <a:bodyPr/>
                    <a:lstStyle/>
                    <a:p>
                      <a:pPr algn="ctr"/>
                      <a:r>
                        <a:rPr lang="de-DE" sz="1000" dirty="0" smtClean="0">
                          <a:latin typeface="Verdana" pitchFamily="34" charset="0"/>
                        </a:rPr>
                        <a:t>3</a:t>
                      </a:r>
                      <a:endParaRPr lang="de-DE" sz="1000" dirty="0">
                        <a:latin typeface="Verdana" pitchFamily="34" charset="0"/>
                      </a:endParaRPr>
                    </a:p>
                  </a:txBody>
                  <a:tcPr/>
                </a:tc>
                <a:tc>
                  <a:txBody>
                    <a:bodyPr/>
                    <a:lstStyle/>
                    <a:p>
                      <a:pPr algn="ctr"/>
                      <a:r>
                        <a:rPr lang="de-DE" sz="1000" dirty="0" smtClean="0">
                          <a:latin typeface="Verdana" pitchFamily="34" charset="0"/>
                        </a:rPr>
                        <a:t>4</a:t>
                      </a:r>
                      <a:endParaRPr lang="de-DE" sz="1000" dirty="0">
                        <a:latin typeface="Verdana" pitchFamily="34" charset="0"/>
                      </a:endParaRPr>
                    </a:p>
                  </a:txBody>
                  <a:tcPr/>
                </a:tc>
                <a:tc>
                  <a:txBody>
                    <a:bodyPr/>
                    <a:lstStyle/>
                    <a:p>
                      <a:pPr algn="ctr"/>
                      <a:r>
                        <a:rPr lang="de-DE" sz="1000" dirty="0" smtClean="0">
                          <a:latin typeface="Verdana" pitchFamily="34" charset="0"/>
                        </a:rPr>
                        <a:t>1</a:t>
                      </a:r>
                      <a:endParaRPr lang="de-DE" sz="1000" dirty="0">
                        <a:latin typeface="Verdana" pitchFamily="34" charset="0"/>
                      </a:endParaRPr>
                    </a:p>
                  </a:txBody>
                  <a:tcPr/>
                </a:tc>
                <a:tc>
                  <a:txBody>
                    <a:bodyPr/>
                    <a:lstStyle/>
                    <a:p>
                      <a:pPr algn="ctr"/>
                      <a:r>
                        <a:rPr lang="de-DE" sz="1000" dirty="0" smtClean="0">
                          <a:latin typeface="Verdana" pitchFamily="34" charset="0"/>
                        </a:rPr>
                        <a:t>2</a:t>
                      </a:r>
                      <a:endParaRPr lang="de-DE" sz="1000" dirty="0">
                        <a:latin typeface="Verdana" pitchFamily="34" charset="0"/>
                      </a:endParaRPr>
                    </a:p>
                  </a:txBody>
                  <a:tcPr/>
                </a:tc>
                <a:tc>
                  <a:txBody>
                    <a:bodyPr/>
                    <a:lstStyle/>
                    <a:p>
                      <a:pPr algn="ctr"/>
                      <a:r>
                        <a:rPr lang="de-DE" sz="1000" dirty="0" smtClean="0">
                          <a:latin typeface="Verdana" pitchFamily="34" charset="0"/>
                        </a:rPr>
                        <a:t>3</a:t>
                      </a:r>
                      <a:endParaRPr lang="de-DE" sz="1000" dirty="0">
                        <a:latin typeface="Verdana" pitchFamily="34" charset="0"/>
                      </a:endParaRPr>
                    </a:p>
                  </a:txBody>
                  <a:tcPr/>
                </a:tc>
                <a:tc>
                  <a:txBody>
                    <a:bodyPr/>
                    <a:lstStyle/>
                    <a:p>
                      <a:pPr algn="ctr"/>
                      <a:r>
                        <a:rPr lang="de-DE" sz="1000" dirty="0" smtClean="0">
                          <a:latin typeface="Verdana" pitchFamily="34" charset="0"/>
                        </a:rPr>
                        <a:t>4</a:t>
                      </a:r>
                      <a:endParaRPr lang="de-DE" sz="1000" dirty="0">
                        <a:latin typeface="Verdana" pitchFamily="34" charset="0"/>
                      </a:endParaRPr>
                    </a:p>
                  </a:txBody>
                  <a:tcPr/>
                </a:tc>
                <a:tc>
                  <a:txBody>
                    <a:bodyPr/>
                    <a:lstStyle/>
                    <a:p>
                      <a:pPr algn="ctr"/>
                      <a:r>
                        <a:rPr lang="de-DE" sz="1000" dirty="0" smtClean="0">
                          <a:latin typeface="Verdana" pitchFamily="34" charset="0"/>
                        </a:rPr>
                        <a:t>1</a:t>
                      </a:r>
                      <a:endParaRPr lang="de-DE" sz="1000" dirty="0">
                        <a:latin typeface="Verdana" pitchFamily="34" charset="0"/>
                      </a:endParaRPr>
                    </a:p>
                  </a:txBody>
                  <a:tcPr/>
                </a:tc>
                <a:tc>
                  <a:txBody>
                    <a:bodyPr/>
                    <a:lstStyle/>
                    <a:p>
                      <a:pPr algn="ctr"/>
                      <a:r>
                        <a:rPr lang="de-DE" sz="1000" dirty="0" smtClean="0">
                          <a:latin typeface="Verdana" pitchFamily="34" charset="0"/>
                        </a:rPr>
                        <a:t>2</a:t>
                      </a:r>
                      <a:endParaRPr lang="de-DE" sz="1000" dirty="0">
                        <a:latin typeface="Verdana" pitchFamily="34" charset="0"/>
                      </a:endParaRPr>
                    </a:p>
                  </a:txBody>
                  <a:tcPr/>
                </a:tc>
                <a:tc>
                  <a:txBody>
                    <a:bodyPr/>
                    <a:lstStyle/>
                    <a:p>
                      <a:pPr algn="ctr"/>
                      <a:r>
                        <a:rPr lang="de-DE" sz="1000" dirty="0" smtClean="0">
                          <a:latin typeface="Verdana" pitchFamily="34" charset="0"/>
                        </a:rPr>
                        <a:t>3</a:t>
                      </a:r>
                      <a:endParaRPr lang="de-DE" sz="1000" dirty="0">
                        <a:latin typeface="Verdana" pitchFamily="34" charset="0"/>
                      </a:endParaRPr>
                    </a:p>
                  </a:txBody>
                  <a:tcPr/>
                </a:tc>
                <a:tc>
                  <a:txBody>
                    <a:bodyPr/>
                    <a:lstStyle/>
                    <a:p>
                      <a:pPr algn="ctr"/>
                      <a:r>
                        <a:rPr lang="de-DE" sz="1000" dirty="0" smtClean="0">
                          <a:latin typeface="Verdana" pitchFamily="34" charset="0"/>
                        </a:rPr>
                        <a:t>4</a:t>
                      </a:r>
                      <a:endParaRPr lang="de-DE" sz="1000" dirty="0">
                        <a:latin typeface="Verdana" pitchFamily="34" charset="0"/>
                      </a:endParaRPr>
                    </a:p>
                  </a:txBody>
                  <a:tcPr/>
                </a:tc>
                <a:tc>
                  <a:txBody>
                    <a:bodyPr/>
                    <a:lstStyle/>
                    <a:p>
                      <a:pPr algn="ctr"/>
                      <a:r>
                        <a:rPr lang="de-DE" sz="1000" dirty="0" smtClean="0">
                          <a:latin typeface="Verdana" pitchFamily="34" charset="0"/>
                        </a:rPr>
                        <a:t>1</a:t>
                      </a:r>
                      <a:endParaRPr lang="de-DE" sz="1000" dirty="0">
                        <a:latin typeface="Verdana" pitchFamily="34" charset="0"/>
                      </a:endParaRPr>
                    </a:p>
                  </a:txBody>
                  <a:tcPr/>
                </a:tc>
                <a:tc>
                  <a:txBody>
                    <a:bodyPr/>
                    <a:lstStyle/>
                    <a:p>
                      <a:pPr algn="ctr"/>
                      <a:r>
                        <a:rPr lang="de-DE" sz="1000" dirty="0" smtClean="0">
                          <a:latin typeface="Verdana" pitchFamily="34" charset="0"/>
                        </a:rPr>
                        <a:t>2</a:t>
                      </a:r>
                      <a:endParaRPr lang="de-DE" sz="1000" dirty="0">
                        <a:latin typeface="Verdana" pitchFamily="34" charset="0"/>
                      </a:endParaRPr>
                    </a:p>
                  </a:txBody>
                  <a:tcPr/>
                </a:tc>
                <a:tc>
                  <a:txBody>
                    <a:bodyPr/>
                    <a:lstStyle/>
                    <a:p>
                      <a:pPr algn="ctr"/>
                      <a:r>
                        <a:rPr lang="de-DE" sz="1000" dirty="0" smtClean="0">
                          <a:latin typeface="Verdana" pitchFamily="34" charset="0"/>
                        </a:rPr>
                        <a:t>3</a:t>
                      </a:r>
                      <a:endParaRPr lang="de-DE" sz="1000" dirty="0">
                        <a:latin typeface="Verdana" pitchFamily="34" charset="0"/>
                      </a:endParaRPr>
                    </a:p>
                  </a:txBody>
                  <a:tcPr/>
                </a:tc>
                <a:tc>
                  <a:txBody>
                    <a:bodyPr/>
                    <a:lstStyle/>
                    <a:p>
                      <a:pPr algn="ctr"/>
                      <a:r>
                        <a:rPr lang="de-DE" sz="1000" dirty="0" smtClean="0">
                          <a:latin typeface="Verdana" pitchFamily="34" charset="0"/>
                        </a:rPr>
                        <a:t>4</a:t>
                      </a:r>
                      <a:endParaRPr lang="de-DE" sz="1000" dirty="0">
                        <a:latin typeface="Verdana" pitchFamily="34" charset="0"/>
                      </a:endParaRPr>
                    </a:p>
                  </a:txBody>
                  <a:tcPr/>
                </a:tc>
              </a:tr>
              <a:tr h="381801">
                <a:tc>
                  <a:txBody>
                    <a:bodyPr/>
                    <a:lstStyle/>
                    <a:p>
                      <a:pPr algn="ctr"/>
                      <a:r>
                        <a:rPr lang="de-DE" sz="1600" dirty="0" smtClean="0">
                          <a:latin typeface="Verdana" pitchFamily="34" charset="0"/>
                        </a:rPr>
                        <a:t>WP1</a:t>
                      </a:r>
                      <a:endParaRPr lang="de-DE" sz="1600" dirty="0">
                        <a:latin typeface="Verdana" pitchFamily="34" charset="0"/>
                      </a:endParaRPr>
                    </a:p>
                  </a:txBody>
                  <a:tcPr anchor="ct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r>
              <a:tr h="381801">
                <a:tc>
                  <a:txBody>
                    <a:bodyPr/>
                    <a:lstStyle/>
                    <a:p>
                      <a:pPr algn="ctr"/>
                      <a:r>
                        <a:rPr lang="de-DE" sz="1600" dirty="0" smtClean="0">
                          <a:latin typeface="Verdana" pitchFamily="34" charset="0"/>
                        </a:rPr>
                        <a:t>WP2</a:t>
                      </a:r>
                      <a:endParaRPr lang="de-DE" sz="1600" dirty="0">
                        <a:latin typeface="Verdana" pitchFamily="34" charset="0"/>
                      </a:endParaRPr>
                    </a:p>
                  </a:txBody>
                  <a:tcPr anchor="ct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r>
              <a:tr h="381801">
                <a:tc>
                  <a:txBody>
                    <a:bodyPr/>
                    <a:lstStyle/>
                    <a:p>
                      <a:pPr algn="ctr"/>
                      <a:r>
                        <a:rPr lang="de-DE" sz="1600" dirty="0" smtClean="0">
                          <a:latin typeface="Verdana" pitchFamily="34" charset="0"/>
                        </a:rPr>
                        <a:t>WP3</a:t>
                      </a:r>
                      <a:endParaRPr lang="de-DE" sz="1600" dirty="0">
                        <a:latin typeface="Verdana" pitchFamily="34" charset="0"/>
                      </a:endParaRPr>
                    </a:p>
                  </a:txBody>
                  <a:tcPr anchor="ct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r>
              <a:tr h="381801">
                <a:tc>
                  <a:txBody>
                    <a:bodyPr/>
                    <a:lstStyle/>
                    <a:p>
                      <a:pPr algn="ctr"/>
                      <a:r>
                        <a:rPr lang="de-DE" sz="1600" dirty="0" smtClean="0">
                          <a:latin typeface="Verdana" pitchFamily="34" charset="0"/>
                        </a:rPr>
                        <a:t>WP4</a:t>
                      </a:r>
                      <a:endParaRPr lang="de-DE" sz="1600" dirty="0">
                        <a:latin typeface="Verdana" pitchFamily="34" charset="0"/>
                      </a:endParaRPr>
                    </a:p>
                  </a:txBody>
                  <a:tcPr anchor="ct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r>
              <a:tr h="381801">
                <a:tc>
                  <a:txBody>
                    <a:bodyPr/>
                    <a:lstStyle/>
                    <a:p>
                      <a:pPr algn="ctr"/>
                      <a:r>
                        <a:rPr lang="de-DE" sz="1600" dirty="0" smtClean="0">
                          <a:latin typeface="Verdana" pitchFamily="34" charset="0"/>
                        </a:rPr>
                        <a:t>WP5</a:t>
                      </a:r>
                      <a:endParaRPr lang="de-DE" sz="1600" dirty="0">
                        <a:latin typeface="Verdana" pitchFamily="34" charset="0"/>
                      </a:endParaRPr>
                    </a:p>
                  </a:txBody>
                  <a:tcPr anchor="ct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r>
              <a:tr h="381801">
                <a:tc>
                  <a:txBody>
                    <a:bodyPr/>
                    <a:lstStyle/>
                    <a:p>
                      <a:pPr algn="ctr"/>
                      <a:r>
                        <a:rPr lang="de-DE" sz="1600" dirty="0" smtClean="0">
                          <a:latin typeface="Verdana" pitchFamily="34" charset="0"/>
                        </a:rPr>
                        <a:t>WP6</a:t>
                      </a:r>
                      <a:endParaRPr lang="de-DE" sz="1600" dirty="0">
                        <a:latin typeface="Verdana" pitchFamily="34" charset="0"/>
                      </a:endParaRPr>
                    </a:p>
                  </a:txBody>
                  <a:tcPr anchor="ct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r>
              <a:tr h="381801">
                <a:tc>
                  <a:txBody>
                    <a:bodyPr/>
                    <a:lstStyle/>
                    <a:p>
                      <a:pPr algn="ctr"/>
                      <a:r>
                        <a:rPr lang="de-DE" sz="1600" dirty="0" smtClean="0">
                          <a:latin typeface="Verdana" pitchFamily="34" charset="0"/>
                        </a:rPr>
                        <a:t>WP7</a:t>
                      </a:r>
                      <a:endParaRPr lang="de-DE" sz="1600" dirty="0">
                        <a:latin typeface="Verdana" pitchFamily="34" charset="0"/>
                      </a:endParaRPr>
                    </a:p>
                  </a:txBody>
                  <a:tcPr anchor="ct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c>
                  <a:txBody>
                    <a:bodyPr/>
                    <a:lstStyle/>
                    <a:p>
                      <a:endParaRPr lang="de-DE" dirty="0">
                        <a:latin typeface="Verdana" pitchFamily="34" charset="0"/>
                      </a:endParaRPr>
                    </a:p>
                  </a:txBody>
                  <a:tcPr/>
                </a:tc>
              </a:tr>
            </a:tbl>
          </a:graphicData>
        </a:graphic>
      </p:graphicFrame>
      <p:cxnSp>
        <p:nvCxnSpPr>
          <p:cNvPr id="25" name="Gerade Verbindung 24"/>
          <p:cNvCxnSpPr/>
          <p:nvPr/>
        </p:nvCxnSpPr>
        <p:spPr>
          <a:xfrm>
            <a:off x="2195736" y="3861048"/>
            <a:ext cx="1080120" cy="0"/>
          </a:xfrm>
          <a:prstGeom prst="line">
            <a:avLst/>
          </a:prstGeom>
          <a:ln w="1016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2195736" y="4221088"/>
            <a:ext cx="3384376" cy="0"/>
          </a:xfrm>
          <a:prstGeom prst="line">
            <a:avLst/>
          </a:prstGeom>
          <a:ln w="1016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2987824" y="4581128"/>
            <a:ext cx="2016224" cy="0"/>
          </a:xfrm>
          <a:prstGeom prst="line">
            <a:avLst/>
          </a:prstGeom>
          <a:ln w="1016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3635896" y="5013176"/>
            <a:ext cx="4248472" cy="0"/>
          </a:xfrm>
          <a:prstGeom prst="line">
            <a:avLst/>
          </a:prstGeom>
          <a:ln w="1016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4139952" y="5373216"/>
            <a:ext cx="1728192" cy="0"/>
          </a:xfrm>
          <a:prstGeom prst="line">
            <a:avLst/>
          </a:prstGeom>
          <a:ln w="1016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3275856" y="5733256"/>
            <a:ext cx="4608512" cy="0"/>
          </a:xfrm>
          <a:prstGeom prst="line">
            <a:avLst/>
          </a:prstGeom>
          <a:ln w="1016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6156176" y="6093296"/>
            <a:ext cx="1728192" cy="0"/>
          </a:xfrm>
          <a:prstGeom prst="line">
            <a:avLst/>
          </a:prstGeom>
          <a:ln w="101600">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2" cstate="print"/>
          <a:srcRect/>
          <a:stretch>
            <a:fillRect/>
          </a:stretch>
        </p:blipFill>
        <p:spPr bwMode="auto">
          <a:xfrm>
            <a:off x="7020272"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    </a:t>
            </a:r>
            <a:r>
              <a:rPr lang="de-DE" sz="3100" dirty="0" smtClean="0">
                <a:latin typeface="Arial" pitchFamily="34" charset="0"/>
                <a:cs typeface="Arial" pitchFamily="34" charset="0"/>
              </a:rPr>
              <a:t>ERC Grants</a:t>
            </a:r>
            <a:br>
              <a:rPr lang="de-DE" sz="3100" dirty="0" smtClean="0">
                <a:latin typeface="Arial" pitchFamily="34" charset="0"/>
                <a:cs typeface="Arial" pitchFamily="34" charset="0"/>
              </a:rPr>
            </a:br>
            <a:r>
              <a:rPr lang="de-DE" sz="3100" dirty="0" smtClean="0">
                <a:latin typeface="Arial" pitchFamily="34" charset="0"/>
                <a:cs typeface="Arial" pitchFamily="34" charset="0"/>
              </a:rPr>
              <a:t>   Begutachtung</a:t>
            </a:r>
            <a:endParaRPr lang="de-DE" sz="3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feld 7"/>
          <p:cNvSpPr txBox="1">
            <a:spLocks noChangeArrowheads="1"/>
          </p:cNvSpPr>
          <p:nvPr/>
        </p:nvSpPr>
        <p:spPr bwMode="auto">
          <a:xfrm>
            <a:off x="866775" y="2138363"/>
            <a:ext cx="7851775" cy="4181337"/>
          </a:xfrm>
          <a:prstGeom prst="rect">
            <a:avLst/>
          </a:prstGeom>
          <a:noFill/>
          <a:ln w="9525">
            <a:noFill/>
            <a:miter lim="800000"/>
            <a:headEnd/>
            <a:tailEnd/>
          </a:ln>
        </p:spPr>
        <p:txBody>
          <a:bodyPr lIns="0" tIns="0" rIns="0" bIns="0">
            <a:spAutoFit/>
          </a:bodyPr>
          <a:lstStyle/>
          <a:p>
            <a:pPr marL="342900" indent="-342900">
              <a:lnSpc>
                <a:spcPts val="2600"/>
              </a:lnSpc>
              <a:spcAft>
                <a:spcPts val="600"/>
              </a:spcAft>
              <a:buFont typeface="Arial" charset="0"/>
              <a:buChar char="•"/>
            </a:pPr>
            <a:r>
              <a:rPr lang="de-DE" sz="2000" i="1" dirty="0" smtClean="0">
                <a:latin typeface="Arial" pitchFamily="34" charset="0"/>
                <a:cs typeface="Arial" pitchFamily="34" charset="0"/>
              </a:rPr>
              <a:t>Peer-Review</a:t>
            </a:r>
            <a:r>
              <a:rPr lang="de-DE" sz="2000" dirty="0" smtClean="0">
                <a:latin typeface="Arial" pitchFamily="34" charset="0"/>
                <a:cs typeface="Arial" pitchFamily="34" charset="0"/>
              </a:rPr>
              <a:t>: Fächerspezifische </a:t>
            </a:r>
            <a:r>
              <a:rPr lang="de-DE" sz="2000" dirty="0">
                <a:latin typeface="Arial" pitchFamily="34" charset="0"/>
                <a:cs typeface="Arial" pitchFamily="34" charset="0"/>
              </a:rPr>
              <a:t>Begutachtungspanels mit einer/m Vorsitzenden und ca. 10-15 Mitgliedern</a:t>
            </a:r>
          </a:p>
          <a:p>
            <a:pPr marL="342900" indent="-342900">
              <a:lnSpc>
                <a:spcPts val="2600"/>
              </a:lnSpc>
              <a:spcAft>
                <a:spcPts val="600"/>
              </a:spcAft>
              <a:buFont typeface="Arial" charset="0"/>
              <a:buChar char="•"/>
            </a:pPr>
            <a:r>
              <a:rPr lang="de-DE" sz="2000" dirty="0">
                <a:latin typeface="Arial" pitchFamily="34" charset="0"/>
                <a:cs typeface="Arial" pitchFamily="34" charset="0"/>
              </a:rPr>
              <a:t>Antragstellende wählen fachspezifisches </a:t>
            </a:r>
            <a:r>
              <a:rPr lang="de-DE" sz="2000" dirty="0" smtClean="0">
                <a:latin typeface="Arial" pitchFamily="34" charset="0"/>
                <a:cs typeface="Arial" pitchFamily="34" charset="0"/>
              </a:rPr>
              <a:t>Begutachtungspanel; </a:t>
            </a:r>
            <a:r>
              <a:rPr lang="de-DE" sz="2000" dirty="0">
                <a:latin typeface="Arial" pitchFamily="34" charset="0"/>
                <a:cs typeface="Arial" pitchFamily="34" charset="0"/>
              </a:rPr>
              <a:t>Antrag wird diesem Panel zugewiesen</a:t>
            </a:r>
          </a:p>
          <a:p>
            <a:pPr marL="342900" indent="-342900">
              <a:lnSpc>
                <a:spcPts val="2600"/>
              </a:lnSpc>
              <a:spcAft>
                <a:spcPts val="600"/>
              </a:spcAft>
              <a:buFont typeface="Arial" charset="0"/>
              <a:buChar char="•"/>
            </a:pPr>
            <a:r>
              <a:rPr lang="de-DE" sz="2000" dirty="0">
                <a:latin typeface="Arial" pitchFamily="34" charset="0"/>
                <a:cs typeface="Arial" pitchFamily="34" charset="0"/>
              </a:rPr>
              <a:t>Drei fachliche Großbereiche:</a:t>
            </a:r>
            <a:endParaRPr lang="en-US" sz="2000" dirty="0">
              <a:latin typeface="Arial" pitchFamily="34" charset="0"/>
              <a:cs typeface="Arial" pitchFamily="34" charset="0"/>
            </a:endParaRPr>
          </a:p>
          <a:p>
            <a:pPr marL="800100" lvl="2" indent="-342900">
              <a:lnSpc>
                <a:spcPts val="2600"/>
              </a:lnSpc>
              <a:spcAft>
                <a:spcPts val="600"/>
              </a:spcAft>
              <a:buFont typeface="Arial" charset="0"/>
              <a:buChar char="•"/>
            </a:pPr>
            <a:r>
              <a:rPr lang="en-GB" sz="2000" dirty="0">
                <a:latin typeface="Arial" pitchFamily="34" charset="0"/>
                <a:cs typeface="Arial" pitchFamily="34" charset="0"/>
              </a:rPr>
              <a:t>Physical Sciences &amp; Engineering (PE): 10 Panels</a:t>
            </a:r>
          </a:p>
          <a:p>
            <a:pPr marL="800100" lvl="2" indent="-342900">
              <a:lnSpc>
                <a:spcPts val="2600"/>
              </a:lnSpc>
              <a:spcAft>
                <a:spcPts val="600"/>
              </a:spcAft>
              <a:buFont typeface="Arial" charset="0"/>
              <a:buChar char="•"/>
            </a:pPr>
            <a:r>
              <a:rPr lang="en-GB" sz="2000" dirty="0">
                <a:latin typeface="Arial" pitchFamily="34" charset="0"/>
                <a:cs typeface="Arial" pitchFamily="34" charset="0"/>
              </a:rPr>
              <a:t>Life Sciences (LS): 9 Panels</a:t>
            </a:r>
          </a:p>
          <a:p>
            <a:pPr marL="800100" lvl="2" indent="-342900">
              <a:lnSpc>
                <a:spcPts val="2600"/>
              </a:lnSpc>
              <a:spcAft>
                <a:spcPts val="600"/>
              </a:spcAft>
              <a:buFont typeface="Arial" charset="0"/>
              <a:buChar char="•"/>
            </a:pPr>
            <a:r>
              <a:rPr lang="en-GB" sz="2000" dirty="0">
                <a:latin typeface="Arial" pitchFamily="34" charset="0"/>
                <a:cs typeface="Arial" pitchFamily="34" charset="0"/>
              </a:rPr>
              <a:t>Social Sciences &amp; Humanities (SH): 6 Panels</a:t>
            </a:r>
            <a:endParaRPr lang="de-DE" sz="2000" dirty="0">
              <a:latin typeface="Arial" pitchFamily="34" charset="0"/>
              <a:cs typeface="Arial" pitchFamily="34" charset="0"/>
            </a:endParaRPr>
          </a:p>
          <a:p>
            <a:pPr marL="342900" indent="-342900">
              <a:lnSpc>
                <a:spcPts val="2600"/>
              </a:lnSpc>
              <a:spcAft>
                <a:spcPts val="600"/>
              </a:spcAft>
              <a:buFont typeface="Arial" charset="0"/>
              <a:buChar char="•"/>
            </a:pPr>
            <a:r>
              <a:rPr lang="de-DE" sz="2000" dirty="0">
                <a:latin typeface="Arial" pitchFamily="34" charset="0"/>
                <a:cs typeface="Arial" pitchFamily="34" charset="0"/>
              </a:rPr>
              <a:t>Bei interdisziplinären Anträgen kann ein zweites Begutachtungspanel zusätzlich angegeben werden </a:t>
            </a:r>
          </a:p>
          <a:p>
            <a:pPr marL="342900" indent="-342900">
              <a:lnSpc>
                <a:spcPts val="2600"/>
              </a:lnSpc>
              <a:spcAft>
                <a:spcPts val="600"/>
              </a:spcAft>
              <a:buFont typeface="Arial" charset="0"/>
              <a:buChar char="•"/>
            </a:pPr>
            <a:r>
              <a:rPr lang="de-DE" sz="2000" dirty="0">
                <a:latin typeface="Arial" pitchFamily="34" charset="0"/>
                <a:cs typeface="Arial" pitchFamily="34" charset="0"/>
              </a:rPr>
              <a:t>Einzelbegutachtung durch spezielle </a:t>
            </a:r>
            <a:r>
              <a:rPr lang="de-DE" sz="2000" i="1" dirty="0" err="1">
                <a:latin typeface="Arial" pitchFamily="34" charset="0"/>
                <a:cs typeface="Arial" pitchFamily="34" charset="0"/>
              </a:rPr>
              <a:t>external</a:t>
            </a:r>
            <a:r>
              <a:rPr lang="de-DE" sz="2000" i="1" dirty="0">
                <a:latin typeface="Arial" pitchFamily="34" charset="0"/>
                <a:cs typeface="Arial" pitchFamily="34" charset="0"/>
              </a:rPr>
              <a:t> </a:t>
            </a:r>
            <a:r>
              <a:rPr lang="de-DE" sz="2000" i="1" dirty="0" err="1">
                <a:latin typeface="Arial" pitchFamily="34" charset="0"/>
                <a:cs typeface="Arial" pitchFamily="34" charset="0"/>
              </a:rPr>
              <a:t>reviewers</a:t>
            </a:r>
            <a:endParaRPr lang="de-DE" sz="2000" i="1" dirty="0">
              <a:latin typeface="Arial" pitchFamily="34" charset="0"/>
              <a:cs typeface="Arial" pitchFamily="34" charset="0"/>
            </a:endParaRPr>
          </a:p>
        </p:txBody>
      </p:sp>
      <p:sp>
        <p:nvSpPr>
          <p:cNvPr id="4" name="Titel 3"/>
          <p:cNvSpPr>
            <a:spLocks noGrp="1"/>
          </p:cNvSpPr>
          <p:nvPr>
            <p:ph type="title"/>
          </p:nvPr>
        </p:nvSpPr>
        <p:spPr/>
        <p:txBody>
          <a:bodyPr/>
          <a:lstStyle/>
          <a:p>
            <a:r>
              <a:rPr lang="de-DE" sz="2800" dirty="0" smtClean="0">
                <a:latin typeface="Arial" pitchFamily="34" charset="0"/>
                <a:cs typeface="Arial" pitchFamily="34" charset="0"/>
              </a:rPr>
              <a:t>Grundlagen der Begutachtung – Peer Review</a:t>
            </a:r>
            <a:endParaRPr lang="de-DE" sz="2800" dirty="0">
              <a:latin typeface="Arial" pitchFamily="34" charset="0"/>
              <a:cs typeface="Arial" pitchFamily="34" charset="0"/>
            </a:endParaRPr>
          </a:p>
        </p:txBody>
      </p:sp>
      <p:pic>
        <p:nvPicPr>
          <p:cNvPr id="15362" name="Picture 2"/>
          <p:cNvPicPr>
            <a:picLocks noChangeAspect="1" noChangeArrowheads="1"/>
          </p:cNvPicPr>
          <p:nvPr/>
        </p:nvPicPr>
        <p:blipFill>
          <a:blip r:embed="rId2" cstate="print"/>
          <a:srcRect/>
          <a:stretch>
            <a:fillRect/>
          </a:stretch>
        </p:blipFill>
        <p:spPr bwMode="auto">
          <a:xfrm>
            <a:off x="6876256"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539552" y="2060848"/>
            <a:ext cx="3750642" cy="4310211"/>
          </a:xfrm>
          <a:custGeom>
            <a:avLst/>
            <a:gdLst>
              <a:gd name="connsiteX0" fmla="*/ 0 w 3962102"/>
              <a:gd name="connsiteY0" fmla="*/ 396210 h 4475163"/>
              <a:gd name="connsiteX1" fmla="*/ 116048 w 3962102"/>
              <a:gd name="connsiteY1" fmla="*/ 116047 h 4475163"/>
              <a:gd name="connsiteX2" fmla="*/ 396211 w 3962102"/>
              <a:gd name="connsiteY2" fmla="*/ 0 h 4475163"/>
              <a:gd name="connsiteX3" fmla="*/ 3565892 w 3962102"/>
              <a:gd name="connsiteY3" fmla="*/ 0 h 4475163"/>
              <a:gd name="connsiteX4" fmla="*/ 3846055 w 3962102"/>
              <a:gd name="connsiteY4" fmla="*/ 116048 h 4475163"/>
              <a:gd name="connsiteX5" fmla="*/ 3962102 w 3962102"/>
              <a:gd name="connsiteY5" fmla="*/ 396211 h 4475163"/>
              <a:gd name="connsiteX6" fmla="*/ 3962102 w 3962102"/>
              <a:gd name="connsiteY6" fmla="*/ 4078953 h 4475163"/>
              <a:gd name="connsiteX7" fmla="*/ 3846055 w 3962102"/>
              <a:gd name="connsiteY7" fmla="*/ 4359116 h 4475163"/>
              <a:gd name="connsiteX8" fmla="*/ 3565892 w 3962102"/>
              <a:gd name="connsiteY8" fmla="*/ 4475163 h 4475163"/>
              <a:gd name="connsiteX9" fmla="*/ 396210 w 3962102"/>
              <a:gd name="connsiteY9" fmla="*/ 4475163 h 4475163"/>
              <a:gd name="connsiteX10" fmla="*/ 116047 w 3962102"/>
              <a:gd name="connsiteY10" fmla="*/ 4359116 h 4475163"/>
              <a:gd name="connsiteX11" fmla="*/ 0 w 3962102"/>
              <a:gd name="connsiteY11" fmla="*/ 4078953 h 4475163"/>
              <a:gd name="connsiteX12" fmla="*/ 0 w 3962102"/>
              <a:gd name="connsiteY12" fmla="*/ 396210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4751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078953"/>
                </a:lnTo>
                <a:cubicBezTo>
                  <a:pt x="3962102" y="4184034"/>
                  <a:pt x="3920359" y="4284812"/>
                  <a:pt x="3846055" y="4359116"/>
                </a:cubicBezTo>
                <a:cubicBezTo>
                  <a:pt x="3771751" y="4433420"/>
                  <a:pt x="3670974" y="4475163"/>
                  <a:pt x="3565892" y="4475163"/>
                </a:cubicBezTo>
                <a:lnTo>
                  <a:pt x="396210" y="4475163"/>
                </a:lnTo>
                <a:cubicBezTo>
                  <a:pt x="291129" y="4475163"/>
                  <a:pt x="190351" y="4433419"/>
                  <a:pt x="116047" y="4359116"/>
                </a:cubicBezTo>
                <a:cubicBezTo>
                  <a:pt x="41743" y="4284812"/>
                  <a:pt x="0" y="4184034"/>
                  <a:pt x="0" y="4078953"/>
                </a:cubicBezTo>
                <a:lnTo>
                  <a:pt x="0" y="396210"/>
                </a:lnTo>
                <a:close/>
              </a:path>
            </a:pathLst>
          </a:custGeom>
          <a:gradFill flip="none" rotWithShape="1">
            <a:gsLst>
              <a:gs pos="0">
                <a:schemeClr val="bg1">
                  <a:lumMod val="50000"/>
                </a:schemeClr>
              </a:gs>
              <a:gs pos="35000">
                <a:schemeClr val="bg1">
                  <a:lumMod val="65000"/>
                </a:schemeClr>
              </a:gs>
              <a:gs pos="70000">
                <a:schemeClr val="bg1">
                  <a:lumMod val="75000"/>
                </a:schemeClr>
              </a:gs>
              <a:gs pos="100000">
                <a:schemeClr val="bg1">
                  <a:lumMod val="85000"/>
                </a:schemeClr>
              </a:gs>
            </a:gsLst>
            <a:path path="circle">
              <a:fillToRect l="100000" t="100000"/>
            </a:path>
            <a:tileRect r="-100000" b="-100000"/>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lstStyle/>
          <a:p>
            <a:pPr algn="ctr">
              <a:lnSpc>
                <a:spcPct val="90000"/>
              </a:lnSpc>
              <a:defRPr/>
            </a:pPr>
            <a:endParaRPr lang="de-DE" sz="2400" dirty="0">
              <a:solidFill>
                <a:schemeClr val="bg1"/>
              </a:solidFill>
              <a:latin typeface="+mj-lt"/>
            </a:endParaRPr>
          </a:p>
          <a:p>
            <a:pPr algn="ctr">
              <a:lnSpc>
                <a:spcPct val="90000"/>
              </a:lnSpc>
              <a:defRPr/>
            </a:pPr>
            <a:r>
              <a:rPr lang="de-DE" sz="2400" dirty="0">
                <a:solidFill>
                  <a:schemeClr val="bg1"/>
                </a:solidFill>
                <a:latin typeface="+mj-lt"/>
              </a:rPr>
              <a:t>Begutachtung in Stufe 1</a:t>
            </a:r>
          </a:p>
        </p:txBody>
      </p:sp>
      <p:sp>
        <p:nvSpPr>
          <p:cNvPr id="5" name="Freihandform 4"/>
          <p:cNvSpPr/>
          <p:nvPr/>
        </p:nvSpPr>
        <p:spPr>
          <a:xfrm>
            <a:off x="4860032" y="2060848"/>
            <a:ext cx="3750642" cy="4310211"/>
          </a:xfrm>
          <a:custGeom>
            <a:avLst/>
            <a:gdLst>
              <a:gd name="connsiteX0" fmla="*/ 0 w 3962102"/>
              <a:gd name="connsiteY0" fmla="*/ 396210 h 4475163"/>
              <a:gd name="connsiteX1" fmla="*/ 116048 w 3962102"/>
              <a:gd name="connsiteY1" fmla="*/ 116047 h 4475163"/>
              <a:gd name="connsiteX2" fmla="*/ 396211 w 3962102"/>
              <a:gd name="connsiteY2" fmla="*/ 0 h 4475163"/>
              <a:gd name="connsiteX3" fmla="*/ 3565892 w 3962102"/>
              <a:gd name="connsiteY3" fmla="*/ 0 h 4475163"/>
              <a:gd name="connsiteX4" fmla="*/ 3846055 w 3962102"/>
              <a:gd name="connsiteY4" fmla="*/ 116048 h 4475163"/>
              <a:gd name="connsiteX5" fmla="*/ 3962102 w 3962102"/>
              <a:gd name="connsiteY5" fmla="*/ 396211 h 4475163"/>
              <a:gd name="connsiteX6" fmla="*/ 3962102 w 3962102"/>
              <a:gd name="connsiteY6" fmla="*/ 4078953 h 4475163"/>
              <a:gd name="connsiteX7" fmla="*/ 3846055 w 3962102"/>
              <a:gd name="connsiteY7" fmla="*/ 4359116 h 4475163"/>
              <a:gd name="connsiteX8" fmla="*/ 3565892 w 3962102"/>
              <a:gd name="connsiteY8" fmla="*/ 4475163 h 4475163"/>
              <a:gd name="connsiteX9" fmla="*/ 396210 w 3962102"/>
              <a:gd name="connsiteY9" fmla="*/ 4475163 h 4475163"/>
              <a:gd name="connsiteX10" fmla="*/ 116047 w 3962102"/>
              <a:gd name="connsiteY10" fmla="*/ 4359116 h 4475163"/>
              <a:gd name="connsiteX11" fmla="*/ 0 w 3962102"/>
              <a:gd name="connsiteY11" fmla="*/ 4078953 h 4475163"/>
              <a:gd name="connsiteX12" fmla="*/ 0 w 3962102"/>
              <a:gd name="connsiteY12" fmla="*/ 396210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4751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078953"/>
                </a:lnTo>
                <a:cubicBezTo>
                  <a:pt x="3962102" y="4184034"/>
                  <a:pt x="3920359" y="4284812"/>
                  <a:pt x="3846055" y="4359116"/>
                </a:cubicBezTo>
                <a:cubicBezTo>
                  <a:pt x="3771751" y="4433420"/>
                  <a:pt x="3670974" y="4475163"/>
                  <a:pt x="3565892" y="4475163"/>
                </a:cubicBezTo>
                <a:lnTo>
                  <a:pt x="396210" y="4475163"/>
                </a:lnTo>
                <a:cubicBezTo>
                  <a:pt x="291129" y="4475163"/>
                  <a:pt x="190351" y="4433419"/>
                  <a:pt x="116047" y="4359116"/>
                </a:cubicBezTo>
                <a:cubicBezTo>
                  <a:pt x="41743" y="4284812"/>
                  <a:pt x="0" y="4184034"/>
                  <a:pt x="0" y="4078953"/>
                </a:cubicBezTo>
                <a:lnTo>
                  <a:pt x="0" y="396210"/>
                </a:lnTo>
                <a:close/>
              </a:path>
            </a:pathLst>
          </a:custGeom>
          <a:gradFill flip="none" rotWithShape="1">
            <a:gsLst>
              <a:gs pos="0">
                <a:schemeClr val="bg1">
                  <a:lumMod val="50000"/>
                </a:schemeClr>
              </a:gs>
              <a:gs pos="35000">
                <a:schemeClr val="bg1">
                  <a:lumMod val="65000"/>
                </a:schemeClr>
              </a:gs>
              <a:gs pos="70000">
                <a:schemeClr val="bg1">
                  <a:lumMod val="75000"/>
                </a:schemeClr>
              </a:gs>
              <a:gs pos="100000">
                <a:schemeClr val="bg1">
                  <a:lumMod val="85000"/>
                </a:schemeClr>
              </a:gs>
            </a:gsLst>
            <a:path path="circle">
              <a:fillToRect l="100000" t="100000"/>
            </a:path>
            <a:tileRect r="-100000" b="-100000"/>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lstStyle/>
          <a:p>
            <a:pPr algn="ctr">
              <a:lnSpc>
                <a:spcPct val="90000"/>
              </a:lnSpc>
              <a:defRPr/>
            </a:pPr>
            <a:endParaRPr lang="de-DE" sz="2400" dirty="0">
              <a:solidFill>
                <a:schemeClr val="bg1"/>
              </a:solidFill>
              <a:latin typeface="+mj-lt"/>
            </a:endParaRPr>
          </a:p>
          <a:p>
            <a:pPr algn="ctr">
              <a:lnSpc>
                <a:spcPct val="90000"/>
              </a:lnSpc>
              <a:defRPr/>
            </a:pPr>
            <a:r>
              <a:rPr lang="de-DE" sz="2400" dirty="0">
                <a:solidFill>
                  <a:schemeClr val="bg1"/>
                </a:solidFill>
                <a:latin typeface="+mj-lt"/>
              </a:rPr>
              <a:t>Begutachtung in Stufe 2</a:t>
            </a:r>
          </a:p>
        </p:txBody>
      </p:sp>
      <p:grpSp>
        <p:nvGrpSpPr>
          <p:cNvPr id="2" name="Gruppieren 13"/>
          <p:cNvGrpSpPr>
            <a:grpSpLocks/>
          </p:cNvGrpSpPr>
          <p:nvPr/>
        </p:nvGrpSpPr>
        <p:grpSpPr bwMode="auto">
          <a:xfrm>
            <a:off x="827088" y="3644900"/>
            <a:ext cx="3170237" cy="2535238"/>
            <a:chOff x="857529" y="3705311"/>
            <a:chExt cx="3169681" cy="2535864"/>
          </a:xfrm>
        </p:grpSpPr>
        <p:sp>
          <p:nvSpPr>
            <p:cNvPr id="7" name="Freihandform 6"/>
            <p:cNvSpPr/>
            <p:nvPr/>
          </p:nvSpPr>
          <p:spPr>
            <a:xfrm>
              <a:off x="857529" y="3705311"/>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Extended </a:t>
              </a:r>
              <a:r>
                <a:rPr lang="de-DE" sz="2000" dirty="0" err="1">
                  <a:solidFill>
                    <a:srgbClr val="FFFFFF"/>
                  </a:solidFill>
                  <a:latin typeface="+mj-lt"/>
                </a:rPr>
                <a:t>synopsis</a:t>
              </a:r>
              <a:endParaRPr lang="de-DE" sz="2000" dirty="0">
                <a:solidFill>
                  <a:srgbClr val="FFFFFF"/>
                </a:solidFill>
                <a:latin typeface="+mj-lt"/>
              </a:endParaRPr>
            </a:p>
          </p:txBody>
        </p:sp>
        <p:sp>
          <p:nvSpPr>
            <p:cNvPr id="9" name="Freihandform 8"/>
            <p:cNvSpPr/>
            <p:nvPr/>
          </p:nvSpPr>
          <p:spPr>
            <a:xfrm>
              <a:off x="857529" y="4649273"/>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CV</a:t>
              </a:r>
            </a:p>
          </p:txBody>
        </p:sp>
        <p:sp>
          <p:nvSpPr>
            <p:cNvPr id="10" name="Freihandform 9"/>
            <p:cNvSpPr/>
            <p:nvPr/>
          </p:nvSpPr>
          <p:spPr>
            <a:xfrm>
              <a:off x="857529" y="5589240"/>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Track </a:t>
              </a:r>
              <a:r>
                <a:rPr lang="de-DE" sz="2000" dirty="0" err="1">
                  <a:solidFill>
                    <a:srgbClr val="FFFFFF"/>
                  </a:solidFill>
                  <a:latin typeface="+mj-lt"/>
                </a:rPr>
                <a:t>record</a:t>
              </a:r>
              <a:endParaRPr lang="de-DE" sz="2000" dirty="0">
                <a:solidFill>
                  <a:srgbClr val="FFFFFF"/>
                </a:solidFill>
                <a:latin typeface="+mj-lt"/>
              </a:endParaRPr>
            </a:p>
          </p:txBody>
        </p:sp>
      </p:grpSp>
      <p:sp>
        <p:nvSpPr>
          <p:cNvPr id="11" name="Freihandform 10"/>
          <p:cNvSpPr/>
          <p:nvPr/>
        </p:nvSpPr>
        <p:spPr>
          <a:xfrm>
            <a:off x="5148064" y="3645024"/>
            <a:ext cx="3169681" cy="2534400"/>
          </a:xfrm>
          <a:custGeom>
            <a:avLst/>
            <a:gdLst>
              <a:gd name="connsiteX0" fmla="*/ 0 w 3169681"/>
              <a:gd name="connsiteY0" fmla="*/ 134932 h 1349322"/>
              <a:gd name="connsiteX1" fmla="*/ 39521 w 3169681"/>
              <a:gd name="connsiteY1" fmla="*/ 39521 h 1349322"/>
              <a:gd name="connsiteX2" fmla="*/ 134932 w 3169681"/>
              <a:gd name="connsiteY2" fmla="*/ 0 h 1349322"/>
              <a:gd name="connsiteX3" fmla="*/ 3034749 w 3169681"/>
              <a:gd name="connsiteY3" fmla="*/ 0 h 1349322"/>
              <a:gd name="connsiteX4" fmla="*/ 3130160 w 3169681"/>
              <a:gd name="connsiteY4" fmla="*/ 39521 h 1349322"/>
              <a:gd name="connsiteX5" fmla="*/ 3169681 w 3169681"/>
              <a:gd name="connsiteY5" fmla="*/ 134932 h 1349322"/>
              <a:gd name="connsiteX6" fmla="*/ 3169681 w 3169681"/>
              <a:gd name="connsiteY6" fmla="*/ 1214390 h 1349322"/>
              <a:gd name="connsiteX7" fmla="*/ 3130160 w 3169681"/>
              <a:gd name="connsiteY7" fmla="*/ 1309801 h 1349322"/>
              <a:gd name="connsiteX8" fmla="*/ 3034749 w 3169681"/>
              <a:gd name="connsiteY8" fmla="*/ 1349322 h 1349322"/>
              <a:gd name="connsiteX9" fmla="*/ 134932 w 3169681"/>
              <a:gd name="connsiteY9" fmla="*/ 1349322 h 1349322"/>
              <a:gd name="connsiteX10" fmla="*/ 39521 w 3169681"/>
              <a:gd name="connsiteY10" fmla="*/ 1309801 h 1349322"/>
              <a:gd name="connsiteX11" fmla="*/ 0 w 3169681"/>
              <a:gd name="connsiteY11" fmla="*/ 1214390 h 1349322"/>
              <a:gd name="connsiteX12" fmla="*/ 0 w 3169681"/>
              <a:gd name="connsiteY12" fmla="*/ 134932 h 13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1349322">
                <a:moveTo>
                  <a:pt x="0" y="134932"/>
                </a:moveTo>
                <a:cubicBezTo>
                  <a:pt x="0" y="99146"/>
                  <a:pt x="14216" y="64825"/>
                  <a:pt x="39521" y="39521"/>
                </a:cubicBezTo>
                <a:cubicBezTo>
                  <a:pt x="64826" y="14216"/>
                  <a:pt x="99146" y="0"/>
                  <a:pt x="134932" y="0"/>
                </a:cubicBezTo>
                <a:lnTo>
                  <a:pt x="3034749" y="0"/>
                </a:lnTo>
                <a:cubicBezTo>
                  <a:pt x="3070535" y="0"/>
                  <a:pt x="3104856" y="14216"/>
                  <a:pt x="3130160" y="39521"/>
                </a:cubicBezTo>
                <a:cubicBezTo>
                  <a:pt x="3155465" y="64826"/>
                  <a:pt x="3169681" y="99146"/>
                  <a:pt x="3169681" y="134932"/>
                </a:cubicBezTo>
                <a:lnTo>
                  <a:pt x="3169681" y="1214390"/>
                </a:lnTo>
                <a:cubicBezTo>
                  <a:pt x="3169681" y="1250176"/>
                  <a:pt x="3155465" y="1284497"/>
                  <a:pt x="3130160" y="1309801"/>
                </a:cubicBezTo>
                <a:cubicBezTo>
                  <a:pt x="3104855" y="1335106"/>
                  <a:pt x="3070535" y="1349322"/>
                  <a:pt x="3034749" y="1349322"/>
                </a:cubicBezTo>
                <a:lnTo>
                  <a:pt x="134932" y="1349322"/>
                </a:lnTo>
                <a:cubicBezTo>
                  <a:pt x="99146" y="1349322"/>
                  <a:pt x="64825" y="1335106"/>
                  <a:pt x="39521" y="1309801"/>
                </a:cubicBezTo>
                <a:cubicBezTo>
                  <a:pt x="14216" y="1284496"/>
                  <a:pt x="0" y="1250176"/>
                  <a:pt x="0" y="1214390"/>
                </a:cubicBezTo>
                <a:lnTo>
                  <a:pt x="0" y="134932"/>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Scientific </a:t>
            </a:r>
            <a:r>
              <a:rPr lang="de-DE" sz="2000" dirty="0" err="1">
                <a:solidFill>
                  <a:srgbClr val="FFFFFF"/>
                </a:solidFill>
                <a:latin typeface="+mj-lt"/>
              </a:rPr>
              <a:t>proposal</a:t>
            </a:r>
            <a:endParaRPr lang="de-DE" sz="2000" dirty="0">
              <a:solidFill>
                <a:srgbClr val="FFFFFF"/>
              </a:solidFill>
              <a:latin typeface="+mj-lt"/>
            </a:endParaRPr>
          </a:p>
        </p:txBody>
      </p:sp>
      <p:sp>
        <p:nvSpPr>
          <p:cNvPr id="12" name="Freihandform 11"/>
          <p:cNvSpPr/>
          <p:nvPr/>
        </p:nvSpPr>
        <p:spPr bwMode="auto">
          <a:xfrm>
            <a:off x="5148064" y="2777226"/>
            <a:ext cx="3098800" cy="651774"/>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B1</a:t>
            </a:r>
          </a:p>
        </p:txBody>
      </p:sp>
      <p:sp>
        <p:nvSpPr>
          <p:cNvPr id="14" name="Titel 13"/>
          <p:cNvSpPr>
            <a:spLocks noGrp="1"/>
          </p:cNvSpPr>
          <p:nvPr>
            <p:ph type="title"/>
          </p:nvPr>
        </p:nvSpPr>
        <p:spPr/>
        <p:txBody>
          <a:bodyPr/>
          <a:lstStyle/>
          <a:p>
            <a:r>
              <a:rPr lang="de-DE" sz="2800" dirty="0" smtClean="0">
                <a:latin typeface="Arial" pitchFamily="34" charset="0"/>
                <a:cs typeface="Arial" pitchFamily="34" charset="0"/>
              </a:rPr>
              <a:t>Projektantrag im Detail</a:t>
            </a:r>
            <a:endParaRPr lang="de-DE" sz="2800" dirty="0">
              <a:latin typeface="Arial" pitchFamily="34" charset="0"/>
              <a:cs typeface="Arial" pitchFamily="34" charset="0"/>
            </a:endParaRPr>
          </a:p>
        </p:txBody>
      </p:sp>
      <p:pic>
        <p:nvPicPr>
          <p:cNvPr id="18434" name="Picture 2"/>
          <p:cNvPicPr>
            <a:picLocks noChangeAspect="1" noChangeArrowheads="1"/>
          </p:cNvPicPr>
          <p:nvPr/>
        </p:nvPicPr>
        <p:blipFill>
          <a:blip r:embed="rId2" cstate="print"/>
          <a:srcRect/>
          <a:stretch>
            <a:fillRect/>
          </a:stretch>
        </p:blipFill>
        <p:spPr bwMode="auto">
          <a:xfrm>
            <a:off x="7092280"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4"/>
          <p:cNvSpPr>
            <a:spLocks noGrp="1" noChangeArrowheads="1"/>
          </p:cNvSpPr>
          <p:nvPr>
            <p:ph type="title"/>
          </p:nvPr>
        </p:nvSpPr>
        <p:spPr>
          <a:xfrm>
            <a:off x="899592" y="1196752"/>
            <a:ext cx="7787208" cy="436910"/>
          </a:xfrm>
        </p:spPr>
        <p:txBody>
          <a:bodyPr/>
          <a:lstStyle/>
          <a:p>
            <a:r>
              <a:rPr lang="de-DE" sz="2800" dirty="0" smtClean="0">
                <a:latin typeface="Arial" pitchFamily="34" charset="0"/>
                <a:cs typeface="Arial" pitchFamily="34" charset="0"/>
              </a:rPr>
              <a:t>Begutachtungsverfahren – </a:t>
            </a:r>
            <a:r>
              <a:rPr lang="de-DE" sz="2800" dirty="0" err="1" smtClean="0">
                <a:latin typeface="Arial" pitchFamily="34" charset="0"/>
                <a:cs typeface="Arial" pitchFamily="34" charset="0"/>
              </a:rPr>
              <a:t>StG</a:t>
            </a:r>
            <a:r>
              <a:rPr lang="de-DE" sz="2800" dirty="0" smtClean="0">
                <a:latin typeface="Arial" pitchFamily="34" charset="0"/>
                <a:cs typeface="Arial" pitchFamily="34" charset="0"/>
              </a:rPr>
              <a:t> &amp; </a:t>
            </a:r>
            <a:r>
              <a:rPr lang="de-DE" sz="2800" dirty="0" err="1" smtClean="0">
                <a:latin typeface="Arial" pitchFamily="34" charset="0"/>
                <a:cs typeface="Arial" pitchFamily="34" charset="0"/>
              </a:rPr>
              <a:t>CoG</a:t>
            </a:r>
            <a:endParaRPr lang="de-DE" sz="2800" dirty="0" smtClean="0">
              <a:latin typeface="Arial" pitchFamily="34" charset="0"/>
              <a:cs typeface="Arial" pitchFamily="34" charset="0"/>
            </a:endParaRPr>
          </a:p>
        </p:txBody>
      </p:sp>
      <p:grpSp>
        <p:nvGrpSpPr>
          <p:cNvPr id="2" name="Gruppieren 67"/>
          <p:cNvGrpSpPr>
            <a:grpSpLocks noChangeAspect="1"/>
          </p:cNvGrpSpPr>
          <p:nvPr/>
        </p:nvGrpSpPr>
        <p:grpSpPr bwMode="auto">
          <a:xfrm>
            <a:off x="827584" y="1628800"/>
            <a:ext cx="7057280" cy="4824413"/>
            <a:chOff x="827088" y="1219200"/>
            <a:chExt cx="7420942" cy="5072063"/>
          </a:xfrm>
        </p:grpSpPr>
        <p:cxnSp>
          <p:nvCxnSpPr>
            <p:cNvPr id="107524" name="AutoShape 7"/>
            <p:cNvCxnSpPr>
              <a:cxnSpLocks noChangeShapeType="1"/>
              <a:stCxn id="107525" idx="2"/>
              <a:endCxn id="107526" idx="0"/>
            </p:cNvCxnSpPr>
            <p:nvPr/>
          </p:nvCxnSpPr>
          <p:spPr bwMode="auto">
            <a:xfrm flipH="1">
              <a:off x="2482850" y="3308350"/>
              <a:ext cx="9525" cy="515251"/>
            </a:xfrm>
            <a:prstGeom prst="straightConnector1">
              <a:avLst/>
            </a:prstGeom>
            <a:noFill/>
            <a:ln w="9525">
              <a:solidFill>
                <a:schemeClr val="tx1"/>
              </a:solidFill>
              <a:round/>
              <a:headEnd/>
              <a:tailEnd type="triangle" w="med" len="med"/>
            </a:ln>
          </p:spPr>
        </p:cxnSp>
        <p:sp>
          <p:nvSpPr>
            <p:cNvPr id="107525" name="AutoShape 11"/>
            <p:cNvSpPr>
              <a:spLocks noChangeArrowheads="1"/>
            </p:cNvSpPr>
            <p:nvPr/>
          </p:nvSpPr>
          <p:spPr bwMode="auto">
            <a:xfrm>
              <a:off x="836613" y="2889250"/>
              <a:ext cx="3311525" cy="419100"/>
            </a:xfrm>
            <a:prstGeom prst="flowChartProcess">
              <a:avLst/>
            </a:prstGeom>
            <a:solidFill>
              <a:schemeClr val="accent2"/>
            </a:solidFill>
            <a:ln w="9525">
              <a:solidFill>
                <a:srgbClr val="FF6600"/>
              </a:solidFill>
              <a:miter lim="800000"/>
              <a:headEnd/>
              <a:tailEnd/>
            </a:ln>
          </p:spPr>
          <p:txBody>
            <a:bodyPr lIns="126000" tIns="82800" rIns="126000" bIns="82800" anchor="ctr">
              <a:spAutoFit/>
            </a:bodyPr>
            <a:lstStyle/>
            <a:p>
              <a:pPr algn="ctr"/>
              <a:r>
                <a:rPr lang="en-GB" sz="1600" b="1">
                  <a:solidFill>
                    <a:schemeClr val="bg1"/>
                  </a:solidFill>
                  <a:latin typeface="Calibri" pitchFamily="34" charset="0"/>
                  <a:ea typeface="ＭＳ Ｐゴシック" pitchFamily="34" charset="-128"/>
                </a:rPr>
                <a:t>Eligibility check</a:t>
              </a:r>
            </a:p>
          </p:txBody>
        </p:sp>
        <p:sp>
          <p:nvSpPr>
            <p:cNvPr id="107526" name="AutoShape 12"/>
            <p:cNvSpPr>
              <a:spLocks noChangeArrowheads="1"/>
            </p:cNvSpPr>
            <p:nvPr/>
          </p:nvSpPr>
          <p:spPr bwMode="auto">
            <a:xfrm>
              <a:off x="827088" y="3823601"/>
              <a:ext cx="3311525" cy="693522"/>
            </a:xfrm>
            <a:prstGeom prst="flowChartProcess">
              <a:avLst/>
            </a:prstGeom>
            <a:solidFill>
              <a:schemeClr val="accent2"/>
            </a:solidFill>
            <a:ln w="9525">
              <a:solidFill>
                <a:srgbClr val="FF6600"/>
              </a:solidFill>
              <a:miter lim="800000"/>
              <a:headEnd/>
              <a:tailEnd/>
            </a:ln>
          </p:spPr>
          <p:txBody>
            <a:bodyPr lIns="126000" tIns="82800" rIns="126000" bIns="82800" anchor="ctr">
              <a:spAutoFit/>
            </a:bodyPr>
            <a:lstStyle/>
            <a:p>
              <a:pPr algn="ctr"/>
              <a:r>
                <a:rPr lang="en-GB" sz="1600" b="1" dirty="0">
                  <a:solidFill>
                    <a:schemeClr val="bg1"/>
                  </a:solidFill>
                  <a:latin typeface="Calibri" pitchFamily="34" charset="0"/>
                  <a:ea typeface="ＭＳ Ｐゴシック" pitchFamily="34" charset="-128"/>
                </a:rPr>
                <a:t>Step 1 (remote) evaluation </a:t>
              </a:r>
              <a:r>
                <a:rPr lang="en-GB" sz="1600" b="1" dirty="0" smtClean="0">
                  <a:solidFill>
                    <a:schemeClr val="bg1"/>
                  </a:solidFill>
                  <a:latin typeface="Calibri" pitchFamily="34" charset="0"/>
                  <a:ea typeface="ＭＳ Ｐゴシック" pitchFamily="34" charset="-128"/>
                </a:rPr>
                <a:t>of proposal </a:t>
              </a:r>
              <a:r>
                <a:rPr lang="en-GB" sz="1600" b="1" dirty="0">
                  <a:solidFill>
                    <a:schemeClr val="bg1"/>
                  </a:solidFill>
                  <a:latin typeface="Calibri" pitchFamily="34" charset="0"/>
                  <a:ea typeface="ＭＳ Ｐゴシック" pitchFamily="34" charset="-128"/>
                </a:rPr>
                <a:t>by panel members</a:t>
              </a:r>
            </a:p>
          </p:txBody>
        </p:sp>
        <p:sp>
          <p:nvSpPr>
            <p:cNvPr id="107527" name="AutoShape 13"/>
            <p:cNvSpPr>
              <a:spLocks noChangeArrowheads="1"/>
            </p:cNvSpPr>
            <p:nvPr/>
          </p:nvSpPr>
          <p:spPr bwMode="auto">
            <a:xfrm>
              <a:off x="827088" y="5589588"/>
              <a:ext cx="3311525" cy="701675"/>
            </a:xfrm>
            <a:prstGeom prst="flowChartTerminator">
              <a:avLst/>
            </a:prstGeom>
            <a:solidFill>
              <a:schemeClr val="accent2"/>
            </a:solidFill>
            <a:ln w="9525">
              <a:solidFill>
                <a:srgbClr val="FF6600"/>
              </a:solidFill>
              <a:miter lim="800000"/>
              <a:headEnd/>
              <a:tailEnd/>
            </a:ln>
          </p:spPr>
          <p:txBody>
            <a:bodyPr lIns="0" tIns="0" rIns="0" bIns="0" anchor="ctr">
              <a:spAutoFit/>
            </a:bodyPr>
            <a:lstStyle/>
            <a:p>
              <a:pPr algn="ctr"/>
              <a:r>
                <a:rPr lang="en-GB" sz="1600" b="1">
                  <a:solidFill>
                    <a:schemeClr val="bg1"/>
                  </a:solidFill>
                  <a:latin typeface="Calibri" pitchFamily="34" charset="0"/>
                  <a:ea typeface="ＭＳ Ｐゴシック" pitchFamily="34" charset="-128"/>
                </a:rPr>
                <a:t>Proposals </a:t>
              </a:r>
              <a:br>
                <a:rPr lang="en-GB" sz="1600" b="1">
                  <a:solidFill>
                    <a:schemeClr val="bg1"/>
                  </a:solidFill>
                  <a:latin typeface="Calibri" pitchFamily="34" charset="0"/>
                  <a:ea typeface="ＭＳ Ｐゴシック" pitchFamily="34" charset="-128"/>
                </a:rPr>
              </a:br>
              <a:r>
                <a:rPr lang="en-GB" sz="1600" b="1">
                  <a:solidFill>
                    <a:schemeClr val="bg1"/>
                  </a:solidFill>
                  <a:latin typeface="Calibri" pitchFamily="34" charset="0"/>
                  <a:ea typeface="ＭＳ Ｐゴシック" pitchFamily="34" charset="-128"/>
                </a:rPr>
                <a:t>passing to step 2</a:t>
              </a:r>
            </a:p>
          </p:txBody>
        </p:sp>
        <p:cxnSp>
          <p:nvCxnSpPr>
            <p:cNvPr id="107528" name="AutoShape 17"/>
            <p:cNvCxnSpPr>
              <a:cxnSpLocks noChangeShapeType="1"/>
              <a:stCxn id="107525" idx="2"/>
              <a:endCxn id="107526" idx="0"/>
            </p:cNvCxnSpPr>
            <p:nvPr/>
          </p:nvCxnSpPr>
          <p:spPr bwMode="auto">
            <a:xfrm flipH="1">
              <a:off x="2482850" y="3308350"/>
              <a:ext cx="9525" cy="515251"/>
            </a:xfrm>
            <a:prstGeom prst="straightConnector1">
              <a:avLst/>
            </a:prstGeom>
            <a:noFill/>
            <a:ln w="50800">
              <a:solidFill>
                <a:srgbClr val="969696"/>
              </a:solidFill>
              <a:round/>
              <a:headEnd/>
              <a:tailEnd type="triangle" w="med" len="med"/>
            </a:ln>
          </p:spPr>
        </p:cxnSp>
        <p:sp>
          <p:nvSpPr>
            <p:cNvPr id="107531" name="AutoShape 31"/>
            <p:cNvSpPr>
              <a:spLocks noChangeArrowheads="1"/>
            </p:cNvSpPr>
            <p:nvPr/>
          </p:nvSpPr>
          <p:spPr bwMode="auto">
            <a:xfrm>
              <a:off x="4932363" y="1763713"/>
              <a:ext cx="3313112" cy="908050"/>
            </a:xfrm>
            <a:prstGeom prst="flowChartProcess">
              <a:avLst/>
            </a:prstGeom>
            <a:solidFill>
              <a:schemeClr val="accent3">
                <a:lumMod val="75000"/>
              </a:schemeClr>
            </a:solidFill>
            <a:ln w="9525">
              <a:solidFill>
                <a:srgbClr val="99CC00"/>
              </a:solidFill>
              <a:miter lim="800000"/>
              <a:headEnd/>
              <a:tailEnd/>
            </a:ln>
          </p:spPr>
          <p:txBody>
            <a:bodyPr lIns="126000" tIns="82800" rIns="126000" bIns="82800" anchor="ctr">
              <a:spAutoFit/>
            </a:bodyPr>
            <a:lstStyle/>
            <a:p>
              <a:pPr algn="ctr"/>
              <a:r>
                <a:rPr lang="en-GB" sz="1600" b="1" dirty="0">
                  <a:solidFill>
                    <a:schemeClr val="bg1"/>
                  </a:solidFill>
                  <a:latin typeface="Calibri" pitchFamily="34" charset="0"/>
                  <a:ea typeface="ＭＳ Ｐゴシック" pitchFamily="34" charset="-128"/>
                </a:rPr>
                <a:t>Individual assessment of full proposals by panel members &amp; referees</a:t>
              </a:r>
            </a:p>
          </p:txBody>
        </p:sp>
        <p:sp>
          <p:nvSpPr>
            <p:cNvPr id="107533" name="AutoShape 35"/>
            <p:cNvSpPr>
              <a:spLocks noChangeArrowheads="1"/>
            </p:cNvSpPr>
            <p:nvPr/>
          </p:nvSpPr>
          <p:spPr bwMode="auto">
            <a:xfrm>
              <a:off x="4932363" y="4633040"/>
              <a:ext cx="3313113" cy="628806"/>
            </a:xfrm>
            <a:prstGeom prst="flowChartProcess">
              <a:avLst/>
            </a:prstGeom>
            <a:solidFill>
              <a:schemeClr val="accent3">
                <a:lumMod val="75000"/>
              </a:schemeClr>
            </a:solidFill>
            <a:ln w="9525">
              <a:solidFill>
                <a:srgbClr val="99CC00"/>
              </a:solidFill>
              <a:miter lim="800000"/>
              <a:headEnd/>
              <a:tailEnd/>
            </a:ln>
          </p:spPr>
          <p:txBody>
            <a:bodyPr lIns="126000" tIns="82800" rIns="126000" bIns="82800" anchor="ctr">
              <a:spAutoFit/>
            </a:bodyPr>
            <a:lstStyle/>
            <a:p>
              <a:pPr algn="ctr"/>
              <a:r>
                <a:rPr lang="en-GB" sz="1600" b="1" dirty="0">
                  <a:solidFill>
                    <a:schemeClr val="bg1"/>
                  </a:solidFill>
                  <a:latin typeface="Calibri" pitchFamily="34" charset="0"/>
                  <a:ea typeface="ＭＳ Ｐゴシック" pitchFamily="34" charset="-128"/>
                </a:rPr>
                <a:t>Panel chairs´ meeting </a:t>
              </a:r>
            </a:p>
            <a:p>
              <a:pPr algn="ctr"/>
              <a:r>
                <a:rPr lang="en-GB" sz="1200" b="1" dirty="0">
                  <a:solidFill>
                    <a:schemeClr val="bg1"/>
                  </a:solidFill>
                  <a:latin typeface="Calibri" pitchFamily="34" charset="0"/>
                  <a:ea typeface="ＭＳ Ｐゴシック" pitchFamily="34" charset="-128"/>
                </a:rPr>
                <a:t>Consolidation of 3 main domains </a:t>
              </a:r>
              <a:r>
                <a:rPr lang="en-GB" sz="1200" b="1" dirty="0" smtClean="0">
                  <a:solidFill>
                    <a:schemeClr val="bg1"/>
                  </a:solidFill>
                  <a:latin typeface="Calibri" pitchFamily="34" charset="0"/>
                  <a:ea typeface="ＭＳ Ｐゴシック" pitchFamily="34" charset="-128"/>
                </a:rPr>
                <a:t>rank </a:t>
              </a:r>
              <a:r>
                <a:rPr lang="en-GB" sz="1200" b="1" dirty="0">
                  <a:solidFill>
                    <a:schemeClr val="bg1"/>
                  </a:solidFill>
                  <a:latin typeface="Calibri" pitchFamily="34" charset="0"/>
                  <a:ea typeface="ＭＳ Ｐゴシック" pitchFamily="34" charset="-128"/>
                </a:rPr>
                <a:t>lists</a:t>
              </a:r>
            </a:p>
          </p:txBody>
        </p:sp>
        <p:sp>
          <p:nvSpPr>
            <p:cNvPr id="107535" name="AutoShape 45"/>
            <p:cNvSpPr>
              <a:spLocks noChangeArrowheads="1"/>
            </p:cNvSpPr>
            <p:nvPr/>
          </p:nvSpPr>
          <p:spPr bwMode="auto">
            <a:xfrm>
              <a:off x="836613" y="1808163"/>
              <a:ext cx="3311525" cy="701675"/>
            </a:xfrm>
            <a:prstGeom prst="flowChartTerminator">
              <a:avLst/>
            </a:prstGeom>
            <a:solidFill>
              <a:schemeClr val="accent2"/>
            </a:solidFill>
            <a:ln w="9525">
              <a:solidFill>
                <a:srgbClr val="FF6600"/>
              </a:solidFill>
              <a:miter lim="800000"/>
              <a:headEnd/>
              <a:tailEnd/>
            </a:ln>
          </p:spPr>
          <p:txBody>
            <a:bodyPr lIns="0" tIns="0" rIns="0" bIns="0" anchor="ctr">
              <a:spAutoFit/>
            </a:bodyPr>
            <a:lstStyle/>
            <a:p>
              <a:pPr algn="ctr"/>
              <a:r>
                <a:rPr lang="en-GB" sz="1600" b="1" dirty="0">
                  <a:solidFill>
                    <a:schemeClr val="bg1"/>
                  </a:solidFill>
                  <a:latin typeface="Calibri" pitchFamily="34" charset="0"/>
                  <a:ea typeface="ＭＳ Ｐゴシック" pitchFamily="34" charset="-128"/>
                </a:rPr>
                <a:t>Submission of </a:t>
              </a:r>
              <a:br>
                <a:rPr lang="en-GB" sz="1600" b="1" dirty="0">
                  <a:solidFill>
                    <a:schemeClr val="bg1"/>
                  </a:solidFill>
                  <a:latin typeface="Calibri" pitchFamily="34" charset="0"/>
                  <a:ea typeface="ＭＳ Ｐゴシック" pitchFamily="34" charset="-128"/>
                </a:rPr>
              </a:br>
              <a:r>
                <a:rPr lang="en-GB" sz="1600" b="1" dirty="0">
                  <a:solidFill>
                    <a:schemeClr val="bg1"/>
                  </a:solidFill>
                  <a:latin typeface="Calibri" pitchFamily="34" charset="0"/>
                  <a:ea typeface="ＭＳ Ｐゴシック" pitchFamily="34" charset="-128"/>
                </a:rPr>
                <a:t>full proposals</a:t>
              </a:r>
            </a:p>
          </p:txBody>
        </p:sp>
        <p:sp>
          <p:nvSpPr>
            <p:cNvPr id="107536" name="AutoShape 47"/>
            <p:cNvSpPr>
              <a:spLocks noChangeArrowheads="1"/>
            </p:cNvSpPr>
            <p:nvPr/>
          </p:nvSpPr>
          <p:spPr bwMode="auto">
            <a:xfrm>
              <a:off x="4932363" y="5589588"/>
              <a:ext cx="3311525" cy="701675"/>
            </a:xfrm>
            <a:prstGeom prst="flowChartTerminator">
              <a:avLst/>
            </a:prstGeom>
            <a:solidFill>
              <a:schemeClr val="tx2">
                <a:lumMod val="75000"/>
              </a:schemeClr>
            </a:solidFill>
            <a:ln w="9525">
              <a:solidFill>
                <a:srgbClr val="3366FF"/>
              </a:solidFill>
              <a:miter lim="800000"/>
              <a:headEnd/>
              <a:tailEnd/>
            </a:ln>
          </p:spPr>
          <p:txBody>
            <a:bodyPr lIns="0" tIns="0" rIns="0" bIns="0" anchor="ctr">
              <a:spAutoFit/>
            </a:bodyPr>
            <a:lstStyle/>
            <a:p>
              <a:pPr algn="ctr"/>
              <a:r>
                <a:rPr lang="en-GB" sz="1600" b="1">
                  <a:solidFill>
                    <a:schemeClr val="bg1"/>
                  </a:solidFill>
                  <a:latin typeface="Calibri" pitchFamily="34" charset="0"/>
                  <a:ea typeface="ＭＳ Ｐゴシック" pitchFamily="34" charset="-128"/>
                </a:rPr>
                <a:t>Proposals </a:t>
              </a:r>
            </a:p>
            <a:p>
              <a:pPr algn="ctr"/>
              <a:r>
                <a:rPr lang="en-GB" sz="1600" b="1">
                  <a:solidFill>
                    <a:schemeClr val="bg1"/>
                  </a:solidFill>
                  <a:latin typeface="Calibri" pitchFamily="34" charset="0"/>
                  <a:ea typeface="ＭＳ Ｐゴシック" pitchFamily="34" charset="-128"/>
                </a:rPr>
                <a:t>selected for funding</a:t>
              </a:r>
            </a:p>
          </p:txBody>
        </p:sp>
        <p:cxnSp>
          <p:nvCxnSpPr>
            <p:cNvPr id="107537" name="AutoShape 51"/>
            <p:cNvCxnSpPr>
              <a:cxnSpLocks noChangeShapeType="1"/>
              <a:stCxn id="107535" idx="2"/>
            </p:cNvCxnSpPr>
            <p:nvPr/>
          </p:nvCxnSpPr>
          <p:spPr bwMode="auto">
            <a:xfrm>
              <a:off x="2492375" y="2509838"/>
              <a:ext cx="1588" cy="377825"/>
            </a:xfrm>
            <a:prstGeom prst="straightConnector1">
              <a:avLst/>
            </a:prstGeom>
            <a:noFill/>
            <a:ln w="50800">
              <a:solidFill>
                <a:srgbClr val="969696"/>
              </a:solidFill>
              <a:round/>
              <a:headEnd/>
              <a:tailEnd type="triangle" w="med" len="med"/>
            </a:ln>
          </p:spPr>
        </p:cxnSp>
        <p:cxnSp>
          <p:nvCxnSpPr>
            <p:cNvPr id="107538" name="AutoShape 52"/>
            <p:cNvCxnSpPr>
              <a:cxnSpLocks noChangeShapeType="1"/>
              <a:stCxn id="107526" idx="2"/>
              <a:endCxn id="107541" idx="0"/>
            </p:cNvCxnSpPr>
            <p:nvPr/>
          </p:nvCxnSpPr>
          <p:spPr bwMode="auto">
            <a:xfrm>
              <a:off x="2482850" y="4517123"/>
              <a:ext cx="0" cy="351740"/>
            </a:xfrm>
            <a:prstGeom prst="straightConnector1">
              <a:avLst/>
            </a:prstGeom>
            <a:noFill/>
            <a:ln w="50800">
              <a:solidFill>
                <a:srgbClr val="969696"/>
              </a:solidFill>
              <a:round/>
              <a:headEnd/>
              <a:tailEnd type="triangle" w="med" len="med"/>
            </a:ln>
          </p:spPr>
        </p:cxnSp>
        <p:cxnSp>
          <p:nvCxnSpPr>
            <p:cNvPr id="107539" name="AutoShape 54"/>
            <p:cNvCxnSpPr>
              <a:cxnSpLocks noChangeShapeType="1"/>
              <a:stCxn id="107533" idx="2"/>
              <a:endCxn id="107536" idx="0"/>
            </p:cNvCxnSpPr>
            <p:nvPr/>
          </p:nvCxnSpPr>
          <p:spPr bwMode="auto">
            <a:xfrm flipH="1">
              <a:off x="6588126" y="5261846"/>
              <a:ext cx="794" cy="327741"/>
            </a:xfrm>
            <a:prstGeom prst="straightConnector1">
              <a:avLst/>
            </a:prstGeom>
            <a:noFill/>
            <a:ln w="50800">
              <a:solidFill>
                <a:srgbClr val="969696"/>
              </a:solidFill>
              <a:round/>
              <a:headEnd/>
              <a:tailEnd type="triangle" w="med" len="med"/>
            </a:ln>
          </p:spPr>
        </p:cxnSp>
        <p:cxnSp>
          <p:nvCxnSpPr>
            <p:cNvPr id="107540" name="AutoShape 56"/>
            <p:cNvCxnSpPr>
              <a:cxnSpLocks noChangeShapeType="1"/>
              <a:stCxn id="107527" idx="3"/>
            </p:cNvCxnSpPr>
            <p:nvPr/>
          </p:nvCxnSpPr>
          <p:spPr bwMode="auto">
            <a:xfrm flipV="1">
              <a:off x="4138613" y="2484438"/>
              <a:ext cx="793750" cy="3455987"/>
            </a:xfrm>
            <a:prstGeom prst="bentConnector3">
              <a:avLst>
                <a:gd name="adj1" fmla="val 50000"/>
              </a:avLst>
            </a:prstGeom>
            <a:noFill/>
            <a:ln w="50800">
              <a:solidFill>
                <a:srgbClr val="969696"/>
              </a:solidFill>
              <a:miter lim="800000"/>
              <a:headEnd/>
              <a:tailEnd type="triangle" w="med" len="med"/>
            </a:ln>
          </p:spPr>
        </p:cxnSp>
        <p:sp>
          <p:nvSpPr>
            <p:cNvPr id="107541" name="AutoShape 11"/>
            <p:cNvSpPr>
              <a:spLocks noChangeArrowheads="1"/>
            </p:cNvSpPr>
            <p:nvPr/>
          </p:nvSpPr>
          <p:spPr bwMode="auto">
            <a:xfrm>
              <a:off x="827088" y="4868863"/>
              <a:ext cx="3311525" cy="419100"/>
            </a:xfrm>
            <a:prstGeom prst="flowChartProcess">
              <a:avLst/>
            </a:prstGeom>
            <a:solidFill>
              <a:schemeClr val="accent2"/>
            </a:solidFill>
            <a:ln w="9525">
              <a:solidFill>
                <a:srgbClr val="FF6600"/>
              </a:solidFill>
              <a:miter lim="800000"/>
              <a:headEnd/>
              <a:tailEnd/>
            </a:ln>
          </p:spPr>
          <p:txBody>
            <a:bodyPr lIns="126000" tIns="82800" rIns="126000" bIns="82800" anchor="ctr">
              <a:spAutoFit/>
            </a:bodyPr>
            <a:lstStyle/>
            <a:p>
              <a:pPr algn="ctr"/>
              <a:r>
                <a:rPr lang="en-GB" sz="1600" b="1">
                  <a:solidFill>
                    <a:schemeClr val="bg1"/>
                  </a:solidFill>
                  <a:latin typeface="Calibri" pitchFamily="34" charset="0"/>
                  <a:ea typeface="ＭＳ Ｐゴシック" pitchFamily="34" charset="-128"/>
                </a:rPr>
                <a:t>1st Panel meeting</a:t>
              </a:r>
            </a:p>
          </p:txBody>
        </p:sp>
        <p:cxnSp>
          <p:nvCxnSpPr>
            <p:cNvPr id="107542" name="AutoShape 27"/>
            <p:cNvCxnSpPr>
              <a:cxnSpLocks noChangeShapeType="1"/>
              <a:stCxn id="107541" idx="2"/>
              <a:endCxn id="107527" idx="0"/>
            </p:cNvCxnSpPr>
            <p:nvPr/>
          </p:nvCxnSpPr>
          <p:spPr bwMode="auto">
            <a:xfrm>
              <a:off x="2482850" y="5287963"/>
              <a:ext cx="0" cy="301625"/>
            </a:xfrm>
            <a:prstGeom prst="straightConnector1">
              <a:avLst/>
            </a:prstGeom>
            <a:noFill/>
            <a:ln w="50800">
              <a:solidFill>
                <a:srgbClr val="969696"/>
              </a:solidFill>
              <a:round/>
              <a:headEnd/>
              <a:tailEnd type="triangle" w="med" len="med"/>
            </a:ln>
          </p:spPr>
        </p:cxnSp>
        <p:sp>
          <p:nvSpPr>
            <p:cNvPr id="107543" name="AutoShape 33"/>
            <p:cNvSpPr>
              <a:spLocks noChangeArrowheads="1"/>
            </p:cNvSpPr>
            <p:nvPr/>
          </p:nvSpPr>
          <p:spPr bwMode="auto">
            <a:xfrm>
              <a:off x="4916413" y="3266692"/>
              <a:ext cx="3331617" cy="661164"/>
            </a:xfrm>
            <a:prstGeom prst="flowChartProcess">
              <a:avLst/>
            </a:prstGeom>
            <a:solidFill>
              <a:schemeClr val="accent3">
                <a:lumMod val="75000"/>
              </a:schemeClr>
            </a:solidFill>
            <a:ln w="9525">
              <a:solidFill>
                <a:srgbClr val="99CC00"/>
              </a:solidFill>
              <a:miter lim="800000"/>
              <a:headEnd/>
              <a:tailEnd/>
            </a:ln>
          </p:spPr>
          <p:txBody>
            <a:bodyPr wrap="square" lIns="126000" tIns="82800" rIns="126000" bIns="82800" anchor="ctr">
              <a:spAutoFit/>
            </a:bodyPr>
            <a:lstStyle/>
            <a:p>
              <a:pPr algn="ctr"/>
              <a:r>
                <a:rPr lang="en-GB" sz="1600" b="1" dirty="0" smtClean="0">
                  <a:solidFill>
                    <a:schemeClr val="bg1"/>
                  </a:solidFill>
                  <a:latin typeface="Calibri" pitchFamily="34" charset="0"/>
                  <a:ea typeface="ＭＳ Ｐゴシック" pitchFamily="34" charset="-128"/>
                </a:rPr>
                <a:t>2nd </a:t>
              </a:r>
              <a:r>
                <a:rPr lang="en-GB" sz="1400" b="1" dirty="0">
                  <a:solidFill>
                    <a:schemeClr val="bg1"/>
                  </a:solidFill>
                  <a:latin typeface="Calibri" pitchFamily="34" charset="0"/>
                  <a:ea typeface="ＭＳ Ｐゴシック" pitchFamily="34" charset="-128"/>
                </a:rPr>
                <a:t>Panel meeting, </a:t>
              </a:r>
              <a:endParaRPr lang="en-GB" sz="1400" b="1" dirty="0" smtClean="0">
                <a:solidFill>
                  <a:schemeClr val="bg1"/>
                </a:solidFill>
                <a:latin typeface="Calibri" pitchFamily="34" charset="0"/>
                <a:ea typeface="ＭＳ Ｐゴシック" pitchFamily="34" charset="-128"/>
              </a:endParaRPr>
            </a:p>
            <a:p>
              <a:pPr algn="ctr"/>
              <a:r>
                <a:rPr lang="en-GB" sz="1400" b="1" dirty="0" smtClean="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INTERVIEWS</a:t>
              </a:r>
              <a:r>
                <a:rPr lang="en-GB" sz="1400" b="1" dirty="0" smtClean="0">
                  <a:solidFill>
                    <a:schemeClr val="bg1"/>
                  </a:solidFill>
                  <a:latin typeface="Calibri" pitchFamily="34" charset="0"/>
                  <a:ea typeface="ＭＳ Ｐゴシック" pitchFamily="34" charset="-128"/>
                </a:rPr>
                <a:t> </a:t>
              </a:r>
              <a:r>
                <a:rPr lang="en-GB" sz="1400" b="1" dirty="0">
                  <a:solidFill>
                    <a:schemeClr val="bg1"/>
                  </a:solidFill>
                  <a:latin typeface="Calibri" pitchFamily="34" charset="0"/>
                  <a:ea typeface="ＭＳ Ｐゴシック" pitchFamily="34" charset="-128"/>
                </a:rPr>
                <a:t>of applicants</a:t>
              </a:r>
            </a:p>
          </p:txBody>
        </p:sp>
        <p:cxnSp>
          <p:nvCxnSpPr>
            <p:cNvPr id="107544" name="AutoShape 24"/>
            <p:cNvCxnSpPr>
              <a:cxnSpLocks noChangeShapeType="1"/>
              <a:stCxn id="107543" idx="2"/>
              <a:endCxn id="107533" idx="0"/>
            </p:cNvCxnSpPr>
            <p:nvPr/>
          </p:nvCxnSpPr>
          <p:spPr bwMode="auto">
            <a:xfrm>
              <a:off x="6582221" y="3927857"/>
              <a:ext cx="6698" cy="705183"/>
            </a:xfrm>
            <a:prstGeom prst="straightConnector1">
              <a:avLst/>
            </a:prstGeom>
            <a:noFill/>
            <a:ln w="50800">
              <a:solidFill>
                <a:srgbClr val="969696"/>
              </a:solidFill>
              <a:round/>
              <a:headEnd/>
              <a:tailEnd type="triangle" w="med" len="med"/>
            </a:ln>
          </p:spPr>
        </p:cxnSp>
        <p:cxnSp>
          <p:nvCxnSpPr>
            <p:cNvPr id="107546" name="AutoShape 26"/>
            <p:cNvCxnSpPr>
              <a:cxnSpLocks noChangeShapeType="1"/>
              <a:stCxn id="107531" idx="2"/>
              <a:endCxn id="107543" idx="0"/>
            </p:cNvCxnSpPr>
            <p:nvPr/>
          </p:nvCxnSpPr>
          <p:spPr bwMode="auto">
            <a:xfrm flipH="1">
              <a:off x="6582221" y="2671762"/>
              <a:ext cx="6698" cy="594930"/>
            </a:xfrm>
            <a:prstGeom prst="straightConnector1">
              <a:avLst/>
            </a:prstGeom>
            <a:noFill/>
            <a:ln w="50800">
              <a:solidFill>
                <a:srgbClr val="969696"/>
              </a:solidFill>
              <a:round/>
              <a:headEnd/>
              <a:tailEnd type="triangle" w="med" len="med"/>
            </a:ln>
          </p:spPr>
        </p:cxnSp>
        <p:sp>
          <p:nvSpPr>
            <p:cNvPr id="107547" name="TextBox 26"/>
            <p:cNvSpPr txBox="1">
              <a:spLocks noChangeArrowheads="1"/>
            </p:cNvSpPr>
            <p:nvPr/>
          </p:nvSpPr>
          <p:spPr bwMode="auto">
            <a:xfrm>
              <a:off x="1447800" y="1219200"/>
              <a:ext cx="2133600" cy="369888"/>
            </a:xfrm>
            <a:prstGeom prst="rect">
              <a:avLst/>
            </a:prstGeom>
            <a:noFill/>
            <a:ln w="9525">
              <a:noFill/>
              <a:miter lim="800000"/>
              <a:headEnd/>
              <a:tailEnd/>
            </a:ln>
          </p:spPr>
          <p:txBody>
            <a:bodyPr>
              <a:spAutoFit/>
            </a:bodyPr>
            <a:lstStyle/>
            <a:p>
              <a:pPr algn="ctr"/>
              <a:r>
                <a:rPr lang="en-US" b="1">
                  <a:latin typeface="Calibri" pitchFamily="34" charset="0"/>
                  <a:ea typeface="ＭＳ Ｐゴシック" pitchFamily="34" charset="-128"/>
                </a:rPr>
                <a:t>Step 1</a:t>
              </a:r>
            </a:p>
          </p:txBody>
        </p:sp>
        <p:sp>
          <p:nvSpPr>
            <p:cNvPr id="107548" name="TextBox 27"/>
            <p:cNvSpPr txBox="1">
              <a:spLocks noChangeArrowheads="1"/>
            </p:cNvSpPr>
            <p:nvPr/>
          </p:nvSpPr>
          <p:spPr bwMode="auto">
            <a:xfrm>
              <a:off x="5410200" y="1219200"/>
              <a:ext cx="2133600" cy="369888"/>
            </a:xfrm>
            <a:prstGeom prst="rect">
              <a:avLst/>
            </a:prstGeom>
            <a:noFill/>
            <a:ln w="9525">
              <a:noFill/>
              <a:miter lim="800000"/>
              <a:headEnd/>
              <a:tailEnd/>
            </a:ln>
          </p:spPr>
          <p:txBody>
            <a:bodyPr>
              <a:spAutoFit/>
            </a:bodyPr>
            <a:lstStyle/>
            <a:p>
              <a:pPr algn="ctr"/>
              <a:r>
                <a:rPr lang="en-US" b="1">
                  <a:latin typeface="Calibri" pitchFamily="34" charset="0"/>
                  <a:ea typeface="ＭＳ Ｐゴシック" pitchFamily="34" charset="-128"/>
                </a:rPr>
                <a:t>Step 2</a:t>
              </a:r>
            </a:p>
          </p:txBody>
        </p:sp>
      </p:grpSp>
      <p:sp>
        <p:nvSpPr>
          <p:cNvPr id="26" name="Text Box 5"/>
          <p:cNvSpPr txBox="1">
            <a:spLocks noChangeArrowheads="1"/>
          </p:cNvSpPr>
          <p:nvPr/>
        </p:nvSpPr>
        <p:spPr bwMode="auto">
          <a:xfrm>
            <a:off x="7826375" y="6165304"/>
            <a:ext cx="1317625" cy="277813"/>
          </a:xfrm>
          <a:prstGeom prst="rect">
            <a:avLst/>
          </a:prstGeom>
          <a:noFill/>
          <a:ln w="9525">
            <a:noFill/>
            <a:miter lim="800000"/>
            <a:headEnd/>
            <a:tailEnd/>
          </a:ln>
          <a:effectLst>
            <a:prstShdw prst="shdw18" dist="17961" dir="13500000">
              <a:srgbClr val="BBE0E3">
                <a:gamma/>
                <a:shade val="60000"/>
                <a:invGamma/>
              </a:srgbClr>
            </a:prstShdw>
          </a:effectLst>
        </p:spPr>
        <p:txBody>
          <a:bodyPr>
            <a:spAutoFit/>
          </a:bodyPr>
          <a:lstStyle/>
          <a:p>
            <a:pPr algn="r" fontAlgn="auto">
              <a:spcBef>
                <a:spcPct val="50000"/>
              </a:spcBef>
              <a:spcAft>
                <a:spcPts val="0"/>
              </a:spcAft>
              <a:defRPr/>
            </a:pPr>
            <a:r>
              <a:rPr lang="de-DE" sz="1200" kern="0" dirty="0">
                <a:solidFill>
                  <a:srgbClr val="4D4D4D"/>
                </a:solidFill>
                <a:latin typeface="Verdana" pitchFamily="34" charset="0"/>
                <a:cs typeface="+mn-cs"/>
              </a:rPr>
              <a:t>Quelle: ERC</a:t>
            </a:r>
          </a:p>
        </p:txBody>
      </p:sp>
      <p:pic>
        <p:nvPicPr>
          <p:cNvPr id="16386" name="Picture 2"/>
          <p:cNvPicPr>
            <a:picLocks noChangeAspect="1" noChangeArrowheads="1"/>
          </p:cNvPicPr>
          <p:nvPr/>
        </p:nvPicPr>
        <p:blipFill>
          <a:blip r:embed="rId2" cstate="print"/>
          <a:srcRect/>
          <a:stretch>
            <a:fillRect/>
          </a:stretch>
        </p:blipFill>
        <p:spPr bwMode="auto">
          <a:xfrm>
            <a:off x="6948264"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99592" y="1052736"/>
            <a:ext cx="7787208" cy="436910"/>
          </a:xfrm>
        </p:spPr>
        <p:txBody>
          <a:bodyPr/>
          <a:lstStyle/>
          <a:p>
            <a:r>
              <a:rPr lang="de-DE" sz="2800" dirty="0" smtClean="0">
                <a:latin typeface="Arial" pitchFamily="34" charset="0"/>
                <a:cs typeface="Arial" pitchFamily="34" charset="0"/>
              </a:rPr>
              <a:t>Wichtige Dokumente</a:t>
            </a:r>
            <a:endParaRPr lang="de-DE" sz="2800" dirty="0">
              <a:latin typeface="Arial" pitchFamily="34" charset="0"/>
              <a:cs typeface="Arial" pitchFamily="34" charset="0"/>
            </a:endParaRPr>
          </a:p>
        </p:txBody>
      </p:sp>
      <p:sp>
        <p:nvSpPr>
          <p:cNvPr id="4" name="Inhaltsplatzhalter 5"/>
          <p:cNvSpPr txBox="1">
            <a:spLocks/>
          </p:cNvSpPr>
          <p:nvPr/>
        </p:nvSpPr>
        <p:spPr>
          <a:xfrm>
            <a:off x="899592" y="2204864"/>
            <a:ext cx="4042792" cy="4023304"/>
          </a:xfrm>
          <a:prstGeom prst="rect">
            <a:avLst/>
          </a:prstGeom>
        </p:spPr>
        <p:txBody>
          <a:bodyPr>
            <a:normAutofit/>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ERC Work Programme</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ERC Rules </a:t>
            </a:r>
            <a:r>
              <a:rPr kumimoji="0" lang="de-DE"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for</a:t>
            </a: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Submission</a:t>
            </a:r>
            <a:b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de-DE"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and</a:t>
            </a: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Evaluation</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Information </a:t>
            </a:r>
            <a:r>
              <a:rPr kumimoji="0" lang="de-DE"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for</a:t>
            </a: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de-DE"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Applicants</a:t>
            </a:r>
            <a:endPar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Research </a:t>
            </a:r>
            <a:r>
              <a:rPr kumimoji="0" lang="de-DE"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proposal</a:t>
            </a: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de-DE"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template</a:t>
            </a:r>
            <a:endPar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hlinkClick r:id="rId2"/>
              </a:rPr>
              <a:t>http://ec.europa.eu/research/participants/portal/desktop/en/home.html</a:t>
            </a:r>
            <a:endParaRPr kumimoji="0" lang="de-DE"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
            </a:r>
            <a:br>
              <a:rPr kumimoji="0" lang="de-DE" sz="2000" b="0" i="0" u="none" strike="noStrike" kern="1200" cap="none" spc="0" normalizeH="0" baseline="0" noProof="0" dirty="0" smtClean="0">
                <a:ln>
                  <a:noFill/>
                </a:ln>
                <a:solidFill>
                  <a:schemeClr val="tx1"/>
                </a:solidFill>
                <a:effectLst/>
                <a:uLnTx/>
                <a:uFillTx/>
                <a:latin typeface="+mn-lt"/>
                <a:ea typeface="+mn-ea"/>
                <a:cs typeface="+mn-cs"/>
              </a:rPr>
            </a:br>
            <a:endParaRPr kumimoji="0" lang="de-DE"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de-DE"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8"/>
          <p:cNvPicPr>
            <a:picLocks noChangeAspect="1" noChangeArrowheads="1"/>
          </p:cNvPicPr>
          <p:nvPr/>
        </p:nvPicPr>
        <p:blipFill>
          <a:blip r:embed="rId3" cstate="print"/>
          <a:srcRect l="22050" t="8640" r="39701" b="4241"/>
          <a:stretch>
            <a:fillRect/>
          </a:stretch>
        </p:blipFill>
        <p:spPr bwMode="auto">
          <a:xfrm>
            <a:off x="5004048" y="1700808"/>
            <a:ext cx="2630488" cy="37449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9"/>
          <p:cNvPicPr>
            <a:picLocks noChangeAspect="1" noChangeArrowheads="1"/>
          </p:cNvPicPr>
          <p:nvPr/>
        </p:nvPicPr>
        <p:blipFill>
          <a:blip r:embed="rId4" cstate="print"/>
          <a:srcRect l="33300" t="15840" r="34472" b="10721"/>
          <a:stretch>
            <a:fillRect/>
          </a:stretch>
        </p:blipFill>
        <p:spPr bwMode="auto">
          <a:xfrm>
            <a:off x="5292080" y="1988840"/>
            <a:ext cx="2665413" cy="379412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7" name="Picture 10"/>
          <p:cNvPicPr>
            <a:picLocks noChangeAspect="1" noChangeArrowheads="1"/>
          </p:cNvPicPr>
          <p:nvPr/>
        </p:nvPicPr>
        <p:blipFill>
          <a:blip r:embed="rId5" cstate="print"/>
          <a:srcRect l="22050" t="8640" r="39701" b="4241"/>
          <a:stretch>
            <a:fillRect/>
          </a:stretch>
        </p:blipFill>
        <p:spPr bwMode="auto">
          <a:xfrm>
            <a:off x="5652120" y="2348880"/>
            <a:ext cx="2592388" cy="3690938"/>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8" name="Picture 11"/>
          <p:cNvPicPr>
            <a:picLocks noChangeAspect="1" noChangeArrowheads="1"/>
          </p:cNvPicPr>
          <p:nvPr/>
        </p:nvPicPr>
        <p:blipFill>
          <a:blip r:embed="rId6" cstate="print"/>
          <a:srcRect l="32850" t="15120" r="34301" b="11441"/>
          <a:stretch>
            <a:fillRect/>
          </a:stretch>
        </p:blipFill>
        <p:spPr bwMode="auto">
          <a:xfrm>
            <a:off x="6012160" y="2636912"/>
            <a:ext cx="2659062" cy="3716337"/>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2050" name="Picture 2"/>
          <p:cNvPicPr>
            <a:picLocks noChangeAspect="1" noChangeArrowheads="1"/>
          </p:cNvPicPr>
          <p:nvPr/>
        </p:nvPicPr>
        <p:blipFill>
          <a:blip r:embed="rId7" cstate="print"/>
          <a:srcRect/>
          <a:stretch>
            <a:fillRect/>
          </a:stretch>
        </p:blipFill>
        <p:spPr bwMode="auto">
          <a:xfrm>
            <a:off x="6948264" y="188640"/>
            <a:ext cx="1914525" cy="102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el 4"/>
          <p:cNvSpPr>
            <a:spLocks noGrp="1"/>
          </p:cNvSpPr>
          <p:nvPr>
            <p:ph type="title"/>
          </p:nvPr>
        </p:nvSpPr>
        <p:spPr/>
        <p:txBody>
          <a:bodyPr/>
          <a:lstStyle/>
          <a:p>
            <a:r>
              <a:rPr lang="de-DE" sz="2800" dirty="0" smtClean="0">
                <a:latin typeface="Arial" pitchFamily="34" charset="0"/>
                <a:cs typeface="Arial" pitchFamily="34" charset="0"/>
              </a:rPr>
              <a:t>Begutachtungsprozess</a:t>
            </a:r>
          </a:p>
        </p:txBody>
      </p:sp>
      <p:sp>
        <p:nvSpPr>
          <p:cNvPr id="106498" name="Inhaltsplatzhalter 5"/>
          <p:cNvSpPr>
            <a:spLocks noGrp="1"/>
          </p:cNvSpPr>
          <p:nvPr>
            <p:ph idx="4294967295"/>
          </p:nvPr>
        </p:nvSpPr>
        <p:spPr>
          <a:xfrm>
            <a:off x="323528" y="1988840"/>
            <a:ext cx="8147050" cy="4240212"/>
          </a:xfrm>
        </p:spPr>
        <p:txBody>
          <a:bodyPr>
            <a:normAutofit/>
          </a:bodyPr>
          <a:lstStyle/>
          <a:p>
            <a:r>
              <a:rPr lang="de-DE" sz="2000" dirty="0" smtClean="0">
                <a:latin typeface="Arial" pitchFamily="34" charset="0"/>
                <a:cs typeface="Arial" pitchFamily="34" charset="0"/>
              </a:rPr>
              <a:t>1. Stufe: </a:t>
            </a:r>
          </a:p>
          <a:p>
            <a:pPr lvl="1"/>
            <a:r>
              <a:rPr lang="de-DE" sz="2000" dirty="0" smtClean="0">
                <a:latin typeface="Arial" pitchFamily="34" charset="0"/>
                <a:cs typeface="Arial" pitchFamily="34" charset="0"/>
              </a:rPr>
              <a:t>Einzelgutachten von Panelmitgliedern</a:t>
            </a:r>
          </a:p>
          <a:p>
            <a:pPr lvl="1"/>
            <a:r>
              <a:rPr lang="de-DE" sz="2000" dirty="0" smtClean="0">
                <a:latin typeface="Arial" pitchFamily="34" charset="0"/>
                <a:cs typeface="Arial" pitchFamily="34" charset="0"/>
              </a:rPr>
              <a:t>Gesamtbewertung durch das Panel (Meeting)</a:t>
            </a:r>
          </a:p>
          <a:p>
            <a:r>
              <a:rPr lang="de-DE" sz="2000" dirty="0" smtClean="0">
                <a:latin typeface="Arial" pitchFamily="34" charset="0"/>
                <a:cs typeface="Arial" pitchFamily="34" charset="0"/>
              </a:rPr>
              <a:t>2. Stufe: </a:t>
            </a:r>
          </a:p>
          <a:p>
            <a:pPr lvl="1"/>
            <a:r>
              <a:rPr lang="de-DE" sz="2000" dirty="0" smtClean="0">
                <a:latin typeface="Arial" pitchFamily="34" charset="0"/>
                <a:cs typeface="Arial" pitchFamily="34" charset="0"/>
              </a:rPr>
              <a:t>Einzelgutachten von Panelmitgliedern &amp; externen Fachexpert/innen</a:t>
            </a:r>
          </a:p>
          <a:p>
            <a:pPr lvl="1"/>
            <a:r>
              <a:rPr lang="de-DE" sz="2000" dirty="0" smtClean="0">
                <a:latin typeface="Arial" pitchFamily="34" charset="0"/>
                <a:cs typeface="Arial" pitchFamily="34" charset="0"/>
              </a:rPr>
              <a:t>Interview (für </a:t>
            </a:r>
            <a:r>
              <a:rPr lang="de-DE" sz="2000" dirty="0" err="1" smtClean="0">
                <a:latin typeface="Arial" pitchFamily="34" charset="0"/>
                <a:cs typeface="Arial" pitchFamily="34" charset="0"/>
              </a:rPr>
              <a:t>Starting</a:t>
            </a:r>
            <a:r>
              <a:rPr lang="de-DE" sz="2000" dirty="0" smtClean="0">
                <a:latin typeface="Arial" pitchFamily="34" charset="0"/>
                <a:cs typeface="Arial" pitchFamily="34" charset="0"/>
              </a:rPr>
              <a:t> und </a:t>
            </a:r>
            <a:r>
              <a:rPr lang="de-DE" sz="2000" dirty="0" err="1" smtClean="0">
                <a:latin typeface="Arial" pitchFamily="34" charset="0"/>
                <a:cs typeface="Arial" pitchFamily="34" charset="0"/>
              </a:rPr>
              <a:t>Consolidator</a:t>
            </a:r>
            <a:r>
              <a:rPr lang="de-DE" sz="2000" dirty="0" smtClean="0">
                <a:latin typeface="Arial" pitchFamily="34" charset="0"/>
                <a:cs typeface="Arial" pitchFamily="34" charset="0"/>
              </a:rPr>
              <a:t> Grants)</a:t>
            </a:r>
          </a:p>
          <a:p>
            <a:pPr lvl="1"/>
            <a:r>
              <a:rPr lang="de-DE" sz="2000" dirty="0">
                <a:latin typeface="Arial" pitchFamily="34" charset="0"/>
                <a:cs typeface="Arial" pitchFamily="34" charset="0"/>
              </a:rPr>
              <a:t>Gesamtbewertung durch das Panel (Meeting</a:t>
            </a:r>
            <a:r>
              <a:rPr lang="de-DE" sz="2000" dirty="0" smtClean="0">
                <a:latin typeface="Arial" pitchFamily="34" charset="0"/>
                <a:cs typeface="Arial" pitchFamily="34" charset="0"/>
              </a:rPr>
              <a:t>)</a:t>
            </a:r>
          </a:p>
          <a:p>
            <a:r>
              <a:rPr lang="de-DE" sz="2000" dirty="0" smtClean="0">
                <a:latin typeface="Arial" pitchFamily="34" charset="0"/>
                <a:cs typeface="Arial" pitchFamily="34" charset="0"/>
              </a:rPr>
              <a:t>In beiden Stufen erfolgt die Gesamtbewertung im Panel (</a:t>
            </a:r>
            <a:r>
              <a:rPr lang="de-DE" sz="2000" dirty="0" err="1" smtClean="0">
                <a:latin typeface="Arial" pitchFamily="34" charset="0"/>
                <a:cs typeface="Arial" pitchFamily="34" charset="0"/>
              </a:rPr>
              <a:t>Rankingliste</a:t>
            </a:r>
            <a:r>
              <a:rPr lang="de-DE" sz="2000" dirty="0" smtClean="0">
                <a:latin typeface="Arial" pitchFamily="34" charset="0"/>
                <a:cs typeface="Arial" pitchFamily="34" charset="0"/>
              </a:rPr>
              <a:t> der Anträge auf Basis der Einzelgutachten)</a:t>
            </a:r>
          </a:p>
          <a:p>
            <a:pPr>
              <a:buFont typeface="Arial" pitchFamily="34" charset="0"/>
              <a:buChar char="•"/>
            </a:pPr>
            <a:r>
              <a:rPr lang="de-DE" sz="2000" dirty="0" smtClean="0">
                <a:latin typeface="Arial" pitchFamily="34" charset="0"/>
                <a:cs typeface="Arial" pitchFamily="34" charset="0"/>
              </a:rPr>
              <a:t>In beiden Stufen bewerten die Gutachter/innen jeweils den PI und das Projekt nach einer Bewertungsskala von A bis C</a:t>
            </a:r>
          </a:p>
        </p:txBody>
      </p:sp>
      <p:pic>
        <p:nvPicPr>
          <p:cNvPr id="17410" name="Picture 2"/>
          <p:cNvPicPr>
            <a:picLocks noChangeAspect="1" noChangeArrowheads="1"/>
          </p:cNvPicPr>
          <p:nvPr/>
        </p:nvPicPr>
        <p:blipFill>
          <a:blip r:embed="rId3" cstate="print"/>
          <a:srcRect/>
          <a:stretch>
            <a:fillRect/>
          </a:stretch>
        </p:blipFill>
        <p:spPr bwMode="auto">
          <a:xfrm>
            <a:off x="7020272"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4"/>
          <p:cNvSpPr>
            <a:spLocks noGrp="1" noChangeArrowheads="1"/>
          </p:cNvSpPr>
          <p:nvPr>
            <p:ph type="title"/>
          </p:nvPr>
        </p:nvSpPr>
        <p:spPr>
          <a:xfrm>
            <a:off x="899592" y="1196752"/>
            <a:ext cx="7787208" cy="436910"/>
          </a:xfrm>
        </p:spPr>
        <p:txBody>
          <a:bodyPr/>
          <a:lstStyle/>
          <a:p>
            <a:r>
              <a:rPr lang="de-DE" sz="2800" dirty="0" smtClean="0">
                <a:latin typeface="Arial" pitchFamily="34" charset="0"/>
                <a:cs typeface="Arial" pitchFamily="34" charset="0"/>
              </a:rPr>
              <a:t>Begutachtungsverfahren – </a:t>
            </a:r>
            <a:r>
              <a:rPr lang="de-DE" sz="2800" dirty="0" err="1" smtClean="0">
                <a:latin typeface="Arial" pitchFamily="34" charset="0"/>
                <a:cs typeface="Arial" pitchFamily="34" charset="0"/>
              </a:rPr>
              <a:t>Advanced</a:t>
            </a:r>
            <a:r>
              <a:rPr lang="de-DE" sz="2800" dirty="0" smtClean="0">
                <a:latin typeface="Arial" pitchFamily="34" charset="0"/>
                <a:cs typeface="Arial" pitchFamily="34" charset="0"/>
              </a:rPr>
              <a:t> Grants</a:t>
            </a:r>
          </a:p>
        </p:txBody>
      </p:sp>
      <p:grpSp>
        <p:nvGrpSpPr>
          <p:cNvPr id="2" name="Gruppieren 67"/>
          <p:cNvGrpSpPr>
            <a:grpSpLocks noChangeAspect="1"/>
          </p:cNvGrpSpPr>
          <p:nvPr/>
        </p:nvGrpSpPr>
        <p:grpSpPr bwMode="auto">
          <a:xfrm>
            <a:off x="827584" y="1628800"/>
            <a:ext cx="7057280" cy="4824413"/>
            <a:chOff x="827088" y="1219200"/>
            <a:chExt cx="7420942" cy="5072063"/>
          </a:xfrm>
        </p:grpSpPr>
        <p:cxnSp>
          <p:nvCxnSpPr>
            <p:cNvPr id="107524" name="AutoShape 7"/>
            <p:cNvCxnSpPr>
              <a:cxnSpLocks noChangeShapeType="1"/>
              <a:stCxn id="107525" idx="2"/>
              <a:endCxn id="107526" idx="0"/>
            </p:cNvCxnSpPr>
            <p:nvPr/>
          </p:nvCxnSpPr>
          <p:spPr bwMode="auto">
            <a:xfrm flipH="1">
              <a:off x="2482850" y="3308350"/>
              <a:ext cx="9525" cy="515251"/>
            </a:xfrm>
            <a:prstGeom prst="straightConnector1">
              <a:avLst/>
            </a:prstGeom>
            <a:noFill/>
            <a:ln w="9525">
              <a:solidFill>
                <a:schemeClr val="tx1"/>
              </a:solidFill>
              <a:round/>
              <a:headEnd/>
              <a:tailEnd type="triangle" w="med" len="med"/>
            </a:ln>
          </p:spPr>
        </p:cxnSp>
        <p:sp>
          <p:nvSpPr>
            <p:cNvPr id="107525" name="AutoShape 11"/>
            <p:cNvSpPr>
              <a:spLocks noChangeArrowheads="1"/>
            </p:cNvSpPr>
            <p:nvPr/>
          </p:nvSpPr>
          <p:spPr bwMode="auto">
            <a:xfrm>
              <a:off x="836613" y="2889250"/>
              <a:ext cx="3311525" cy="419100"/>
            </a:xfrm>
            <a:prstGeom prst="flowChartProcess">
              <a:avLst/>
            </a:prstGeom>
            <a:solidFill>
              <a:schemeClr val="accent2"/>
            </a:solidFill>
            <a:ln w="9525">
              <a:solidFill>
                <a:srgbClr val="FF6600"/>
              </a:solidFill>
              <a:miter lim="800000"/>
              <a:headEnd/>
              <a:tailEnd/>
            </a:ln>
          </p:spPr>
          <p:txBody>
            <a:bodyPr lIns="126000" tIns="82800" rIns="126000" bIns="82800" anchor="ctr">
              <a:spAutoFit/>
            </a:bodyPr>
            <a:lstStyle/>
            <a:p>
              <a:pPr algn="ctr"/>
              <a:r>
                <a:rPr lang="en-GB" sz="1600" b="1">
                  <a:solidFill>
                    <a:schemeClr val="bg1"/>
                  </a:solidFill>
                  <a:latin typeface="Calibri" pitchFamily="34" charset="0"/>
                  <a:ea typeface="ＭＳ Ｐゴシック" pitchFamily="34" charset="-128"/>
                </a:rPr>
                <a:t>Eligibility check</a:t>
              </a:r>
            </a:p>
          </p:txBody>
        </p:sp>
        <p:sp>
          <p:nvSpPr>
            <p:cNvPr id="107526" name="AutoShape 12"/>
            <p:cNvSpPr>
              <a:spLocks noChangeArrowheads="1"/>
            </p:cNvSpPr>
            <p:nvPr/>
          </p:nvSpPr>
          <p:spPr bwMode="auto">
            <a:xfrm>
              <a:off x="827088" y="3823601"/>
              <a:ext cx="3311525" cy="693522"/>
            </a:xfrm>
            <a:prstGeom prst="flowChartProcess">
              <a:avLst/>
            </a:prstGeom>
            <a:solidFill>
              <a:schemeClr val="accent2"/>
            </a:solidFill>
            <a:ln w="9525">
              <a:solidFill>
                <a:srgbClr val="FF6600"/>
              </a:solidFill>
              <a:miter lim="800000"/>
              <a:headEnd/>
              <a:tailEnd/>
            </a:ln>
          </p:spPr>
          <p:txBody>
            <a:bodyPr lIns="126000" tIns="82800" rIns="126000" bIns="82800" anchor="ctr">
              <a:spAutoFit/>
            </a:bodyPr>
            <a:lstStyle/>
            <a:p>
              <a:pPr algn="ctr"/>
              <a:r>
                <a:rPr lang="en-GB" sz="1600" b="1" dirty="0">
                  <a:solidFill>
                    <a:schemeClr val="bg1"/>
                  </a:solidFill>
                  <a:latin typeface="Calibri" pitchFamily="34" charset="0"/>
                  <a:ea typeface="ＭＳ Ｐゴシック" pitchFamily="34" charset="-128"/>
                </a:rPr>
                <a:t>Step 1 (remote) evaluation </a:t>
              </a:r>
              <a:r>
                <a:rPr lang="en-GB" sz="1600" b="1" dirty="0" smtClean="0">
                  <a:solidFill>
                    <a:schemeClr val="bg1"/>
                  </a:solidFill>
                  <a:latin typeface="Calibri" pitchFamily="34" charset="0"/>
                  <a:ea typeface="ＭＳ Ｐゴシック" pitchFamily="34" charset="-128"/>
                </a:rPr>
                <a:t>of proposal by </a:t>
              </a:r>
              <a:r>
                <a:rPr lang="en-GB" sz="1600" b="1" dirty="0">
                  <a:solidFill>
                    <a:schemeClr val="bg1"/>
                  </a:solidFill>
                  <a:latin typeface="Calibri" pitchFamily="34" charset="0"/>
                  <a:ea typeface="ＭＳ Ｐゴシック" pitchFamily="34" charset="-128"/>
                </a:rPr>
                <a:t>panel members</a:t>
              </a:r>
            </a:p>
          </p:txBody>
        </p:sp>
        <p:sp>
          <p:nvSpPr>
            <p:cNvPr id="107527" name="AutoShape 13"/>
            <p:cNvSpPr>
              <a:spLocks noChangeArrowheads="1"/>
            </p:cNvSpPr>
            <p:nvPr/>
          </p:nvSpPr>
          <p:spPr bwMode="auto">
            <a:xfrm>
              <a:off x="827088" y="5589588"/>
              <a:ext cx="3311525" cy="701675"/>
            </a:xfrm>
            <a:prstGeom prst="flowChartTerminator">
              <a:avLst/>
            </a:prstGeom>
            <a:solidFill>
              <a:schemeClr val="accent2"/>
            </a:solidFill>
            <a:ln w="9525">
              <a:solidFill>
                <a:srgbClr val="FF6600"/>
              </a:solidFill>
              <a:miter lim="800000"/>
              <a:headEnd/>
              <a:tailEnd/>
            </a:ln>
          </p:spPr>
          <p:txBody>
            <a:bodyPr lIns="0" tIns="0" rIns="0" bIns="0" anchor="ctr">
              <a:spAutoFit/>
            </a:bodyPr>
            <a:lstStyle/>
            <a:p>
              <a:pPr algn="ctr"/>
              <a:r>
                <a:rPr lang="en-GB" sz="1600" b="1" dirty="0">
                  <a:solidFill>
                    <a:schemeClr val="bg1"/>
                  </a:solidFill>
                  <a:latin typeface="Calibri" pitchFamily="34" charset="0"/>
                  <a:ea typeface="ＭＳ Ｐゴシック" pitchFamily="34" charset="-128"/>
                </a:rPr>
                <a:t>Proposals </a:t>
              </a:r>
              <a:br>
                <a:rPr lang="en-GB" sz="1600" b="1" dirty="0">
                  <a:solidFill>
                    <a:schemeClr val="bg1"/>
                  </a:solidFill>
                  <a:latin typeface="Calibri" pitchFamily="34" charset="0"/>
                  <a:ea typeface="ＭＳ Ｐゴシック" pitchFamily="34" charset="-128"/>
                </a:rPr>
              </a:br>
              <a:r>
                <a:rPr lang="en-GB" sz="1600" b="1" dirty="0">
                  <a:solidFill>
                    <a:schemeClr val="bg1"/>
                  </a:solidFill>
                  <a:latin typeface="Calibri" pitchFamily="34" charset="0"/>
                  <a:ea typeface="ＭＳ Ｐゴシック" pitchFamily="34" charset="-128"/>
                </a:rPr>
                <a:t>passing to step 2</a:t>
              </a:r>
            </a:p>
          </p:txBody>
        </p:sp>
        <p:cxnSp>
          <p:nvCxnSpPr>
            <p:cNvPr id="107528" name="AutoShape 17"/>
            <p:cNvCxnSpPr>
              <a:cxnSpLocks noChangeShapeType="1"/>
              <a:stCxn id="107525" idx="2"/>
              <a:endCxn id="107526" idx="0"/>
            </p:cNvCxnSpPr>
            <p:nvPr/>
          </p:nvCxnSpPr>
          <p:spPr bwMode="auto">
            <a:xfrm flipH="1">
              <a:off x="2482850" y="3308350"/>
              <a:ext cx="9525" cy="515251"/>
            </a:xfrm>
            <a:prstGeom prst="straightConnector1">
              <a:avLst/>
            </a:prstGeom>
            <a:noFill/>
            <a:ln w="50800">
              <a:solidFill>
                <a:srgbClr val="969696"/>
              </a:solidFill>
              <a:round/>
              <a:headEnd/>
              <a:tailEnd type="triangle" w="med" len="med"/>
            </a:ln>
          </p:spPr>
        </p:cxnSp>
        <p:cxnSp>
          <p:nvCxnSpPr>
            <p:cNvPr id="107529" name="AutoShape 21"/>
            <p:cNvCxnSpPr>
              <a:cxnSpLocks noChangeShapeType="1"/>
              <a:stCxn id="107531" idx="2"/>
              <a:endCxn id="107532" idx="0"/>
            </p:cNvCxnSpPr>
            <p:nvPr/>
          </p:nvCxnSpPr>
          <p:spPr bwMode="auto">
            <a:xfrm>
              <a:off x="6588920" y="2671762"/>
              <a:ext cx="1278" cy="492791"/>
            </a:xfrm>
            <a:prstGeom prst="straightConnector1">
              <a:avLst/>
            </a:prstGeom>
            <a:noFill/>
            <a:ln w="9525">
              <a:solidFill>
                <a:schemeClr val="tx1"/>
              </a:solidFill>
              <a:round/>
              <a:headEnd/>
              <a:tailEnd type="triangle" w="med" len="med"/>
            </a:ln>
          </p:spPr>
        </p:cxnSp>
        <p:cxnSp>
          <p:nvCxnSpPr>
            <p:cNvPr id="107530" name="AutoShape 26"/>
            <p:cNvCxnSpPr>
              <a:cxnSpLocks noChangeShapeType="1"/>
              <a:stCxn id="107531" idx="2"/>
              <a:endCxn id="107532" idx="0"/>
            </p:cNvCxnSpPr>
            <p:nvPr/>
          </p:nvCxnSpPr>
          <p:spPr bwMode="auto">
            <a:xfrm>
              <a:off x="6588920" y="2671762"/>
              <a:ext cx="1278" cy="492791"/>
            </a:xfrm>
            <a:prstGeom prst="straightConnector1">
              <a:avLst/>
            </a:prstGeom>
            <a:noFill/>
            <a:ln w="9525">
              <a:solidFill>
                <a:schemeClr val="tx1"/>
              </a:solidFill>
              <a:round/>
              <a:headEnd/>
              <a:tailEnd type="triangle" w="med" len="med"/>
            </a:ln>
          </p:spPr>
        </p:cxnSp>
        <p:sp>
          <p:nvSpPr>
            <p:cNvPr id="107531" name="AutoShape 31"/>
            <p:cNvSpPr>
              <a:spLocks noChangeArrowheads="1"/>
            </p:cNvSpPr>
            <p:nvPr/>
          </p:nvSpPr>
          <p:spPr bwMode="auto">
            <a:xfrm>
              <a:off x="4932363" y="1763713"/>
              <a:ext cx="3313112" cy="908050"/>
            </a:xfrm>
            <a:prstGeom prst="flowChartProcess">
              <a:avLst/>
            </a:prstGeom>
            <a:solidFill>
              <a:schemeClr val="accent3">
                <a:lumMod val="75000"/>
              </a:schemeClr>
            </a:solidFill>
            <a:ln w="9525">
              <a:solidFill>
                <a:srgbClr val="99CC00"/>
              </a:solidFill>
              <a:miter lim="800000"/>
              <a:headEnd/>
              <a:tailEnd/>
            </a:ln>
          </p:spPr>
          <p:txBody>
            <a:bodyPr lIns="126000" tIns="82800" rIns="126000" bIns="82800" anchor="ctr">
              <a:spAutoFit/>
            </a:bodyPr>
            <a:lstStyle/>
            <a:p>
              <a:pPr algn="ctr"/>
              <a:r>
                <a:rPr lang="en-GB" sz="1600" b="1" dirty="0">
                  <a:solidFill>
                    <a:schemeClr val="bg1"/>
                  </a:solidFill>
                  <a:latin typeface="Calibri" pitchFamily="34" charset="0"/>
                  <a:ea typeface="ＭＳ Ｐゴシック" pitchFamily="34" charset="-128"/>
                </a:rPr>
                <a:t>Individual assessment of full proposals by panel members &amp; referees</a:t>
              </a:r>
            </a:p>
          </p:txBody>
        </p:sp>
        <p:sp>
          <p:nvSpPr>
            <p:cNvPr id="107532" name="AutoShape 33"/>
            <p:cNvSpPr>
              <a:spLocks noChangeArrowheads="1"/>
            </p:cNvSpPr>
            <p:nvPr/>
          </p:nvSpPr>
          <p:spPr bwMode="auto">
            <a:xfrm>
              <a:off x="4932363" y="3164553"/>
              <a:ext cx="3315667" cy="887668"/>
            </a:xfrm>
            <a:prstGeom prst="flowChartProcess">
              <a:avLst/>
            </a:prstGeom>
            <a:solidFill>
              <a:schemeClr val="accent3">
                <a:lumMod val="75000"/>
              </a:schemeClr>
            </a:solidFill>
            <a:ln w="9525">
              <a:solidFill>
                <a:srgbClr val="99CC00"/>
              </a:solidFill>
              <a:miter lim="800000"/>
              <a:headEnd/>
              <a:tailEnd/>
            </a:ln>
          </p:spPr>
          <p:txBody>
            <a:bodyPr wrap="square" lIns="126000" tIns="82800" rIns="126000" bIns="82800" anchor="ctr">
              <a:spAutoFit/>
            </a:bodyPr>
            <a:lstStyle/>
            <a:p>
              <a:pPr algn="ctr"/>
              <a:r>
                <a:rPr lang="en-GB" sz="1600" b="1" dirty="0">
                  <a:solidFill>
                    <a:schemeClr val="bg1"/>
                  </a:solidFill>
                  <a:latin typeface="Calibri" pitchFamily="34" charset="0"/>
                  <a:ea typeface="ＭＳ Ｐゴシック" pitchFamily="34" charset="-128"/>
                </a:rPr>
                <a:t/>
              </a:r>
              <a:br>
                <a:rPr lang="en-GB" sz="1600" b="1" dirty="0">
                  <a:solidFill>
                    <a:schemeClr val="bg1"/>
                  </a:solidFill>
                  <a:latin typeface="Calibri" pitchFamily="34" charset="0"/>
                  <a:ea typeface="ＭＳ Ｐゴシック" pitchFamily="34" charset="-128"/>
                </a:rPr>
              </a:br>
              <a:r>
                <a:rPr lang="en-GB" sz="1400" b="1" dirty="0">
                  <a:solidFill>
                    <a:schemeClr val="bg1"/>
                  </a:solidFill>
                  <a:latin typeface="Calibri" pitchFamily="34" charset="0"/>
                  <a:ea typeface="ＭＳ Ｐゴシック" pitchFamily="34" charset="-128"/>
                </a:rPr>
                <a:t>2nd Panel meeting</a:t>
              </a:r>
            </a:p>
            <a:p>
              <a:pPr algn="ctr"/>
              <a:endParaRPr lang="en-GB" sz="1400" b="1" dirty="0">
                <a:solidFill>
                  <a:schemeClr val="bg1"/>
                </a:solidFill>
                <a:latin typeface="Calibri" pitchFamily="34" charset="0"/>
                <a:ea typeface="ＭＳ Ｐゴシック" pitchFamily="34" charset="-128"/>
              </a:endParaRPr>
            </a:p>
          </p:txBody>
        </p:sp>
        <p:sp>
          <p:nvSpPr>
            <p:cNvPr id="107533" name="AutoShape 35"/>
            <p:cNvSpPr>
              <a:spLocks noChangeArrowheads="1"/>
            </p:cNvSpPr>
            <p:nvPr/>
          </p:nvSpPr>
          <p:spPr bwMode="auto">
            <a:xfrm>
              <a:off x="4932363" y="4633040"/>
              <a:ext cx="3313113" cy="628806"/>
            </a:xfrm>
            <a:prstGeom prst="flowChartProcess">
              <a:avLst/>
            </a:prstGeom>
            <a:solidFill>
              <a:schemeClr val="accent3">
                <a:lumMod val="75000"/>
              </a:schemeClr>
            </a:solidFill>
            <a:ln w="9525">
              <a:solidFill>
                <a:srgbClr val="99CC00"/>
              </a:solidFill>
              <a:miter lim="800000"/>
              <a:headEnd/>
              <a:tailEnd/>
            </a:ln>
          </p:spPr>
          <p:txBody>
            <a:bodyPr lIns="126000" tIns="82800" rIns="126000" bIns="82800" anchor="ctr">
              <a:spAutoFit/>
            </a:bodyPr>
            <a:lstStyle/>
            <a:p>
              <a:pPr algn="ctr"/>
              <a:r>
                <a:rPr lang="en-GB" sz="1600" b="1" dirty="0">
                  <a:solidFill>
                    <a:schemeClr val="bg1"/>
                  </a:solidFill>
                  <a:latin typeface="Calibri" pitchFamily="34" charset="0"/>
                  <a:ea typeface="ＭＳ Ｐゴシック" pitchFamily="34" charset="-128"/>
                </a:rPr>
                <a:t>Panel chairs´ meeting </a:t>
              </a:r>
            </a:p>
            <a:p>
              <a:pPr algn="ctr"/>
              <a:r>
                <a:rPr lang="en-GB" sz="1200" b="1" dirty="0">
                  <a:solidFill>
                    <a:schemeClr val="bg1"/>
                  </a:solidFill>
                  <a:latin typeface="Calibri" pitchFamily="34" charset="0"/>
                  <a:ea typeface="ＭＳ Ｐゴシック" pitchFamily="34" charset="-128"/>
                </a:rPr>
                <a:t>Consolidation of 3 main domains </a:t>
              </a:r>
              <a:r>
                <a:rPr lang="en-GB" sz="1200" b="1" dirty="0" smtClean="0">
                  <a:solidFill>
                    <a:schemeClr val="bg1"/>
                  </a:solidFill>
                  <a:latin typeface="Calibri" pitchFamily="34" charset="0"/>
                  <a:ea typeface="ＭＳ Ｐゴシック" pitchFamily="34" charset="-128"/>
                </a:rPr>
                <a:t>rank </a:t>
              </a:r>
              <a:r>
                <a:rPr lang="en-GB" sz="1200" b="1" dirty="0">
                  <a:solidFill>
                    <a:schemeClr val="bg1"/>
                  </a:solidFill>
                  <a:latin typeface="Calibri" pitchFamily="34" charset="0"/>
                  <a:ea typeface="ＭＳ Ｐゴシック" pitchFamily="34" charset="-128"/>
                </a:rPr>
                <a:t>lists</a:t>
              </a:r>
            </a:p>
          </p:txBody>
        </p:sp>
        <p:cxnSp>
          <p:nvCxnSpPr>
            <p:cNvPr id="107534" name="AutoShape 42"/>
            <p:cNvCxnSpPr>
              <a:cxnSpLocks noChangeShapeType="1"/>
              <a:stCxn id="107532" idx="2"/>
              <a:endCxn id="107533" idx="0"/>
            </p:cNvCxnSpPr>
            <p:nvPr/>
          </p:nvCxnSpPr>
          <p:spPr bwMode="auto">
            <a:xfrm flipH="1">
              <a:off x="6588920" y="4052221"/>
              <a:ext cx="1278" cy="580819"/>
            </a:xfrm>
            <a:prstGeom prst="straightConnector1">
              <a:avLst/>
            </a:prstGeom>
            <a:noFill/>
            <a:ln w="50800">
              <a:solidFill>
                <a:srgbClr val="969696"/>
              </a:solidFill>
              <a:round/>
              <a:headEnd/>
              <a:tailEnd type="triangle" w="med" len="med"/>
            </a:ln>
          </p:spPr>
        </p:cxnSp>
        <p:sp>
          <p:nvSpPr>
            <p:cNvPr id="107535" name="AutoShape 45"/>
            <p:cNvSpPr>
              <a:spLocks noChangeArrowheads="1"/>
            </p:cNvSpPr>
            <p:nvPr/>
          </p:nvSpPr>
          <p:spPr bwMode="auto">
            <a:xfrm>
              <a:off x="836613" y="1808163"/>
              <a:ext cx="3311525" cy="701675"/>
            </a:xfrm>
            <a:prstGeom prst="flowChartTerminator">
              <a:avLst/>
            </a:prstGeom>
            <a:solidFill>
              <a:schemeClr val="accent2"/>
            </a:solidFill>
            <a:ln w="9525">
              <a:solidFill>
                <a:srgbClr val="FF6600"/>
              </a:solidFill>
              <a:miter lim="800000"/>
              <a:headEnd/>
              <a:tailEnd/>
            </a:ln>
          </p:spPr>
          <p:txBody>
            <a:bodyPr lIns="0" tIns="0" rIns="0" bIns="0" anchor="ctr">
              <a:spAutoFit/>
            </a:bodyPr>
            <a:lstStyle/>
            <a:p>
              <a:pPr algn="ctr"/>
              <a:r>
                <a:rPr lang="en-GB" sz="1600" b="1" dirty="0">
                  <a:solidFill>
                    <a:schemeClr val="bg1"/>
                  </a:solidFill>
                  <a:latin typeface="Calibri" pitchFamily="34" charset="0"/>
                  <a:ea typeface="ＭＳ Ｐゴシック" pitchFamily="34" charset="-128"/>
                </a:rPr>
                <a:t>Submission of </a:t>
              </a:r>
              <a:br>
                <a:rPr lang="en-GB" sz="1600" b="1" dirty="0">
                  <a:solidFill>
                    <a:schemeClr val="bg1"/>
                  </a:solidFill>
                  <a:latin typeface="Calibri" pitchFamily="34" charset="0"/>
                  <a:ea typeface="ＭＳ Ｐゴシック" pitchFamily="34" charset="-128"/>
                </a:rPr>
              </a:br>
              <a:r>
                <a:rPr lang="en-GB" sz="1600" b="1" dirty="0">
                  <a:solidFill>
                    <a:schemeClr val="bg1"/>
                  </a:solidFill>
                  <a:latin typeface="Calibri" pitchFamily="34" charset="0"/>
                  <a:ea typeface="ＭＳ Ｐゴシック" pitchFamily="34" charset="-128"/>
                </a:rPr>
                <a:t>full proposals</a:t>
              </a:r>
            </a:p>
          </p:txBody>
        </p:sp>
        <p:sp>
          <p:nvSpPr>
            <p:cNvPr id="107536" name="AutoShape 47"/>
            <p:cNvSpPr>
              <a:spLocks noChangeArrowheads="1"/>
            </p:cNvSpPr>
            <p:nvPr/>
          </p:nvSpPr>
          <p:spPr bwMode="auto">
            <a:xfrm>
              <a:off x="4932363" y="5589588"/>
              <a:ext cx="3311525" cy="701675"/>
            </a:xfrm>
            <a:prstGeom prst="flowChartTerminator">
              <a:avLst/>
            </a:prstGeom>
            <a:solidFill>
              <a:schemeClr val="tx2">
                <a:lumMod val="75000"/>
              </a:schemeClr>
            </a:solidFill>
            <a:ln w="9525">
              <a:solidFill>
                <a:srgbClr val="3366FF"/>
              </a:solidFill>
              <a:miter lim="800000"/>
              <a:headEnd/>
              <a:tailEnd/>
            </a:ln>
          </p:spPr>
          <p:txBody>
            <a:bodyPr lIns="0" tIns="0" rIns="0" bIns="0" anchor="ctr">
              <a:spAutoFit/>
            </a:bodyPr>
            <a:lstStyle/>
            <a:p>
              <a:pPr algn="ctr"/>
              <a:r>
                <a:rPr lang="en-GB" sz="1600" b="1">
                  <a:solidFill>
                    <a:schemeClr val="bg1"/>
                  </a:solidFill>
                  <a:latin typeface="Calibri" pitchFamily="34" charset="0"/>
                  <a:ea typeface="ＭＳ Ｐゴシック" pitchFamily="34" charset="-128"/>
                </a:rPr>
                <a:t>Proposals </a:t>
              </a:r>
            </a:p>
            <a:p>
              <a:pPr algn="ctr"/>
              <a:r>
                <a:rPr lang="en-GB" sz="1600" b="1">
                  <a:solidFill>
                    <a:schemeClr val="bg1"/>
                  </a:solidFill>
                  <a:latin typeface="Calibri" pitchFamily="34" charset="0"/>
                  <a:ea typeface="ＭＳ Ｐゴシック" pitchFamily="34" charset="-128"/>
                </a:rPr>
                <a:t>selected for funding</a:t>
              </a:r>
            </a:p>
          </p:txBody>
        </p:sp>
        <p:cxnSp>
          <p:nvCxnSpPr>
            <p:cNvPr id="107537" name="AutoShape 51"/>
            <p:cNvCxnSpPr>
              <a:cxnSpLocks noChangeShapeType="1"/>
              <a:stCxn id="107535" idx="2"/>
            </p:cNvCxnSpPr>
            <p:nvPr/>
          </p:nvCxnSpPr>
          <p:spPr bwMode="auto">
            <a:xfrm>
              <a:off x="2492375" y="2509838"/>
              <a:ext cx="1588" cy="377825"/>
            </a:xfrm>
            <a:prstGeom prst="straightConnector1">
              <a:avLst/>
            </a:prstGeom>
            <a:noFill/>
            <a:ln w="50800">
              <a:solidFill>
                <a:srgbClr val="969696"/>
              </a:solidFill>
              <a:round/>
              <a:headEnd/>
              <a:tailEnd type="triangle" w="med" len="med"/>
            </a:ln>
          </p:spPr>
        </p:cxnSp>
        <p:cxnSp>
          <p:nvCxnSpPr>
            <p:cNvPr id="107538" name="AutoShape 52"/>
            <p:cNvCxnSpPr>
              <a:cxnSpLocks noChangeShapeType="1"/>
              <a:stCxn id="107526" idx="2"/>
              <a:endCxn id="107541" idx="0"/>
            </p:cNvCxnSpPr>
            <p:nvPr/>
          </p:nvCxnSpPr>
          <p:spPr bwMode="auto">
            <a:xfrm>
              <a:off x="2482850" y="4517123"/>
              <a:ext cx="0" cy="351740"/>
            </a:xfrm>
            <a:prstGeom prst="straightConnector1">
              <a:avLst/>
            </a:prstGeom>
            <a:noFill/>
            <a:ln w="50800">
              <a:solidFill>
                <a:srgbClr val="969696"/>
              </a:solidFill>
              <a:round/>
              <a:headEnd/>
              <a:tailEnd type="triangle" w="med" len="med"/>
            </a:ln>
          </p:spPr>
        </p:cxnSp>
        <p:cxnSp>
          <p:nvCxnSpPr>
            <p:cNvPr id="107539" name="AutoShape 54"/>
            <p:cNvCxnSpPr>
              <a:cxnSpLocks noChangeShapeType="1"/>
              <a:stCxn id="107533" idx="2"/>
              <a:endCxn id="107536" idx="0"/>
            </p:cNvCxnSpPr>
            <p:nvPr/>
          </p:nvCxnSpPr>
          <p:spPr bwMode="auto">
            <a:xfrm flipH="1">
              <a:off x="6588126" y="5261846"/>
              <a:ext cx="794" cy="327741"/>
            </a:xfrm>
            <a:prstGeom prst="straightConnector1">
              <a:avLst/>
            </a:prstGeom>
            <a:noFill/>
            <a:ln w="50800">
              <a:solidFill>
                <a:srgbClr val="969696"/>
              </a:solidFill>
              <a:round/>
              <a:headEnd/>
              <a:tailEnd type="triangle" w="med" len="med"/>
            </a:ln>
          </p:spPr>
        </p:cxnSp>
        <p:cxnSp>
          <p:nvCxnSpPr>
            <p:cNvPr id="107540" name="AutoShape 56"/>
            <p:cNvCxnSpPr>
              <a:cxnSpLocks noChangeShapeType="1"/>
              <a:stCxn id="107527" idx="3"/>
            </p:cNvCxnSpPr>
            <p:nvPr/>
          </p:nvCxnSpPr>
          <p:spPr bwMode="auto">
            <a:xfrm flipV="1">
              <a:off x="4138613" y="2484438"/>
              <a:ext cx="793750" cy="3455987"/>
            </a:xfrm>
            <a:prstGeom prst="bentConnector3">
              <a:avLst>
                <a:gd name="adj1" fmla="val 50000"/>
              </a:avLst>
            </a:prstGeom>
            <a:noFill/>
            <a:ln w="50800">
              <a:solidFill>
                <a:srgbClr val="969696"/>
              </a:solidFill>
              <a:miter lim="800000"/>
              <a:headEnd/>
              <a:tailEnd type="triangle" w="med" len="med"/>
            </a:ln>
          </p:spPr>
        </p:cxnSp>
        <p:sp>
          <p:nvSpPr>
            <p:cNvPr id="107541" name="AutoShape 11"/>
            <p:cNvSpPr>
              <a:spLocks noChangeArrowheads="1"/>
            </p:cNvSpPr>
            <p:nvPr/>
          </p:nvSpPr>
          <p:spPr bwMode="auto">
            <a:xfrm>
              <a:off x="827088" y="4868863"/>
              <a:ext cx="3311525" cy="419100"/>
            </a:xfrm>
            <a:prstGeom prst="flowChartProcess">
              <a:avLst/>
            </a:prstGeom>
            <a:solidFill>
              <a:schemeClr val="accent2"/>
            </a:solidFill>
            <a:ln w="9525">
              <a:solidFill>
                <a:srgbClr val="FF6600"/>
              </a:solidFill>
              <a:miter lim="800000"/>
              <a:headEnd/>
              <a:tailEnd/>
            </a:ln>
          </p:spPr>
          <p:txBody>
            <a:bodyPr lIns="126000" tIns="82800" rIns="126000" bIns="82800" anchor="ctr">
              <a:spAutoFit/>
            </a:bodyPr>
            <a:lstStyle/>
            <a:p>
              <a:pPr algn="ctr"/>
              <a:r>
                <a:rPr lang="en-GB" sz="1600" b="1">
                  <a:solidFill>
                    <a:schemeClr val="bg1"/>
                  </a:solidFill>
                  <a:latin typeface="Calibri" pitchFamily="34" charset="0"/>
                  <a:ea typeface="ＭＳ Ｐゴシック" pitchFamily="34" charset="-128"/>
                </a:rPr>
                <a:t>1st Panel meeting</a:t>
              </a:r>
            </a:p>
          </p:txBody>
        </p:sp>
        <p:cxnSp>
          <p:nvCxnSpPr>
            <p:cNvPr id="107542" name="AutoShape 27"/>
            <p:cNvCxnSpPr>
              <a:cxnSpLocks noChangeShapeType="1"/>
              <a:stCxn id="107541" idx="2"/>
              <a:endCxn id="107527" idx="0"/>
            </p:cNvCxnSpPr>
            <p:nvPr/>
          </p:nvCxnSpPr>
          <p:spPr bwMode="auto">
            <a:xfrm>
              <a:off x="2482850" y="5287963"/>
              <a:ext cx="0" cy="301625"/>
            </a:xfrm>
            <a:prstGeom prst="straightConnector1">
              <a:avLst/>
            </a:prstGeom>
            <a:noFill/>
            <a:ln w="50800">
              <a:solidFill>
                <a:srgbClr val="969696"/>
              </a:solidFill>
              <a:round/>
              <a:headEnd/>
              <a:tailEnd type="triangle" w="med" len="med"/>
            </a:ln>
          </p:spPr>
        </p:cxnSp>
        <p:cxnSp>
          <p:nvCxnSpPr>
            <p:cNvPr id="107545" name="AutoShape 40"/>
            <p:cNvCxnSpPr>
              <a:cxnSpLocks noChangeShapeType="1"/>
              <a:stCxn id="107531" idx="2"/>
              <a:endCxn id="107532" idx="0"/>
            </p:cNvCxnSpPr>
            <p:nvPr/>
          </p:nvCxnSpPr>
          <p:spPr bwMode="auto">
            <a:xfrm>
              <a:off x="6588920" y="2671762"/>
              <a:ext cx="1278" cy="492791"/>
            </a:xfrm>
            <a:prstGeom prst="straightConnector1">
              <a:avLst/>
            </a:prstGeom>
            <a:noFill/>
            <a:ln w="50800">
              <a:solidFill>
                <a:srgbClr val="969696"/>
              </a:solidFill>
              <a:round/>
              <a:headEnd/>
              <a:tailEnd type="triangle" w="med" len="med"/>
            </a:ln>
          </p:spPr>
        </p:cxnSp>
        <p:sp>
          <p:nvSpPr>
            <p:cNvPr id="107547" name="TextBox 26"/>
            <p:cNvSpPr txBox="1">
              <a:spLocks noChangeArrowheads="1"/>
            </p:cNvSpPr>
            <p:nvPr/>
          </p:nvSpPr>
          <p:spPr bwMode="auto">
            <a:xfrm>
              <a:off x="1447800" y="1219200"/>
              <a:ext cx="2133600" cy="369888"/>
            </a:xfrm>
            <a:prstGeom prst="rect">
              <a:avLst/>
            </a:prstGeom>
            <a:noFill/>
            <a:ln w="9525">
              <a:noFill/>
              <a:miter lim="800000"/>
              <a:headEnd/>
              <a:tailEnd/>
            </a:ln>
          </p:spPr>
          <p:txBody>
            <a:bodyPr>
              <a:spAutoFit/>
            </a:bodyPr>
            <a:lstStyle/>
            <a:p>
              <a:pPr algn="ctr"/>
              <a:r>
                <a:rPr lang="en-US" b="1" dirty="0">
                  <a:latin typeface="Calibri" pitchFamily="34" charset="0"/>
                  <a:ea typeface="ＭＳ Ｐゴシック" pitchFamily="34" charset="-128"/>
                </a:rPr>
                <a:t>Step 1</a:t>
              </a:r>
            </a:p>
          </p:txBody>
        </p:sp>
        <p:sp>
          <p:nvSpPr>
            <p:cNvPr id="107548" name="TextBox 27"/>
            <p:cNvSpPr txBox="1">
              <a:spLocks noChangeArrowheads="1"/>
            </p:cNvSpPr>
            <p:nvPr/>
          </p:nvSpPr>
          <p:spPr bwMode="auto">
            <a:xfrm>
              <a:off x="5410200" y="1219200"/>
              <a:ext cx="2133600" cy="369888"/>
            </a:xfrm>
            <a:prstGeom prst="rect">
              <a:avLst/>
            </a:prstGeom>
            <a:noFill/>
            <a:ln w="9525">
              <a:noFill/>
              <a:miter lim="800000"/>
              <a:headEnd/>
              <a:tailEnd/>
            </a:ln>
          </p:spPr>
          <p:txBody>
            <a:bodyPr>
              <a:spAutoFit/>
            </a:bodyPr>
            <a:lstStyle/>
            <a:p>
              <a:pPr algn="ctr"/>
              <a:r>
                <a:rPr lang="en-US" b="1">
                  <a:latin typeface="Calibri" pitchFamily="34" charset="0"/>
                  <a:ea typeface="ＭＳ Ｐゴシック" pitchFamily="34" charset="-128"/>
                </a:rPr>
                <a:t>Step 2</a:t>
              </a:r>
            </a:p>
          </p:txBody>
        </p:sp>
      </p:grpSp>
      <p:sp>
        <p:nvSpPr>
          <p:cNvPr id="27" name="Text Box 5"/>
          <p:cNvSpPr txBox="1">
            <a:spLocks noChangeArrowheads="1"/>
          </p:cNvSpPr>
          <p:nvPr/>
        </p:nvSpPr>
        <p:spPr bwMode="auto">
          <a:xfrm>
            <a:off x="7826375" y="6550025"/>
            <a:ext cx="1317625" cy="277813"/>
          </a:xfrm>
          <a:prstGeom prst="rect">
            <a:avLst/>
          </a:prstGeom>
          <a:noFill/>
          <a:ln w="9525">
            <a:noFill/>
            <a:miter lim="800000"/>
            <a:headEnd/>
            <a:tailEnd/>
          </a:ln>
          <a:effectLst>
            <a:prstShdw prst="shdw18" dist="17961" dir="13500000">
              <a:srgbClr val="BBE0E3">
                <a:gamma/>
                <a:shade val="60000"/>
                <a:invGamma/>
              </a:srgbClr>
            </a:prstShdw>
          </a:effectLst>
        </p:spPr>
        <p:txBody>
          <a:bodyPr>
            <a:spAutoFit/>
          </a:bodyPr>
          <a:lstStyle/>
          <a:p>
            <a:pPr algn="r" fontAlgn="auto">
              <a:spcBef>
                <a:spcPct val="50000"/>
              </a:spcBef>
              <a:spcAft>
                <a:spcPts val="0"/>
              </a:spcAft>
              <a:defRPr/>
            </a:pPr>
            <a:r>
              <a:rPr lang="de-DE" sz="1200" kern="0" dirty="0">
                <a:solidFill>
                  <a:srgbClr val="4D4D4D"/>
                </a:solidFill>
                <a:latin typeface="Verdana" pitchFamily="34" charset="0"/>
                <a:cs typeface="+mn-cs"/>
              </a:rPr>
              <a:t>Quelle: ERC</a:t>
            </a:r>
          </a:p>
        </p:txBody>
      </p:sp>
      <p:pic>
        <p:nvPicPr>
          <p:cNvPr id="19458" name="Picture 2"/>
          <p:cNvPicPr>
            <a:picLocks noChangeAspect="1" noChangeArrowheads="1"/>
          </p:cNvPicPr>
          <p:nvPr/>
        </p:nvPicPr>
        <p:blipFill>
          <a:blip r:embed="rId2"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539552" y="1988840"/>
            <a:ext cx="3888432" cy="4320480"/>
          </a:xfrm>
          <a:custGeom>
            <a:avLst/>
            <a:gdLst>
              <a:gd name="connsiteX0" fmla="*/ 0 w 3962102"/>
              <a:gd name="connsiteY0" fmla="*/ 396210 h 4475163"/>
              <a:gd name="connsiteX1" fmla="*/ 116048 w 3962102"/>
              <a:gd name="connsiteY1" fmla="*/ 116047 h 4475163"/>
              <a:gd name="connsiteX2" fmla="*/ 396211 w 3962102"/>
              <a:gd name="connsiteY2" fmla="*/ 0 h 4475163"/>
              <a:gd name="connsiteX3" fmla="*/ 3565892 w 3962102"/>
              <a:gd name="connsiteY3" fmla="*/ 0 h 4475163"/>
              <a:gd name="connsiteX4" fmla="*/ 3846055 w 3962102"/>
              <a:gd name="connsiteY4" fmla="*/ 116048 h 4475163"/>
              <a:gd name="connsiteX5" fmla="*/ 3962102 w 3962102"/>
              <a:gd name="connsiteY5" fmla="*/ 396211 h 4475163"/>
              <a:gd name="connsiteX6" fmla="*/ 3962102 w 3962102"/>
              <a:gd name="connsiteY6" fmla="*/ 4078953 h 4475163"/>
              <a:gd name="connsiteX7" fmla="*/ 3846055 w 3962102"/>
              <a:gd name="connsiteY7" fmla="*/ 4359116 h 4475163"/>
              <a:gd name="connsiteX8" fmla="*/ 3565892 w 3962102"/>
              <a:gd name="connsiteY8" fmla="*/ 4475163 h 4475163"/>
              <a:gd name="connsiteX9" fmla="*/ 396210 w 3962102"/>
              <a:gd name="connsiteY9" fmla="*/ 4475163 h 4475163"/>
              <a:gd name="connsiteX10" fmla="*/ 116047 w 3962102"/>
              <a:gd name="connsiteY10" fmla="*/ 4359116 h 4475163"/>
              <a:gd name="connsiteX11" fmla="*/ 0 w 3962102"/>
              <a:gd name="connsiteY11" fmla="*/ 4078953 h 4475163"/>
              <a:gd name="connsiteX12" fmla="*/ 0 w 3962102"/>
              <a:gd name="connsiteY12" fmla="*/ 396210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4751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078953"/>
                </a:lnTo>
                <a:cubicBezTo>
                  <a:pt x="3962102" y="4184034"/>
                  <a:pt x="3920359" y="4284812"/>
                  <a:pt x="3846055" y="4359116"/>
                </a:cubicBezTo>
                <a:cubicBezTo>
                  <a:pt x="3771751" y="4433420"/>
                  <a:pt x="3670974" y="4475163"/>
                  <a:pt x="3565892" y="4475163"/>
                </a:cubicBezTo>
                <a:lnTo>
                  <a:pt x="396210" y="4475163"/>
                </a:lnTo>
                <a:cubicBezTo>
                  <a:pt x="291129" y="4475163"/>
                  <a:pt x="190351" y="4433419"/>
                  <a:pt x="116047" y="4359116"/>
                </a:cubicBezTo>
                <a:cubicBezTo>
                  <a:pt x="41743" y="4284812"/>
                  <a:pt x="0" y="4184034"/>
                  <a:pt x="0" y="4078953"/>
                </a:cubicBezTo>
                <a:lnTo>
                  <a:pt x="0" y="396210"/>
                </a:lnTo>
                <a:close/>
              </a:path>
            </a:pathLst>
          </a:custGeom>
          <a:gradFill flip="none" rotWithShape="1">
            <a:gsLst>
              <a:gs pos="0">
                <a:schemeClr val="bg1">
                  <a:lumMod val="50000"/>
                </a:schemeClr>
              </a:gs>
              <a:gs pos="35000">
                <a:schemeClr val="bg1">
                  <a:lumMod val="65000"/>
                </a:schemeClr>
              </a:gs>
              <a:gs pos="70000">
                <a:schemeClr val="bg1">
                  <a:lumMod val="75000"/>
                </a:schemeClr>
              </a:gs>
              <a:gs pos="100000">
                <a:schemeClr val="bg1">
                  <a:lumMod val="85000"/>
                </a:schemeClr>
              </a:gs>
            </a:gsLst>
            <a:path path="circle">
              <a:fillToRect l="100000" t="100000"/>
            </a:path>
            <a:tileRect r="-100000" b="-100000"/>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lstStyle/>
          <a:p>
            <a:pPr algn="ctr">
              <a:lnSpc>
                <a:spcPct val="90000"/>
              </a:lnSpc>
              <a:defRPr/>
            </a:pPr>
            <a:endParaRPr lang="de-DE" sz="2400" dirty="0">
              <a:solidFill>
                <a:schemeClr val="bg1"/>
              </a:solidFill>
              <a:latin typeface="+mj-lt"/>
            </a:endParaRPr>
          </a:p>
          <a:p>
            <a:pPr algn="ctr">
              <a:lnSpc>
                <a:spcPct val="90000"/>
              </a:lnSpc>
              <a:defRPr/>
            </a:pPr>
            <a:r>
              <a:rPr lang="de-DE" sz="2400" dirty="0">
                <a:solidFill>
                  <a:schemeClr val="bg1"/>
                </a:solidFill>
                <a:latin typeface="+mj-lt"/>
              </a:rPr>
              <a:t>Begutachtung in Stufe 1</a:t>
            </a:r>
          </a:p>
        </p:txBody>
      </p:sp>
      <p:sp>
        <p:nvSpPr>
          <p:cNvPr id="5" name="Freihandform 4"/>
          <p:cNvSpPr/>
          <p:nvPr/>
        </p:nvSpPr>
        <p:spPr>
          <a:xfrm>
            <a:off x="4716016" y="1988840"/>
            <a:ext cx="3888432" cy="4320480"/>
          </a:xfrm>
          <a:custGeom>
            <a:avLst/>
            <a:gdLst>
              <a:gd name="connsiteX0" fmla="*/ 0 w 3962102"/>
              <a:gd name="connsiteY0" fmla="*/ 396210 h 4475163"/>
              <a:gd name="connsiteX1" fmla="*/ 116048 w 3962102"/>
              <a:gd name="connsiteY1" fmla="*/ 116047 h 4475163"/>
              <a:gd name="connsiteX2" fmla="*/ 396211 w 3962102"/>
              <a:gd name="connsiteY2" fmla="*/ 0 h 4475163"/>
              <a:gd name="connsiteX3" fmla="*/ 3565892 w 3962102"/>
              <a:gd name="connsiteY3" fmla="*/ 0 h 4475163"/>
              <a:gd name="connsiteX4" fmla="*/ 3846055 w 3962102"/>
              <a:gd name="connsiteY4" fmla="*/ 116048 h 4475163"/>
              <a:gd name="connsiteX5" fmla="*/ 3962102 w 3962102"/>
              <a:gd name="connsiteY5" fmla="*/ 396211 h 4475163"/>
              <a:gd name="connsiteX6" fmla="*/ 3962102 w 3962102"/>
              <a:gd name="connsiteY6" fmla="*/ 4078953 h 4475163"/>
              <a:gd name="connsiteX7" fmla="*/ 3846055 w 3962102"/>
              <a:gd name="connsiteY7" fmla="*/ 4359116 h 4475163"/>
              <a:gd name="connsiteX8" fmla="*/ 3565892 w 3962102"/>
              <a:gd name="connsiteY8" fmla="*/ 4475163 h 4475163"/>
              <a:gd name="connsiteX9" fmla="*/ 396210 w 3962102"/>
              <a:gd name="connsiteY9" fmla="*/ 4475163 h 4475163"/>
              <a:gd name="connsiteX10" fmla="*/ 116047 w 3962102"/>
              <a:gd name="connsiteY10" fmla="*/ 4359116 h 4475163"/>
              <a:gd name="connsiteX11" fmla="*/ 0 w 3962102"/>
              <a:gd name="connsiteY11" fmla="*/ 4078953 h 4475163"/>
              <a:gd name="connsiteX12" fmla="*/ 0 w 3962102"/>
              <a:gd name="connsiteY12" fmla="*/ 396210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4751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078953"/>
                </a:lnTo>
                <a:cubicBezTo>
                  <a:pt x="3962102" y="4184034"/>
                  <a:pt x="3920359" y="4284812"/>
                  <a:pt x="3846055" y="4359116"/>
                </a:cubicBezTo>
                <a:cubicBezTo>
                  <a:pt x="3771751" y="4433420"/>
                  <a:pt x="3670974" y="4475163"/>
                  <a:pt x="3565892" y="4475163"/>
                </a:cubicBezTo>
                <a:lnTo>
                  <a:pt x="396210" y="4475163"/>
                </a:lnTo>
                <a:cubicBezTo>
                  <a:pt x="291129" y="4475163"/>
                  <a:pt x="190351" y="4433419"/>
                  <a:pt x="116047" y="4359116"/>
                </a:cubicBezTo>
                <a:cubicBezTo>
                  <a:pt x="41743" y="4284812"/>
                  <a:pt x="0" y="4184034"/>
                  <a:pt x="0" y="4078953"/>
                </a:cubicBezTo>
                <a:lnTo>
                  <a:pt x="0" y="396210"/>
                </a:lnTo>
                <a:close/>
              </a:path>
            </a:pathLst>
          </a:custGeom>
          <a:gradFill flip="none" rotWithShape="1">
            <a:gsLst>
              <a:gs pos="0">
                <a:schemeClr val="bg1">
                  <a:lumMod val="50000"/>
                </a:schemeClr>
              </a:gs>
              <a:gs pos="35000">
                <a:schemeClr val="bg1">
                  <a:lumMod val="65000"/>
                </a:schemeClr>
              </a:gs>
              <a:gs pos="70000">
                <a:schemeClr val="bg1">
                  <a:lumMod val="75000"/>
                </a:schemeClr>
              </a:gs>
              <a:gs pos="100000">
                <a:schemeClr val="bg1">
                  <a:lumMod val="85000"/>
                </a:schemeClr>
              </a:gs>
            </a:gsLst>
            <a:path path="circle">
              <a:fillToRect l="100000" t="100000"/>
            </a:path>
            <a:tileRect r="-100000" b="-100000"/>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lstStyle/>
          <a:p>
            <a:pPr algn="ctr">
              <a:lnSpc>
                <a:spcPct val="90000"/>
              </a:lnSpc>
              <a:defRPr/>
            </a:pPr>
            <a:endParaRPr lang="de-DE" sz="2400" dirty="0">
              <a:solidFill>
                <a:schemeClr val="bg1"/>
              </a:solidFill>
              <a:latin typeface="+mj-lt"/>
            </a:endParaRPr>
          </a:p>
          <a:p>
            <a:pPr algn="ctr">
              <a:lnSpc>
                <a:spcPct val="90000"/>
              </a:lnSpc>
              <a:defRPr/>
            </a:pPr>
            <a:r>
              <a:rPr lang="de-DE" sz="2400" dirty="0">
                <a:solidFill>
                  <a:schemeClr val="bg1"/>
                </a:solidFill>
                <a:latin typeface="+mj-lt"/>
              </a:rPr>
              <a:t>Bisherige Leistungen</a:t>
            </a:r>
          </a:p>
          <a:p>
            <a:pPr algn="ctr">
              <a:lnSpc>
                <a:spcPct val="90000"/>
              </a:lnSpc>
              <a:defRPr/>
            </a:pPr>
            <a:r>
              <a:rPr lang="de-DE" sz="2400" dirty="0">
                <a:solidFill>
                  <a:schemeClr val="bg1"/>
                </a:solidFill>
                <a:latin typeface="+mj-lt"/>
              </a:rPr>
              <a:t>Besonders wichtig!</a:t>
            </a:r>
          </a:p>
        </p:txBody>
      </p:sp>
      <p:grpSp>
        <p:nvGrpSpPr>
          <p:cNvPr id="2" name="Gruppieren 14"/>
          <p:cNvGrpSpPr>
            <a:grpSpLocks/>
          </p:cNvGrpSpPr>
          <p:nvPr/>
        </p:nvGrpSpPr>
        <p:grpSpPr bwMode="auto">
          <a:xfrm>
            <a:off x="827088" y="3429000"/>
            <a:ext cx="3170237" cy="2535238"/>
            <a:chOff x="857529" y="3705312"/>
            <a:chExt cx="3169681" cy="2535863"/>
          </a:xfrm>
        </p:grpSpPr>
        <p:sp>
          <p:nvSpPr>
            <p:cNvPr id="7" name="Freihandform 6"/>
            <p:cNvSpPr/>
            <p:nvPr/>
          </p:nvSpPr>
          <p:spPr>
            <a:xfrm>
              <a:off x="857529" y="3705312"/>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Extended </a:t>
              </a:r>
              <a:r>
                <a:rPr lang="de-DE" sz="2000" dirty="0" err="1">
                  <a:solidFill>
                    <a:srgbClr val="FFFFFF"/>
                  </a:solidFill>
                  <a:latin typeface="+mj-lt"/>
                </a:rPr>
                <a:t>synopsis</a:t>
              </a:r>
              <a:endParaRPr lang="de-DE" sz="2000" dirty="0">
                <a:solidFill>
                  <a:srgbClr val="FFFFFF"/>
                </a:solidFill>
                <a:latin typeface="+mj-lt"/>
              </a:endParaRPr>
            </a:p>
          </p:txBody>
        </p:sp>
        <p:sp>
          <p:nvSpPr>
            <p:cNvPr id="9" name="Freihandform 8"/>
            <p:cNvSpPr/>
            <p:nvPr/>
          </p:nvSpPr>
          <p:spPr>
            <a:xfrm>
              <a:off x="857529" y="4649273"/>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CV</a:t>
              </a:r>
            </a:p>
          </p:txBody>
        </p:sp>
        <p:sp>
          <p:nvSpPr>
            <p:cNvPr id="10" name="Freihandform 9"/>
            <p:cNvSpPr/>
            <p:nvPr/>
          </p:nvSpPr>
          <p:spPr>
            <a:xfrm>
              <a:off x="857529" y="5589240"/>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Track </a:t>
              </a:r>
              <a:r>
                <a:rPr lang="de-DE" sz="2000" dirty="0" err="1">
                  <a:solidFill>
                    <a:srgbClr val="FFFFFF"/>
                  </a:solidFill>
                  <a:latin typeface="+mj-lt"/>
                </a:rPr>
                <a:t>record</a:t>
              </a:r>
              <a:endParaRPr lang="de-DE" sz="2000" dirty="0">
                <a:solidFill>
                  <a:srgbClr val="FFFFFF"/>
                </a:solidFill>
                <a:latin typeface="+mj-lt"/>
              </a:endParaRPr>
            </a:p>
          </p:txBody>
        </p:sp>
      </p:grpSp>
      <p:grpSp>
        <p:nvGrpSpPr>
          <p:cNvPr id="3" name="Gruppieren 15"/>
          <p:cNvGrpSpPr>
            <a:grpSpLocks/>
          </p:cNvGrpSpPr>
          <p:nvPr/>
        </p:nvGrpSpPr>
        <p:grpSpPr bwMode="auto">
          <a:xfrm>
            <a:off x="4859338" y="3429000"/>
            <a:ext cx="3683000" cy="2390775"/>
            <a:chOff x="2276378" y="4228266"/>
            <a:chExt cx="3683286" cy="2390020"/>
          </a:xfrm>
        </p:grpSpPr>
        <p:sp>
          <p:nvSpPr>
            <p:cNvPr id="12" name="Gleichschenkliges Dreieck 11"/>
            <p:cNvSpPr/>
            <p:nvPr/>
          </p:nvSpPr>
          <p:spPr>
            <a:xfrm>
              <a:off x="3840512" y="5968442"/>
              <a:ext cx="605313" cy="649844"/>
            </a:xfrm>
            <a:prstGeom prst="triangle">
              <a:avLst/>
            </a:pr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p>
        <p:sp>
          <p:nvSpPr>
            <p:cNvPr id="13" name="Rechteck 12"/>
            <p:cNvSpPr/>
            <p:nvPr/>
          </p:nvSpPr>
          <p:spPr>
            <a:xfrm rot="21360000">
              <a:off x="2326673" y="5689976"/>
              <a:ext cx="3632991" cy="272732"/>
            </a:xfrm>
            <a:prstGeom prst="rect">
              <a:avLst/>
            </a:pr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p>
        <p:sp>
          <p:nvSpPr>
            <p:cNvPr id="14" name="Freihandform 13"/>
            <p:cNvSpPr/>
            <p:nvPr/>
          </p:nvSpPr>
          <p:spPr>
            <a:xfrm rot="21360000">
              <a:off x="2328840" y="5008079"/>
              <a:ext cx="1449529" cy="725014"/>
            </a:xfrm>
            <a:custGeom>
              <a:avLst/>
              <a:gdLst>
                <a:gd name="connsiteX0" fmla="*/ 0 w 1607483"/>
                <a:gd name="connsiteY0" fmla="*/ 124823 h 748923"/>
                <a:gd name="connsiteX1" fmla="*/ 36560 w 1607483"/>
                <a:gd name="connsiteY1" fmla="*/ 36560 h 748923"/>
                <a:gd name="connsiteX2" fmla="*/ 124823 w 1607483"/>
                <a:gd name="connsiteY2" fmla="*/ 0 h 748923"/>
                <a:gd name="connsiteX3" fmla="*/ 1482660 w 1607483"/>
                <a:gd name="connsiteY3" fmla="*/ 0 h 748923"/>
                <a:gd name="connsiteX4" fmla="*/ 1570923 w 1607483"/>
                <a:gd name="connsiteY4" fmla="*/ 36560 h 748923"/>
                <a:gd name="connsiteX5" fmla="*/ 1607483 w 1607483"/>
                <a:gd name="connsiteY5" fmla="*/ 124823 h 748923"/>
                <a:gd name="connsiteX6" fmla="*/ 1607483 w 1607483"/>
                <a:gd name="connsiteY6" fmla="*/ 624100 h 748923"/>
                <a:gd name="connsiteX7" fmla="*/ 1570923 w 1607483"/>
                <a:gd name="connsiteY7" fmla="*/ 712363 h 748923"/>
                <a:gd name="connsiteX8" fmla="*/ 1482660 w 1607483"/>
                <a:gd name="connsiteY8" fmla="*/ 748923 h 748923"/>
                <a:gd name="connsiteX9" fmla="*/ 124823 w 1607483"/>
                <a:gd name="connsiteY9" fmla="*/ 748923 h 748923"/>
                <a:gd name="connsiteX10" fmla="*/ 36560 w 1607483"/>
                <a:gd name="connsiteY10" fmla="*/ 712363 h 748923"/>
                <a:gd name="connsiteX11" fmla="*/ 0 w 1607483"/>
                <a:gd name="connsiteY11" fmla="*/ 624100 h 748923"/>
                <a:gd name="connsiteX12" fmla="*/ 0 w 1607483"/>
                <a:gd name="connsiteY12" fmla="*/ 124823 h 7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483" h="748923">
                  <a:moveTo>
                    <a:pt x="0" y="124823"/>
                  </a:moveTo>
                  <a:cubicBezTo>
                    <a:pt x="0" y="91718"/>
                    <a:pt x="13151" y="59969"/>
                    <a:pt x="36560" y="36560"/>
                  </a:cubicBezTo>
                  <a:cubicBezTo>
                    <a:pt x="59969" y="13151"/>
                    <a:pt x="91718" y="0"/>
                    <a:pt x="124823" y="0"/>
                  </a:cubicBezTo>
                  <a:lnTo>
                    <a:pt x="1482660" y="0"/>
                  </a:lnTo>
                  <a:cubicBezTo>
                    <a:pt x="1515765" y="0"/>
                    <a:pt x="1547514" y="13151"/>
                    <a:pt x="1570923" y="36560"/>
                  </a:cubicBezTo>
                  <a:cubicBezTo>
                    <a:pt x="1594332" y="59969"/>
                    <a:pt x="1607483" y="91718"/>
                    <a:pt x="1607483" y="124823"/>
                  </a:cubicBezTo>
                  <a:lnTo>
                    <a:pt x="1607483" y="624100"/>
                  </a:lnTo>
                  <a:cubicBezTo>
                    <a:pt x="1607483" y="657205"/>
                    <a:pt x="1594332" y="688954"/>
                    <a:pt x="1570923" y="712363"/>
                  </a:cubicBezTo>
                  <a:cubicBezTo>
                    <a:pt x="1547514" y="735772"/>
                    <a:pt x="1515765" y="748923"/>
                    <a:pt x="1482660" y="748923"/>
                  </a:cubicBezTo>
                  <a:lnTo>
                    <a:pt x="124823" y="748923"/>
                  </a:lnTo>
                  <a:cubicBezTo>
                    <a:pt x="91718" y="748923"/>
                    <a:pt x="59969" y="735772"/>
                    <a:pt x="36560" y="712363"/>
                  </a:cubicBezTo>
                  <a:cubicBezTo>
                    <a:pt x="13151" y="688954"/>
                    <a:pt x="0" y="657205"/>
                    <a:pt x="0" y="624100"/>
                  </a:cubicBezTo>
                  <a:lnTo>
                    <a:pt x="0" y="124823"/>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err="1">
                  <a:solidFill>
                    <a:srgbClr val="FFFFFF"/>
                  </a:solidFill>
                  <a:latin typeface="+mj-lt"/>
                </a:rPr>
                <a:t>Track record</a:t>
              </a:r>
            </a:p>
          </p:txBody>
        </p:sp>
        <p:sp>
          <p:nvSpPr>
            <p:cNvPr id="15" name="Freihandform 14"/>
            <p:cNvSpPr/>
            <p:nvPr/>
          </p:nvSpPr>
          <p:spPr>
            <a:xfrm rot="21360000">
              <a:off x="2276378" y="4228266"/>
              <a:ext cx="1449529" cy="725014"/>
            </a:xfrm>
            <a:custGeom>
              <a:avLst/>
              <a:gdLst>
                <a:gd name="connsiteX0" fmla="*/ 0 w 1607483"/>
                <a:gd name="connsiteY0" fmla="*/ 124823 h 748923"/>
                <a:gd name="connsiteX1" fmla="*/ 36560 w 1607483"/>
                <a:gd name="connsiteY1" fmla="*/ 36560 h 748923"/>
                <a:gd name="connsiteX2" fmla="*/ 124823 w 1607483"/>
                <a:gd name="connsiteY2" fmla="*/ 0 h 748923"/>
                <a:gd name="connsiteX3" fmla="*/ 1482660 w 1607483"/>
                <a:gd name="connsiteY3" fmla="*/ 0 h 748923"/>
                <a:gd name="connsiteX4" fmla="*/ 1570923 w 1607483"/>
                <a:gd name="connsiteY4" fmla="*/ 36560 h 748923"/>
                <a:gd name="connsiteX5" fmla="*/ 1607483 w 1607483"/>
                <a:gd name="connsiteY5" fmla="*/ 124823 h 748923"/>
                <a:gd name="connsiteX6" fmla="*/ 1607483 w 1607483"/>
                <a:gd name="connsiteY6" fmla="*/ 624100 h 748923"/>
                <a:gd name="connsiteX7" fmla="*/ 1570923 w 1607483"/>
                <a:gd name="connsiteY7" fmla="*/ 712363 h 748923"/>
                <a:gd name="connsiteX8" fmla="*/ 1482660 w 1607483"/>
                <a:gd name="connsiteY8" fmla="*/ 748923 h 748923"/>
                <a:gd name="connsiteX9" fmla="*/ 124823 w 1607483"/>
                <a:gd name="connsiteY9" fmla="*/ 748923 h 748923"/>
                <a:gd name="connsiteX10" fmla="*/ 36560 w 1607483"/>
                <a:gd name="connsiteY10" fmla="*/ 712363 h 748923"/>
                <a:gd name="connsiteX11" fmla="*/ 0 w 1607483"/>
                <a:gd name="connsiteY11" fmla="*/ 624100 h 748923"/>
                <a:gd name="connsiteX12" fmla="*/ 0 w 1607483"/>
                <a:gd name="connsiteY12" fmla="*/ 124823 h 7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483" h="748923">
                  <a:moveTo>
                    <a:pt x="0" y="124823"/>
                  </a:moveTo>
                  <a:cubicBezTo>
                    <a:pt x="0" y="91718"/>
                    <a:pt x="13151" y="59969"/>
                    <a:pt x="36560" y="36560"/>
                  </a:cubicBezTo>
                  <a:cubicBezTo>
                    <a:pt x="59969" y="13151"/>
                    <a:pt x="91718" y="0"/>
                    <a:pt x="124823" y="0"/>
                  </a:cubicBezTo>
                  <a:lnTo>
                    <a:pt x="1482660" y="0"/>
                  </a:lnTo>
                  <a:cubicBezTo>
                    <a:pt x="1515765" y="0"/>
                    <a:pt x="1547514" y="13151"/>
                    <a:pt x="1570923" y="36560"/>
                  </a:cubicBezTo>
                  <a:cubicBezTo>
                    <a:pt x="1594332" y="59969"/>
                    <a:pt x="1607483" y="91718"/>
                    <a:pt x="1607483" y="124823"/>
                  </a:cubicBezTo>
                  <a:lnTo>
                    <a:pt x="1607483" y="624100"/>
                  </a:lnTo>
                  <a:cubicBezTo>
                    <a:pt x="1607483" y="657205"/>
                    <a:pt x="1594332" y="688954"/>
                    <a:pt x="1570923" y="712363"/>
                  </a:cubicBezTo>
                  <a:cubicBezTo>
                    <a:pt x="1547514" y="735772"/>
                    <a:pt x="1515765" y="748923"/>
                    <a:pt x="1482660" y="748923"/>
                  </a:cubicBezTo>
                  <a:lnTo>
                    <a:pt x="124823" y="748923"/>
                  </a:lnTo>
                  <a:cubicBezTo>
                    <a:pt x="91718" y="748923"/>
                    <a:pt x="59969" y="735772"/>
                    <a:pt x="36560" y="712363"/>
                  </a:cubicBezTo>
                  <a:cubicBezTo>
                    <a:pt x="13151" y="688954"/>
                    <a:pt x="0" y="657205"/>
                    <a:pt x="0" y="624100"/>
                  </a:cubicBezTo>
                  <a:lnTo>
                    <a:pt x="0" y="124823"/>
                  </a:lnTo>
                  <a:close/>
                </a:path>
              </a:pathLst>
            </a:custGeom>
            <a:gradFill flip="none" rotWithShape="1">
              <a:gsLst>
                <a:gs pos="0">
                  <a:schemeClr val="accent6"/>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CV</a:t>
              </a:r>
            </a:p>
          </p:txBody>
        </p:sp>
        <p:sp>
          <p:nvSpPr>
            <p:cNvPr id="16" name="Freihandform 15"/>
            <p:cNvSpPr/>
            <p:nvPr/>
          </p:nvSpPr>
          <p:spPr>
            <a:xfrm rot="21360000">
              <a:off x="4407084" y="4852116"/>
              <a:ext cx="1449529" cy="725014"/>
            </a:xfrm>
            <a:custGeom>
              <a:avLst/>
              <a:gdLst>
                <a:gd name="connsiteX0" fmla="*/ 0 w 1607483"/>
                <a:gd name="connsiteY0" fmla="*/ 124823 h 748923"/>
                <a:gd name="connsiteX1" fmla="*/ 36560 w 1607483"/>
                <a:gd name="connsiteY1" fmla="*/ 36560 h 748923"/>
                <a:gd name="connsiteX2" fmla="*/ 124823 w 1607483"/>
                <a:gd name="connsiteY2" fmla="*/ 0 h 748923"/>
                <a:gd name="connsiteX3" fmla="*/ 1482660 w 1607483"/>
                <a:gd name="connsiteY3" fmla="*/ 0 h 748923"/>
                <a:gd name="connsiteX4" fmla="*/ 1570923 w 1607483"/>
                <a:gd name="connsiteY4" fmla="*/ 36560 h 748923"/>
                <a:gd name="connsiteX5" fmla="*/ 1607483 w 1607483"/>
                <a:gd name="connsiteY5" fmla="*/ 124823 h 748923"/>
                <a:gd name="connsiteX6" fmla="*/ 1607483 w 1607483"/>
                <a:gd name="connsiteY6" fmla="*/ 624100 h 748923"/>
                <a:gd name="connsiteX7" fmla="*/ 1570923 w 1607483"/>
                <a:gd name="connsiteY7" fmla="*/ 712363 h 748923"/>
                <a:gd name="connsiteX8" fmla="*/ 1482660 w 1607483"/>
                <a:gd name="connsiteY8" fmla="*/ 748923 h 748923"/>
                <a:gd name="connsiteX9" fmla="*/ 124823 w 1607483"/>
                <a:gd name="connsiteY9" fmla="*/ 748923 h 748923"/>
                <a:gd name="connsiteX10" fmla="*/ 36560 w 1607483"/>
                <a:gd name="connsiteY10" fmla="*/ 712363 h 748923"/>
                <a:gd name="connsiteX11" fmla="*/ 0 w 1607483"/>
                <a:gd name="connsiteY11" fmla="*/ 624100 h 748923"/>
                <a:gd name="connsiteX12" fmla="*/ 0 w 1607483"/>
                <a:gd name="connsiteY12" fmla="*/ 124823 h 7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483" h="748923">
                  <a:moveTo>
                    <a:pt x="0" y="124823"/>
                  </a:moveTo>
                  <a:cubicBezTo>
                    <a:pt x="0" y="91718"/>
                    <a:pt x="13151" y="59969"/>
                    <a:pt x="36560" y="36560"/>
                  </a:cubicBezTo>
                  <a:cubicBezTo>
                    <a:pt x="59969" y="13151"/>
                    <a:pt x="91718" y="0"/>
                    <a:pt x="124823" y="0"/>
                  </a:cubicBezTo>
                  <a:lnTo>
                    <a:pt x="1482660" y="0"/>
                  </a:lnTo>
                  <a:cubicBezTo>
                    <a:pt x="1515765" y="0"/>
                    <a:pt x="1547514" y="13151"/>
                    <a:pt x="1570923" y="36560"/>
                  </a:cubicBezTo>
                  <a:cubicBezTo>
                    <a:pt x="1594332" y="59969"/>
                    <a:pt x="1607483" y="91718"/>
                    <a:pt x="1607483" y="124823"/>
                  </a:cubicBezTo>
                  <a:lnTo>
                    <a:pt x="1607483" y="624100"/>
                  </a:lnTo>
                  <a:cubicBezTo>
                    <a:pt x="1607483" y="657205"/>
                    <a:pt x="1594332" y="688954"/>
                    <a:pt x="1570923" y="712363"/>
                  </a:cubicBezTo>
                  <a:cubicBezTo>
                    <a:pt x="1547514" y="735772"/>
                    <a:pt x="1515765" y="748923"/>
                    <a:pt x="1482660" y="748923"/>
                  </a:cubicBezTo>
                  <a:lnTo>
                    <a:pt x="124823" y="748923"/>
                  </a:lnTo>
                  <a:cubicBezTo>
                    <a:pt x="91718" y="748923"/>
                    <a:pt x="59969" y="735772"/>
                    <a:pt x="36560" y="712363"/>
                  </a:cubicBezTo>
                  <a:cubicBezTo>
                    <a:pt x="13151" y="688954"/>
                    <a:pt x="0" y="657205"/>
                    <a:pt x="0" y="624100"/>
                  </a:cubicBezTo>
                  <a:lnTo>
                    <a:pt x="0" y="124823"/>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000" dirty="0">
                  <a:solidFill>
                    <a:srgbClr val="FFFFFF"/>
                  </a:solidFill>
                  <a:latin typeface="+mj-lt"/>
                </a:rPr>
                <a:t>Extended </a:t>
              </a:r>
            </a:p>
            <a:p>
              <a:pPr algn="ctr">
                <a:lnSpc>
                  <a:spcPct val="90000"/>
                </a:lnSpc>
                <a:defRPr/>
              </a:pPr>
              <a:r>
                <a:rPr lang="de-DE" sz="2000" dirty="0" err="1">
                  <a:solidFill>
                    <a:srgbClr val="FFFFFF"/>
                  </a:solidFill>
                  <a:latin typeface="+mj-lt"/>
                </a:rPr>
                <a:t>synopsis</a:t>
              </a:r>
              <a:endParaRPr lang="de-DE" sz="2000" dirty="0">
                <a:solidFill>
                  <a:srgbClr val="FFFFFF"/>
                </a:solidFill>
                <a:latin typeface="+mj-lt"/>
              </a:endParaRPr>
            </a:p>
          </p:txBody>
        </p:sp>
      </p:grpSp>
      <p:sp>
        <p:nvSpPr>
          <p:cNvPr id="18" name="Titel 17"/>
          <p:cNvSpPr>
            <a:spLocks noGrp="1"/>
          </p:cNvSpPr>
          <p:nvPr>
            <p:ph type="title"/>
          </p:nvPr>
        </p:nvSpPr>
        <p:spPr>
          <a:xfrm>
            <a:off x="899592" y="1196752"/>
            <a:ext cx="7787208" cy="436910"/>
          </a:xfrm>
        </p:spPr>
        <p:txBody>
          <a:bodyPr/>
          <a:lstStyle/>
          <a:p>
            <a:r>
              <a:rPr lang="de-DE" sz="2800" dirty="0" smtClean="0">
                <a:latin typeface="Arial" pitchFamily="34" charset="0"/>
                <a:cs typeface="Arial" pitchFamily="34" charset="0"/>
              </a:rPr>
              <a:t>Projektantrag im Detail – </a:t>
            </a:r>
            <a:r>
              <a:rPr lang="de-DE" sz="2800" dirty="0" err="1" smtClean="0">
                <a:latin typeface="Arial" pitchFamily="34" charset="0"/>
                <a:cs typeface="Arial" pitchFamily="34" charset="0"/>
              </a:rPr>
              <a:t>Advanced</a:t>
            </a:r>
            <a:r>
              <a:rPr lang="de-DE" sz="2800" dirty="0" smtClean="0">
                <a:latin typeface="Arial" pitchFamily="34" charset="0"/>
                <a:cs typeface="Arial" pitchFamily="34" charset="0"/>
              </a:rPr>
              <a:t> Grants</a:t>
            </a:r>
            <a:endParaRPr lang="de-DE" sz="2800" dirty="0">
              <a:latin typeface="Arial" pitchFamily="34" charset="0"/>
              <a:cs typeface="Arial" pitchFamily="34" charset="0"/>
            </a:endParaRPr>
          </a:p>
        </p:txBody>
      </p:sp>
      <p:pic>
        <p:nvPicPr>
          <p:cNvPr id="17" name="Picture 2"/>
          <p:cNvPicPr>
            <a:picLocks noChangeAspect="1" noChangeArrowheads="1"/>
          </p:cNvPicPr>
          <p:nvPr/>
        </p:nvPicPr>
        <p:blipFill>
          <a:blip r:embed="rId2"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1"/>
          <p:cNvGraphicFramePr>
            <a:graphicFrameLocks/>
          </p:cNvGraphicFramePr>
          <p:nvPr/>
        </p:nvGraphicFramePr>
        <p:xfrm>
          <a:off x="468313" y="1989138"/>
          <a:ext cx="8229677" cy="4413189"/>
        </p:xfrm>
        <a:graphic>
          <a:graphicData uri="http://schemas.openxmlformats.org/drawingml/2006/table">
            <a:tbl>
              <a:tblPr/>
              <a:tblGrid>
                <a:gridCol w="1076124"/>
                <a:gridCol w="7153553"/>
              </a:tblGrid>
              <a:tr h="463550">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n-lt"/>
                        </a:rPr>
                        <a:t>PE1</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err="1" smtClean="0">
                          <a:ln>
                            <a:noFill/>
                          </a:ln>
                          <a:solidFill>
                            <a:srgbClr val="292929"/>
                          </a:solidFill>
                          <a:effectLst/>
                          <a:latin typeface="+mn-lt"/>
                        </a:rPr>
                        <a:t>Mathematics</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n-lt"/>
                        </a:rPr>
                        <a:t>PE2</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n-lt"/>
                        </a:rPr>
                        <a:t>Fundamental </a:t>
                      </a:r>
                      <a:r>
                        <a:rPr kumimoji="0" lang="de-DE" sz="2000" b="0" i="0" u="none" strike="noStrike" cap="none" normalizeH="0" baseline="0" dirty="0" err="1" smtClean="0">
                          <a:ln>
                            <a:noFill/>
                          </a:ln>
                          <a:solidFill>
                            <a:srgbClr val="292929"/>
                          </a:solidFill>
                          <a:effectLst/>
                          <a:latin typeface="+mn-lt"/>
                        </a:rPr>
                        <a:t>constituents</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of</a:t>
                      </a:r>
                      <a:r>
                        <a:rPr kumimoji="0" lang="de-DE" sz="2000" b="0" i="0" u="none" strike="noStrike" cap="none" normalizeH="0" baseline="0" dirty="0" smtClean="0">
                          <a:ln>
                            <a:noFill/>
                          </a:ln>
                          <a:solidFill>
                            <a:srgbClr val="292929"/>
                          </a:solidFill>
                          <a:effectLst/>
                          <a:latin typeface="+mn-lt"/>
                        </a:rPr>
                        <a:t> matter</a:t>
                      </a: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n-lt"/>
                        </a:rPr>
                        <a:t>PE3</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err="1" smtClean="0">
                          <a:ln>
                            <a:noFill/>
                          </a:ln>
                          <a:solidFill>
                            <a:srgbClr val="292929"/>
                          </a:solidFill>
                          <a:effectLst/>
                          <a:latin typeface="+mn-lt"/>
                        </a:rPr>
                        <a:t>Condensed</a:t>
                      </a:r>
                      <a:r>
                        <a:rPr kumimoji="0" lang="de-DE" sz="2000" b="0" i="0" u="none" strike="noStrike" cap="none" normalizeH="0" baseline="0" dirty="0" smtClean="0">
                          <a:ln>
                            <a:noFill/>
                          </a:ln>
                          <a:solidFill>
                            <a:srgbClr val="292929"/>
                          </a:solidFill>
                          <a:effectLst/>
                          <a:latin typeface="+mn-lt"/>
                        </a:rPr>
                        <a:t> matter in </a:t>
                      </a:r>
                      <a:r>
                        <a:rPr kumimoji="0" lang="de-DE" sz="2000" b="0" i="0" u="none" strike="noStrike" cap="none" normalizeH="0" baseline="0" dirty="0" err="1" smtClean="0">
                          <a:ln>
                            <a:noFill/>
                          </a:ln>
                          <a:solidFill>
                            <a:srgbClr val="292929"/>
                          </a:solidFill>
                          <a:effectLst/>
                          <a:latin typeface="+mn-lt"/>
                        </a:rPr>
                        <a:t>physics</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n-lt"/>
                        </a:rPr>
                        <a:t>PE4</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err="1" smtClean="0">
                          <a:ln>
                            <a:noFill/>
                          </a:ln>
                          <a:solidFill>
                            <a:srgbClr val="292929"/>
                          </a:solidFill>
                          <a:effectLst/>
                          <a:latin typeface="+mn-lt"/>
                        </a:rPr>
                        <a:t>Physical</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and</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analytical</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chemical</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sciences</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n-lt"/>
                        </a:rPr>
                        <a:t>PE5</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err="1" smtClean="0">
                          <a:ln>
                            <a:noFill/>
                          </a:ln>
                          <a:solidFill>
                            <a:srgbClr val="292929"/>
                          </a:solidFill>
                          <a:effectLst/>
                          <a:latin typeface="+mn-lt"/>
                        </a:rPr>
                        <a:t>Synthetic</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chemistry</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and</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materials</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n-lt"/>
                        </a:rPr>
                        <a:t>PE6</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n-lt"/>
                        </a:rPr>
                        <a:t>Computer </a:t>
                      </a:r>
                      <a:r>
                        <a:rPr kumimoji="0" lang="de-DE" sz="2000" b="0" i="0" u="none" strike="noStrike" cap="none" normalizeH="0" baseline="0" dirty="0" err="1" smtClean="0">
                          <a:ln>
                            <a:noFill/>
                          </a:ln>
                          <a:solidFill>
                            <a:srgbClr val="292929"/>
                          </a:solidFill>
                          <a:effectLst/>
                          <a:latin typeface="+mn-lt"/>
                        </a:rPr>
                        <a:t>science</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and</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informatics</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n-lt"/>
                        </a:rPr>
                        <a:t>PE7</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n-lt"/>
                        </a:rPr>
                        <a:t>Systems </a:t>
                      </a:r>
                      <a:r>
                        <a:rPr kumimoji="0" lang="de-DE" sz="2000" b="0" i="0" u="none" strike="noStrike" cap="none" normalizeH="0" baseline="0" dirty="0" err="1" smtClean="0">
                          <a:ln>
                            <a:noFill/>
                          </a:ln>
                          <a:solidFill>
                            <a:srgbClr val="292929"/>
                          </a:solidFill>
                          <a:effectLst/>
                          <a:latin typeface="+mn-lt"/>
                        </a:rPr>
                        <a:t>and</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communication</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engineering</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n-lt"/>
                        </a:rPr>
                        <a:t>PE8</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n-lt"/>
                        </a:rPr>
                        <a:t>Products </a:t>
                      </a:r>
                      <a:r>
                        <a:rPr kumimoji="0" lang="de-DE" sz="2000" b="0" i="0" u="none" strike="noStrike" cap="none" normalizeH="0" baseline="0" dirty="0" err="1" smtClean="0">
                          <a:ln>
                            <a:noFill/>
                          </a:ln>
                          <a:solidFill>
                            <a:srgbClr val="292929"/>
                          </a:solidFill>
                          <a:effectLst/>
                          <a:latin typeface="+mn-lt"/>
                        </a:rPr>
                        <a:t>and</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process</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engineering</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n-lt"/>
                        </a:rPr>
                        <a:t>PE9</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err="1" smtClean="0">
                          <a:ln>
                            <a:noFill/>
                          </a:ln>
                          <a:solidFill>
                            <a:srgbClr val="292929"/>
                          </a:solidFill>
                          <a:effectLst/>
                          <a:latin typeface="+mn-lt"/>
                        </a:rPr>
                        <a:t>Universe</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sciences</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n-lt"/>
                        </a:rPr>
                        <a:t>PE10</a:t>
                      </a:r>
                    </a:p>
                  </a:txBody>
                  <a:tcPr marL="93387" marR="93387"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n-lt"/>
                        </a:rPr>
                        <a:t>Earth </a:t>
                      </a:r>
                      <a:r>
                        <a:rPr kumimoji="0" lang="de-DE" sz="2000" b="0" i="0" u="none" strike="noStrike" cap="none" normalizeH="0" baseline="0" dirty="0" err="1" smtClean="0">
                          <a:ln>
                            <a:noFill/>
                          </a:ln>
                          <a:solidFill>
                            <a:srgbClr val="292929"/>
                          </a:solidFill>
                          <a:effectLst/>
                          <a:latin typeface="+mn-lt"/>
                        </a:rPr>
                        <a:t>system</a:t>
                      </a:r>
                      <a:r>
                        <a:rPr kumimoji="0" lang="de-DE" sz="2000" b="0" i="0" u="none" strike="noStrike" cap="none" normalizeH="0" baseline="0" dirty="0" smtClean="0">
                          <a:ln>
                            <a:noFill/>
                          </a:ln>
                          <a:solidFill>
                            <a:srgbClr val="292929"/>
                          </a:solidFill>
                          <a:effectLst/>
                          <a:latin typeface="+mn-lt"/>
                        </a:rPr>
                        <a:t> </a:t>
                      </a:r>
                      <a:r>
                        <a:rPr kumimoji="0" lang="de-DE" sz="2000" b="0" i="0" u="none" strike="noStrike" cap="none" normalizeH="0" baseline="0" dirty="0" err="1" smtClean="0">
                          <a:ln>
                            <a:noFill/>
                          </a:ln>
                          <a:solidFill>
                            <a:srgbClr val="292929"/>
                          </a:solidFill>
                          <a:effectLst/>
                          <a:latin typeface="+mn-lt"/>
                        </a:rPr>
                        <a:t>science</a:t>
                      </a:r>
                      <a:endParaRPr kumimoji="0" lang="de-DE" sz="2000" b="0" i="0" u="none" strike="noStrike" cap="none" normalizeH="0" baseline="0" dirty="0" smtClean="0">
                        <a:ln>
                          <a:noFill/>
                        </a:ln>
                        <a:solidFill>
                          <a:srgbClr val="292929"/>
                        </a:solidFill>
                        <a:effectLst/>
                        <a:latin typeface="+mn-lt"/>
                      </a:endParaRPr>
                    </a:p>
                  </a:txBody>
                  <a:tcPr marL="93387" marR="93387"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noFill/>
                  </a:tcPr>
                </a:tc>
              </a:tr>
            </a:tbl>
          </a:graphicData>
        </a:graphic>
      </p:graphicFrame>
      <p:sp>
        <p:nvSpPr>
          <p:cNvPr id="5" name="Titel 4"/>
          <p:cNvSpPr>
            <a:spLocks noGrp="1"/>
          </p:cNvSpPr>
          <p:nvPr>
            <p:ph type="title"/>
          </p:nvPr>
        </p:nvSpPr>
        <p:spPr/>
        <p:txBody>
          <a:bodyPr/>
          <a:lstStyle/>
          <a:p>
            <a:r>
              <a:rPr lang="de-DE" sz="2800" dirty="0" err="1" smtClean="0">
                <a:latin typeface="Arial" pitchFamily="34" charset="0"/>
                <a:cs typeface="Arial" pitchFamily="34" charset="0"/>
              </a:rPr>
              <a:t>Physical</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Sciences</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and</a:t>
            </a:r>
            <a:r>
              <a:rPr lang="de-DE" sz="2800" dirty="0" smtClean="0">
                <a:latin typeface="Arial" pitchFamily="34" charset="0"/>
                <a:cs typeface="Arial" pitchFamily="34" charset="0"/>
              </a:rPr>
              <a:t> Engineering (PE)</a:t>
            </a:r>
            <a:endParaRPr lang="de-DE" sz="2800" dirty="0">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39"/>
          <p:cNvGraphicFramePr>
            <a:graphicFrameLocks/>
          </p:cNvGraphicFramePr>
          <p:nvPr/>
        </p:nvGraphicFramePr>
        <p:xfrm>
          <a:off x="457200" y="1989138"/>
          <a:ext cx="8230263" cy="3962066"/>
        </p:xfrm>
        <a:graphic>
          <a:graphicData uri="http://schemas.openxmlformats.org/drawingml/2006/table">
            <a:tbl>
              <a:tblPr/>
              <a:tblGrid>
                <a:gridCol w="1076200"/>
                <a:gridCol w="7154063"/>
              </a:tblGrid>
              <a:tr h="463277">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smtClean="0">
                          <a:ln>
                            <a:noFill/>
                          </a:ln>
                          <a:solidFill>
                            <a:srgbClr val="292929"/>
                          </a:solidFill>
                          <a:effectLst/>
                          <a:latin typeface="+mn-lt"/>
                          <a:ea typeface="+mn-ea"/>
                          <a:cs typeface="+mn-cs"/>
                        </a:rPr>
                        <a:t>LS1</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err="1" smtClean="0">
                          <a:ln>
                            <a:noFill/>
                          </a:ln>
                          <a:solidFill>
                            <a:srgbClr val="292929"/>
                          </a:solidFill>
                          <a:effectLst/>
                          <a:latin typeface="+mn-lt"/>
                          <a:ea typeface="+mn-ea"/>
                          <a:cs typeface="+mn-cs"/>
                        </a:rPr>
                        <a:t>Molecular</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structural</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biology</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biochemistry</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smtClean="0">
                          <a:ln>
                            <a:noFill/>
                          </a:ln>
                          <a:solidFill>
                            <a:srgbClr val="292929"/>
                          </a:solidFill>
                          <a:effectLst/>
                          <a:latin typeface="+mn-lt"/>
                          <a:ea typeface="+mn-ea"/>
                          <a:cs typeface="+mn-cs"/>
                        </a:rPr>
                        <a:t>LS2</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err="1" smtClean="0">
                          <a:ln>
                            <a:noFill/>
                          </a:ln>
                          <a:solidFill>
                            <a:srgbClr val="292929"/>
                          </a:solidFill>
                          <a:effectLst/>
                          <a:latin typeface="+mn-lt"/>
                          <a:ea typeface="+mn-ea"/>
                          <a:cs typeface="+mn-cs"/>
                        </a:rPr>
                        <a:t>Genetics</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genomics</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bioinformatics</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systems</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biology</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smtClean="0">
                          <a:ln>
                            <a:noFill/>
                          </a:ln>
                          <a:solidFill>
                            <a:srgbClr val="292929"/>
                          </a:solidFill>
                          <a:effectLst/>
                          <a:latin typeface="+mn-lt"/>
                          <a:ea typeface="+mn-ea"/>
                          <a:cs typeface="+mn-cs"/>
                        </a:rPr>
                        <a:t>LS3</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err="1" smtClean="0">
                          <a:ln>
                            <a:noFill/>
                          </a:ln>
                          <a:solidFill>
                            <a:srgbClr val="292929"/>
                          </a:solidFill>
                          <a:effectLst/>
                          <a:latin typeface="+mn-lt"/>
                          <a:ea typeface="+mn-ea"/>
                          <a:cs typeface="+mn-cs"/>
                        </a:rPr>
                        <a:t>Cellular</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developmental</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biology</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smtClean="0">
                          <a:ln>
                            <a:noFill/>
                          </a:ln>
                          <a:solidFill>
                            <a:srgbClr val="292929"/>
                          </a:solidFill>
                          <a:effectLst/>
                          <a:latin typeface="+mn-lt"/>
                          <a:ea typeface="+mn-ea"/>
                          <a:cs typeface="+mn-cs"/>
                        </a:rPr>
                        <a:t>LS4</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err="1" smtClean="0">
                          <a:ln>
                            <a:noFill/>
                          </a:ln>
                          <a:solidFill>
                            <a:srgbClr val="292929"/>
                          </a:solidFill>
                          <a:effectLst/>
                          <a:latin typeface="+mn-lt"/>
                          <a:ea typeface="+mn-ea"/>
                          <a:cs typeface="+mn-cs"/>
                        </a:rPr>
                        <a:t>Physiology</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pathophysiology</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endocrinology</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smtClean="0">
                          <a:ln>
                            <a:noFill/>
                          </a:ln>
                          <a:solidFill>
                            <a:srgbClr val="292929"/>
                          </a:solidFill>
                          <a:effectLst/>
                          <a:latin typeface="+mn-lt"/>
                          <a:ea typeface="+mn-ea"/>
                          <a:cs typeface="+mn-cs"/>
                        </a:rPr>
                        <a:t>LS5</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err="1" smtClean="0">
                          <a:ln>
                            <a:noFill/>
                          </a:ln>
                          <a:solidFill>
                            <a:srgbClr val="292929"/>
                          </a:solidFill>
                          <a:effectLst/>
                          <a:latin typeface="+mn-lt"/>
                          <a:ea typeface="+mn-ea"/>
                          <a:cs typeface="+mn-cs"/>
                        </a:rPr>
                        <a:t>Neurosciences</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neural</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disorders</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smtClean="0">
                          <a:ln>
                            <a:noFill/>
                          </a:ln>
                          <a:solidFill>
                            <a:srgbClr val="292929"/>
                          </a:solidFill>
                          <a:effectLst/>
                          <a:latin typeface="+mn-lt"/>
                          <a:ea typeface="+mn-ea"/>
                          <a:cs typeface="+mn-cs"/>
                        </a:rPr>
                        <a:t>LS6</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err="1" smtClean="0">
                          <a:ln>
                            <a:noFill/>
                          </a:ln>
                          <a:solidFill>
                            <a:srgbClr val="292929"/>
                          </a:solidFill>
                          <a:effectLst/>
                          <a:latin typeface="+mn-lt"/>
                          <a:ea typeface="+mn-ea"/>
                          <a:cs typeface="+mn-cs"/>
                        </a:rPr>
                        <a:t>Immunity</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infection</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smtClean="0">
                          <a:ln>
                            <a:noFill/>
                          </a:ln>
                          <a:solidFill>
                            <a:srgbClr val="292929"/>
                          </a:solidFill>
                          <a:effectLst/>
                          <a:latin typeface="+mn-lt"/>
                          <a:ea typeface="+mn-ea"/>
                          <a:cs typeface="+mn-cs"/>
                        </a:rPr>
                        <a:t>LS7</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err="1" smtClean="0">
                          <a:ln>
                            <a:noFill/>
                          </a:ln>
                          <a:solidFill>
                            <a:srgbClr val="292929"/>
                          </a:solidFill>
                          <a:effectLst/>
                          <a:latin typeface="+mn-lt"/>
                          <a:ea typeface="+mn-ea"/>
                          <a:cs typeface="+mn-cs"/>
                        </a:rPr>
                        <a:t>Diagnostic</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tools</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therapies</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public</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health</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smtClean="0">
                          <a:ln>
                            <a:noFill/>
                          </a:ln>
                          <a:solidFill>
                            <a:srgbClr val="292929"/>
                          </a:solidFill>
                          <a:effectLst/>
                          <a:latin typeface="+mn-lt"/>
                          <a:ea typeface="+mn-ea"/>
                          <a:cs typeface="+mn-cs"/>
                        </a:rPr>
                        <a:t>LS8</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err="1" smtClean="0">
                          <a:ln>
                            <a:noFill/>
                          </a:ln>
                          <a:solidFill>
                            <a:srgbClr val="292929"/>
                          </a:solidFill>
                          <a:effectLst/>
                          <a:latin typeface="+mn-lt"/>
                          <a:ea typeface="+mn-ea"/>
                          <a:cs typeface="+mn-cs"/>
                        </a:rPr>
                        <a:t>Evolutionary</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population</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environmental </a:t>
                      </a:r>
                      <a:r>
                        <a:rPr kumimoji="0" lang="de-DE" sz="2000" b="0" i="0" u="none" strike="noStrike" kern="1200" cap="none" normalizeH="0" baseline="0" dirty="0" err="1" smtClean="0">
                          <a:ln>
                            <a:noFill/>
                          </a:ln>
                          <a:solidFill>
                            <a:srgbClr val="292929"/>
                          </a:solidFill>
                          <a:effectLst/>
                          <a:latin typeface="+mn-lt"/>
                          <a:ea typeface="+mn-ea"/>
                          <a:cs typeface="+mn-cs"/>
                        </a:rPr>
                        <a:t>biology</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smtClean="0">
                          <a:ln>
                            <a:noFill/>
                          </a:ln>
                          <a:solidFill>
                            <a:srgbClr val="292929"/>
                          </a:solidFill>
                          <a:effectLst/>
                          <a:latin typeface="+mn-lt"/>
                          <a:ea typeface="+mn-ea"/>
                          <a:cs typeface="+mn-cs"/>
                        </a:rPr>
                        <a:t>LS9</a:t>
                      </a:r>
                    </a:p>
                  </a:txBody>
                  <a:tcPr marL="92553" marR="92553" marT="46800" marB="46800" anchor="ctr"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kern="1200" cap="none" normalizeH="0" baseline="0" dirty="0" smtClean="0">
                          <a:ln>
                            <a:noFill/>
                          </a:ln>
                          <a:solidFill>
                            <a:srgbClr val="292929"/>
                          </a:solidFill>
                          <a:effectLst/>
                          <a:latin typeface="+mn-lt"/>
                          <a:ea typeface="+mn-ea"/>
                          <a:cs typeface="+mn-cs"/>
                        </a:rPr>
                        <a:t>Applied </a:t>
                      </a:r>
                      <a:r>
                        <a:rPr kumimoji="0" lang="de-DE" sz="2000" b="0" i="0" u="none" strike="noStrike" kern="1200" cap="none" normalizeH="0" baseline="0" dirty="0" err="1" smtClean="0">
                          <a:ln>
                            <a:noFill/>
                          </a:ln>
                          <a:solidFill>
                            <a:srgbClr val="292929"/>
                          </a:solidFill>
                          <a:effectLst/>
                          <a:latin typeface="+mn-lt"/>
                          <a:ea typeface="+mn-ea"/>
                          <a:cs typeface="+mn-cs"/>
                        </a:rPr>
                        <a:t>life</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sciences</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and</a:t>
                      </a:r>
                      <a:r>
                        <a:rPr kumimoji="0" lang="de-DE" sz="2000" b="0" i="0" u="none" strike="noStrike" kern="1200" cap="none" normalizeH="0" baseline="0" dirty="0" smtClean="0">
                          <a:ln>
                            <a:noFill/>
                          </a:ln>
                          <a:solidFill>
                            <a:srgbClr val="292929"/>
                          </a:solidFill>
                          <a:effectLst/>
                          <a:latin typeface="+mn-lt"/>
                          <a:ea typeface="+mn-ea"/>
                          <a:cs typeface="+mn-cs"/>
                        </a:rPr>
                        <a:t> non-</a:t>
                      </a:r>
                      <a:r>
                        <a:rPr kumimoji="0" lang="de-DE" sz="2000" b="0" i="0" u="none" strike="noStrike" kern="1200" cap="none" normalizeH="0" baseline="0" dirty="0" err="1" smtClean="0">
                          <a:ln>
                            <a:noFill/>
                          </a:ln>
                          <a:solidFill>
                            <a:srgbClr val="292929"/>
                          </a:solidFill>
                          <a:effectLst/>
                          <a:latin typeface="+mn-lt"/>
                          <a:ea typeface="+mn-ea"/>
                          <a:cs typeface="+mn-cs"/>
                        </a:rPr>
                        <a:t>medical</a:t>
                      </a:r>
                      <a:r>
                        <a:rPr kumimoji="0" lang="de-DE" sz="2000" b="0" i="0" u="none" strike="noStrike" kern="1200" cap="none" normalizeH="0" baseline="0" dirty="0" smtClean="0">
                          <a:ln>
                            <a:noFill/>
                          </a:ln>
                          <a:solidFill>
                            <a:srgbClr val="292929"/>
                          </a:solidFill>
                          <a:effectLst/>
                          <a:latin typeface="+mn-lt"/>
                          <a:ea typeface="+mn-ea"/>
                          <a:cs typeface="+mn-cs"/>
                        </a:rPr>
                        <a:t> </a:t>
                      </a:r>
                      <a:r>
                        <a:rPr kumimoji="0" lang="de-DE" sz="2000" b="0" i="0" u="none" strike="noStrike" kern="1200" cap="none" normalizeH="0" baseline="0" dirty="0" err="1" smtClean="0">
                          <a:ln>
                            <a:noFill/>
                          </a:ln>
                          <a:solidFill>
                            <a:srgbClr val="292929"/>
                          </a:solidFill>
                          <a:effectLst/>
                          <a:latin typeface="+mn-lt"/>
                          <a:ea typeface="+mn-ea"/>
                          <a:cs typeface="+mn-cs"/>
                        </a:rPr>
                        <a:t>biotechnology</a:t>
                      </a:r>
                      <a:endParaRPr kumimoji="0" lang="de-DE" sz="2000" b="0" i="0" u="none" strike="noStrike" kern="1200" cap="none" normalizeH="0" baseline="0" dirty="0" smtClean="0">
                        <a:ln>
                          <a:noFill/>
                        </a:ln>
                        <a:solidFill>
                          <a:srgbClr val="292929"/>
                        </a:solidFill>
                        <a:effectLst/>
                        <a:latin typeface="+mn-lt"/>
                        <a:ea typeface="+mn-ea"/>
                        <a:cs typeface="+mn-cs"/>
                      </a:endParaRPr>
                    </a:p>
                  </a:txBody>
                  <a:tcPr marL="92553" marR="9255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noFill/>
                  </a:tcPr>
                </a:tc>
              </a:tr>
            </a:tbl>
          </a:graphicData>
        </a:graphic>
      </p:graphicFrame>
      <p:sp>
        <p:nvSpPr>
          <p:cNvPr id="5" name="Titel 4"/>
          <p:cNvSpPr>
            <a:spLocks noGrp="1"/>
          </p:cNvSpPr>
          <p:nvPr>
            <p:ph type="title"/>
          </p:nvPr>
        </p:nvSpPr>
        <p:spPr/>
        <p:txBody>
          <a:bodyPr/>
          <a:lstStyle/>
          <a:p>
            <a:r>
              <a:rPr lang="de-DE" sz="2800" dirty="0" smtClean="0">
                <a:latin typeface="Arial" pitchFamily="34" charset="0"/>
                <a:cs typeface="Arial" pitchFamily="34" charset="0"/>
              </a:rPr>
              <a:t>Life </a:t>
            </a:r>
            <a:r>
              <a:rPr lang="de-DE" sz="2800" dirty="0" err="1" smtClean="0">
                <a:latin typeface="Arial" pitchFamily="34" charset="0"/>
                <a:cs typeface="Arial" pitchFamily="34" charset="0"/>
              </a:rPr>
              <a:t>Sciences</a:t>
            </a:r>
            <a:r>
              <a:rPr lang="de-DE" sz="2800" dirty="0" smtClean="0">
                <a:latin typeface="Arial" pitchFamily="34" charset="0"/>
                <a:cs typeface="Arial" pitchFamily="34" charset="0"/>
              </a:rPr>
              <a:t> (LS)</a:t>
            </a:r>
            <a:endParaRPr lang="de-DE" sz="2800"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err="1" smtClean="0">
                <a:latin typeface="Arial" pitchFamily="34" charset="0"/>
                <a:cs typeface="Arial" pitchFamily="34" charset="0"/>
              </a:rPr>
              <a:t>Social</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Sciences</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and</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Humanities</a:t>
            </a:r>
            <a:r>
              <a:rPr lang="de-DE" sz="2800" dirty="0" smtClean="0">
                <a:latin typeface="Arial" pitchFamily="34" charset="0"/>
                <a:cs typeface="Arial" pitchFamily="34" charset="0"/>
              </a:rPr>
              <a:t> (SH)</a:t>
            </a:r>
            <a:endParaRPr lang="de-DE" sz="2800" dirty="0">
              <a:latin typeface="Arial" pitchFamily="34" charset="0"/>
              <a:cs typeface="Arial" pitchFamily="34" charset="0"/>
            </a:endParaRPr>
          </a:p>
        </p:txBody>
      </p:sp>
      <p:graphicFrame>
        <p:nvGraphicFramePr>
          <p:cNvPr id="7" name="Group 123"/>
          <p:cNvGraphicFramePr>
            <a:graphicFrameLocks/>
          </p:cNvGraphicFramePr>
          <p:nvPr/>
        </p:nvGraphicFramePr>
        <p:xfrm>
          <a:off x="457200" y="2141538"/>
          <a:ext cx="8229221" cy="2589151"/>
        </p:xfrm>
        <a:graphic>
          <a:graphicData uri="http://schemas.openxmlformats.org/drawingml/2006/table">
            <a:tbl>
              <a:tblPr/>
              <a:tblGrid>
                <a:gridCol w="1076064"/>
                <a:gridCol w="7153157"/>
              </a:tblGrid>
              <a:tr h="463550">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j-lt"/>
                        </a:rPr>
                        <a:t>SH1</a:t>
                      </a:r>
                    </a:p>
                  </a:txBody>
                  <a:tcPr marL="91716" marR="91716" marT="46800" marB="46800" anchor="ctr" horzOverflow="overflow">
                    <a:lnL cap="flat">
                      <a:noFill/>
                    </a:lnL>
                    <a:lnR w="12700" cap="flat" cmpd="sng" algn="ctr">
                      <a:solidFill>
                        <a:srgbClr val="EEECE1"/>
                      </a:solidFill>
                      <a:prstDash val="solid"/>
                      <a:round/>
                      <a:headEnd type="none" w="med" len="med"/>
                      <a:tailEnd type="none" w="med" len="med"/>
                    </a:lnR>
                    <a:lnT cap="flat">
                      <a:noFill/>
                    </a:lnT>
                    <a:lnB w="12700" cap="flat" cmpd="sng" algn="ctr">
                      <a:solidFill>
                        <a:srgbClr val="EEECE1"/>
                      </a:solidFill>
                      <a:prstDash val="solid"/>
                      <a:round/>
                      <a:headEnd type="none" w="med" len="med"/>
                      <a:tailEnd type="none" w="med" len="med"/>
                    </a:lnB>
                    <a:lnTlToBr>
                      <a:noFill/>
                    </a:lnTlToBr>
                    <a:lnBlToTr>
                      <a:noFill/>
                    </a:lnBlToTr>
                    <a:noFill/>
                  </a:tcPr>
                </a:tc>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j-lt"/>
                        </a:rPr>
                        <a:t>Individuals, </a:t>
                      </a:r>
                      <a:r>
                        <a:rPr kumimoji="0" lang="de-DE" sz="2000" b="0" i="0" u="none" strike="noStrike" cap="none" normalizeH="0" baseline="0" dirty="0" err="1" smtClean="0">
                          <a:ln>
                            <a:noFill/>
                          </a:ln>
                          <a:solidFill>
                            <a:srgbClr val="292929"/>
                          </a:solidFill>
                          <a:effectLst/>
                          <a:latin typeface="+mj-lt"/>
                        </a:rPr>
                        <a:t>markets</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and</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organisations</a:t>
                      </a:r>
                      <a:endParaRPr kumimoji="0" lang="de-DE" sz="2000" b="0" i="0" u="none" strike="noStrike" cap="none" normalizeH="0" baseline="0" dirty="0" smtClean="0">
                        <a:ln>
                          <a:noFill/>
                        </a:ln>
                        <a:solidFill>
                          <a:srgbClr val="292929"/>
                        </a:solidFill>
                        <a:effectLst/>
                        <a:latin typeface="+mj-lt"/>
                      </a:endParaRPr>
                    </a:p>
                  </a:txBody>
                  <a:tcPr marL="91716" marR="91716" marT="46800" marB="46800" anchor="ctr" horzOverflow="overflow">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cap="flat">
                      <a:noFill/>
                    </a:lnT>
                    <a:lnB w="12700" cap="flat" cmpd="sng" algn="ctr">
                      <a:solidFill>
                        <a:srgbClr val="EEECE1"/>
                      </a:solidFill>
                      <a:prstDash val="solid"/>
                      <a:round/>
                      <a:headEnd type="none" w="med" len="med"/>
                      <a:tailEnd type="none" w="med" len="med"/>
                    </a:lnB>
                    <a:lnTlToBr>
                      <a:noFill/>
                    </a:lnTlToBr>
                    <a:lnBlToTr>
                      <a:noFill/>
                    </a:lnBlToTr>
                    <a:noFill/>
                  </a:tcPr>
                </a:tc>
              </a:tr>
              <a:tr h="465138">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j-lt"/>
                        </a:rPr>
                        <a:t>SH2</a:t>
                      </a:r>
                    </a:p>
                  </a:txBody>
                  <a:tcPr marL="91716" marR="91716" marT="46800" marB="46800" anchor="ctr" horzOverflow="overflow">
                    <a:lnL cap="flat">
                      <a:noFill/>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lnTlToBr>
                      <a:noFill/>
                    </a:lnTlToBr>
                    <a:lnBlToTr>
                      <a:noFill/>
                    </a:lnBlToTr>
                    <a:noFill/>
                  </a:tcPr>
                </a:tc>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defRPr/>
                      </a:pPr>
                      <a:r>
                        <a:rPr kumimoji="0" lang="en-US" sz="2000" b="0" i="0" u="none" strike="noStrike" cap="none" normalizeH="0" baseline="0" dirty="0" smtClean="0">
                          <a:ln>
                            <a:noFill/>
                          </a:ln>
                          <a:solidFill>
                            <a:srgbClr val="292929"/>
                          </a:solidFill>
                          <a:effectLst/>
                          <a:latin typeface="+mj-lt"/>
                        </a:rPr>
                        <a:t>Institutions, values, environment and space</a:t>
                      </a:r>
                      <a:endParaRPr kumimoji="0" lang="de-DE" sz="2000" b="0" i="0" u="none" strike="noStrike" cap="none" normalizeH="0" baseline="0" dirty="0" smtClean="0">
                        <a:ln>
                          <a:noFill/>
                        </a:ln>
                        <a:solidFill>
                          <a:srgbClr val="292929"/>
                        </a:solidFill>
                        <a:effectLst/>
                        <a:latin typeface="+mj-lt"/>
                      </a:endParaRPr>
                    </a:p>
                  </a:txBody>
                  <a:tcPr marL="91716" marR="91716" marT="46800" marB="46800" anchor="ctr" horzOverflow="overflow">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lnTlToBr>
                      <a:noFill/>
                    </a:lnTlToBr>
                    <a:lnBlToTr>
                      <a:noFill/>
                    </a:lnBlToTr>
                    <a:noFill/>
                  </a:tcPr>
                </a:tc>
              </a:tr>
              <a:tr h="400050">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j-lt"/>
                        </a:rPr>
                        <a:t>SH3</a:t>
                      </a:r>
                    </a:p>
                  </a:txBody>
                  <a:tcPr marL="91716" marR="91716" marT="46800" marB="46800" anchor="ctr" horzOverflow="overflow">
                    <a:lnL cap="flat">
                      <a:noFill/>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lnTlToBr>
                      <a:noFill/>
                    </a:lnTlToBr>
                    <a:lnBlToTr>
                      <a:noFill/>
                    </a:lnBlToTr>
                    <a:noFill/>
                  </a:tcPr>
                </a:tc>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j-lt"/>
                        </a:rPr>
                        <a:t>The </a:t>
                      </a:r>
                      <a:r>
                        <a:rPr kumimoji="0" lang="de-DE" sz="2000" b="0" i="0" u="none" strike="noStrike" cap="none" normalizeH="0" baseline="0" dirty="0" err="1" smtClean="0">
                          <a:ln>
                            <a:noFill/>
                          </a:ln>
                          <a:solidFill>
                            <a:srgbClr val="292929"/>
                          </a:solidFill>
                          <a:effectLst/>
                          <a:latin typeface="+mj-lt"/>
                        </a:rPr>
                        <a:t>scoial</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world</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diversity</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population</a:t>
                      </a:r>
                      <a:endParaRPr kumimoji="0" lang="de-DE" sz="2000" b="0" i="0" u="none" strike="noStrike" cap="none" normalizeH="0" baseline="0" dirty="0" smtClean="0">
                        <a:ln>
                          <a:noFill/>
                        </a:ln>
                        <a:solidFill>
                          <a:srgbClr val="292929"/>
                        </a:solidFill>
                        <a:effectLst/>
                        <a:latin typeface="+mj-lt"/>
                      </a:endParaRPr>
                    </a:p>
                  </a:txBody>
                  <a:tcPr marL="91716" marR="91716" marT="46800" marB="46800" anchor="ctr" horzOverflow="overflow">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lnTlToBr>
                      <a:noFill/>
                    </a:lnTlToBr>
                    <a:lnBlToTr>
                      <a:noFill/>
                    </a:lnBlToTr>
                    <a:noFill/>
                  </a:tcPr>
                </a:tc>
              </a:tr>
              <a:tr h="463550">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j-lt"/>
                        </a:rPr>
                        <a:t>SH4</a:t>
                      </a:r>
                    </a:p>
                  </a:txBody>
                  <a:tcPr marL="91716" marR="91716" marT="46800" marB="46800" anchor="ctr" horzOverflow="overflow">
                    <a:lnL cap="flat">
                      <a:noFill/>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lnTlToBr>
                      <a:noFill/>
                    </a:lnTlToBr>
                    <a:lnBlToTr>
                      <a:noFill/>
                    </a:lnBlToTr>
                    <a:noFill/>
                  </a:tcPr>
                </a:tc>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j-lt"/>
                        </a:rPr>
                        <a:t>The human </a:t>
                      </a:r>
                      <a:r>
                        <a:rPr kumimoji="0" lang="de-DE" sz="2000" b="0" i="0" u="none" strike="noStrike" cap="none" normalizeH="0" baseline="0" dirty="0" err="1" smtClean="0">
                          <a:ln>
                            <a:noFill/>
                          </a:ln>
                          <a:solidFill>
                            <a:srgbClr val="292929"/>
                          </a:solidFill>
                          <a:effectLst/>
                          <a:latin typeface="+mj-lt"/>
                        </a:rPr>
                        <a:t>mind</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and</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its</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complexity</a:t>
                      </a:r>
                      <a:endParaRPr kumimoji="0" lang="de-DE" sz="2000" b="0" i="0" u="none" strike="noStrike" cap="none" normalizeH="0" baseline="0" dirty="0" smtClean="0">
                        <a:ln>
                          <a:noFill/>
                        </a:ln>
                        <a:solidFill>
                          <a:srgbClr val="292929"/>
                        </a:solidFill>
                        <a:effectLst/>
                        <a:latin typeface="+mj-lt"/>
                      </a:endParaRPr>
                    </a:p>
                  </a:txBody>
                  <a:tcPr marL="91716" marR="91716" marT="46800" marB="46800" anchor="ctr" horzOverflow="overflow">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lnTlToBr>
                      <a:noFill/>
                    </a:lnTlToBr>
                    <a:lnBlToTr>
                      <a:noFill/>
                    </a:lnBlToTr>
                    <a:noFill/>
                  </a:tcPr>
                </a:tc>
              </a:tr>
              <a:tr h="398463">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smtClean="0">
                          <a:ln>
                            <a:noFill/>
                          </a:ln>
                          <a:solidFill>
                            <a:srgbClr val="292929"/>
                          </a:solidFill>
                          <a:effectLst/>
                          <a:latin typeface="+mj-lt"/>
                        </a:rPr>
                        <a:t>SH5</a:t>
                      </a:r>
                    </a:p>
                  </a:txBody>
                  <a:tcPr marL="91716" marR="91716" marT="46800" marB="46800" anchor="ctr" horzOverflow="overflow">
                    <a:lnL cap="flat">
                      <a:noFill/>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lnTlToBr>
                      <a:noFill/>
                    </a:lnTlToBr>
                    <a:lnBlToTr>
                      <a:noFill/>
                    </a:lnBlToTr>
                    <a:noFill/>
                  </a:tcPr>
                </a:tc>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err="1" smtClean="0">
                          <a:ln>
                            <a:noFill/>
                          </a:ln>
                          <a:solidFill>
                            <a:srgbClr val="292929"/>
                          </a:solidFill>
                          <a:effectLst/>
                          <a:latin typeface="+mj-lt"/>
                        </a:rPr>
                        <a:t>Cultures</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and</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cultural</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production</a:t>
                      </a:r>
                      <a:endParaRPr kumimoji="0" lang="de-DE" sz="2000" b="0" i="0" u="none" strike="noStrike" cap="none" normalizeH="0" baseline="0" dirty="0" smtClean="0">
                        <a:ln>
                          <a:noFill/>
                        </a:ln>
                        <a:solidFill>
                          <a:srgbClr val="292929"/>
                        </a:solidFill>
                        <a:effectLst/>
                        <a:latin typeface="+mj-lt"/>
                      </a:endParaRPr>
                    </a:p>
                  </a:txBody>
                  <a:tcPr marL="91716" marR="91716" marT="46800" marB="46800" anchor="ctr" horzOverflow="overflow">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lnTlToBr>
                      <a:noFill/>
                    </a:lnTlToBr>
                    <a:lnBlToTr>
                      <a:noFill/>
                    </a:lnBlToTr>
                    <a:noFill/>
                  </a:tcPr>
                </a:tc>
              </a:tr>
              <a:tr h="396875">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j-lt"/>
                        </a:rPr>
                        <a:t>SH6</a:t>
                      </a:r>
                    </a:p>
                  </a:txBody>
                  <a:tcPr marL="91716" marR="91716" marT="46800" marB="46800" anchor="ctr" horzOverflow="overflow">
                    <a:lnL cap="flat">
                      <a:noFill/>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cap="flat">
                      <a:noFill/>
                    </a:lnB>
                    <a:lnTlToBr>
                      <a:noFill/>
                    </a:lnTlToBr>
                    <a:lnBlToTr>
                      <a:noFill/>
                    </a:lnBlToTr>
                    <a:noFill/>
                  </a:tcPr>
                </a:tc>
                <a:tc>
                  <a:txBody>
                    <a:bodyPr/>
                    <a:lstStyle>
                      <a:defPPr>
                        <a:defRPr lang="de-DE"/>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5000"/>
                        </a:spcBef>
                        <a:spcAft>
                          <a:spcPct val="0"/>
                        </a:spcAft>
                        <a:buClr>
                          <a:srgbClr val="FFCC00"/>
                        </a:buClr>
                        <a:buSzPct val="120000"/>
                        <a:buFont typeface="Wingdings" pitchFamily="2" charset="2"/>
                        <a:buNone/>
                        <a:tabLst/>
                      </a:pPr>
                      <a:r>
                        <a:rPr kumimoji="0" lang="de-DE" sz="2000" b="0" i="0" u="none" strike="noStrike" cap="none" normalizeH="0" baseline="0" dirty="0" smtClean="0">
                          <a:ln>
                            <a:noFill/>
                          </a:ln>
                          <a:solidFill>
                            <a:srgbClr val="292929"/>
                          </a:solidFill>
                          <a:effectLst/>
                          <a:latin typeface="+mj-lt"/>
                        </a:rPr>
                        <a:t>The </a:t>
                      </a:r>
                      <a:r>
                        <a:rPr kumimoji="0" lang="de-DE" sz="2000" b="0" i="0" u="none" strike="noStrike" cap="none" normalizeH="0" baseline="0" dirty="0" err="1" smtClean="0">
                          <a:ln>
                            <a:noFill/>
                          </a:ln>
                          <a:solidFill>
                            <a:srgbClr val="292929"/>
                          </a:solidFill>
                          <a:effectLst/>
                          <a:latin typeface="+mj-lt"/>
                        </a:rPr>
                        <a:t>study</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of</a:t>
                      </a:r>
                      <a:r>
                        <a:rPr kumimoji="0" lang="de-DE" sz="2000" b="0" i="0" u="none" strike="noStrike" cap="none" normalizeH="0" baseline="0" dirty="0" smtClean="0">
                          <a:ln>
                            <a:noFill/>
                          </a:ln>
                          <a:solidFill>
                            <a:srgbClr val="292929"/>
                          </a:solidFill>
                          <a:effectLst/>
                          <a:latin typeface="+mj-lt"/>
                        </a:rPr>
                        <a:t> </a:t>
                      </a:r>
                      <a:r>
                        <a:rPr kumimoji="0" lang="de-DE" sz="2000" b="0" i="0" u="none" strike="noStrike" cap="none" normalizeH="0" baseline="0" dirty="0" err="1" smtClean="0">
                          <a:ln>
                            <a:noFill/>
                          </a:ln>
                          <a:solidFill>
                            <a:srgbClr val="292929"/>
                          </a:solidFill>
                          <a:effectLst/>
                          <a:latin typeface="+mj-lt"/>
                        </a:rPr>
                        <a:t>the</a:t>
                      </a:r>
                      <a:r>
                        <a:rPr kumimoji="0" lang="de-DE" sz="2000" b="0" i="0" u="none" strike="noStrike" cap="none" normalizeH="0" baseline="0" dirty="0" smtClean="0">
                          <a:ln>
                            <a:noFill/>
                          </a:ln>
                          <a:solidFill>
                            <a:srgbClr val="292929"/>
                          </a:solidFill>
                          <a:effectLst/>
                          <a:latin typeface="+mj-lt"/>
                        </a:rPr>
                        <a:t> human </a:t>
                      </a:r>
                      <a:r>
                        <a:rPr kumimoji="0" lang="de-DE" sz="2000" b="0" i="0" u="none" strike="noStrike" cap="none" normalizeH="0" baseline="0" dirty="0" err="1" smtClean="0">
                          <a:ln>
                            <a:noFill/>
                          </a:ln>
                          <a:solidFill>
                            <a:srgbClr val="292929"/>
                          </a:solidFill>
                          <a:effectLst/>
                          <a:latin typeface="+mj-lt"/>
                        </a:rPr>
                        <a:t>past</a:t>
                      </a:r>
                      <a:endParaRPr kumimoji="0" lang="de-DE" sz="2000" b="0" i="0" u="none" strike="noStrike" cap="none" normalizeH="0" baseline="0" dirty="0" smtClean="0">
                        <a:ln>
                          <a:noFill/>
                        </a:ln>
                        <a:solidFill>
                          <a:srgbClr val="292929"/>
                        </a:solidFill>
                        <a:effectLst/>
                        <a:latin typeface="+mj-lt"/>
                      </a:endParaRPr>
                    </a:p>
                  </a:txBody>
                  <a:tcPr marL="91716" marR="91716" marT="46800" marB="46800" anchor="ctr" horzOverflow="overflow">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cap="flat">
                      <a:noFill/>
                    </a:lnB>
                    <a:lnTlToBr>
                      <a:noFill/>
                    </a:lnTlToBr>
                    <a:lnBlToTr>
                      <a:noFill/>
                    </a:lnBlToTr>
                    <a:noFill/>
                  </a:tcPr>
                </a:tc>
              </a:tr>
            </a:tbl>
          </a:graphicData>
        </a:graphic>
      </p:graphicFrame>
      <p:pic>
        <p:nvPicPr>
          <p:cNvPr id="4" name="Picture 2"/>
          <p:cNvPicPr>
            <a:picLocks noChangeAspect="1" noChangeArrowheads="1"/>
          </p:cNvPicPr>
          <p:nvPr/>
        </p:nvPicPr>
        <p:blipFill>
          <a:blip r:embed="rId2"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feil nach rechts 3"/>
          <p:cNvSpPr/>
          <p:nvPr/>
        </p:nvSpPr>
        <p:spPr>
          <a:xfrm>
            <a:off x="683568" y="1844824"/>
            <a:ext cx="8358188" cy="4475163"/>
          </a:xfrm>
          <a:prstGeom prst="rightArrow">
            <a:avLst>
              <a:gd name="adj1" fmla="val 49469"/>
              <a:gd name="adj2" fmla="val 50000"/>
            </a:avLst>
          </a:prstGeom>
          <a:gradFill flip="none" rotWithShape="1">
            <a:gsLst>
              <a:gs pos="0">
                <a:schemeClr val="bg1">
                  <a:lumMod val="50000"/>
                </a:schemeClr>
              </a:gs>
              <a:gs pos="35000">
                <a:schemeClr val="bg1">
                  <a:lumMod val="65000"/>
                </a:schemeClr>
              </a:gs>
              <a:gs pos="70000">
                <a:schemeClr val="bg1">
                  <a:lumMod val="75000"/>
                </a:schemeClr>
              </a:gs>
              <a:gs pos="100000">
                <a:schemeClr val="bg1">
                  <a:lumMod val="85000"/>
                </a:schemeClr>
              </a:gs>
            </a:gsLst>
            <a:path path="circle">
              <a:fillToRect l="100000" t="100000"/>
            </a:path>
            <a:tileRect r="-100000" b="-100000"/>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p>
      <p:sp>
        <p:nvSpPr>
          <p:cNvPr id="5" name="Freihandform 4"/>
          <p:cNvSpPr/>
          <p:nvPr/>
        </p:nvSpPr>
        <p:spPr>
          <a:xfrm>
            <a:off x="107504" y="3212976"/>
            <a:ext cx="1581224" cy="1790065"/>
          </a:xfrm>
          <a:custGeom>
            <a:avLst/>
            <a:gdLst>
              <a:gd name="connsiteX0" fmla="*/ 0 w 1581224"/>
              <a:gd name="connsiteY0" fmla="*/ 263543 h 1790065"/>
              <a:gd name="connsiteX1" fmla="*/ 77190 w 1581224"/>
              <a:gd name="connsiteY1" fmla="*/ 77190 h 1790065"/>
              <a:gd name="connsiteX2" fmla="*/ 263543 w 1581224"/>
              <a:gd name="connsiteY2" fmla="*/ 0 h 1790065"/>
              <a:gd name="connsiteX3" fmla="*/ 1317681 w 1581224"/>
              <a:gd name="connsiteY3" fmla="*/ 0 h 1790065"/>
              <a:gd name="connsiteX4" fmla="*/ 1504034 w 1581224"/>
              <a:gd name="connsiteY4" fmla="*/ 77190 h 1790065"/>
              <a:gd name="connsiteX5" fmla="*/ 1581224 w 1581224"/>
              <a:gd name="connsiteY5" fmla="*/ 263543 h 1790065"/>
              <a:gd name="connsiteX6" fmla="*/ 1581224 w 1581224"/>
              <a:gd name="connsiteY6" fmla="*/ 1526522 h 1790065"/>
              <a:gd name="connsiteX7" fmla="*/ 1504034 w 1581224"/>
              <a:gd name="connsiteY7" fmla="*/ 1712875 h 1790065"/>
              <a:gd name="connsiteX8" fmla="*/ 1317681 w 1581224"/>
              <a:gd name="connsiteY8" fmla="*/ 1790065 h 1790065"/>
              <a:gd name="connsiteX9" fmla="*/ 263543 w 1581224"/>
              <a:gd name="connsiteY9" fmla="*/ 1790065 h 1790065"/>
              <a:gd name="connsiteX10" fmla="*/ 77190 w 1581224"/>
              <a:gd name="connsiteY10" fmla="*/ 1712875 h 1790065"/>
              <a:gd name="connsiteX11" fmla="*/ 0 w 1581224"/>
              <a:gd name="connsiteY11" fmla="*/ 1526522 h 1790065"/>
              <a:gd name="connsiteX12" fmla="*/ 0 w 1581224"/>
              <a:gd name="connsiteY12" fmla="*/ 263543 h 179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1224" h="1790065">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26522"/>
                </a:lnTo>
                <a:cubicBezTo>
                  <a:pt x="1581224" y="1596418"/>
                  <a:pt x="1553458" y="1663451"/>
                  <a:pt x="1504034" y="1712875"/>
                </a:cubicBezTo>
                <a:cubicBezTo>
                  <a:pt x="1454610" y="1762299"/>
                  <a:pt x="1387577" y="1790065"/>
                  <a:pt x="1317681" y="1790065"/>
                </a:cubicBezTo>
                <a:lnTo>
                  <a:pt x="263543" y="1790065"/>
                </a:lnTo>
                <a:cubicBezTo>
                  <a:pt x="193647" y="1790065"/>
                  <a:pt x="126614" y="1762299"/>
                  <a:pt x="77190" y="1712875"/>
                </a:cubicBezTo>
                <a:cubicBezTo>
                  <a:pt x="27766" y="1663451"/>
                  <a:pt x="0" y="1596418"/>
                  <a:pt x="0" y="1526522"/>
                </a:cubicBezTo>
                <a:lnTo>
                  <a:pt x="0" y="263543"/>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a:solidFill>
                  <a:srgbClr val="FFFFFF"/>
                </a:solidFill>
                <a:latin typeface="Verdana" pitchFamily="34" charset="0"/>
              </a:rPr>
              <a:t>Antrags-</a:t>
            </a:r>
          </a:p>
          <a:p>
            <a:pPr algn="ctr">
              <a:lnSpc>
                <a:spcPct val="90000"/>
              </a:lnSpc>
              <a:defRPr/>
            </a:pPr>
            <a:r>
              <a:rPr lang="de-DE" dirty="0" err="1">
                <a:solidFill>
                  <a:srgbClr val="FFFFFF"/>
                </a:solidFill>
                <a:latin typeface="Verdana" pitchFamily="34" charset="0"/>
              </a:rPr>
              <a:t>einreichung</a:t>
            </a:r>
            <a:endParaRPr lang="de-DE" dirty="0">
              <a:solidFill>
                <a:srgbClr val="FFFFFF"/>
              </a:solidFill>
              <a:latin typeface="Verdana" pitchFamily="34" charset="0"/>
            </a:endParaRPr>
          </a:p>
        </p:txBody>
      </p:sp>
      <p:sp>
        <p:nvSpPr>
          <p:cNvPr id="6" name="Freihandform 5"/>
          <p:cNvSpPr/>
          <p:nvPr/>
        </p:nvSpPr>
        <p:spPr>
          <a:xfrm>
            <a:off x="1763688" y="3212976"/>
            <a:ext cx="1581224" cy="1790065"/>
          </a:xfrm>
          <a:custGeom>
            <a:avLst/>
            <a:gdLst>
              <a:gd name="connsiteX0" fmla="*/ 0 w 1581224"/>
              <a:gd name="connsiteY0" fmla="*/ 263543 h 1790065"/>
              <a:gd name="connsiteX1" fmla="*/ 77190 w 1581224"/>
              <a:gd name="connsiteY1" fmla="*/ 77190 h 1790065"/>
              <a:gd name="connsiteX2" fmla="*/ 263543 w 1581224"/>
              <a:gd name="connsiteY2" fmla="*/ 0 h 1790065"/>
              <a:gd name="connsiteX3" fmla="*/ 1317681 w 1581224"/>
              <a:gd name="connsiteY3" fmla="*/ 0 h 1790065"/>
              <a:gd name="connsiteX4" fmla="*/ 1504034 w 1581224"/>
              <a:gd name="connsiteY4" fmla="*/ 77190 h 1790065"/>
              <a:gd name="connsiteX5" fmla="*/ 1581224 w 1581224"/>
              <a:gd name="connsiteY5" fmla="*/ 263543 h 1790065"/>
              <a:gd name="connsiteX6" fmla="*/ 1581224 w 1581224"/>
              <a:gd name="connsiteY6" fmla="*/ 1526522 h 1790065"/>
              <a:gd name="connsiteX7" fmla="*/ 1504034 w 1581224"/>
              <a:gd name="connsiteY7" fmla="*/ 1712875 h 1790065"/>
              <a:gd name="connsiteX8" fmla="*/ 1317681 w 1581224"/>
              <a:gd name="connsiteY8" fmla="*/ 1790065 h 1790065"/>
              <a:gd name="connsiteX9" fmla="*/ 263543 w 1581224"/>
              <a:gd name="connsiteY9" fmla="*/ 1790065 h 1790065"/>
              <a:gd name="connsiteX10" fmla="*/ 77190 w 1581224"/>
              <a:gd name="connsiteY10" fmla="*/ 1712875 h 1790065"/>
              <a:gd name="connsiteX11" fmla="*/ 0 w 1581224"/>
              <a:gd name="connsiteY11" fmla="*/ 1526522 h 1790065"/>
              <a:gd name="connsiteX12" fmla="*/ 0 w 1581224"/>
              <a:gd name="connsiteY12" fmla="*/ 263543 h 179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1224" h="1790065">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26522"/>
                </a:lnTo>
                <a:cubicBezTo>
                  <a:pt x="1581224" y="1596418"/>
                  <a:pt x="1553458" y="1663451"/>
                  <a:pt x="1504034" y="1712875"/>
                </a:cubicBezTo>
                <a:cubicBezTo>
                  <a:pt x="1454610" y="1762299"/>
                  <a:pt x="1387577" y="1790065"/>
                  <a:pt x="1317681" y="1790065"/>
                </a:cubicBezTo>
                <a:lnTo>
                  <a:pt x="263543" y="1790065"/>
                </a:lnTo>
                <a:cubicBezTo>
                  <a:pt x="193647" y="1790065"/>
                  <a:pt x="126614" y="1762299"/>
                  <a:pt x="77190" y="1712875"/>
                </a:cubicBezTo>
                <a:cubicBezTo>
                  <a:pt x="27766" y="1663451"/>
                  <a:pt x="0" y="1596418"/>
                  <a:pt x="0" y="1526522"/>
                </a:cubicBezTo>
                <a:lnTo>
                  <a:pt x="0" y="263543"/>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a:solidFill>
                  <a:srgbClr val="FFFFFF"/>
                </a:solidFill>
                <a:latin typeface="Verdana" pitchFamily="34" charset="0"/>
              </a:rPr>
              <a:t>Ergebnis </a:t>
            </a:r>
          </a:p>
          <a:p>
            <a:pPr algn="ctr">
              <a:lnSpc>
                <a:spcPct val="90000"/>
              </a:lnSpc>
              <a:defRPr/>
            </a:pPr>
            <a:r>
              <a:rPr lang="de-DE" dirty="0">
                <a:solidFill>
                  <a:srgbClr val="FFFFFF"/>
                </a:solidFill>
                <a:latin typeface="Verdana" pitchFamily="34" charset="0"/>
              </a:rPr>
              <a:t>1. Stufe</a:t>
            </a:r>
          </a:p>
        </p:txBody>
      </p:sp>
      <p:sp>
        <p:nvSpPr>
          <p:cNvPr id="7" name="Freihandform 6"/>
          <p:cNvSpPr/>
          <p:nvPr/>
        </p:nvSpPr>
        <p:spPr>
          <a:xfrm>
            <a:off x="6732240" y="3212976"/>
            <a:ext cx="1581224" cy="1790065"/>
          </a:xfrm>
          <a:custGeom>
            <a:avLst/>
            <a:gdLst>
              <a:gd name="connsiteX0" fmla="*/ 0 w 1581224"/>
              <a:gd name="connsiteY0" fmla="*/ 263543 h 1790065"/>
              <a:gd name="connsiteX1" fmla="*/ 77190 w 1581224"/>
              <a:gd name="connsiteY1" fmla="*/ 77190 h 1790065"/>
              <a:gd name="connsiteX2" fmla="*/ 263543 w 1581224"/>
              <a:gd name="connsiteY2" fmla="*/ 0 h 1790065"/>
              <a:gd name="connsiteX3" fmla="*/ 1317681 w 1581224"/>
              <a:gd name="connsiteY3" fmla="*/ 0 h 1790065"/>
              <a:gd name="connsiteX4" fmla="*/ 1504034 w 1581224"/>
              <a:gd name="connsiteY4" fmla="*/ 77190 h 1790065"/>
              <a:gd name="connsiteX5" fmla="*/ 1581224 w 1581224"/>
              <a:gd name="connsiteY5" fmla="*/ 263543 h 1790065"/>
              <a:gd name="connsiteX6" fmla="*/ 1581224 w 1581224"/>
              <a:gd name="connsiteY6" fmla="*/ 1526522 h 1790065"/>
              <a:gd name="connsiteX7" fmla="*/ 1504034 w 1581224"/>
              <a:gd name="connsiteY7" fmla="*/ 1712875 h 1790065"/>
              <a:gd name="connsiteX8" fmla="*/ 1317681 w 1581224"/>
              <a:gd name="connsiteY8" fmla="*/ 1790065 h 1790065"/>
              <a:gd name="connsiteX9" fmla="*/ 263543 w 1581224"/>
              <a:gd name="connsiteY9" fmla="*/ 1790065 h 1790065"/>
              <a:gd name="connsiteX10" fmla="*/ 77190 w 1581224"/>
              <a:gd name="connsiteY10" fmla="*/ 1712875 h 1790065"/>
              <a:gd name="connsiteX11" fmla="*/ 0 w 1581224"/>
              <a:gd name="connsiteY11" fmla="*/ 1526522 h 1790065"/>
              <a:gd name="connsiteX12" fmla="*/ 0 w 1581224"/>
              <a:gd name="connsiteY12" fmla="*/ 263543 h 179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1224" h="1790065">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26522"/>
                </a:lnTo>
                <a:cubicBezTo>
                  <a:pt x="1581224" y="1596418"/>
                  <a:pt x="1553458" y="1663451"/>
                  <a:pt x="1504034" y="1712875"/>
                </a:cubicBezTo>
                <a:cubicBezTo>
                  <a:pt x="1454610" y="1762299"/>
                  <a:pt x="1387577" y="1790065"/>
                  <a:pt x="1317681" y="1790065"/>
                </a:cubicBezTo>
                <a:lnTo>
                  <a:pt x="263543" y="1790065"/>
                </a:lnTo>
                <a:cubicBezTo>
                  <a:pt x="193647" y="1790065"/>
                  <a:pt x="126614" y="1762299"/>
                  <a:pt x="77190" y="1712875"/>
                </a:cubicBezTo>
                <a:cubicBezTo>
                  <a:pt x="27766" y="1663451"/>
                  <a:pt x="0" y="1596418"/>
                  <a:pt x="0" y="1526522"/>
                </a:cubicBezTo>
                <a:lnTo>
                  <a:pt x="0" y="263543"/>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a:solidFill>
                  <a:srgbClr val="FFFFFF"/>
                </a:solidFill>
                <a:latin typeface="Verdana" pitchFamily="34" charset="0"/>
              </a:rPr>
              <a:t>Förder-</a:t>
            </a:r>
          </a:p>
          <a:p>
            <a:pPr algn="ctr">
              <a:lnSpc>
                <a:spcPct val="90000"/>
              </a:lnSpc>
              <a:defRPr/>
            </a:pPr>
            <a:r>
              <a:rPr lang="de-DE" dirty="0">
                <a:solidFill>
                  <a:srgbClr val="FFFFFF"/>
                </a:solidFill>
                <a:latin typeface="Verdana" pitchFamily="34" charset="0"/>
              </a:rPr>
              <a:t>beginn/</a:t>
            </a:r>
          </a:p>
          <a:p>
            <a:pPr algn="ctr">
              <a:lnSpc>
                <a:spcPct val="90000"/>
              </a:lnSpc>
              <a:defRPr/>
            </a:pPr>
            <a:r>
              <a:rPr lang="de-DE" dirty="0">
                <a:solidFill>
                  <a:srgbClr val="FFFFFF"/>
                </a:solidFill>
                <a:latin typeface="Verdana" pitchFamily="34" charset="0"/>
              </a:rPr>
              <a:t>Projektstart</a:t>
            </a:r>
          </a:p>
        </p:txBody>
      </p:sp>
      <p:sp>
        <p:nvSpPr>
          <p:cNvPr id="9" name="Freihandform 8"/>
          <p:cNvSpPr/>
          <p:nvPr/>
        </p:nvSpPr>
        <p:spPr>
          <a:xfrm>
            <a:off x="5076056" y="3212976"/>
            <a:ext cx="1581224" cy="1790065"/>
          </a:xfrm>
          <a:custGeom>
            <a:avLst/>
            <a:gdLst>
              <a:gd name="connsiteX0" fmla="*/ 0 w 1581224"/>
              <a:gd name="connsiteY0" fmla="*/ 263543 h 1790065"/>
              <a:gd name="connsiteX1" fmla="*/ 77190 w 1581224"/>
              <a:gd name="connsiteY1" fmla="*/ 77190 h 1790065"/>
              <a:gd name="connsiteX2" fmla="*/ 263543 w 1581224"/>
              <a:gd name="connsiteY2" fmla="*/ 0 h 1790065"/>
              <a:gd name="connsiteX3" fmla="*/ 1317681 w 1581224"/>
              <a:gd name="connsiteY3" fmla="*/ 0 h 1790065"/>
              <a:gd name="connsiteX4" fmla="*/ 1504034 w 1581224"/>
              <a:gd name="connsiteY4" fmla="*/ 77190 h 1790065"/>
              <a:gd name="connsiteX5" fmla="*/ 1581224 w 1581224"/>
              <a:gd name="connsiteY5" fmla="*/ 263543 h 1790065"/>
              <a:gd name="connsiteX6" fmla="*/ 1581224 w 1581224"/>
              <a:gd name="connsiteY6" fmla="*/ 1526522 h 1790065"/>
              <a:gd name="connsiteX7" fmla="*/ 1504034 w 1581224"/>
              <a:gd name="connsiteY7" fmla="*/ 1712875 h 1790065"/>
              <a:gd name="connsiteX8" fmla="*/ 1317681 w 1581224"/>
              <a:gd name="connsiteY8" fmla="*/ 1790065 h 1790065"/>
              <a:gd name="connsiteX9" fmla="*/ 263543 w 1581224"/>
              <a:gd name="connsiteY9" fmla="*/ 1790065 h 1790065"/>
              <a:gd name="connsiteX10" fmla="*/ 77190 w 1581224"/>
              <a:gd name="connsiteY10" fmla="*/ 1712875 h 1790065"/>
              <a:gd name="connsiteX11" fmla="*/ 0 w 1581224"/>
              <a:gd name="connsiteY11" fmla="*/ 1526522 h 1790065"/>
              <a:gd name="connsiteX12" fmla="*/ 0 w 1581224"/>
              <a:gd name="connsiteY12" fmla="*/ 263543 h 179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1224" h="1790065">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26522"/>
                </a:lnTo>
                <a:cubicBezTo>
                  <a:pt x="1581224" y="1596418"/>
                  <a:pt x="1553458" y="1663451"/>
                  <a:pt x="1504034" y="1712875"/>
                </a:cubicBezTo>
                <a:cubicBezTo>
                  <a:pt x="1454610" y="1762299"/>
                  <a:pt x="1387577" y="1790065"/>
                  <a:pt x="1317681" y="1790065"/>
                </a:cubicBezTo>
                <a:lnTo>
                  <a:pt x="263543" y="1790065"/>
                </a:lnTo>
                <a:cubicBezTo>
                  <a:pt x="193647" y="1790065"/>
                  <a:pt x="126614" y="1762299"/>
                  <a:pt x="77190" y="1712875"/>
                </a:cubicBezTo>
                <a:cubicBezTo>
                  <a:pt x="27766" y="1663451"/>
                  <a:pt x="0" y="1596418"/>
                  <a:pt x="0" y="1526522"/>
                </a:cubicBezTo>
                <a:lnTo>
                  <a:pt x="0" y="263543"/>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a:solidFill>
                  <a:srgbClr val="FFFFFF"/>
                </a:solidFill>
                <a:latin typeface="Verdana" pitchFamily="34" charset="0"/>
              </a:rPr>
              <a:t>Vertrags-</a:t>
            </a:r>
          </a:p>
          <a:p>
            <a:pPr algn="ctr">
              <a:lnSpc>
                <a:spcPct val="90000"/>
              </a:lnSpc>
              <a:defRPr/>
            </a:pPr>
            <a:r>
              <a:rPr lang="de-DE" dirty="0" err="1" smtClean="0">
                <a:solidFill>
                  <a:srgbClr val="FFFFFF"/>
                </a:solidFill>
                <a:latin typeface="Verdana" pitchFamily="34" charset="0"/>
              </a:rPr>
              <a:t>vorbereitung</a:t>
            </a:r>
            <a:endParaRPr lang="de-DE" dirty="0">
              <a:solidFill>
                <a:srgbClr val="FFFFFF"/>
              </a:solidFill>
              <a:latin typeface="Verdana" pitchFamily="34" charset="0"/>
            </a:endParaRPr>
          </a:p>
        </p:txBody>
      </p:sp>
      <p:sp>
        <p:nvSpPr>
          <p:cNvPr id="10" name="Freihandform 9"/>
          <p:cNvSpPr/>
          <p:nvPr/>
        </p:nvSpPr>
        <p:spPr>
          <a:xfrm>
            <a:off x="3419872" y="3212976"/>
            <a:ext cx="1581224" cy="1790065"/>
          </a:xfrm>
          <a:custGeom>
            <a:avLst/>
            <a:gdLst>
              <a:gd name="connsiteX0" fmla="*/ 0 w 1581224"/>
              <a:gd name="connsiteY0" fmla="*/ 263543 h 1790065"/>
              <a:gd name="connsiteX1" fmla="*/ 77190 w 1581224"/>
              <a:gd name="connsiteY1" fmla="*/ 77190 h 1790065"/>
              <a:gd name="connsiteX2" fmla="*/ 263543 w 1581224"/>
              <a:gd name="connsiteY2" fmla="*/ 0 h 1790065"/>
              <a:gd name="connsiteX3" fmla="*/ 1317681 w 1581224"/>
              <a:gd name="connsiteY3" fmla="*/ 0 h 1790065"/>
              <a:gd name="connsiteX4" fmla="*/ 1504034 w 1581224"/>
              <a:gd name="connsiteY4" fmla="*/ 77190 h 1790065"/>
              <a:gd name="connsiteX5" fmla="*/ 1581224 w 1581224"/>
              <a:gd name="connsiteY5" fmla="*/ 263543 h 1790065"/>
              <a:gd name="connsiteX6" fmla="*/ 1581224 w 1581224"/>
              <a:gd name="connsiteY6" fmla="*/ 1526522 h 1790065"/>
              <a:gd name="connsiteX7" fmla="*/ 1504034 w 1581224"/>
              <a:gd name="connsiteY7" fmla="*/ 1712875 h 1790065"/>
              <a:gd name="connsiteX8" fmla="*/ 1317681 w 1581224"/>
              <a:gd name="connsiteY8" fmla="*/ 1790065 h 1790065"/>
              <a:gd name="connsiteX9" fmla="*/ 263543 w 1581224"/>
              <a:gd name="connsiteY9" fmla="*/ 1790065 h 1790065"/>
              <a:gd name="connsiteX10" fmla="*/ 77190 w 1581224"/>
              <a:gd name="connsiteY10" fmla="*/ 1712875 h 1790065"/>
              <a:gd name="connsiteX11" fmla="*/ 0 w 1581224"/>
              <a:gd name="connsiteY11" fmla="*/ 1526522 h 1790065"/>
              <a:gd name="connsiteX12" fmla="*/ 0 w 1581224"/>
              <a:gd name="connsiteY12" fmla="*/ 263543 h 179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1224" h="1790065">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26522"/>
                </a:lnTo>
                <a:cubicBezTo>
                  <a:pt x="1581224" y="1596418"/>
                  <a:pt x="1553458" y="1663451"/>
                  <a:pt x="1504034" y="1712875"/>
                </a:cubicBezTo>
                <a:cubicBezTo>
                  <a:pt x="1454610" y="1762299"/>
                  <a:pt x="1387577" y="1790065"/>
                  <a:pt x="1317681" y="1790065"/>
                </a:cubicBezTo>
                <a:lnTo>
                  <a:pt x="263543" y="1790065"/>
                </a:lnTo>
                <a:cubicBezTo>
                  <a:pt x="193647" y="1790065"/>
                  <a:pt x="126614" y="1762299"/>
                  <a:pt x="77190" y="1712875"/>
                </a:cubicBezTo>
                <a:cubicBezTo>
                  <a:pt x="27766" y="1663451"/>
                  <a:pt x="0" y="1596418"/>
                  <a:pt x="0" y="1526522"/>
                </a:cubicBezTo>
                <a:lnTo>
                  <a:pt x="0" y="263543"/>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a:solidFill>
                  <a:srgbClr val="FFFFFF"/>
                </a:solidFill>
                <a:latin typeface="Verdana" pitchFamily="34" charset="0"/>
              </a:rPr>
              <a:t>Ergebnis </a:t>
            </a:r>
          </a:p>
          <a:p>
            <a:pPr algn="ctr">
              <a:lnSpc>
                <a:spcPct val="90000"/>
              </a:lnSpc>
              <a:defRPr/>
            </a:pPr>
            <a:r>
              <a:rPr lang="de-DE" dirty="0">
                <a:solidFill>
                  <a:srgbClr val="FFFFFF"/>
                </a:solidFill>
                <a:latin typeface="Verdana" pitchFamily="34" charset="0"/>
              </a:rPr>
              <a:t>2. Stufe</a:t>
            </a:r>
          </a:p>
        </p:txBody>
      </p:sp>
      <p:sp>
        <p:nvSpPr>
          <p:cNvPr id="12" name="Freihandform 11"/>
          <p:cNvSpPr/>
          <p:nvPr/>
        </p:nvSpPr>
        <p:spPr>
          <a:xfrm>
            <a:off x="1767557" y="5229225"/>
            <a:ext cx="1579563" cy="633413"/>
          </a:xfrm>
          <a:custGeom>
            <a:avLst/>
            <a:gdLst>
              <a:gd name="connsiteX0" fmla="*/ 0 w 3169681"/>
              <a:gd name="connsiteY0" fmla="*/ 134932 h 1349322"/>
              <a:gd name="connsiteX1" fmla="*/ 39521 w 3169681"/>
              <a:gd name="connsiteY1" fmla="*/ 39521 h 1349322"/>
              <a:gd name="connsiteX2" fmla="*/ 134932 w 3169681"/>
              <a:gd name="connsiteY2" fmla="*/ 0 h 1349322"/>
              <a:gd name="connsiteX3" fmla="*/ 3034749 w 3169681"/>
              <a:gd name="connsiteY3" fmla="*/ 0 h 1349322"/>
              <a:gd name="connsiteX4" fmla="*/ 3130160 w 3169681"/>
              <a:gd name="connsiteY4" fmla="*/ 39521 h 1349322"/>
              <a:gd name="connsiteX5" fmla="*/ 3169681 w 3169681"/>
              <a:gd name="connsiteY5" fmla="*/ 134932 h 1349322"/>
              <a:gd name="connsiteX6" fmla="*/ 3169681 w 3169681"/>
              <a:gd name="connsiteY6" fmla="*/ 1214390 h 1349322"/>
              <a:gd name="connsiteX7" fmla="*/ 3130160 w 3169681"/>
              <a:gd name="connsiteY7" fmla="*/ 1309801 h 1349322"/>
              <a:gd name="connsiteX8" fmla="*/ 3034749 w 3169681"/>
              <a:gd name="connsiteY8" fmla="*/ 1349322 h 1349322"/>
              <a:gd name="connsiteX9" fmla="*/ 134932 w 3169681"/>
              <a:gd name="connsiteY9" fmla="*/ 1349322 h 1349322"/>
              <a:gd name="connsiteX10" fmla="*/ 39521 w 3169681"/>
              <a:gd name="connsiteY10" fmla="*/ 1309801 h 1349322"/>
              <a:gd name="connsiteX11" fmla="*/ 0 w 3169681"/>
              <a:gd name="connsiteY11" fmla="*/ 1214390 h 1349322"/>
              <a:gd name="connsiteX12" fmla="*/ 0 w 3169681"/>
              <a:gd name="connsiteY12" fmla="*/ 134932 h 13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1349322">
                <a:moveTo>
                  <a:pt x="0" y="134932"/>
                </a:moveTo>
                <a:cubicBezTo>
                  <a:pt x="0" y="99146"/>
                  <a:pt x="14216" y="64825"/>
                  <a:pt x="39521" y="39521"/>
                </a:cubicBezTo>
                <a:cubicBezTo>
                  <a:pt x="64826" y="14216"/>
                  <a:pt x="99146" y="0"/>
                  <a:pt x="134932" y="0"/>
                </a:cubicBezTo>
                <a:lnTo>
                  <a:pt x="3034749" y="0"/>
                </a:lnTo>
                <a:cubicBezTo>
                  <a:pt x="3070535" y="0"/>
                  <a:pt x="3104856" y="14216"/>
                  <a:pt x="3130160" y="39521"/>
                </a:cubicBezTo>
                <a:cubicBezTo>
                  <a:pt x="3155465" y="64826"/>
                  <a:pt x="3169681" y="99146"/>
                  <a:pt x="3169681" y="134932"/>
                </a:cubicBezTo>
                <a:lnTo>
                  <a:pt x="3169681" y="1214390"/>
                </a:lnTo>
                <a:cubicBezTo>
                  <a:pt x="3169681" y="1250176"/>
                  <a:pt x="3155465" y="1284497"/>
                  <a:pt x="3130160" y="1309801"/>
                </a:cubicBezTo>
                <a:cubicBezTo>
                  <a:pt x="3104855" y="1335106"/>
                  <a:pt x="3070535" y="1349322"/>
                  <a:pt x="3034749" y="1349322"/>
                </a:cubicBezTo>
                <a:lnTo>
                  <a:pt x="134932" y="1349322"/>
                </a:lnTo>
                <a:cubicBezTo>
                  <a:pt x="99146" y="1349322"/>
                  <a:pt x="64825" y="1335106"/>
                  <a:pt x="39521" y="1309801"/>
                </a:cubicBezTo>
                <a:cubicBezTo>
                  <a:pt x="14216" y="1284496"/>
                  <a:pt x="0" y="1250176"/>
                  <a:pt x="0" y="1214390"/>
                </a:cubicBezTo>
                <a:lnTo>
                  <a:pt x="0" y="134932"/>
                </a:lnTo>
                <a:close/>
              </a:path>
            </a:pathLst>
          </a:custGeom>
          <a:gradFill>
            <a:gsLst>
              <a:gs pos="0">
                <a:schemeClr val="bg1">
                  <a:lumMod val="75000"/>
                </a:schemeClr>
              </a:gs>
              <a:gs pos="100000">
                <a:schemeClr val="lt1">
                  <a:hueOff val="0"/>
                  <a:satOff val="0"/>
                  <a:lumOff val="0"/>
                  <a:alphaOff val="0"/>
                  <a:tint val="50000"/>
                  <a:shade val="100000"/>
                  <a:satMod val="350000"/>
                </a:schemeClr>
              </a:gs>
            </a:gsLst>
          </a:gradFill>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3020" tIns="87145" rIns="103020" bIns="87145" spcCol="1270" anchor="ctr"/>
          <a:lstStyle/>
          <a:p>
            <a:pPr algn="ctr" defTabSz="1111250" fontAlgn="auto">
              <a:lnSpc>
                <a:spcPct val="90000"/>
              </a:lnSpc>
              <a:spcBef>
                <a:spcPts val="0"/>
              </a:spcBef>
              <a:spcAft>
                <a:spcPct val="35000"/>
              </a:spcAft>
              <a:defRPr/>
            </a:pPr>
            <a:r>
              <a:rPr lang="de-DE" dirty="0">
                <a:solidFill>
                  <a:srgbClr val="4D4D4D"/>
                </a:solidFill>
                <a:latin typeface="Verdana" pitchFamily="34" charset="0"/>
              </a:rPr>
              <a:t>+ ca. 90 Tage</a:t>
            </a:r>
          </a:p>
        </p:txBody>
      </p:sp>
      <p:sp>
        <p:nvSpPr>
          <p:cNvPr id="13" name="Freihandform 12"/>
          <p:cNvSpPr/>
          <p:nvPr/>
        </p:nvSpPr>
        <p:spPr>
          <a:xfrm>
            <a:off x="5080670" y="5300663"/>
            <a:ext cx="1579562" cy="576262"/>
          </a:xfrm>
          <a:custGeom>
            <a:avLst/>
            <a:gdLst>
              <a:gd name="connsiteX0" fmla="*/ 0 w 3169681"/>
              <a:gd name="connsiteY0" fmla="*/ 134932 h 1349322"/>
              <a:gd name="connsiteX1" fmla="*/ 39521 w 3169681"/>
              <a:gd name="connsiteY1" fmla="*/ 39521 h 1349322"/>
              <a:gd name="connsiteX2" fmla="*/ 134932 w 3169681"/>
              <a:gd name="connsiteY2" fmla="*/ 0 h 1349322"/>
              <a:gd name="connsiteX3" fmla="*/ 3034749 w 3169681"/>
              <a:gd name="connsiteY3" fmla="*/ 0 h 1349322"/>
              <a:gd name="connsiteX4" fmla="*/ 3130160 w 3169681"/>
              <a:gd name="connsiteY4" fmla="*/ 39521 h 1349322"/>
              <a:gd name="connsiteX5" fmla="*/ 3169681 w 3169681"/>
              <a:gd name="connsiteY5" fmla="*/ 134932 h 1349322"/>
              <a:gd name="connsiteX6" fmla="*/ 3169681 w 3169681"/>
              <a:gd name="connsiteY6" fmla="*/ 1214390 h 1349322"/>
              <a:gd name="connsiteX7" fmla="*/ 3130160 w 3169681"/>
              <a:gd name="connsiteY7" fmla="*/ 1309801 h 1349322"/>
              <a:gd name="connsiteX8" fmla="*/ 3034749 w 3169681"/>
              <a:gd name="connsiteY8" fmla="*/ 1349322 h 1349322"/>
              <a:gd name="connsiteX9" fmla="*/ 134932 w 3169681"/>
              <a:gd name="connsiteY9" fmla="*/ 1349322 h 1349322"/>
              <a:gd name="connsiteX10" fmla="*/ 39521 w 3169681"/>
              <a:gd name="connsiteY10" fmla="*/ 1309801 h 1349322"/>
              <a:gd name="connsiteX11" fmla="*/ 0 w 3169681"/>
              <a:gd name="connsiteY11" fmla="*/ 1214390 h 1349322"/>
              <a:gd name="connsiteX12" fmla="*/ 0 w 3169681"/>
              <a:gd name="connsiteY12" fmla="*/ 134932 h 13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1349322">
                <a:moveTo>
                  <a:pt x="0" y="134932"/>
                </a:moveTo>
                <a:cubicBezTo>
                  <a:pt x="0" y="99146"/>
                  <a:pt x="14216" y="64825"/>
                  <a:pt x="39521" y="39521"/>
                </a:cubicBezTo>
                <a:cubicBezTo>
                  <a:pt x="64826" y="14216"/>
                  <a:pt x="99146" y="0"/>
                  <a:pt x="134932" y="0"/>
                </a:cubicBezTo>
                <a:lnTo>
                  <a:pt x="3034749" y="0"/>
                </a:lnTo>
                <a:cubicBezTo>
                  <a:pt x="3070535" y="0"/>
                  <a:pt x="3104856" y="14216"/>
                  <a:pt x="3130160" y="39521"/>
                </a:cubicBezTo>
                <a:cubicBezTo>
                  <a:pt x="3155465" y="64826"/>
                  <a:pt x="3169681" y="99146"/>
                  <a:pt x="3169681" y="134932"/>
                </a:cubicBezTo>
                <a:lnTo>
                  <a:pt x="3169681" y="1214390"/>
                </a:lnTo>
                <a:cubicBezTo>
                  <a:pt x="3169681" y="1250176"/>
                  <a:pt x="3155465" y="1284497"/>
                  <a:pt x="3130160" y="1309801"/>
                </a:cubicBezTo>
                <a:cubicBezTo>
                  <a:pt x="3104855" y="1335106"/>
                  <a:pt x="3070535" y="1349322"/>
                  <a:pt x="3034749" y="1349322"/>
                </a:cubicBezTo>
                <a:lnTo>
                  <a:pt x="134932" y="1349322"/>
                </a:lnTo>
                <a:cubicBezTo>
                  <a:pt x="99146" y="1349322"/>
                  <a:pt x="64825" y="1335106"/>
                  <a:pt x="39521" y="1309801"/>
                </a:cubicBezTo>
                <a:cubicBezTo>
                  <a:pt x="14216" y="1284496"/>
                  <a:pt x="0" y="1250176"/>
                  <a:pt x="0" y="1214390"/>
                </a:cubicBezTo>
                <a:lnTo>
                  <a:pt x="0" y="134932"/>
                </a:lnTo>
                <a:close/>
              </a:path>
            </a:pathLst>
          </a:custGeom>
          <a:gradFill>
            <a:gsLst>
              <a:gs pos="0">
                <a:schemeClr val="bg1">
                  <a:lumMod val="75000"/>
                </a:schemeClr>
              </a:gs>
              <a:gs pos="100000">
                <a:schemeClr val="lt1">
                  <a:hueOff val="0"/>
                  <a:satOff val="0"/>
                  <a:lumOff val="0"/>
                  <a:alphaOff val="0"/>
                  <a:tint val="50000"/>
                  <a:shade val="100000"/>
                  <a:satMod val="350000"/>
                </a:schemeClr>
              </a:gs>
            </a:gsLst>
          </a:gradFill>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3020" tIns="87145" rIns="103020" bIns="87145" spcCol="1270" anchor="ctr"/>
          <a:lstStyle/>
          <a:p>
            <a:pPr algn="ctr" defTabSz="1111250" fontAlgn="auto">
              <a:lnSpc>
                <a:spcPct val="90000"/>
              </a:lnSpc>
              <a:spcBef>
                <a:spcPts val="0"/>
              </a:spcBef>
              <a:spcAft>
                <a:spcPct val="35000"/>
              </a:spcAft>
              <a:defRPr/>
            </a:pPr>
            <a:r>
              <a:rPr lang="de-DE" dirty="0">
                <a:solidFill>
                  <a:srgbClr val="4D4D4D"/>
                </a:solidFill>
                <a:latin typeface="Verdana" pitchFamily="34" charset="0"/>
              </a:rPr>
              <a:t>+ ca. 100 Tage</a:t>
            </a:r>
          </a:p>
        </p:txBody>
      </p:sp>
      <p:sp>
        <p:nvSpPr>
          <p:cNvPr id="14" name="Freihandform 13"/>
          <p:cNvSpPr/>
          <p:nvPr/>
        </p:nvSpPr>
        <p:spPr>
          <a:xfrm>
            <a:off x="3424907" y="5229225"/>
            <a:ext cx="1579563" cy="633413"/>
          </a:xfrm>
          <a:custGeom>
            <a:avLst/>
            <a:gdLst>
              <a:gd name="connsiteX0" fmla="*/ 0 w 3169681"/>
              <a:gd name="connsiteY0" fmla="*/ 134932 h 1349322"/>
              <a:gd name="connsiteX1" fmla="*/ 39521 w 3169681"/>
              <a:gd name="connsiteY1" fmla="*/ 39521 h 1349322"/>
              <a:gd name="connsiteX2" fmla="*/ 134932 w 3169681"/>
              <a:gd name="connsiteY2" fmla="*/ 0 h 1349322"/>
              <a:gd name="connsiteX3" fmla="*/ 3034749 w 3169681"/>
              <a:gd name="connsiteY3" fmla="*/ 0 h 1349322"/>
              <a:gd name="connsiteX4" fmla="*/ 3130160 w 3169681"/>
              <a:gd name="connsiteY4" fmla="*/ 39521 h 1349322"/>
              <a:gd name="connsiteX5" fmla="*/ 3169681 w 3169681"/>
              <a:gd name="connsiteY5" fmla="*/ 134932 h 1349322"/>
              <a:gd name="connsiteX6" fmla="*/ 3169681 w 3169681"/>
              <a:gd name="connsiteY6" fmla="*/ 1214390 h 1349322"/>
              <a:gd name="connsiteX7" fmla="*/ 3130160 w 3169681"/>
              <a:gd name="connsiteY7" fmla="*/ 1309801 h 1349322"/>
              <a:gd name="connsiteX8" fmla="*/ 3034749 w 3169681"/>
              <a:gd name="connsiteY8" fmla="*/ 1349322 h 1349322"/>
              <a:gd name="connsiteX9" fmla="*/ 134932 w 3169681"/>
              <a:gd name="connsiteY9" fmla="*/ 1349322 h 1349322"/>
              <a:gd name="connsiteX10" fmla="*/ 39521 w 3169681"/>
              <a:gd name="connsiteY10" fmla="*/ 1309801 h 1349322"/>
              <a:gd name="connsiteX11" fmla="*/ 0 w 3169681"/>
              <a:gd name="connsiteY11" fmla="*/ 1214390 h 1349322"/>
              <a:gd name="connsiteX12" fmla="*/ 0 w 3169681"/>
              <a:gd name="connsiteY12" fmla="*/ 134932 h 13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1349322">
                <a:moveTo>
                  <a:pt x="0" y="134932"/>
                </a:moveTo>
                <a:cubicBezTo>
                  <a:pt x="0" y="99146"/>
                  <a:pt x="14216" y="64825"/>
                  <a:pt x="39521" y="39521"/>
                </a:cubicBezTo>
                <a:cubicBezTo>
                  <a:pt x="64826" y="14216"/>
                  <a:pt x="99146" y="0"/>
                  <a:pt x="134932" y="0"/>
                </a:cubicBezTo>
                <a:lnTo>
                  <a:pt x="3034749" y="0"/>
                </a:lnTo>
                <a:cubicBezTo>
                  <a:pt x="3070535" y="0"/>
                  <a:pt x="3104856" y="14216"/>
                  <a:pt x="3130160" y="39521"/>
                </a:cubicBezTo>
                <a:cubicBezTo>
                  <a:pt x="3155465" y="64826"/>
                  <a:pt x="3169681" y="99146"/>
                  <a:pt x="3169681" y="134932"/>
                </a:cubicBezTo>
                <a:lnTo>
                  <a:pt x="3169681" y="1214390"/>
                </a:lnTo>
                <a:cubicBezTo>
                  <a:pt x="3169681" y="1250176"/>
                  <a:pt x="3155465" y="1284497"/>
                  <a:pt x="3130160" y="1309801"/>
                </a:cubicBezTo>
                <a:cubicBezTo>
                  <a:pt x="3104855" y="1335106"/>
                  <a:pt x="3070535" y="1349322"/>
                  <a:pt x="3034749" y="1349322"/>
                </a:cubicBezTo>
                <a:lnTo>
                  <a:pt x="134932" y="1349322"/>
                </a:lnTo>
                <a:cubicBezTo>
                  <a:pt x="99146" y="1349322"/>
                  <a:pt x="64825" y="1335106"/>
                  <a:pt x="39521" y="1309801"/>
                </a:cubicBezTo>
                <a:cubicBezTo>
                  <a:pt x="14216" y="1284496"/>
                  <a:pt x="0" y="1250176"/>
                  <a:pt x="0" y="1214390"/>
                </a:cubicBezTo>
                <a:lnTo>
                  <a:pt x="0" y="134932"/>
                </a:lnTo>
                <a:close/>
              </a:path>
            </a:pathLst>
          </a:custGeom>
          <a:gradFill>
            <a:gsLst>
              <a:gs pos="0">
                <a:schemeClr val="bg1">
                  <a:lumMod val="75000"/>
                </a:schemeClr>
              </a:gs>
              <a:gs pos="100000">
                <a:schemeClr val="lt1">
                  <a:hueOff val="0"/>
                  <a:satOff val="0"/>
                  <a:lumOff val="0"/>
                  <a:alphaOff val="0"/>
                  <a:tint val="50000"/>
                  <a:shade val="100000"/>
                  <a:satMod val="350000"/>
                </a:schemeClr>
              </a:gs>
            </a:gsLst>
          </a:gradFill>
        </p:spPr>
        <p:style>
          <a:lnRef idx="0">
            <a:schemeClr val="accent6">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3020" tIns="87145" rIns="103020" bIns="87145" spcCol="1270" anchor="ctr"/>
          <a:lstStyle/>
          <a:p>
            <a:pPr algn="ctr" defTabSz="1111250" fontAlgn="auto">
              <a:lnSpc>
                <a:spcPct val="90000"/>
              </a:lnSpc>
              <a:spcBef>
                <a:spcPts val="0"/>
              </a:spcBef>
              <a:spcAft>
                <a:spcPct val="35000"/>
              </a:spcAft>
              <a:defRPr/>
            </a:pPr>
            <a:r>
              <a:rPr lang="de-DE" dirty="0">
                <a:solidFill>
                  <a:srgbClr val="4D4D4D"/>
                </a:solidFill>
                <a:latin typeface="Verdana" pitchFamily="34" charset="0"/>
              </a:rPr>
              <a:t>+ ca. 110 Tage</a:t>
            </a:r>
          </a:p>
        </p:txBody>
      </p:sp>
      <p:sp>
        <p:nvSpPr>
          <p:cNvPr id="15" name="Titel 14"/>
          <p:cNvSpPr>
            <a:spLocks noGrp="1"/>
          </p:cNvSpPr>
          <p:nvPr>
            <p:ph type="title"/>
          </p:nvPr>
        </p:nvSpPr>
        <p:spPr>
          <a:xfrm>
            <a:off x="827584" y="1340768"/>
            <a:ext cx="7787208" cy="436910"/>
          </a:xfrm>
        </p:spPr>
        <p:txBody>
          <a:bodyPr/>
          <a:lstStyle/>
          <a:p>
            <a:r>
              <a:rPr lang="de-DE" sz="2800" dirty="0" smtClean="0">
                <a:latin typeface="Arial" pitchFamily="34" charset="0"/>
                <a:cs typeface="Arial" pitchFamily="34" charset="0"/>
              </a:rPr>
              <a:t>Einreichung bis Förderung ≈ 10 Monate</a:t>
            </a:r>
            <a:endParaRPr lang="de-DE" sz="2800" dirty="0">
              <a:latin typeface="Arial" pitchFamily="34" charset="0"/>
              <a:cs typeface="Arial"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p:cNvSpPr/>
          <p:nvPr/>
        </p:nvSpPr>
        <p:spPr>
          <a:xfrm>
            <a:off x="1215554" y="3284661"/>
            <a:ext cx="7643866" cy="360363"/>
          </a:xfrm>
          <a:prstGeom prst="roundRect">
            <a:avLst/>
          </a:prstGeom>
          <a:solidFill>
            <a:srgbClr val="F8B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Abgerundetes Rechteck 14"/>
          <p:cNvSpPr/>
          <p:nvPr/>
        </p:nvSpPr>
        <p:spPr>
          <a:xfrm>
            <a:off x="1209600" y="3716709"/>
            <a:ext cx="7643866" cy="360363"/>
          </a:xfrm>
          <a:prstGeom prst="roundRect">
            <a:avLst/>
          </a:prstGeom>
          <a:solidFill>
            <a:srgbClr val="F8B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Abgerundetes Rechteck 12"/>
          <p:cNvSpPr/>
          <p:nvPr/>
        </p:nvSpPr>
        <p:spPr>
          <a:xfrm rot="16200000" flipH="1">
            <a:off x="7531729" y="4501396"/>
            <a:ext cx="2544426" cy="110956"/>
          </a:xfrm>
          <a:prstGeom prst="roundRect">
            <a:avLst/>
          </a:prstGeom>
          <a:solidFill>
            <a:srgbClr val="F8B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p:cNvSpPr/>
          <p:nvPr/>
        </p:nvSpPr>
        <p:spPr>
          <a:xfrm>
            <a:off x="1210396" y="2876759"/>
            <a:ext cx="7357370" cy="360363"/>
          </a:xfrm>
          <a:prstGeom prst="roundRect">
            <a:avLst/>
          </a:prstGeom>
          <a:solidFill>
            <a:srgbClr val="B8C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Abgerundetes Rechteck 9"/>
          <p:cNvSpPr/>
          <p:nvPr/>
        </p:nvSpPr>
        <p:spPr>
          <a:xfrm>
            <a:off x="1209652" y="4605547"/>
            <a:ext cx="7328420" cy="358775"/>
          </a:xfrm>
          <a:prstGeom prst="roundRect">
            <a:avLst/>
          </a:prstGeom>
          <a:solidFill>
            <a:srgbClr val="B8C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Richtungspfeil 16"/>
          <p:cNvSpPr/>
          <p:nvPr/>
        </p:nvSpPr>
        <p:spPr>
          <a:xfrm flipH="1">
            <a:off x="8538072" y="5540584"/>
            <a:ext cx="287337" cy="288925"/>
          </a:xfrm>
          <a:prstGeom prst="homePlate">
            <a:avLst/>
          </a:prstGeom>
          <a:solidFill>
            <a:srgbClr val="F8B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Abgerundetes Rechteck 10"/>
          <p:cNvSpPr/>
          <p:nvPr/>
        </p:nvSpPr>
        <p:spPr>
          <a:xfrm>
            <a:off x="1209652" y="5037347"/>
            <a:ext cx="7328420" cy="335869"/>
          </a:xfrm>
          <a:prstGeom prst="roundRect">
            <a:avLst/>
          </a:prstGeom>
          <a:solidFill>
            <a:srgbClr val="B8C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Titel 11"/>
          <p:cNvSpPr>
            <a:spLocks noGrp="1"/>
          </p:cNvSpPr>
          <p:nvPr>
            <p:ph type="title"/>
          </p:nvPr>
        </p:nvSpPr>
        <p:spPr/>
        <p:txBody>
          <a:bodyPr>
            <a:noAutofit/>
          </a:bodyPr>
          <a:lstStyle/>
          <a:p>
            <a:r>
              <a:rPr lang="de-DE" sz="2800" dirty="0" smtClean="0">
                <a:latin typeface="Arial" pitchFamily="34" charset="0"/>
                <a:cs typeface="Arial" pitchFamily="34" charset="0"/>
              </a:rPr>
              <a:t>Wiedereinreichungsregeln </a:t>
            </a:r>
            <a:r>
              <a:rPr lang="en-GB" sz="2800" dirty="0" smtClean="0">
                <a:latin typeface="Arial" pitchFamily="34" charset="0"/>
                <a:cs typeface="Arial" pitchFamily="34" charset="0"/>
              </a:rPr>
              <a:t>2016</a:t>
            </a:r>
            <a:endParaRPr lang="de-DE" sz="2800" dirty="0">
              <a:latin typeface="Arial" pitchFamily="34" charset="0"/>
              <a:cs typeface="Arial" pitchFamily="34" charset="0"/>
            </a:endParaRPr>
          </a:p>
        </p:txBody>
      </p:sp>
      <p:sp>
        <p:nvSpPr>
          <p:cNvPr id="182286" name="Inhaltsplatzhalter 20"/>
          <p:cNvSpPr>
            <a:spLocks noGrp="1"/>
          </p:cNvSpPr>
          <p:nvPr>
            <p:ph idx="4294967295"/>
          </p:nvPr>
        </p:nvSpPr>
        <p:spPr>
          <a:xfrm>
            <a:off x="1150938" y="2492375"/>
            <a:ext cx="7993062" cy="3529013"/>
          </a:xfrm>
        </p:spPr>
        <p:txBody>
          <a:bodyPr>
            <a:normAutofit fontScale="77500" lnSpcReduction="20000"/>
          </a:bodyPr>
          <a:lstStyle/>
          <a:p>
            <a:pPr>
              <a:buFont typeface="Arial" pitchFamily="34" charset="0"/>
              <a:buChar char="•"/>
            </a:pPr>
            <a:r>
              <a:rPr lang="en-GB" dirty="0" err="1" smtClean="0"/>
              <a:t>Kommunikation</a:t>
            </a:r>
            <a:r>
              <a:rPr lang="en-GB" dirty="0" smtClean="0"/>
              <a:t> </a:t>
            </a:r>
            <a:r>
              <a:rPr lang="en-GB" dirty="0" err="1" smtClean="0"/>
              <a:t>der</a:t>
            </a:r>
            <a:r>
              <a:rPr lang="en-GB" dirty="0" smtClean="0"/>
              <a:t> </a:t>
            </a:r>
            <a:r>
              <a:rPr lang="en-GB" dirty="0" err="1" smtClean="0"/>
              <a:t>Ergebnisse</a:t>
            </a:r>
            <a:r>
              <a:rPr lang="en-GB" dirty="0" smtClean="0"/>
              <a:t> </a:t>
            </a:r>
            <a:r>
              <a:rPr lang="en-GB" dirty="0" err="1" smtClean="0"/>
              <a:t>nach</a:t>
            </a:r>
            <a:r>
              <a:rPr lang="en-GB" dirty="0" smtClean="0"/>
              <a:t> </a:t>
            </a:r>
            <a:r>
              <a:rPr lang="en-GB" dirty="0" err="1" smtClean="0"/>
              <a:t>Stufe</a:t>
            </a:r>
            <a:r>
              <a:rPr lang="en-GB" dirty="0" smtClean="0"/>
              <a:t> 1 in Call 2015:</a:t>
            </a:r>
          </a:p>
          <a:p>
            <a:pPr lvl="1"/>
            <a:endParaRPr lang="en-GB" sz="300" dirty="0" smtClean="0"/>
          </a:p>
          <a:p>
            <a:pPr lvl="1">
              <a:buNone/>
            </a:pPr>
            <a:r>
              <a:rPr lang="en-GB" dirty="0" smtClean="0"/>
              <a:t>A – </a:t>
            </a:r>
            <a:r>
              <a:rPr lang="en-GB" dirty="0" err="1" smtClean="0"/>
              <a:t>Projekt</a:t>
            </a:r>
            <a:r>
              <a:rPr lang="en-GB" dirty="0" smtClean="0"/>
              <a:t> </a:t>
            </a:r>
            <a:r>
              <a:rPr lang="en-GB" dirty="0" err="1" smtClean="0"/>
              <a:t>kommt</a:t>
            </a:r>
            <a:r>
              <a:rPr lang="en-GB" dirty="0" smtClean="0"/>
              <a:t> in die </a:t>
            </a:r>
            <a:r>
              <a:rPr lang="en-GB" dirty="0" err="1" smtClean="0"/>
              <a:t>zweite</a:t>
            </a:r>
            <a:r>
              <a:rPr lang="en-GB" dirty="0" smtClean="0"/>
              <a:t> </a:t>
            </a:r>
            <a:r>
              <a:rPr lang="en-GB" dirty="0" err="1" smtClean="0"/>
              <a:t>Stufe</a:t>
            </a:r>
            <a:endParaRPr lang="en-GB" dirty="0" smtClean="0"/>
          </a:p>
          <a:p>
            <a:pPr lvl="1"/>
            <a:endParaRPr lang="en-GB" sz="900" dirty="0" smtClean="0"/>
          </a:p>
          <a:p>
            <a:pPr lvl="1">
              <a:buNone/>
            </a:pPr>
            <a:r>
              <a:rPr lang="en-GB" dirty="0" smtClean="0"/>
              <a:t>B – </a:t>
            </a:r>
            <a:r>
              <a:rPr lang="en-GB" dirty="0" err="1" smtClean="0"/>
              <a:t>Projekt</a:t>
            </a:r>
            <a:r>
              <a:rPr lang="en-GB" dirty="0" smtClean="0"/>
              <a:t> </a:t>
            </a:r>
            <a:r>
              <a:rPr lang="en-GB" dirty="0" err="1" smtClean="0"/>
              <a:t>ist</a:t>
            </a:r>
            <a:r>
              <a:rPr lang="en-GB" dirty="0" smtClean="0"/>
              <a:t> gut, </a:t>
            </a:r>
            <a:r>
              <a:rPr lang="en-GB" dirty="0" err="1" smtClean="0"/>
              <a:t>kommt</a:t>
            </a:r>
            <a:r>
              <a:rPr lang="en-GB" dirty="0" smtClean="0"/>
              <a:t> </a:t>
            </a:r>
            <a:r>
              <a:rPr lang="en-GB" dirty="0" err="1" smtClean="0"/>
              <a:t>aber</a:t>
            </a:r>
            <a:r>
              <a:rPr lang="en-GB" dirty="0" smtClean="0"/>
              <a:t> </a:t>
            </a:r>
            <a:r>
              <a:rPr lang="en-GB" dirty="0" err="1" smtClean="0"/>
              <a:t>nicht</a:t>
            </a:r>
            <a:r>
              <a:rPr lang="en-GB" dirty="0" smtClean="0"/>
              <a:t> in die </a:t>
            </a:r>
            <a:r>
              <a:rPr lang="en-GB" dirty="0" err="1" smtClean="0"/>
              <a:t>zweite</a:t>
            </a:r>
            <a:r>
              <a:rPr lang="en-GB" dirty="0" smtClean="0"/>
              <a:t> </a:t>
            </a:r>
            <a:r>
              <a:rPr lang="en-GB" dirty="0" err="1" smtClean="0"/>
              <a:t>Stufe</a:t>
            </a:r>
            <a:endParaRPr lang="en-GB" dirty="0" smtClean="0"/>
          </a:p>
          <a:p>
            <a:pPr lvl="1"/>
            <a:endParaRPr lang="en-GB" sz="800" dirty="0" smtClean="0"/>
          </a:p>
          <a:p>
            <a:pPr lvl="1">
              <a:buNone/>
            </a:pPr>
            <a:r>
              <a:rPr lang="en-GB" dirty="0" smtClean="0"/>
              <a:t>C – </a:t>
            </a:r>
            <a:r>
              <a:rPr lang="en-GB" dirty="0" err="1" smtClean="0"/>
              <a:t>Projekt</a:t>
            </a:r>
            <a:r>
              <a:rPr lang="en-GB" dirty="0" smtClean="0"/>
              <a:t> </a:t>
            </a:r>
            <a:r>
              <a:rPr lang="en-GB" dirty="0" err="1" smtClean="0"/>
              <a:t>ist</a:t>
            </a:r>
            <a:r>
              <a:rPr lang="en-GB" dirty="0" smtClean="0"/>
              <a:t> </a:t>
            </a:r>
            <a:r>
              <a:rPr lang="en-GB" dirty="0" err="1" smtClean="0"/>
              <a:t>nicht</a:t>
            </a:r>
            <a:r>
              <a:rPr lang="en-GB" dirty="0" smtClean="0"/>
              <a:t> gut und </a:t>
            </a:r>
            <a:r>
              <a:rPr lang="en-GB" dirty="0" err="1" smtClean="0"/>
              <a:t>kommt</a:t>
            </a:r>
            <a:r>
              <a:rPr lang="en-GB" dirty="0" smtClean="0"/>
              <a:t> </a:t>
            </a:r>
            <a:r>
              <a:rPr lang="en-GB" dirty="0" err="1" smtClean="0"/>
              <a:t>nicht</a:t>
            </a:r>
            <a:r>
              <a:rPr lang="en-GB" dirty="0" smtClean="0"/>
              <a:t> in die </a:t>
            </a:r>
            <a:r>
              <a:rPr lang="en-GB" dirty="0" err="1" smtClean="0"/>
              <a:t>zweite</a:t>
            </a:r>
            <a:r>
              <a:rPr lang="en-GB" dirty="0" smtClean="0"/>
              <a:t> </a:t>
            </a:r>
            <a:r>
              <a:rPr lang="en-GB" dirty="0" err="1" smtClean="0"/>
              <a:t>Stufe</a:t>
            </a:r>
            <a:endParaRPr lang="en-GB" dirty="0" smtClean="0"/>
          </a:p>
          <a:p>
            <a:pPr>
              <a:buFont typeface="Arial" pitchFamily="34" charset="0"/>
              <a:buChar char="•"/>
            </a:pPr>
            <a:endParaRPr lang="en-GB" sz="1100" dirty="0" smtClean="0"/>
          </a:p>
          <a:p>
            <a:pPr>
              <a:buFont typeface="Arial" pitchFamily="34" charset="0"/>
              <a:buChar char="•"/>
            </a:pPr>
            <a:r>
              <a:rPr lang="en-GB" dirty="0" smtClean="0"/>
              <a:t>Communication of results after Step 2 in Call 2015:</a:t>
            </a:r>
          </a:p>
          <a:p>
            <a:pPr>
              <a:buFont typeface="Arial" pitchFamily="34" charset="0"/>
              <a:buChar char="•"/>
            </a:pPr>
            <a:endParaRPr lang="en-GB" sz="200" dirty="0" smtClean="0"/>
          </a:p>
          <a:p>
            <a:pPr lvl="1">
              <a:buNone/>
            </a:pPr>
            <a:r>
              <a:rPr lang="en-GB" dirty="0" smtClean="0"/>
              <a:t>A – </a:t>
            </a:r>
            <a:r>
              <a:rPr lang="en-GB" dirty="0" err="1" smtClean="0"/>
              <a:t>Projekt</a:t>
            </a:r>
            <a:r>
              <a:rPr lang="en-GB" dirty="0" smtClean="0"/>
              <a:t> </a:t>
            </a:r>
            <a:r>
              <a:rPr lang="en-GB" dirty="0" err="1" smtClean="0"/>
              <a:t>zur</a:t>
            </a:r>
            <a:r>
              <a:rPr lang="en-GB" dirty="0" smtClean="0"/>
              <a:t> </a:t>
            </a:r>
            <a:r>
              <a:rPr lang="en-GB" dirty="0" err="1" smtClean="0"/>
              <a:t>Förderung</a:t>
            </a:r>
            <a:r>
              <a:rPr lang="en-GB" dirty="0" smtClean="0"/>
              <a:t> </a:t>
            </a:r>
            <a:r>
              <a:rPr lang="en-GB" dirty="0" err="1" smtClean="0"/>
              <a:t>empfohlen</a:t>
            </a:r>
            <a:endParaRPr lang="en-GB" dirty="0" smtClean="0"/>
          </a:p>
          <a:p>
            <a:pPr lvl="1"/>
            <a:endParaRPr lang="en-GB" sz="1000" dirty="0" smtClean="0"/>
          </a:p>
          <a:p>
            <a:pPr lvl="1">
              <a:buNone/>
            </a:pPr>
            <a:r>
              <a:rPr lang="en-GB" dirty="0" smtClean="0"/>
              <a:t>B – </a:t>
            </a:r>
            <a:r>
              <a:rPr lang="en-GB" dirty="0" err="1" smtClean="0"/>
              <a:t>Projekt</a:t>
            </a:r>
            <a:r>
              <a:rPr lang="en-GB" dirty="0" smtClean="0"/>
              <a:t> </a:t>
            </a:r>
            <a:r>
              <a:rPr lang="en-GB" dirty="0" err="1" smtClean="0"/>
              <a:t>nicht</a:t>
            </a:r>
            <a:r>
              <a:rPr lang="en-GB" dirty="0" smtClean="0"/>
              <a:t> </a:t>
            </a:r>
            <a:r>
              <a:rPr lang="en-GB" dirty="0" err="1" smtClean="0"/>
              <a:t>zur</a:t>
            </a:r>
            <a:r>
              <a:rPr lang="en-GB" dirty="0" smtClean="0"/>
              <a:t> </a:t>
            </a:r>
            <a:r>
              <a:rPr lang="en-GB" dirty="0" err="1" smtClean="0"/>
              <a:t>Förderung</a:t>
            </a:r>
            <a:r>
              <a:rPr lang="en-GB" dirty="0" smtClean="0"/>
              <a:t> </a:t>
            </a:r>
            <a:r>
              <a:rPr lang="en-GB" dirty="0" err="1" smtClean="0"/>
              <a:t>empfohlen</a:t>
            </a:r>
            <a:endParaRPr lang="en-GB" dirty="0" smtClean="0"/>
          </a:p>
          <a:p>
            <a:pPr lvl="1">
              <a:buNone/>
            </a:pPr>
            <a:endParaRPr lang="en-GB" sz="1300" dirty="0" smtClean="0"/>
          </a:p>
          <a:p>
            <a:pPr>
              <a:buFont typeface="Arial" pitchFamily="34" charset="0"/>
              <a:buChar char="•"/>
            </a:pPr>
            <a:r>
              <a:rPr lang="en-GB" dirty="0" err="1" smtClean="0"/>
              <a:t>Antragsteller</a:t>
            </a:r>
            <a:r>
              <a:rPr lang="en-GB" dirty="0" smtClean="0"/>
              <a:t> </a:t>
            </a:r>
            <a:r>
              <a:rPr lang="en-GB" dirty="0" err="1" smtClean="0"/>
              <a:t>dürfen</a:t>
            </a:r>
            <a:r>
              <a:rPr lang="en-GB" dirty="0" smtClean="0"/>
              <a:t> </a:t>
            </a:r>
            <a:r>
              <a:rPr lang="en-GB" dirty="0" err="1" smtClean="0"/>
              <a:t>keinen</a:t>
            </a:r>
            <a:r>
              <a:rPr lang="en-GB" dirty="0" smtClean="0"/>
              <a:t>  </a:t>
            </a:r>
            <a:r>
              <a:rPr lang="en-GB" dirty="0" err="1" smtClean="0"/>
              <a:t>Antrag</a:t>
            </a:r>
            <a:r>
              <a:rPr lang="en-GB" dirty="0" smtClean="0"/>
              <a:t> </a:t>
            </a:r>
            <a:r>
              <a:rPr lang="en-GB" dirty="0" err="1" smtClean="0"/>
              <a:t>im</a:t>
            </a:r>
            <a:r>
              <a:rPr lang="en-GB" dirty="0" smtClean="0"/>
              <a:t> Call 2016 </a:t>
            </a:r>
            <a:r>
              <a:rPr lang="en-GB" dirty="0" err="1" smtClean="0"/>
              <a:t>stellen</a:t>
            </a:r>
            <a:endParaRPr lang="en-GB" dirty="0" smtClean="0"/>
          </a:p>
        </p:txBody>
      </p:sp>
      <p:pic>
        <p:nvPicPr>
          <p:cNvPr id="14"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196752"/>
            <a:ext cx="7787208" cy="436910"/>
          </a:xfrm>
        </p:spPr>
        <p:txBody>
          <a:bodyPr>
            <a:noAutofit/>
          </a:bodyPr>
          <a:lstStyle/>
          <a:p>
            <a:r>
              <a:rPr lang="de-DE" sz="2800" dirty="0" smtClean="0">
                <a:solidFill>
                  <a:srgbClr val="292929"/>
                </a:solidFill>
                <a:latin typeface="Arial" pitchFamily="34" charset="0"/>
                <a:cs typeface="Arial" pitchFamily="34" charset="0"/>
              </a:rPr>
              <a:t>ERC </a:t>
            </a:r>
            <a:r>
              <a:rPr lang="de-DE" sz="2800" dirty="0" err="1" smtClean="0">
                <a:latin typeface="Arial" pitchFamily="34" charset="0"/>
                <a:cs typeface="Arial" pitchFamily="34" charset="0"/>
              </a:rPr>
              <a:t>Success</a:t>
            </a:r>
            <a:r>
              <a:rPr lang="de-DE" sz="2800" dirty="0" smtClean="0">
                <a:latin typeface="Arial" pitchFamily="34" charset="0"/>
                <a:cs typeface="Arial" pitchFamily="34" charset="0"/>
              </a:rPr>
              <a:t> Rates</a:t>
            </a:r>
            <a:endParaRPr lang="de-DE" sz="2800" dirty="0">
              <a:solidFill>
                <a:srgbClr val="292929"/>
              </a:solidFill>
              <a:latin typeface="Arial" pitchFamily="34" charset="0"/>
              <a:cs typeface="Arial" pitchFamily="34" charset="0"/>
            </a:endParaRPr>
          </a:p>
        </p:txBody>
      </p:sp>
      <p:graphicFrame>
        <p:nvGraphicFramePr>
          <p:cNvPr id="6" name="Diagramm 5"/>
          <p:cNvGraphicFramePr/>
          <p:nvPr/>
        </p:nvGraphicFramePr>
        <p:xfrm>
          <a:off x="179512" y="1559223"/>
          <a:ext cx="8667751" cy="487032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p:cNvPicPr>
            <a:picLocks noChangeAspect="1" noChangeArrowheads="1"/>
          </p:cNvPicPr>
          <p:nvPr/>
        </p:nvPicPr>
        <p:blipFill>
          <a:blip r:embed="rId4"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el 4"/>
          <p:cNvSpPr>
            <a:spLocks noGrp="1"/>
          </p:cNvSpPr>
          <p:nvPr>
            <p:ph type="title" idx="4294967295"/>
          </p:nvPr>
        </p:nvSpPr>
        <p:spPr>
          <a:xfrm>
            <a:off x="971600" y="3140968"/>
            <a:ext cx="7786687" cy="438150"/>
          </a:xfrm>
        </p:spPr>
        <p:txBody>
          <a:bodyPr>
            <a:noAutofit/>
          </a:bodyPr>
          <a:lstStyle/>
          <a:p>
            <a:r>
              <a:rPr lang="de-DE" sz="2800" dirty="0" smtClean="0">
                <a:latin typeface="Arial" pitchFamily="34" charset="0"/>
                <a:cs typeface="Arial" pitchFamily="34" charset="0"/>
              </a:rPr>
              <a:t>Abwicklung von ERC Projekten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6792" y="692696"/>
            <a:ext cx="7787208" cy="436910"/>
          </a:xfrm>
        </p:spPr>
        <p:txBody>
          <a:bodyPr/>
          <a:lstStyle/>
          <a:p>
            <a:r>
              <a:rPr lang="de-DE" dirty="0" err="1" smtClean="0"/>
              <a:t>Participant</a:t>
            </a:r>
            <a:r>
              <a:rPr lang="de-DE" dirty="0" smtClean="0"/>
              <a:t> Portal</a:t>
            </a:r>
            <a:endParaRPr lang="de-DE" dirty="0"/>
          </a:p>
        </p:txBody>
      </p:sp>
      <p:pic>
        <p:nvPicPr>
          <p:cNvPr id="91138" name="Picture 2"/>
          <p:cNvPicPr>
            <a:picLocks noChangeAspect="1" noChangeArrowheads="1"/>
          </p:cNvPicPr>
          <p:nvPr/>
        </p:nvPicPr>
        <p:blipFill>
          <a:blip r:embed="rId2" cstate="print"/>
          <a:srcRect/>
          <a:stretch>
            <a:fillRect/>
          </a:stretch>
        </p:blipFill>
        <p:spPr bwMode="auto">
          <a:xfrm>
            <a:off x="2627784" y="1196751"/>
            <a:ext cx="5048064" cy="5141243"/>
          </a:xfrm>
          <a:prstGeom prst="rect">
            <a:avLst/>
          </a:prstGeom>
          <a:noFill/>
          <a:ln w="9525">
            <a:noFill/>
            <a:miter lim="800000"/>
            <a:headEnd/>
            <a:tailEnd/>
          </a:ln>
        </p:spPr>
      </p:pic>
      <p:sp>
        <p:nvSpPr>
          <p:cNvPr id="6" name="Ellipse 5"/>
          <p:cNvSpPr/>
          <p:nvPr/>
        </p:nvSpPr>
        <p:spPr>
          <a:xfrm>
            <a:off x="3275856" y="1844824"/>
            <a:ext cx="12241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 name="Ellipse 6"/>
          <p:cNvSpPr/>
          <p:nvPr/>
        </p:nvSpPr>
        <p:spPr>
          <a:xfrm>
            <a:off x="2987824" y="2636912"/>
            <a:ext cx="1008112" cy="288032"/>
          </a:xfrm>
          <a:prstGeom prst="ellipse">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el 2"/>
          <p:cNvSpPr>
            <a:spLocks noGrp="1"/>
          </p:cNvSpPr>
          <p:nvPr>
            <p:ph type="title"/>
          </p:nvPr>
        </p:nvSpPr>
        <p:spPr>
          <a:xfrm>
            <a:off x="971600" y="1052736"/>
            <a:ext cx="7787208" cy="436910"/>
          </a:xfrm>
        </p:spPr>
        <p:txBody>
          <a:bodyPr/>
          <a:lstStyle/>
          <a:p>
            <a:r>
              <a:rPr lang="de-DE" sz="2800" dirty="0" smtClean="0">
                <a:latin typeface="Arial" pitchFamily="34" charset="0"/>
                <a:cs typeface="Arial" pitchFamily="34" charset="0"/>
              </a:rPr>
              <a:t>Vertragsvorbereitung</a:t>
            </a:r>
          </a:p>
        </p:txBody>
      </p:sp>
      <p:sp>
        <p:nvSpPr>
          <p:cNvPr id="2" name="Inhaltsplatzhalter 1"/>
          <p:cNvSpPr>
            <a:spLocks noGrp="1"/>
          </p:cNvSpPr>
          <p:nvPr>
            <p:ph idx="4294967295"/>
          </p:nvPr>
        </p:nvSpPr>
        <p:spPr>
          <a:xfrm>
            <a:off x="539552" y="1700808"/>
            <a:ext cx="8229600" cy="4525963"/>
          </a:xfrm>
        </p:spPr>
        <p:txBody>
          <a:bodyPr rtlCol="0">
            <a:normAutofit/>
          </a:bodyPr>
          <a:lstStyle/>
          <a:p>
            <a:pPr marL="342900" lvl="1" indent="-342900">
              <a:buFont typeface="Arial" pitchFamily="34" charset="0"/>
              <a:buChar char="•"/>
            </a:pPr>
            <a:r>
              <a:rPr lang="de-DE" sz="2000" dirty="0" smtClean="0">
                <a:latin typeface="Arial" pitchFamily="34" charset="0"/>
                <a:cs typeface="Arial" pitchFamily="34" charset="0"/>
              </a:rPr>
              <a:t>Evaluierungsergebnisse: Evaluation </a:t>
            </a:r>
            <a:r>
              <a:rPr lang="de-DE" sz="2000" dirty="0" err="1" smtClean="0">
                <a:latin typeface="Arial" pitchFamily="34" charset="0"/>
                <a:cs typeface="Arial" pitchFamily="34" charset="0"/>
              </a:rPr>
              <a:t>Summary</a:t>
            </a:r>
            <a:r>
              <a:rPr lang="de-DE" sz="2000" dirty="0" smtClean="0">
                <a:latin typeface="Arial" pitchFamily="34" charset="0"/>
                <a:cs typeface="Arial" pitchFamily="34" charset="0"/>
              </a:rPr>
              <a:t> Report (ESR)</a:t>
            </a:r>
          </a:p>
          <a:p>
            <a:endParaRPr lang="de-DE" sz="2000" dirty="0" smtClean="0">
              <a:latin typeface="Arial" pitchFamily="34" charset="0"/>
              <a:cs typeface="Arial" pitchFamily="34" charset="0"/>
            </a:endParaRPr>
          </a:p>
          <a:p>
            <a:r>
              <a:rPr lang="de-DE" sz="2000" dirty="0" smtClean="0">
                <a:latin typeface="Arial" pitchFamily="34" charset="0"/>
                <a:cs typeface="Arial" pitchFamily="34" charset="0"/>
              </a:rPr>
              <a:t>Elektronische Einladung (</a:t>
            </a:r>
            <a:r>
              <a:rPr lang="en-US" sz="2000" dirty="0" smtClean="0">
                <a:latin typeface="Arial" pitchFamily="34" charset="0"/>
                <a:cs typeface="Arial" pitchFamily="34" charset="0"/>
              </a:rPr>
              <a:t>"Invitation to prepare the Grant Agreement</a:t>
            </a:r>
            <a:r>
              <a:rPr lang="de-DE" sz="2000" dirty="0" smtClean="0">
                <a:latin typeface="Arial" pitchFamily="34" charset="0"/>
                <a:cs typeface="Arial" pitchFamily="34" charset="0"/>
              </a:rPr>
              <a:t>") der Kommission zu Vertragsvorbereitung</a:t>
            </a:r>
          </a:p>
          <a:p>
            <a:pPr lvl="1"/>
            <a:r>
              <a:rPr sz="1800" dirty="0" err="1">
                <a:latin typeface="Arial" pitchFamily="34" charset="0"/>
                <a:cs typeface="Arial" pitchFamily="34" charset="0"/>
              </a:rPr>
              <a:t>Informationen</a:t>
            </a:r>
            <a:r>
              <a:rPr sz="1800" dirty="0">
                <a:latin typeface="Arial" pitchFamily="34" charset="0"/>
                <a:cs typeface="Arial" pitchFamily="34" charset="0"/>
              </a:rPr>
              <a:t> </a:t>
            </a:r>
            <a:r>
              <a:rPr sz="1800" dirty="0" err="1">
                <a:latin typeface="Arial" pitchFamily="34" charset="0"/>
                <a:cs typeface="Arial" pitchFamily="34" charset="0"/>
              </a:rPr>
              <a:t>zum</a:t>
            </a:r>
            <a:r>
              <a:rPr sz="1800" dirty="0">
                <a:latin typeface="Arial" pitchFamily="34" charset="0"/>
                <a:cs typeface="Arial" pitchFamily="34" charset="0"/>
              </a:rPr>
              <a:t> </a:t>
            </a:r>
            <a:r>
              <a:rPr sz="1800" dirty="0" err="1" smtClean="0">
                <a:latin typeface="Arial" pitchFamily="34" charset="0"/>
                <a:cs typeface="Arial" pitchFamily="34" charset="0"/>
              </a:rPr>
              <a:t>Vorbereitungsprozess</a:t>
            </a:r>
            <a:r>
              <a:rPr sz="1800" dirty="0" smtClean="0">
                <a:latin typeface="Arial" pitchFamily="34" charset="0"/>
                <a:cs typeface="Arial" pitchFamily="34" charset="0"/>
              </a:rPr>
              <a:t> (</a:t>
            </a:r>
            <a:r>
              <a:rPr lang="en-US" sz="1800" dirty="0" smtClean="0">
                <a:latin typeface="Arial" pitchFamily="34" charset="0"/>
                <a:cs typeface="Arial" pitchFamily="34" charset="0"/>
              </a:rPr>
              <a:t>Guide for Grant Agreement Preparation</a:t>
            </a:r>
            <a:r>
              <a:rPr sz="1800" dirty="0" smtClean="0">
                <a:latin typeface="Arial" pitchFamily="34" charset="0"/>
                <a:cs typeface="Arial" pitchFamily="34" charset="0"/>
              </a:rPr>
              <a:t>)</a:t>
            </a:r>
            <a:endParaRPr sz="1800" dirty="0">
              <a:latin typeface="Arial" pitchFamily="34" charset="0"/>
              <a:cs typeface="Arial" pitchFamily="34" charset="0"/>
            </a:endParaRPr>
          </a:p>
          <a:p>
            <a:pPr lvl="1" fontAlgn="auto">
              <a:defRPr/>
            </a:pPr>
            <a:r>
              <a:rPr sz="1800" dirty="0" err="1">
                <a:latin typeface="Arial" pitchFamily="34" charset="0"/>
                <a:cs typeface="Arial" pitchFamily="34" charset="0"/>
              </a:rPr>
              <a:t>Ansprechpartner</a:t>
            </a:r>
            <a:r>
              <a:rPr sz="1800" dirty="0">
                <a:latin typeface="Arial" pitchFamily="34" charset="0"/>
                <a:cs typeface="Arial" pitchFamily="34" charset="0"/>
              </a:rPr>
              <a:t> in </a:t>
            </a:r>
            <a:r>
              <a:rPr sz="1800" dirty="0" err="1">
                <a:latin typeface="Arial" pitchFamily="34" charset="0"/>
                <a:cs typeface="Arial" pitchFamily="34" charset="0"/>
              </a:rPr>
              <a:t>der</a:t>
            </a:r>
            <a:r>
              <a:rPr sz="1800" dirty="0">
                <a:latin typeface="Arial" pitchFamily="34" charset="0"/>
                <a:cs typeface="Arial" pitchFamily="34" charset="0"/>
              </a:rPr>
              <a:t> ERCEA: Project Officer</a:t>
            </a:r>
          </a:p>
          <a:p>
            <a:pPr fontAlgn="auto">
              <a:defRPr/>
            </a:pPr>
            <a:endParaRPr lang="de-DE" sz="2000" dirty="0" smtClean="0">
              <a:latin typeface="Arial" pitchFamily="34" charset="0"/>
              <a:cs typeface="Arial" pitchFamily="34" charset="0"/>
            </a:endParaRPr>
          </a:p>
          <a:p>
            <a:pPr fontAlgn="auto">
              <a:defRPr/>
            </a:pPr>
            <a:r>
              <a:rPr lang="de-DE" sz="2000" dirty="0" smtClean="0">
                <a:latin typeface="Arial" pitchFamily="34" charset="0"/>
                <a:cs typeface="Arial" pitchFamily="34" charset="0"/>
              </a:rPr>
              <a:t>Vertragsvorbereitung im </a:t>
            </a:r>
            <a:r>
              <a:rPr lang="de-DE" sz="2000" dirty="0" err="1" smtClean="0">
                <a:latin typeface="Arial" pitchFamily="34" charset="0"/>
                <a:cs typeface="Arial" pitchFamily="34" charset="0"/>
              </a:rPr>
              <a:t>Participant</a:t>
            </a:r>
            <a:r>
              <a:rPr lang="de-DE" sz="2000" dirty="0" smtClean="0">
                <a:latin typeface="Arial" pitchFamily="34" charset="0"/>
                <a:cs typeface="Arial" pitchFamily="34" charset="0"/>
              </a:rPr>
              <a:t> Portal ("</a:t>
            </a:r>
            <a:r>
              <a:rPr lang="de-DE" sz="2000" dirty="0" err="1" smtClean="0">
                <a:latin typeface="Arial" pitchFamily="34" charset="0"/>
                <a:cs typeface="Arial" pitchFamily="34" charset="0"/>
              </a:rPr>
              <a:t>My</a:t>
            </a:r>
            <a:r>
              <a:rPr lang="de-DE" sz="2000" dirty="0" smtClean="0">
                <a:latin typeface="Arial" pitchFamily="34" charset="0"/>
                <a:cs typeface="Arial" pitchFamily="34" charset="0"/>
              </a:rPr>
              <a:t> Projects")</a:t>
            </a:r>
          </a:p>
          <a:p>
            <a:pPr lvl="1"/>
            <a:r>
              <a:rPr lang="de-DE" sz="1800" dirty="0" smtClean="0">
                <a:latin typeface="Arial" pitchFamily="34" charset="0"/>
                <a:cs typeface="Arial" pitchFamily="34" charset="0"/>
              </a:rPr>
              <a:t>Description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Action: Part A: Formulare; Part B: PDF</a:t>
            </a:r>
          </a:p>
          <a:p>
            <a:pPr lvl="1" fontAlgn="auto">
              <a:defRPr/>
            </a:pPr>
            <a:r>
              <a:rPr sz="1800" dirty="0" smtClean="0">
                <a:latin typeface="Arial" pitchFamily="34" charset="0"/>
                <a:cs typeface="Arial" pitchFamily="34" charset="0"/>
              </a:rPr>
              <a:t>Draft </a:t>
            </a:r>
            <a:r>
              <a:rPr sz="1800" dirty="0">
                <a:latin typeface="Arial" pitchFamily="34" charset="0"/>
                <a:cs typeface="Arial" pitchFamily="34" charset="0"/>
              </a:rPr>
              <a:t>Supplementary </a:t>
            </a:r>
            <a:r>
              <a:rPr sz="1800" dirty="0" smtClean="0">
                <a:latin typeface="Arial" pitchFamily="34" charset="0"/>
                <a:cs typeface="Arial" pitchFamily="34" charset="0"/>
              </a:rPr>
              <a:t>Agreement </a:t>
            </a:r>
            <a:r>
              <a:rPr sz="1800" dirty="0" err="1" smtClean="0">
                <a:latin typeface="Arial" pitchFamily="34" charset="0"/>
                <a:cs typeface="Arial" pitchFamily="34" charset="0"/>
              </a:rPr>
              <a:t>hochladen</a:t>
            </a:r>
            <a:endParaRPr sz="1800"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el 2"/>
          <p:cNvSpPr>
            <a:spLocks noGrp="1"/>
          </p:cNvSpPr>
          <p:nvPr>
            <p:ph type="title"/>
          </p:nvPr>
        </p:nvSpPr>
        <p:spPr>
          <a:xfrm>
            <a:off x="971600" y="1124744"/>
            <a:ext cx="7787208" cy="436910"/>
          </a:xfrm>
        </p:spPr>
        <p:txBody>
          <a:bodyPr/>
          <a:lstStyle/>
          <a:p>
            <a:r>
              <a:rPr lang="de-DE" sz="2800" dirty="0" smtClean="0">
                <a:latin typeface="Arial" pitchFamily="34" charset="0"/>
                <a:cs typeface="Arial" pitchFamily="34" charset="0"/>
              </a:rPr>
              <a:t>Inhalt der Vorbereitung</a:t>
            </a:r>
          </a:p>
        </p:txBody>
      </p:sp>
      <p:sp>
        <p:nvSpPr>
          <p:cNvPr id="187394" name="Inhaltsplatzhalter 1"/>
          <p:cNvSpPr>
            <a:spLocks noGrp="1"/>
          </p:cNvSpPr>
          <p:nvPr>
            <p:ph idx="4294967295"/>
          </p:nvPr>
        </p:nvSpPr>
        <p:spPr>
          <a:xfrm>
            <a:off x="323528" y="1916832"/>
            <a:ext cx="8229600" cy="4525963"/>
          </a:xfrm>
        </p:spPr>
        <p:txBody>
          <a:bodyPr>
            <a:normAutofit/>
          </a:bodyPr>
          <a:lstStyle/>
          <a:p>
            <a:r>
              <a:rPr lang="de-DE" sz="2000" dirty="0" smtClean="0">
                <a:latin typeface="Arial" pitchFamily="34" charset="0"/>
                <a:cs typeface="Arial" pitchFamily="34" charset="0"/>
              </a:rPr>
              <a:t>Grundsätzlich</a:t>
            </a:r>
            <a:r>
              <a:rPr lang="de-DE" sz="2000" dirty="0">
                <a:latin typeface="Arial" pitchFamily="34" charset="0"/>
                <a:cs typeface="Arial" pitchFamily="34" charset="0"/>
              </a:rPr>
              <a:t>: GA muss mit Antrag übereinstimmen</a:t>
            </a:r>
          </a:p>
          <a:p>
            <a:pPr lvl="1"/>
            <a:r>
              <a:rPr lang="de-DE" sz="1800" dirty="0" smtClean="0">
                <a:latin typeface="Arial" pitchFamily="34" charset="0"/>
                <a:cs typeface="Arial" pitchFamily="34" charset="0"/>
              </a:rPr>
              <a:t>Korrektur von Tippfehlern </a:t>
            </a:r>
            <a:r>
              <a:rPr lang="de-DE" sz="1800" dirty="0">
                <a:latin typeface="Arial" pitchFamily="34" charset="0"/>
                <a:cs typeface="Arial" pitchFamily="34" charset="0"/>
              </a:rPr>
              <a:t>etc</a:t>
            </a:r>
            <a:r>
              <a:rPr lang="de-DE" sz="1800" dirty="0" smtClean="0">
                <a:latin typeface="Arial" pitchFamily="34" charset="0"/>
                <a:cs typeface="Arial" pitchFamily="34" charset="0"/>
              </a:rPr>
              <a:t>.</a:t>
            </a:r>
          </a:p>
          <a:p>
            <a:pPr lvl="1"/>
            <a:r>
              <a:rPr lang="de-DE" sz="1800" dirty="0" smtClean="0">
                <a:latin typeface="Arial" pitchFamily="34" charset="0"/>
                <a:cs typeface="Arial" pitchFamily="34" charset="0"/>
              </a:rPr>
              <a:t>Schwächen des Antrags dürfen verbessert werden, insofern dies Ablauf nicht verzögert</a:t>
            </a:r>
          </a:p>
          <a:p>
            <a:pPr lvl="1">
              <a:buNone/>
            </a:pPr>
            <a:endParaRPr lang="de-DE" sz="1800" dirty="0" smtClean="0">
              <a:latin typeface="Arial" pitchFamily="34" charset="0"/>
              <a:cs typeface="Arial" pitchFamily="34" charset="0"/>
            </a:endParaRPr>
          </a:p>
          <a:p>
            <a:r>
              <a:rPr lang="de-DE" sz="2000" dirty="0" smtClean="0">
                <a:latin typeface="Arial" pitchFamily="34" charset="0"/>
                <a:cs typeface="Arial" pitchFamily="34" charset="0"/>
              </a:rPr>
              <a:t>Finanzielle und rechtliche Aspekte</a:t>
            </a:r>
          </a:p>
          <a:p>
            <a:pPr lvl="1"/>
            <a:r>
              <a:rPr sz="1800" dirty="0" err="1">
                <a:latin typeface="Arial" pitchFamily="34" charset="0"/>
                <a:cs typeface="Arial" pitchFamily="34" charset="0"/>
              </a:rPr>
              <a:t>Festlegung</a:t>
            </a:r>
            <a:r>
              <a:rPr sz="1800" dirty="0">
                <a:latin typeface="Arial" pitchFamily="34" charset="0"/>
                <a:cs typeface="Arial" pitchFamily="34" charset="0"/>
              </a:rPr>
              <a:t> </a:t>
            </a:r>
            <a:r>
              <a:rPr sz="1800" dirty="0" smtClean="0">
                <a:latin typeface="Arial" pitchFamily="34" charset="0"/>
                <a:cs typeface="Arial" pitchFamily="34" charset="0"/>
              </a:rPr>
              <a:t>des </a:t>
            </a:r>
            <a:r>
              <a:rPr sz="1800" dirty="0" err="1" smtClean="0">
                <a:latin typeface="Arial" pitchFamily="34" charset="0"/>
                <a:cs typeface="Arial" pitchFamily="34" charset="0"/>
              </a:rPr>
              <a:t>Projektstarts</a:t>
            </a:r>
            <a:endParaRPr sz="1800" dirty="0">
              <a:latin typeface="Arial" pitchFamily="34" charset="0"/>
              <a:cs typeface="Arial" pitchFamily="34" charset="0"/>
            </a:endParaRPr>
          </a:p>
          <a:p>
            <a:pPr lvl="1"/>
            <a:r>
              <a:rPr sz="1800" dirty="0" err="1">
                <a:latin typeface="Arial" pitchFamily="34" charset="0"/>
                <a:cs typeface="Arial" pitchFamily="34" charset="0"/>
              </a:rPr>
              <a:t>Festlegung</a:t>
            </a:r>
            <a:r>
              <a:rPr sz="1800" dirty="0">
                <a:latin typeface="Arial" pitchFamily="34" charset="0"/>
                <a:cs typeface="Arial" pitchFamily="34" charset="0"/>
              </a:rPr>
              <a:t> </a:t>
            </a:r>
            <a:r>
              <a:rPr sz="1800" dirty="0" err="1">
                <a:latin typeface="Arial" pitchFamily="34" charset="0"/>
                <a:cs typeface="Arial" pitchFamily="34" charset="0"/>
              </a:rPr>
              <a:t>der</a:t>
            </a:r>
            <a:r>
              <a:rPr sz="1800" dirty="0">
                <a:latin typeface="Arial" pitchFamily="34" charset="0"/>
                <a:cs typeface="Arial" pitchFamily="34" charset="0"/>
              </a:rPr>
              <a:t> </a:t>
            </a:r>
            <a:r>
              <a:rPr sz="1800" dirty="0" err="1" smtClean="0">
                <a:latin typeface="Arial" pitchFamily="34" charset="0"/>
                <a:cs typeface="Arial" pitchFamily="34" charset="0"/>
              </a:rPr>
              <a:t>Vorfinanzierung</a:t>
            </a:r>
            <a:endParaRPr sz="1800" dirty="0">
              <a:latin typeface="Arial" pitchFamily="34" charset="0"/>
              <a:cs typeface="Arial" pitchFamily="34" charset="0"/>
            </a:endParaRPr>
          </a:p>
          <a:p>
            <a:pPr lvl="1"/>
            <a:r>
              <a:rPr sz="1800" dirty="0" err="1">
                <a:latin typeface="Arial" pitchFamily="34" charset="0"/>
                <a:cs typeface="Arial" pitchFamily="34" charset="0"/>
              </a:rPr>
              <a:t>Festlegung</a:t>
            </a:r>
            <a:r>
              <a:rPr sz="1800" dirty="0">
                <a:latin typeface="Arial" pitchFamily="34" charset="0"/>
                <a:cs typeface="Arial" pitchFamily="34" charset="0"/>
              </a:rPr>
              <a:t> </a:t>
            </a:r>
            <a:r>
              <a:rPr sz="1800" dirty="0" err="1">
                <a:latin typeface="Arial" pitchFamily="34" charset="0"/>
                <a:cs typeface="Arial" pitchFamily="34" charset="0"/>
              </a:rPr>
              <a:t>der</a:t>
            </a:r>
            <a:r>
              <a:rPr sz="1800" dirty="0">
                <a:latin typeface="Arial" pitchFamily="34" charset="0"/>
                <a:cs typeface="Arial" pitchFamily="34" charset="0"/>
              </a:rPr>
              <a:t> </a:t>
            </a:r>
            <a:r>
              <a:rPr sz="1800" dirty="0" err="1" smtClean="0">
                <a:latin typeface="Arial" pitchFamily="34" charset="0"/>
                <a:cs typeface="Arial" pitchFamily="34" charset="0"/>
              </a:rPr>
              <a:t>Berichtsperioden</a:t>
            </a:r>
            <a:endParaRPr sz="1800" dirty="0" smtClean="0">
              <a:latin typeface="Arial" pitchFamily="34" charset="0"/>
              <a:cs typeface="Arial" pitchFamily="34" charset="0"/>
            </a:endParaRPr>
          </a:p>
          <a:p>
            <a:pPr lvl="1"/>
            <a:r>
              <a:rPr lang="de-DE" sz="1800" dirty="0" smtClean="0">
                <a:latin typeface="Arial" pitchFamily="34" charset="0"/>
                <a:cs typeface="Arial" pitchFamily="34" charset="0"/>
              </a:rPr>
              <a:t>Ggf. Festlegung von Ethikauflagen</a:t>
            </a:r>
            <a:endParaRPr sz="1800"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a:spLocks noGrp="1"/>
          </p:cNvSpPr>
          <p:nvPr>
            <p:ph type="title"/>
          </p:nvPr>
        </p:nvSpPr>
        <p:spPr>
          <a:xfrm>
            <a:off x="899592" y="1268760"/>
            <a:ext cx="7787208" cy="436910"/>
          </a:xfrm>
        </p:spPr>
        <p:txBody>
          <a:bodyPr>
            <a:noAutofit/>
          </a:bodyPr>
          <a:lstStyle/>
          <a:p>
            <a:r>
              <a:rPr lang="de-DE" sz="2800" dirty="0" smtClean="0">
                <a:latin typeface="Arial" pitchFamily="34" charset="0"/>
                <a:cs typeface="Arial" pitchFamily="34" charset="0"/>
              </a:rPr>
              <a:t>ERC Finanzhilfevereinbarung            </a:t>
            </a:r>
            <a:endParaRPr lang="de-DE" sz="2800" dirty="0">
              <a:latin typeface="Arial" pitchFamily="34" charset="0"/>
              <a:cs typeface="Arial" pitchFamily="34" charset="0"/>
            </a:endParaRPr>
          </a:p>
        </p:txBody>
      </p:sp>
      <p:sp>
        <p:nvSpPr>
          <p:cNvPr id="4" name="Inhaltsplatzhalter 1"/>
          <p:cNvSpPr txBox="1">
            <a:spLocks/>
          </p:cNvSpPr>
          <p:nvPr/>
        </p:nvSpPr>
        <p:spPr>
          <a:xfrm>
            <a:off x="467544" y="1700808"/>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20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5" name="Inhaltsplatzhalter 1"/>
          <p:cNvSpPr txBox="1">
            <a:spLocks/>
          </p:cNvSpPr>
          <p:nvPr/>
        </p:nvSpPr>
        <p:spPr>
          <a:xfrm>
            <a:off x="467544" y="1853208"/>
            <a:ext cx="8382000" cy="4525963"/>
          </a:xfrm>
          <a:prstGeom prst="rect">
            <a:avLst/>
          </a:prstGeom>
        </p:spPr>
        <p:txBody>
          <a:bodyPr vert="horz" lIns="91440" tIns="45720" rIns="91440" bIns="45720" rtlCol="0">
            <a:noAutofit/>
          </a:bodyPr>
          <a:lstStyle/>
          <a:p>
            <a:pPr>
              <a:buFont typeface="Arial" pitchFamily="34" charset="0"/>
              <a:buChar char="•"/>
            </a:pPr>
            <a:r>
              <a:rPr lang="de-DE" sz="2000" dirty="0" smtClean="0">
                <a:latin typeface="Verdana" pitchFamily="34" charset="0"/>
                <a:ea typeface="Verdana" pitchFamily="34" charset="0"/>
                <a:cs typeface="Verdana" pitchFamily="34" charset="0"/>
              </a:rPr>
              <a:t> </a:t>
            </a:r>
            <a:r>
              <a:rPr lang="de-DE" sz="2000" dirty="0" smtClean="0">
                <a:latin typeface="Arial" pitchFamily="34" charset="0"/>
                <a:cs typeface="Arial" pitchFamily="34" charset="0"/>
              </a:rPr>
              <a:t>Zwischen ERC und der Gastinstitution als Zuwendungsempfänger </a:t>
            </a:r>
          </a:p>
          <a:p>
            <a:r>
              <a:rPr lang="de-DE" sz="2000" dirty="0" smtClean="0">
                <a:latin typeface="Arial" pitchFamily="34" charset="0"/>
                <a:cs typeface="Arial" pitchFamily="34" charset="0"/>
              </a:rPr>
              <a:t>  (ERC-MGA verwenden). </a:t>
            </a:r>
          </a:p>
          <a:p>
            <a:r>
              <a:rPr lang="de-DE" sz="2000" dirty="0" smtClean="0">
                <a:latin typeface="Arial" pitchFamily="34" charset="0"/>
                <a:cs typeface="Arial" pitchFamily="34" charset="0"/>
              </a:rPr>
              <a:t>   Die Finanzhilfevereinbarung regelt: </a:t>
            </a:r>
          </a:p>
          <a:p>
            <a:pPr lvl="1"/>
            <a:r>
              <a:rPr lang="de-DE" sz="2000" dirty="0" smtClean="0">
                <a:latin typeface="Arial" pitchFamily="34" charset="0"/>
                <a:ea typeface="Verdana" pitchFamily="34" charset="0"/>
                <a:cs typeface="Arial" pitchFamily="34" charset="0"/>
              </a:rPr>
              <a:t>-  </a:t>
            </a:r>
            <a:r>
              <a:rPr lang="de-DE" sz="2000" dirty="0" smtClean="0">
                <a:latin typeface="Arial" pitchFamily="34" charset="0"/>
                <a:ea typeface="Verdana" pitchFamily="34" charset="0"/>
                <a:cs typeface="Arial" pitchFamily="34" charset="0"/>
              </a:rPr>
              <a:t>Projektdurchführung </a:t>
            </a:r>
            <a:endParaRPr lang="de-DE" sz="2000" dirty="0" smtClean="0">
              <a:latin typeface="Arial" pitchFamily="34" charset="0"/>
              <a:ea typeface="Verdana" pitchFamily="34" charset="0"/>
              <a:cs typeface="Arial" pitchFamily="34" charset="0"/>
            </a:endParaRPr>
          </a:p>
          <a:p>
            <a:pPr lvl="1">
              <a:buFontTx/>
              <a:buChar char="-"/>
            </a:pPr>
            <a:r>
              <a:rPr lang="de-DE" sz="2000" dirty="0" smtClean="0">
                <a:latin typeface="Arial" pitchFamily="34" charset="0"/>
                <a:ea typeface="Verdana" pitchFamily="34" charset="0"/>
                <a:cs typeface="Arial" pitchFamily="34" charset="0"/>
              </a:rPr>
              <a:t>  die Finanzhilfe der EU und deren Verwendung </a:t>
            </a:r>
          </a:p>
          <a:p>
            <a:pPr lvl="1">
              <a:buFontTx/>
              <a:buChar char="-"/>
            </a:pPr>
            <a:r>
              <a:rPr lang="de-DE" sz="2000" dirty="0" smtClean="0">
                <a:latin typeface="Arial" pitchFamily="34" charset="0"/>
                <a:ea typeface="Verdana" pitchFamily="34" charset="0"/>
                <a:cs typeface="Arial" pitchFamily="34" charset="0"/>
              </a:rPr>
              <a:t>  Berichtspflichten der Projektbeteiligten.</a:t>
            </a:r>
          </a:p>
          <a:p>
            <a:endParaRPr lang="de-DE" sz="2000" dirty="0" smtClean="0">
              <a:latin typeface="Arial" pitchFamily="34" charset="0"/>
              <a:ea typeface="Verdana" pitchFamily="34" charset="0"/>
              <a:cs typeface="Arial" pitchFamily="34" charset="0"/>
            </a:endParaRPr>
          </a:p>
          <a:p>
            <a:pPr>
              <a:buFont typeface="Arial" pitchFamily="34" charset="0"/>
              <a:buChar char="•"/>
            </a:pPr>
            <a:r>
              <a:rPr lang="de-DE" sz="2000" dirty="0" smtClean="0">
                <a:latin typeface="Arial" pitchFamily="34" charset="0"/>
                <a:ea typeface="Verdana" pitchFamily="34" charset="0"/>
                <a:cs typeface="Arial" pitchFamily="34" charset="0"/>
              </a:rPr>
              <a:t> Ergänzend zur Finanzhilfevereinbarung schließen die </a:t>
            </a:r>
          </a:p>
          <a:p>
            <a:r>
              <a:rPr lang="de-DE" sz="2000" dirty="0" smtClean="0">
                <a:latin typeface="Arial" pitchFamily="34" charset="0"/>
                <a:ea typeface="Verdana" pitchFamily="34" charset="0"/>
                <a:cs typeface="Arial" pitchFamily="34" charset="0"/>
              </a:rPr>
              <a:t>  Gastinstitution und der </a:t>
            </a:r>
            <a:r>
              <a:rPr lang="de-DE" sz="2000" dirty="0" err="1" smtClean="0">
                <a:latin typeface="Arial" pitchFamily="34" charset="0"/>
                <a:ea typeface="Verdana" pitchFamily="34" charset="0"/>
                <a:cs typeface="Arial" pitchFamily="34" charset="0"/>
              </a:rPr>
              <a:t>Principal</a:t>
            </a:r>
            <a:r>
              <a:rPr lang="de-DE" sz="2000" dirty="0" smtClean="0">
                <a:latin typeface="Arial" pitchFamily="34" charset="0"/>
                <a:ea typeface="Verdana" pitchFamily="34" charset="0"/>
                <a:cs typeface="Arial" pitchFamily="34" charset="0"/>
              </a:rPr>
              <a:t> </a:t>
            </a:r>
            <a:r>
              <a:rPr lang="de-DE" sz="2000" dirty="0" err="1" smtClean="0">
                <a:latin typeface="Arial" pitchFamily="34" charset="0"/>
                <a:ea typeface="Verdana" pitchFamily="34" charset="0"/>
                <a:cs typeface="Arial" pitchFamily="34" charset="0"/>
              </a:rPr>
              <a:t>Investigator</a:t>
            </a:r>
            <a:r>
              <a:rPr lang="de-DE" sz="2000" dirty="0" smtClean="0">
                <a:latin typeface="Arial" pitchFamily="34" charset="0"/>
                <a:ea typeface="Verdana" pitchFamily="34" charset="0"/>
                <a:cs typeface="Arial" pitchFamily="34" charset="0"/>
              </a:rPr>
              <a:t> eine   </a:t>
            </a:r>
          </a:p>
          <a:p>
            <a:r>
              <a:rPr lang="de-DE" sz="2000" dirty="0" smtClean="0">
                <a:latin typeface="Arial" pitchFamily="34" charset="0"/>
                <a:ea typeface="Verdana" pitchFamily="34" charset="0"/>
                <a:cs typeface="Arial" pitchFamily="34" charset="0"/>
              </a:rPr>
              <a:t>  Zusatzvereinbarung (</a:t>
            </a:r>
            <a:r>
              <a:rPr lang="de-DE" sz="2000" b="1" dirty="0" err="1" smtClean="0">
                <a:latin typeface="Arial" pitchFamily="34" charset="0"/>
                <a:ea typeface="Verdana" pitchFamily="34" charset="0"/>
                <a:cs typeface="Arial" pitchFamily="34" charset="0"/>
              </a:rPr>
              <a:t>Supplementary</a:t>
            </a:r>
            <a:r>
              <a:rPr lang="de-DE" sz="2000" b="1" dirty="0" smtClean="0">
                <a:latin typeface="Arial" pitchFamily="34" charset="0"/>
                <a:ea typeface="Verdana" pitchFamily="34" charset="0"/>
                <a:cs typeface="Arial" pitchFamily="34" charset="0"/>
              </a:rPr>
              <a:t> Agreement</a:t>
            </a:r>
            <a:r>
              <a:rPr lang="de-DE" sz="2000" dirty="0" smtClean="0">
                <a:latin typeface="Arial" pitchFamily="34" charset="0"/>
                <a:ea typeface="Verdana" pitchFamily="34" charset="0"/>
                <a:cs typeface="Arial" pitchFamily="34" charset="0"/>
              </a:rPr>
              <a:t>) ab.</a:t>
            </a:r>
          </a:p>
          <a:p>
            <a:endParaRPr lang="de-DE" sz="2000" dirty="0" smtClean="0">
              <a:ea typeface="Verdana" pitchFamily="34" charset="0"/>
              <a:cs typeface="Verdana" pitchFamily="34" charset="0"/>
            </a:endParaRPr>
          </a:p>
          <a:p>
            <a:r>
              <a:rPr lang="de-DE" sz="2000" dirty="0" smtClean="0">
                <a:ea typeface="Verdana" pitchFamily="34" charset="0"/>
                <a:cs typeface="Verdana" pitchFamily="34" charset="0"/>
              </a:rPr>
              <a:t> </a:t>
            </a:r>
          </a:p>
        </p:txBody>
      </p:sp>
      <p:pic>
        <p:nvPicPr>
          <p:cNvPr id="6"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196752"/>
            <a:ext cx="7787208" cy="436910"/>
          </a:xfrm>
        </p:spPr>
        <p:txBody>
          <a:bodyPr/>
          <a:lstStyle/>
          <a:p>
            <a:r>
              <a:rPr lang="de-DE" sz="2800" dirty="0" smtClean="0">
                <a:latin typeface="Arial" pitchFamily="34" charset="0"/>
                <a:ea typeface="Verdana" pitchFamily="34" charset="0"/>
                <a:cs typeface="Arial" pitchFamily="34" charset="0"/>
              </a:rPr>
              <a:t>Finanzierungsregeln</a:t>
            </a:r>
            <a:endParaRPr lang="de-DE" sz="2800" dirty="0">
              <a:latin typeface="Arial" pitchFamily="34" charset="0"/>
              <a:ea typeface="Verdana" pitchFamily="34" charset="0"/>
              <a:cs typeface="Arial" pitchFamily="34" charset="0"/>
            </a:endParaRPr>
          </a:p>
        </p:txBody>
      </p:sp>
      <p:sp>
        <p:nvSpPr>
          <p:cNvPr id="4" name="Inhaltsplatzhalter 1"/>
          <p:cNvSpPr txBox="1">
            <a:spLocks/>
          </p:cNvSpPr>
          <p:nvPr/>
        </p:nvSpPr>
        <p:spPr>
          <a:xfrm>
            <a:off x="467544" y="1772816"/>
            <a:ext cx="8382000" cy="4525963"/>
          </a:xfrm>
          <a:prstGeom prst="rect">
            <a:avLst/>
          </a:prstGeom>
        </p:spPr>
        <p:txBody>
          <a:bodyPr vert="horz" lIns="91440" tIns="45720" rIns="91440" bIns="45720" rtlCol="0">
            <a:noAutofit/>
          </a:bodyPr>
          <a:lstStyle/>
          <a:p>
            <a:pPr>
              <a:buFont typeface="Arial" pitchFamily="34" charset="0"/>
              <a:buChar char="•"/>
            </a:pPr>
            <a:r>
              <a:rPr lang="de-DE" sz="2000" dirty="0" smtClean="0">
                <a:ea typeface="Verdana" pitchFamily="34" charset="0"/>
                <a:cs typeface="Verdana" pitchFamily="34" charset="0"/>
              </a:rPr>
              <a:t> </a:t>
            </a:r>
            <a:r>
              <a:rPr lang="de-DE" sz="2000" dirty="0" smtClean="0">
                <a:latin typeface="Arial" pitchFamily="34" charset="0"/>
                <a:ea typeface="Verdana" pitchFamily="34" charset="0"/>
                <a:cs typeface="Arial" pitchFamily="34" charset="0"/>
              </a:rPr>
              <a:t>Förderquoten: Es werden 100 % der direkten erstattungsfähigen </a:t>
            </a:r>
          </a:p>
          <a:p>
            <a:r>
              <a:rPr lang="de-DE" sz="2000" dirty="0" smtClean="0">
                <a:latin typeface="Arial" pitchFamily="34" charset="0"/>
                <a:ea typeface="Verdana" pitchFamily="34" charset="0"/>
                <a:cs typeface="Arial" pitchFamily="34" charset="0"/>
              </a:rPr>
              <a:t>  Projektkosten durch die EU erstattet. Die indirekten Kosten werden mit </a:t>
            </a:r>
          </a:p>
          <a:p>
            <a:r>
              <a:rPr lang="de-DE" sz="2000" dirty="0" smtClean="0">
                <a:latin typeface="Arial" pitchFamily="34" charset="0"/>
                <a:ea typeface="Verdana" pitchFamily="34" charset="0"/>
                <a:cs typeface="Arial" pitchFamily="34" charset="0"/>
              </a:rPr>
              <a:t>  einer Flatrate in Höhe von 25 % der direkten Kosten abgegolten.</a:t>
            </a:r>
          </a:p>
          <a:p>
            <a:pPr>
              <a:buFont typeface="Arial" pitchFamily="34" charset="0"/>
              <a:buChar char="•"/>
            </a:pPr>
            <a:endParaRPr lang="de-DE" sz="2000" dirty="0" smtClean="0">
              <a:latin typeface="Arial" pitchFamily="34" charset="0"/>
              <a:ea typeface="Verdana" pitchFamily="34" charset="0"/>
              <a:cs typeface="Arial" pitchFamily="34" charset="0"/>
            </a:endParaRPr>
          </a:p>
          <a:p>
            <a:pPr>
              <a:buFont typeface="Arial" pitchFamily="34" charset="0"/>
              <a:buChar char="•"/>
            </a:pPr>
            <a:r>
              <a:rPr lang="de-DE" sz="2000" dirty="0" smtClean="0">
                <a:latin typeface="Arial" pitchFamily="34" charset="0"/>
                <a:ea typeface="Verdana" pitchFamily="34" charset="0"/>
                <a:cs typeface="Arial" pitchFamily="34" charset="0"/>
              </a:rPr>
              <a:t> Die Vorfinanzierung kann entweder 30 Tage nach Inkrafttreten (des </a:t>
            </a:r>
          </a:p>
          <a:p>
            <a:r>
              <a:rPr lang="de-DE" sz="2000" dirty="0" smtClean="0">
                <a:latin typeface="Arial" pitchFamily="34" charset="0"/>
                <a:ea typeface="Verdana" pitchFamily="34" charset="0"/>
                <a:cs typeface="Arial" pitchFamily="34" charset="0"/>
              </a:rPr>
              <a:t>  GA) oder bis zu 10 Tage vor fixiertem Startdatum (Option).</a:t>
            </a:r>
          </a:p>
          <a:p>
            <a:pPr>
              <a:buFont typeface="Arial" pitchFamily="34" charset="0"/>
              <a:buChar char="•"/>
            </a:pPr>
            <a:endParaRPr lang="de-DE" sz="2000" dirty="0" smtClean="0">
              <a:latin typeface="Arial" pitchFamily="34" charset="0"/>
              <a:ea typeface="Verdana" pitchFamily="34" charset="0"/>
              <a:cs typeface="Arial" pitchFamily="34" charset="0"/>
            </a:endParaRPr>
          </a:p>
          <a:p>
            <a:pPr>
              <a:buFont typeface="Arial" pitchFamily="34" charset="0"/>
              <a:buChar char="•"/>
            </a:pPr>
            <a:r>
              <a:rPr lang="de-DE" sz="2000" dirty="0" smtClean="0">
                <a:latin typeface="Arial" pitchFamily="34" charset="0"/>
                <a:ea typeface="Verdana" pitchFamily="34" charset="0"/>
                <a:cs typeface="Arial" pitchFamily="34" charset="0"/>
              </a:rPr>
              <a:t> Dokumentationspflichten: Personen, die nur einen Teil ihrer Arbeitszeit </a:t>
            </a:r>
          </a:p>
          <a:p>
            <a:r>
              <a:rPr lang="de-DE" sz="2000" dirty="0" smtClean="0">
                <a:latin typeface="Arial" pitchFamily="34" charset="0"/>
                <a:ea typeface="Verdana" pitchFamily="34" charset="0"/>
                <a:cs typeface="Arial" pitchFamily="34" charset="0"/>
              </a:rPr>
              <a:t>  für das Projekt aufwenden, müssen </a:t>
            </a:r>
            <a:r>
              <a:rPr lang="de-DE" sz="2000" dirty="0" err="1" smtClean="0">
                <a:latin typeface="Arial" pitchFamily="34" charset="0"/>
                <a:ea typeface="Verdana" pitchFamily="34" charset="0"/>
                <a:cs typeface="Arial" pitchFamily="34" charset="0"/>
              </a:rPr>
              <a:t>Timesheets</a:t>
            </a:r>
            <a:r>
              <a:rPr lang="de-DE" sz="2000" dirty="0" smtClean="0">
                <a:latin typeface="Arial" pitchFamily="34" charset="0"/>
                <a:ea typeface="Verdana" pitchFamily="34" charset="0"/>
                <a:cs typeface="Arial" pitchFamily="34" charset="0"/>
              </a:rPr>
              <a:t> oder vergleichbare </a:t>
            </a:r>
          </a:p>
          <a:p>
            <a:r>
              <a:rPr lang="de-DE" sz="2000" dirty="0" smtClean="0">
                <a:latin typeface="Arial" pitchFamily="34" charset="0"/>
                <a:ea typeface="Verdana" pitchFamily="34" charset="0"/>
                <a:cs typeface="Arial" pitchFamily="34" charset="0"/>
              </a:rPr>
              <a:t>  Nachweise führen.</a:t>
            </a:r>
          </a:p>
          <a:p>
            <a:pPr>
              <a:buFont typeface="Arial" pitchFamily="34" charset="0"/>
              <a:buChar char="•"/>
            </a:pPr>
            <a:endParaRPr lang="de-DE" sz="2000" dirty="0" smtClean="0">
              <a:latin typeface="Arial" pitchFamily="34" charset="0"/>
              <a:ea typeface="Verdana" pitchFamily="34" charset="0"/>
              <a:cs typeface="Arial" pitchFamily="34" charset="0"/>
            </a:endParaRPr>
          </a:p>
          <a:p>
            <a:pPr>
              <a:buFont typeface="Arial" pitchFamily="34" charset="0"/>
              <a:buChar char="•"/>
            </a:pPr>
            <a:r>
              <a:rPr lang="de-DE" sz="2000" dirty="0" smtClean="0">
                <a:latin typeface="Arial" pitchFamily="34" charset="0"/>
                <a:ea typeface="Verdana" pitchFamily="34" charset="0"/>
                <a:cs typeface="Arial" pitchFamily="34" charset="0"/>
              </a:rPr>
              <a:t> </a:t>
            </a:r>
            <a:r>
              <a:rPr lang="de-DE" sz="2000" dirty="0" err="1" smtClean="0">
                <a:latin typeface="Arial" pitchFamily="34" charset="0"/>
                <a:ea typeface="Verdana" pitchFamily="34" charset="0"/>
                <a:cs typeface="Arial" pitchFamily="34" charset="0"/>
              </a:rPr>
              <a:t>Portability</a:t>
            </a:r>
            <a:r>
              <a:rPr lang="de-DE" sz="2000" dirty="0" smtClean="0">
                <a:latin typeface="Arial" pitchFamily="34" charset="0"/>
                <a:ea typeface="Verdana" pitchFamily="34" charset="0"/>
                <a:cs typeface="Arial" pitchFamily="34" charset="0"/>
              </a:rPr>
              <a:t> </a:t>
            </a:r>
            <a:r>
              <a:rPr lang="de-DE" sz="2000" dirty="0" err="1" smtClean="0">
                <a:latin typeface="Arial" pitchFamily="34" charset="0"/>
                <a:ea typeface="Verdana" pitchFamily="34" charset="0"/>
                <a:cs typeface="Arial" pitchFamily="34" charset="0"/>
              </a:rPr>
              <a:t>of</a:t>
            </a:r>
            <a:r>
              <a:rPr lang="de-DE" sz="2000" dirty="0" smtClean="0">
                <a:latin typeface="Arial" pitchFamily="34" charset="0"/>
                <a:ea typeface="Verdana" pitchFamily="34" charset="0"/>
                <a:cs typeface="Arial" pitchFamily="34" charset="0"/>
              </a:rPr>
              <a:t> Grants</a:t>
            </a:r>
          </a:p>
          <a:p>
            <a:pPr>
              <a:buFont typeface="Arial" pitchFamily="34" charset="0"/>
              <a:buChar char="•"/>
            </a:pPr>
            <a:endParaRPr lang="de-DE" sz="2000" dirty="0" smtClean="0">
              <a:latin typeface="Arial" pitchFamily="34" charset="0"/>
              <a:ea typeface="Verdana" pitchFamily="34" charset="0"/>
              <a:cs typeface="Arial" pitchFamily="34" charset="0"/>
            </a:endParaRPr>
          </a:p>
          <a:p>
            <a:pPr>
              <a:buFont typeface="Arial" pitchFamily="34" charset="0"/>
              <a:buChar char="•"/>
            </a:pPr>
            <a:r>
              <a:rPr lang="de-DE" sz="2000" dirty="0" smtClean="0">
                <a:latin typeface="Arial" pitchFamily="34" charset="0"/>
                <a:ea typeface="Verdana" pitchFamily="34" charset="0"/>
                <a:cs typeface="Arial" pitchFamily="34" charset="0"/>
              </a:rPr>
              <a:t> Time </a:t>
            </a:r>
            <a:r>
              <a:rPr lang="de-DE" sz="2000" dirty="0" err="1" smtClean="0">
                <a:latin typeface="Arial" pitchFamily="34" charset="0"/>
                <a:ea typeface="Verdana" pitchFamily="34" charset="0"/>
                <a:cs typeface="Arial" pitchFamily="34" charset="0"/>
              </a:rPr>
              <a:t>Commitment</a:t>
            </a:r>
            <a:r>
              <a:rPr lang="de-DE" sz="2000" dirty="0" smtClean="0">
                <a:latin typeface="Arial" pitchFamily="34" charset="0"/>
                <a:ea typeface="Verdana" pitchFamily="34" charset="0"/>
                <a:cs typeface="Arial" pitchFamily="34" charset="0"/>
              </a:rPr>
              <a:t> des PIs </a:t>
            </a:r>
          </a:p>
        </p:txBody>
      </p:sp>
      <p:pic>
        <p:nvPicPr>
          <p:cNvPr id="5"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196752"/>
            <a:ext cx="7787208" cy="436910"/>
          </a:xfrm>
        </p:spPr>
        <p:txBody>
          <a:bodyPr/>
          <a:lstStyle/>
          <a:p>
            <a:r>
              <a:rPr lang="de-DE" sz="2800" dirty="0" smtClean="0">
                <a:latin typeface="Arial" pitchFamily="34" charset="0"/>
                <a:cs typeface="Arial" pitchFamily="34" charset="0"/>
              </a:rPr>
              <a:t>Berichtspflichten</a:t>
            </a:r>
            <a:endParaRPr lang="de-DE" sz="2800" dirty="0">
              <a:latin typeface="Arial" pitchFamily="34" charset="0"/>
              <a:cs typeface="Arial" pitchFamily="34" charset="0"/>
            </a:endParaRPr>
          </a:p>
        </p:txBody>
      </p:sp>
      <p:sp>
        <p:nvSpPr>
          <p:cNvPr id="3" name="Inhaltsplatzhalter 1"/>
          <p:cNvSpPr txBox="1">
            <a:spLocks/>
          </p:cNvSpPr>
          <p:nvPr/>
        </p:nvSpPr>
        <p:spPr>
          <a:xfrm>
            <a:off x="467544" y="1772816"/>
            <a:ext cx="8382000" cy="4525963"/>
          </a:xfrm>
          <a:prstGeom prst="rect">
            <a:avLst/>
          </a:prstGeom>
        </p:spPr>
        <p:txBody>
          <a:bodyPr vert="horz" lIns="91440" tIns="45720" rIns="91440" bIns="45720" rtlCol="0">
            <a:noAutofit/>
          </a:bodyPr>
          <a:lstStyle/>
          <a:p>
            <a:pPr>
              <a:buFont typeface="Arial" pitchFamily="34" charset="0"/>
              <a:buChar char="•"/>
            </a:pPr>
            <a:r>
              <a:rPr lang="de-DE" sz="2000" dirty="0" smtClean="0">
                <a:latin typeface="Arial" pitchFamily="34" charset="0"/>
                <a:cs typeface="Arial" pitchFamily="34" charset="0"/>
              </a:rPr>
              <a:t> Die Berichterstattung zum Projekt erfolgt durch:</a:t>
            </a:r>
          </a:p>
          <a:p>
            <a:pPr lvl="1">
              <a:buFontTx/>
              <a:buChar char="-"/>
            </a:pPr>
            <a:r>
              <a:rPr lang="de-DE" sz="2000" dirty="0" smtClean="0">
                <a:latin typeface="Arial" pitchFamily="34" charset="0"/>
                <a:cs typeface="Arial" pitchFamily="34" charset="0"/>
              </a:rPr>
              <a:t> wissenschaftliche </a:t>
            </a:r>
            <a:r>
              <a:rPr lang="de-DE" sz="2000" dirty="0" smtClean="0">
                <a:latin typeface="Arial" pitchFamily="34" charset="0"/>
                <a:cs typeface="Arial" pitchFamily="34" charset="0"/>
              </a:rPr>
              <a:t>Berichte  (Zwischenbericht und </a:t>
            </a:r>
            <a:r>
              <a:rPr lang="de-DE" sz="2000" dirty="0" smtClean="0">
                <a:latin typeface="Arial" pitchFamily="34" charset="0"/>
                <a:cs typeface="Arial" pitchFamily="34" charset="0"/>
              </a:rPr>
              <a:t>  </a:t>
            </a:r>
          </a:p>
          <a:p>
            <a:pPr lvl="1"/>
            <a:r>
              <a:rPr lang="de-DE" sz="2000" dirty="0" smtClean="0">
                <a:latin typeface="Arial" pitchFamily="34" charset="0"/>
                <a:cs typeface="Arial" pitchFamily="34" charset="0"/>
              </a:rPr>
              <a:t> </a:t>
            </a:r>
            <a:r>
              <a:rPr lang="de-DE" sz="2000" dirty="0" smtClean="0">
                <a:latin typeface="Arial" pitchFamily="34" charset="0"/>
                <a:cs typeface="Arial" pitchFamily="34" charset="0"/>
              </a:rPr>
              <a:t>  </a:t>
            </a:r>
            <a:r>
              <a:rPr lang="de-DE" sz="2000" dirty="0" smtClean="0">
                <a:latin typeface="Arial" pitchFamily="34" charset="0"/>
                <a:cs typeface="Arial" pitchFamily="34" charset="0"/>
              </a:rPr>
              <a:t>Abschlussbericht</a:t>
            </a:r>
            <a:r>
              <a:rPr lang="de-DE" sz="2000" dirty="0" smtClean="0">
                <a:latin typeface="Arial" pitchFamily="34" charset="0"/>
                <a:cs typeface="Arial" pitchFamily="34" charset="0"/>
              </a:rPr>
              <a:t>) </a:t>
            </a:r>
          </a:p>
          <a:p>
            <a:pPr lvl="1">
              <a:buFontTx/>
              <a:buChar char="-"/>
            </a:pPr>
            <a:r>
              <a:rPr lang="de-DE" sz="2000" dirty="0" smtClean="0">
                <a:latin typeface="Arial" pitchFamily="34" charset="0"/>
                <a:cs typeface="Arial" pitchFamily="34" charset="0"/>
              </a:rPr>
              <a:t> Berichte zur Verwendung der Finanzen</a:t>
            </a:r>
            <a:r>
              <a:rPr lang="de-DE" sz="2000" dirty="0" smtClean="0">
                <a:latin typeface="Arial" pitchFamily="34" charset="0"/>
                <a:ea typeface="Verdana" pitchFamily="34" charset="0"/>
                <a:cs typeface="Arial" pitchFamily="34" charset="0"/>
              </a:rPr>
              <a:t>  (</a:t>
            </a:r>
            <a:r>
              <a:rPr lang="de-DE" sz="2000" dirty="0" smtClean="0">
                <a:latin typeface="Arial" pitchFamily="34" charset="0"/>
                <a:cs typeface="Arial" pitchFamily="34" charset="0"/>
              </a:rPr>
              <a:t>alle 18 Monate)</a:t>
            </a:r>
            <a:endParaRPr lang="de-DE" sz="2000" dirty="0" smtClean="0">
              <a:latin typeface="Arial" pitchFamily="34" charset="0"/>
              <a:ea typeface="Verdana" pitchFamily="34" charset="0"/>
              <a:cs typeface="Arial" pitchFamily="34" charset="0"/>
            </a:endParaRPr>
          </a:p>
          <a:p>
            <a:pPr>
              <a:buFontTx/>
              <a:buChar char="-"/>
            </a:pPr>
            <a:endParaRPr lang="de-DE" sz="2000" dirty="0" smtClean="0">
              <a:latin typeface="Arial" pitchFamily="34" charset="0"/>
              <a:ea typeface="Verdana" pitchFamily="34" charset="0"/>
              <a:cs typeface="Arial" pitchFamily="34" charset="0"/>
            </a:endParaRPr>
          </a:p>
          <a:p>
            <a:pPr>
              <a:buFont typeface="Arial" pitchFamily="34" charset="0"/>
              <a:buChar char="•"/>
            </a:pPr>
            <a:r>
              <a:rPr lang="de-DE" sz="2000" dirty="0" smtClean="0">
                <a:latin typeface="Arial" pitchFamily="34" charset="0"/>
                <a:cs typeface="Arial" pitchFamily="34" charset="0"/>
              </a:rPr>
              <a:t> Die Verantwortung für die wissenschaftlichen Berichte liegt beim PI; </a:t>
            </a:r>
          </a:p>
          <a:p>
            <a:pPr>
              <a:buFont typeface="Arial" pitchFamily="34" charset="0"/>
              <a:buChar char="•"/>
            </a:pPr>
            <a:r>
              <a:rPr lang="de-DE" sz="2000" dirty="0" smtClean="0">
                <a:latin typeface="Arial" pitchFamily="34" charset="0"/>
                <a:cs typeface="Arial" pitchFamily="34" charset="0"/>
              </a:rPr>
              <a:t> Für die Verwendung der finanziellen Mittel ist die Gasteinrichtung </a:t>
            </a:r>
          </a:p>
          <a:p>
            <a:r>
              <a:rPr lang="de-DE" sz="2000" dirty="0" smtClean="0">
                <a:latin typeface="Arial" pitchFamily="34" charset="0"/>
                <a:cs typeface="Arial" pitchFamily="34" charset="0"/>
              </a:rPr>
              <a:t>   verantwortlich. </a:t>
            </a:r>
          </a:p>
          <a:p>
            <a:r>
              <a:rPr lang="de-DE" sz="2000" dirty="0" smtClean="0">
                <a:latin typeface="Arial" pitchFamily="34" charset="0"/>
                <a:cs typeface="Arial" pitchFamily="34" charset="0"/>
                <a:sym typeface="Wingdings" pitchFamily="2" charset="2"/>
              </a:rPr>
              <a:t>    An diesen berichten hängt die Auszahlung der Finanzmittel</a:t>
            </a:r>
            <a:endParaRPr lang="de-DE" sz="2000" dirty="0" smtClean="0">
              <a:latin typeface="Arial" pitchFamily="34" charset="0"/>
              <a:cs typeface="Arial" pitchFamily="34" charset="0"/>
            </a:endParaRPr>
          </a:p>
          <a:p>
            <a:pPr>
              <a:buFont typeface="Wingdings" pitchFamily="2" charset="2"/>
              <a:buChar char="§"/>
            </a:pPr>
            <a:endParaRPr lang="de-DE" sz="2000" dirty="0" smtClean="0">
              <a:latin typeface="Arial" pitchFamily="34" charset="0"/>
              <a:ea typeface="Verdana" pitchFamily="34" charset="0"/>
              <a:cs typeface="Arial" pitchFamily="34" charset="0"/>
            </a:endParaRPr>
          </a:p>
          <a:p>
            <a:pPr>
              <a:buFont typeface="Arial" pitchFamily="34" charset="0"/>
              <a:buChar char="•"/>
            </a:pP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Certificate</a:t>
            </a:r>
            <a:r>
              <a:rPr lang="de-DE" sz="2000" dirty="0" smtClean="0">
                <a:latin typeface="Arial" pitchFamily="34" charset="0"/>
                <a:cs typeface="Arial" pitchFamily="34" charset="0"/>
              </a:rPr>
              <a:t> on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smtClean="0">
                <a:latin typeface="Arial" pitchFamily="34" charset="0"/>
                <a:cs typeface="Arial" pitchFamily="34" charset="0"/>
              </a:rPr>
              <a:t>Financial </a:t>
            </a:r>
            <a:r>
              <a:rPr lang="de-DE" sz="2000" dirty="0" smtClean="0">
                <a:latin typeface="Arial" pitchFamily="34" charset="0"/>
                <a:cs typeface="Arial" pitchFamily="34" charset="0"/>
              </a:rPr>
              <a:t>S</a:t>
            </a:r>
            <a:r>
              <a:rPr lang="de-DE" sz="2000" dirty="0" smtClean="0">
                <a:latin typeface="Arial" pitchFamily="34" charset="0"/>
                <a:cs typeface="Arial" pitchFamily="34" charset="0"/>
              </a:rPr>
              <a:t>tatement </a:t>
            </a:r>
            <a:r>
              <a:rPr lang="de-DE" sz="2000" dirty="0" smtClean="0">
                <a:latin typeface="Arial" pitchFamily="34" charset="0"/>
                <a:cs typeface="Arial" pitchFamily="34" charset="0"/>
              </a:rPr>
              <a:t>(</a:t>
            </a:r>
            <a:r>
              <a:rPr lang="de-DE" sz="2000" dirty="0" err="1" smtClean="0">
                <a:latin typeface="Arial" pitchFamily="34" charset="0"/>
                <a:cs typeface="Arial" pitchFamily="34" charset="0"/>
              </a:rPr>
              <a:t>Auditzertifikat</a:t>
            </a:r>
            <a:r>
              <a:rPr lang="de-DE" sz="2000" dirty="0" smtClean="0">
                <a:latin typeface="Arial" pitchFamily="34" charset="0"/>
                <a:cs typeface="Arial" pitchFamily="34" charset="0"/>
              </a:rPr>
              <a:t>)</a:t>
            </a:r>
          </a:p>
          <a:p>
            <a:pPr>
              <a:buFont typeface="Arial" pitchFamily="34" charset="0"/>
              <a:buChar char="•"/>
            </a:pPr>
            <a:endParaRPr lang="de-DE" sz="2000" dirty="0" smtClean="0">
              <a:latin typeface="Arial" pitchFamily="34" charset="0"/>
              <a:ea typeface="Verdana" pitchFamily="34" charset="0"/>
              <a:cs typeface="Arial" pitchFamily="34" charset="0"/>
            </a:endParaRPr>
          </a:p>
          <a:p>
            <a:pPr>
              <a:buFont typeface="Arial" pitchFamily="34" charset="0"/>
              <a:buChar char="•"/>
            </a:pPr>
            <a:r>
              <a:rPr lang="de-DE" sz="2000" dirty="0" smtClean="0">
                <a:latin typeface="Arial" pitchFamily="34" charset="0"/>
                <a:ea typeface="Verdana" pitchFamily="34" charset="0"/>
                <a:cs typeface="Arial" pitchFamily="34" charset="0"/>
              </a:rPr>
              <a:t> Auszahlung der Finanzmittel in Raten: </a:t>
            </a:r>
            <a:r>
              <a:rPr lang="de-DE" sz="2000" dirty="0" err="1" smtClean="0">
                <a:latin typeface="Arial" pitchFamily="34" charset="0"/>
                <a:ea typeface="Verdana" pitchFamily="34" charset="0"/>
                <a:cs typeface="Arial" pitchFamily="34" charset="0"/>
              </a:rPr>
              <a:t>Pre-Financing</a:t>
            </a:r>
            <a:r>
              <a:rPr lang="de-DE" sz="2000" dirty="0" smtClean="0">
                <a:latin typeface="Arial" pitchFamily="34" charset="0"/>
                <a:ea typeface="Verdana" pitchFamily="34" charset="0"/>
                <a:cs typeface="Arial" pitchFamily="34" charset="0"/>
              </a:rPr>
              <a:t> (25-40%)</a:t>
            </a:r>
          </a:p>
        </p:txBody>
      </p:sp>
      <p:pic>
        <p:nvPicPr>
          <p:cNvPr id="4"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el 3"/>
          <p:cNvSpPr>
            <a:spLocks noGrp="1"/>
          </p:cNvSpPr>
          <p:nvPr>
            <p:ph type="title"/>
          </p:nvPr>
        </p:nvSpPr>
        <p:spPr/>
        <p:txBody>
          <a:bodyPr/>
          <a:lstStyle/>
          <a:p>
            <a:r>
              <a:rPr lang="de-DE" dirty="0" smtClean="0"/>
              <a:t>Beratung zum </a:t>
            </a:r>
            <a:r>
              <a:rPr lang="de-DE" dirty="0" err="1" smtClean="0"/>
              <a:t>ERC</a:t>
            </a:r>
            <a:r>
              <a:rPr lang="de-DE" dirty="0" smtClean="0"/>
              <a:t> in Deutschland</a:t>
            </a:r>
          </a:p>
        </p:txBody>
      </p:sp>
      <p:grpSp>
        <p:nvGrpSpPr>
          <p:cNvPr id="2" name="Gruppieren 29"/>
          <p:cNvGrpSpPr/>
          <p:nvPr/>
        </p:nvGrpSpPr>
        <p:grpSpPr>
          <a:xfrm>
            <a:off x="500034" y="2292197"/>
            <a:ext cx="8143932" cy="3994323"/>
            <a:chOff x="500034" y="2149321"/>
            <a:chExt cx="8143932" cy="3994323"/>
          </a:xfrm>
        </p:grpSpPr>
        <p:sp>
          <p:nvSpPr>
            <p:cNvPr id="15" name="Freeform 160"/>
            <p:cNvSpPr>
              <a:spLocks noChangeAspect="1"/>
            </p:cNvSpPr>
            <p:nvPr/>
          </p:nvSpPr>
          <p:spPr bwMode="auto">
            <a:xfrm>
              <a:off x="4519612" y="2149321"/>
              <a:ext cx="1845348" cy="1493993"/>
            </a:xfrm>
            <a:custGeom>
              <a:avLst/>
              <a:gdLst/>
              <a:ahLst/>
              <a:cxnLst>
                <a:cxn ang="0">
                  <a:pos x="542" y="522"/>
                </a:cxn>
                <a:cxn ang="0">
                  <a:pos x="530" y="515"/>
                </a:cxn>
                <a:cxn ang="0">
                  <a:pos x="527" y="506"/>
                </a:cxn>
                <a:cxn ang="0">
                  <a:pos x="534" y="489"/>
                </a:cxn>
                <a:cxn ang="0">
                  <a:pos x="555" y="458"/>
                </a:cxn>
                <a:cxn ang="0">
                  <a:pos x="561" y="442"/>
                </a:cxn>
                <a:cxn ang="0">
                  <a:pos x="560" y="425"/>
                </a:cxn>
                <a:cxn ang="0">
                  <a:pos x="556" y="416"/>
                </a:cxn>
                <a:cxn ang="0">
                  <a:pos x="548" y="405"/>
                </a:cxn>
                <a:cxn ang="0">
                  <a:pos x="531" y="393"/>
                </a:cxn>
                <a:cxn ang="0">
                  <a:pos x="515" y="387"/>
                </a:cxn>
                <a:cxn ang="0">
                  <a:pos x="492" y="383"/>
                </a:cxn>
                <a:cxn ang="0">
                  <a:pos x="457" y="385"/>
                </a:cxn>
                <a:cxn ang="0">
                  <a:pos x="434" y="393"/>
                </a:cxn>
                <a:cxn ang="0">
                  <a:pos x="420" y="403"/>
                </a:cxn>
                <a:cxn ang="0">
                  <a:pos x="409" y="416"/>
                </a:cxn>
                <a:cxn ang="0">
                  <a:pos x="403" y="431"/>
                </a:cxn>
                <a:cxn ang="0">
                  <a:pos x="403" y="444"/>
                </a:cxn>
                <a:cxn ang="0">
                  <a:pos x="408" y="460"/>
                </a:cxn>
                <a:cxn ang="0">
                  <a:pos x="422" y="482"/>
                </a:cxn>
                <a:cxn ang="0">
                  <a:pos x="433" y="501"/>
                </a:cxn>
                <a:cxn ang="0">
                  <a:pos x="434" y="509"/>
                </a:cxn>
                <a:cxn ang="0">
                  <a:pos x="430" y="517"/>
                </a:cxn>
                <a:cxn ang="0">
                  <a:pos x="419" y="523"/>
                </a:cxn>
                <a:cxn ang="0">
                  <a:pos x="142" y="327"/>
                </a:cxn>
                <a:cxn ang="0">
                  <a:pos x="132" y="309"/>
                </a:cxn>
                <a:cxn ang="0">
                  <a:pos x="124" y="307"/>
                </a:cxn>
                <a:cxn ang="0">
                  <a:pos x="112" y="312"/>
                </a:cxn>
                <a:cxn ang="0">
                  <a:pos x="83" y="331"/>
                </a:cxn>
                <a:cxn ang="0">
                  <a:pos x="72" y="338"/>
                </a:cxn>
                <a:cxn ang="0">
                  <a:pos x="55" y="342"/>
                </a:cxn>
                <a:cxn ang="0">
                  <a:pos x="43" y="340"/>
                </a:cxn>
                <a:cxn ang="0">
                  <a:pos x="26" y="329"/>
                </a:cxn>
                <a:cxn ang="0">
                  <a:pos x="12" y="313"/>
                </a:cxn>
                <a:cxn ang="0">
                  <a:pos x="4" y="293"/>
                </a:cxn>
                <a:cxn ang="0">
                  <a:pos x="1" y="272"/>
                </a:cxn>
                <a:cxn ang="0">
                  <a:pos x="3" y="240"/>
                </a:cxn>
                <a:cxn ang="0">
                  <a:pos x="10" y="219"/>
                </a:cxn>
                <a:cxn ang="0">
                  <a:pos x="21" y="202"/>
                </a:cxn>
                <a:cxn ang="0">
                  <a:pos x="35" y="190"/>
                </a:cxn>
                <a:cxn ang="0">
                  <a:pos x="49" y="184"/>
                </a:cxn>
                <a:cxn ang="0">
                  <a:pos x="61" y="183"/>
                </a:cxn>
                <a:cxn ang="0">
                  <a:pos x="78" y="189"/>
                </a:cxn>
                <a:cxn ang="0">
                  <a:pos x="99" y="203"/>
                </a:cxn>
                <a:cxn ang="0">
                  <a:pos x="119" y="214"/>
                </a:cxn>
                <a:cxn ang="0">
                  <a:pos x="127" y="215"/>
                </a:cxn>
                <a:cxn ang="0">
                  <a:pos x="134" y="211"/>
                </a:cxn>
                <a:cxn ang="0">
                  <a:pos x="142" y="196"/>
                </a:cxn>
                <a:cxn ang="0">
                  <a:pos x="822" y="525"/>
                </a:cxn>
              </a:cxnLst>
              <a:rect l="0" t="0" r="r" b="b"/>
              <a:pathLst>
                <a:path w="822" h="525">
                  <a:moveTo>
                    <a:pt x="822" y="525"/>
                  </a:moveTo>
                  <a:lnTo>
                    <a:pt x="549" y="525"/>
                  </a:lnTo>
                  <a:lnTo>
                    <a:pt x="542" y="522"/>
                  </a:lnTo>
                  <a:lnTo>
                    <a:pt x="536" y="520"/>
                  </a:lnTo>
                  <a:lnTo>
                    <a:pt x="532" y="516"/>
                  </a:lnTo>
                  <a:lnTo>
                    <a:pt x="530" y="515"/>
                  </a:lnTo>
                  <a:lnTo>
                    <a:pt x="529" y="513"/>
                  </a:lnTo>
                  <a:lnTo>
                    <a:pt x="528" y="510"/>
                  </a:lnTo>
                  <a:lnTo>
                    <a:pt x="527" y="506"/>
                  </a:lnTo>
                  <a:lnTo>
                    <a:pt x="528" y="502"/>
                  </a:lnTo>
                  <a:lnTo>
                    <a:pt x="529" y="498"/>
                  </a:lnTo>
                  <a:lnTo>
                    <a:pt x="534" y="489"/>
                  </a:lnTo>
                  <a:lnTo>
                    <a:pt x="540" y="479"/>
                  </a:lnTo>
                  <a:lnTo>
                    <a:pt x="550" y="466"/>
                  </a:lnTo>
                  <a:lnTo>
                    <a:pt x="555" y="458"/>
                  </a:lnTo>
                  <a:lnTo>
                    <a:pt x="558" y="451"/>
                  </a:lnTo>
                  <a:lnTo>
                    <a:pt x="560" y="445"/>
                  </a:lnTo>
                  <a:lnTo>
                    <a:pt x="561" y="442"/>
                  </a:lnTo>
                  <a:lnTo>
                    <a:pt x="561" y="438"/>
                  </a:lnTo>
                  <a:lnTo>
                    <a:pt x="561" y="432"/>
                  </a:lnTo>
                  <a:lnTo>
                    <a:pt x="560" y="425"/>
                  </a:lnTo>
                  <a:lnTo>
                    <a:pt x="559" y="422"/>
                  </a:lnTo>
                  <a:lnTo>
                    <a:pt x="558" y="420"/>
                  </a:lnTo>
                  <a:lnTo>
                    <a:pt x="556" y="416"/>
                  </a:lnTo>
                  <a:lnTo>
                    <a:pt x="554" y="412"/>
                  </a:lnTo>
                  <a:lnTo>
                    <a:pt x="551" y="408"/>
                  </a:lnTo>
                  <a:lnTo>
                    <a:pt x="548" y="405"/>
                  </a:lnTo>
                  <a:lnTo>
                    <a:pt x="544" y="402"/>
                  </a:lnTo>
                  <a:lnTo>
                    <a:pt x="536" y="396"/>
                  </a:lnTo>
                  <a:lnTo>
                    <a:pt x="531" y="393"/>
                  </a:lnTo>
                  <a:lnTo>
                    <a:pt x="527" y="391"/>
                  </a:lnTo>
                  <a:lnTo>
                    <a:pt x="520" y="389"/>
                  </a:lnTo>
                  <a:lnTo>
                    <a:pt x="515" y="387"/>
                  </a:lnTo>
                  <a:lnTo>
                    <a:pt x="504" y="384"/>
                  </a:lnTo>
                  <a:lnTo>
                    <a:pt x="498" y="383"/>
                  </a:lnTo>
                  <a:lnTo>
                    <a:pt x="492" y="383"/>
                  </a:lnTo>
                  <a:lnTo>
                    <a:pt x="480" y="382"/>
                  </a:lnTo>
                  <a:lnTo>
                    <a:pt x="468" y="383"/>
                  </a:lnTo>
                  <a:lnTo>
                    <a:pt x="457" y="385"/>
                  </a:lnTo>
                  <a:lnTo>
                    <a:pt x="445" y="388"/>
                  </a:lnTo>
                  <a:lnTo>
                    <a:pt x="439" y="391"/>
                  </a:lnTo>
                  <a:lnTo>
                    <a:pt x="434" y="393"/>
                  </a:lnTo>
                  <a:lnTo>
                    <a:pt x="429" y="396"/>
                  </a:lnTo>
                  <a:lnTo>
                    <a:pt x="424" y="399"/>
                  </a:lnTo>
                  <a:lnTo>
                    <a:pt x="420" y="403"/>
                  </a:lnTo>
                  <a:lnTo>
                    <a:pt x="416" y="407"/>
                  </a:lnTo>
                  <a:lnTo>
                    <a:pt x="412" y="411"/>
                  </a:lnTo>
                  <a:lnTo>
                    <a:pt x="409" y="416"/>
                  </a:lnTo>
                  <a:lnTo>
                    <a:pt x="406" y="420"/>
                  </a:lnTo>
                  <a:lnTo>
                    <a:pt x="404" y="425"/>
                  </a:lnTo>
                  <a:lnTo>
                    <a:pt x="403" y="431"/>
                  </a:lnTo>
                  <a:lnTo>
                    <a:pt x="402" y="435"/>
                  </a:lnTo>
                  <a:lnTo>
                    <a:pt x="402" y="439"/>
                  </a:lnTo>
                  <a:lnTo>
                    <a:pt x="403" y="444"/>
                  </a:lnTo>
                  <a:lnTo>
                    <a:pt x="404" y="448"/>
                  </a:lnTo>
                  <a:lnTo>
                    <a:pt x="405" y="452"/>
                  </a:lnTo>
                  <a:lnTo>
                    <a:pt x="408" y="460"/>
                  </a:lnTo>
                  <a:lnTo>
                    <a:pt x="412" y="468"/>
                  </a:lnTo>
                  <a:lnTo>
                    <a:pt x="417" y="475"/>
                  </a:lnTo>
                  <a:lnTo>
                    <a:pt x="422" y="482"/>
                  </a:lnTo>
                  <a:lnTo>
                    <a:pt x="427" y="488"/>
                  </a:lnTo>
                  <a:lnTo>
                    <a:pt x="431" y="495"/>
                  </a:lnTo>
                  <a:lnTo>
                    <a:pt x="433" y="501"/>
                  </a:lnTo>
                  <a:lnTo>
                    <a:pt x="434" y="504"/>
                  </a:lnTo>
                  <a:lnTo>
                    <a:pt x="434" y="507"/>
                  </a:lnTo>
                  <a:lnTo>
                    <a:pt x="434" y="509"/>
                  </a:lnTo>
                  <a:lnTo>
                    <a:pt x="433" y="512"/>
                  </a:lnTo>
                  <a:lnTo>
                    <a:pt x="432" y="514"/>
                  </a:lnTo>
                  <a:lnTo>
                    <a:pt x="430" y="517"/>
                  </a:lnTo>
                  <a:lnTo>
                    <a:pt x="427" y="519"/>
                  </a:lnTo>
                  <a:lnTo>
                    <a:pt x="423" y="521"/>
                  </a:lnTo>
                  <a:lnTo>
                    <a:pt x="419" y="523"/>
                  </a:lnTo>
                  <a:lnTo>
                    <a:pt x="413" y="525"/>
                  </a:lnTo>
                  <a:lnTo>
                    <a:pt x="142" y="525"/>
                  </a:lnTo>
                  <a:lnTo>
                    <a:pt x="142" y="327"/>
                  </a:lnTo>
                  <a:lnTo>
                    <a:pt x="138" y="317"/>
                  </a:lnTo>
                  <a:lnTo>
                    <a:pt x="134" y="311"/>
                  </a:lnTo>
                  <a:lnTo>
                    <a:pt x="132" y="309"/>
                  </a:lnTo>
                  <a:lnTo>
                    <a:pt x="129" y="308"/>
                  </a:lnTo>
                  <a:lnTo>
                    <a:pt x="127" y="307"/>
                  </a:lnTo>
                  <a:lnTo>
                    <a:pt x="124" y="307"/>
                  </a:lnTo>
                  <a:lnTo>
                    <a:pt x="121" y="308"/>
                  </a:lnTo>
                  <a:lnTo>
                    <a:pt x="118" y="309"/>
                  </a:lnTo>
                  <a:lnTo>
                    <a:pt x="112" y="312"/>
                  </a:lnTo>
                  <a:lnTo>
                    <a:pt x="106" y="316"/>
                  </a:lnTo>
                  <a:lnTo>
                    <a:pt x="98" y="321"/>
                  </a:lnTo>
                  <a:lnTo>
                    <a:pt x="83" y="331"/>
                  </a:lnTo>
                  <a:lnTo>
                    <a:pt x="79" y="333"/>
                  </a:lnTo>
                  <a:lnTo>
                    <a:pt x="76" y="336"/>
                  </a:lnTo>
                  <a:lnTo>
                    <a:pt x="72" y="338"/>
                  </a:lnTo>
                  <a:lnTo>
                    <a:pt x="68" y="339"/>
                  </a:lnTo>
                  <a:lnTo>
                    <a:pt x="59" y="342"/>
                  </a:lnTo>
                  <a:lnTo>
                    <a:pt x="55" y="342"/>
                  </a:lnTo>
                  <a:lnTo>
                    <a:pt x="51" y="342"/>
                  </a:lnTo>
                  <a:lnTo>
                    <a:pt x="47" y="341"/>
                  </a:lnTo>
                  <a:lnTo>
                    <a:pt x="43" y="340"/>
                  </a:lnTo>
                  <a:lnTo>
                    <a:pt x="38" y="338"/>
                  </a:lnTo>
                  <a:lnTo>
                    <a:pt x="34" y="336"/>
                  </a:lnTo>
                  <a:lnTo>
                    <a:pt x="26" y="329"/>
                  </a:lnTo>
                  <a:lnTo>
                    <a:pt x="22" y="325"/>
                  </a:lnTo>
                  <a:lnTo>
                    <a:pt x="19" y="321"/>
                  </a:lnTo>
                  <a:lnTo>
                    <a:pt x="12" y="313"/>
                  </a:lnTo>
                  <a:lnTo>
                    <a:pt x="10" y="308"/>
                  </a:lnTo>
                  <a:lnTo>
                    <a:pt x="8" y="304"/>
                  </a:lnTo>
                  <a:lnTo>
                    <a:pt x="4" y="293"/>
                  </a:lnTo>
                  <a:lnTo>
                    <a:pt x="3" y="287"/>
                  </a:lnTo>
                  <a:lnTo>
                    <a:pt x="2" y="282"/>
                  </a:lnTo>
                  <a:lnTo>
                    <a:pt x="1" y="272"/>
                  </a:lnTo>
                  <a:lnTo>
                    <a:pt x="0" y="261"/>
                  </a:lnTo>
                  <a:lnTo>
                    <a:pt x="1" y="250"/>
                  </a:lnTo>
                  <a:lnTo>
                    <a:pt x="3" y="240"/>
                  </a:lnTo>
                  <a:lnTo>
                    <a:pt x="6" y="229"/>
                  </a:lnTo>
                  <a:lnTo>
                    <a:pt x="8" y="224"/>
                  </a:lnTo>
                  <a:lnTo>
                    <a:pt x="10" y="219"/>
                  </a:lnTo>
                  <a:lnTo>
                    <a:pt x="14" y="210"/>
                  </a:lnTo>
                  <a:lnTo>
                    <a:pt x="18" y="206"/>
                  </a:lnTo>
                  <a:lnTo>
                    <a:pt x="21" y="202"/>
                  </a:lnTo>
                  <a:lnTo>
                    <a:pt x="27" y="195"/>
                  </a:lnTo>
                  <a:lnTo>
                    <a:pt x="31" y="192"/>
                  </a:lnTo>
                  <a:lnTo>
                    <a:pt x="35" y="190"/>
                  </a:lnTo>
                  <a:lnTo>
                    <a:pt x="40" y="187"/>
                  </a:lnTo>
                  <a:lnTo>
                    <a:pt x="44" y="185"/>
                  </a:lnTo>
                  <a:lnTo>
                    <a:pt x="49" y="184"/>
                  </a:lnTo>
                  <a:lnTo>
                    <a:pt x="53" y="183"/>
                  </a:lnTo>
                  <a:lnTo>
                    <a:pt x="57" y="183"/>
                  </a:lnTo>
                  <a:lnTo>
                    <a:pt x="61" y="183"/>
                  </a:lnTo>
                  <a:lnTo>
                    <a:pt x="66" y="184"/>
                  </a:lnTo>
                  <a:lnTo>
                    <a:pt x="70" y="185"/>
                  </a:lnTo>
                  <a:lnTo>
                    <a:pt x="78" y="189"/>
                  </a:lnTo>
                  <a:lnTo>
                    <a:pt x="85" y="193"/>
                  </a:lnTo>
                  <a:lnTo>
                    <a:pt x="92" y="198"/>
                  </a:lnTo>
                  <a:lnTo>
                    <a:pt x="99" y="203"/>
                  </a:lnTo>
                  <a:lnTo>
                    <a:pt x="107" y="207"/>
                  </a:lnTo>
                  <a:lnTo>
                    <a:pt x="113" y="211"/>
                  </a:lnTo>
                  <a:lnTo>
                    <a:pt x="119" y="214"/>
                  </a:lnTo>
                  <a:lnTo>
                    <a:pt x="121" y="215"/>
                  </a:lnTo>
                  <a:lnTo>
                    <a:pt x="124" y="215"/>
                  </a:lnTo>
                  <a:lnTo>
                    <a:pt x="127" y="215"/>
                  </a:lnTo>
                  <a:lnTo>
                    <a:pt x="129" y="214"/>
                  </a:lnTo>
                  <a:lnTo>
                    <a:pt x="132" y="213"/>
                  </a:lnTo>
                  <a:lnTo>
                    <a:pt x="134" y="211"/>
                  </a:lnTo>
                  <a:lnTo>
                    <a:pt x="138" y="205"/>
                  </a:lnTo>
                  <a:lnTo>
                    <a:pt x="140" y="201"/>
                  </a:lnTo>
                  <a:lnTo>
                    <a:pt x="142" y="196"/>
                  </a:lnTo>
                  <a:lnTo>
                    <a:pt x="142" y="0"/>
                  </a:lnTo>
                  <a:lnTo>
                    <a:pt x="822" y="0"/>
                  </a:lnTo>
                  <a:lnTo>
                    <a:pt x="822" y="525"/>
                  </a:lnTo>
                  <a:close/>
                </a:path>
              </a:pathLst>
            </a:custGeom>
            <a:solidFill>
              <a:schemeClr val="bg1"/>
            </a:solidFill>
            <a:ln w="3175">
              <a:noFill/>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lstStyle>
              <a:defPPr>
                <a:defRPr lang="de-DE"/>
              </a:defPPr>
              <a:lvl1pPr algn="ctr" rtl="0" eaLnBrk="0" fontAlgn="base" hangingPunct="0">
                <a:spcBef>
                  <a:spcPct val="0"/>
                </a:spcBef>
                <a:spcAft>
                  <a:spcPct val="0"/>
                </a:spcAft>
                <a:defRPr sz="1500" kern="1200">
                  <a:solidFill>
                    <a:schemeClr val="tx1"/>
                  </a:solidFill>
                  <a:latin typeface="Arial" charset="0"/>
                  <a:ea typeface="+mn-ea"/>
                  <a:cs typeface="+mn-cs"/>
                </a:defRPr>
              </a:lvl1pPr>
              <a:lvl2pPr marL="457200" algn="ctr" rtl="0" eaLnBrk="0" fontAlgn="base" hangingPunct="0">
                <a:spcBef>
                  <a:spcPct val="0"/>
                </a:spcBef>
                <a:spcAft>
                  <a:spcPct val="0"/>
                </a:spcAft>
                <a:defRPr sz="1500" kern="1200">
                  <a:solidFill>
                    <a:schemeClr val="tx1"/>
                  </a:solidFill>
                  <a:latin typeface="Arial" charset="0"/>
                  <a:ea typeface="+mn-ea"/>
                  <a:cs typeface="+mn-cs"/>
                </a:defRPr>
              </a:lvl2pPr>
              <a:lvl3pPr marL="914400" algn="ctr" rtl="0" eaLnBrk="0" fontAlgn="base" hangingPunct="0">
                <a:spcBef>
                  <a:spcPct val="0"/>
                </a:spcBef>
                <a:spcAft>
                  <a:spcPct val="0"/>
                </a:spcAft>
                <a:defRPr sz="1500" kern="1200">
                  <a:solidFill>
                    <a:schemeClr val="tx1"/>
                  </a:solidFill>
                  <a:latin typeface="Arial" charset="0"/>
                  <a:ea typeface="+mn-ea"/>
                  <a:cs typeface="+mn-cs"/>
                </a:defRPr>
              </a:lvl3pPr>
              <a:lvl4pPr marL="1371600" algn="ctr" rtl="0" eaLnBrk="0" fontAlgn="base" hangingPunct="0">
                <a:spcBef>
                  <a:spcPct val="0"/>
                </a:spcBef>
                <a:spcAft>
                  <a:spcPct val="0"/>
                </a:spcAft>
                <a:defRPr sz="1500" kern="1200">
                  <a:solidFill>
                    <a:schemeClr val="tx1"/>
                  </a:solidFill>
                  <a:latin typeface="Arial" charset="0"/>
                  <a:ea typeface="+mn-ea"/>
                  <a:cs typeface="+mn-cs"/>
                </a:defRPr>
              </a:lvl4pPr>
              <a:lvl5pPr marL="1828800" algn="ctr" rtl="0" eaLnBrk="0" fontAlgn="base" hangingPunct="0">
                <a:spcBef>
                  <a:spcPct val="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pPr>
                <a:defRPr/>
              </a:pPr>
              <a:endParaRPr lang="de-DE"/>
            </a:p>
          </p:txBody>
        </p:sp>
        <p:sp>
          <p:nvSpPr>
            <p:cNvPr id="193546" name="Textfeld 28"/>
            <p:cNvSpPr txBox="1">
              <a:spLocks noChangeArrowheads="1"/>
            </p:cNvSpPr>
            <p:nvPr/>
          </p:nvSpPr>
          <p:spPr bwMode="auto">
            <a:xfrm>
              <a:off x="500034" y="2643182"/>
              <a:ext cx="2122487" cy="646112"/>
            </a:xfrm>
            <a:prstGeom prst="rect">
              <a:avLst/>
            </a:prstGeom>
            <a:noFill/>
            <a:ln w="9525">
              <a:noFill/>
              <a:miter lim="800000"/>
              <a:headEnd/>
              <a:tailEnd/>
            </a:ln>
          </p:spPr>
          <p:txBody>
            <a:bodyPr wrap="none">
              <a:spAutoFit/>
            </a:bodyPr>
            <a:lstStyle/>
            <a:p>
              <a:r>
                <a:rPr lang="de-DE" dirty="0">
                  <a:latin typeface="Verdana" pitchFamily="34" charset="0"/>
                </a:rPr>
                <a:t>Regionale</a:t>
              </a:r>
            </a:p>
            <a:p>
              <a:r>
                <a:rPr lang="de-DE" dirty="0">
                  <a:latin typeface="Verdana" pitchFamily="34" charset="0"/>
                </a:rPr>
                <a:t>Beratungsstellen</a:t>
              </a:r>
            </a:p>
          </p:txBody>
        </p:sp>
        <p:sp>
          <p:nvSpPr>
            <p:cNvPr id="193547" name="Textfeld 24"/>
            <p:cNvSpPr txBox="1">
              <a:spLocks noChangeArrowheads="1"/>
            </p:cNvSpPr>
            <p:nvPr/>
          </p:nvSpPr>
          <p:spPr bwMode="auto">
            <a:xfrm>
              <a:off x="6643702" y="2571744"/>
              <a:ext cx="1871662" cy="369887"/>
            </a:xfrm>
            <a:prstGeom prst="rect">
              <a:avLst/>
            </a:prstGeom>
            <a:noFill/>
            <a:ln w="9525">
              <a:noFill/>
              <a:miter lim="800000"/>
              <a:headEnd/>
              <a:tailEnd/>
            </a:ln>
          </p:spPr>
          <p:txBody>
            <a:bodyPr wrap="none">
              <a:spAutoFit/>
            </a:bodyPr>
            <a:lstStyle/>
            <a:p>
              <a:r>
                <a:rPr lang="de-DE" dirty="0">
                  <a:latin typeface="Verdana" pitchFamily="34" charset="0"/>
                </a:rPr>
                <a:t>EU-Referenten</a:t>
              </a:r>
            </a:p>
          </p:txBody>
        </p:sp>
        <p:sp>
          <p:nvSpPr>
            <p:cNvPr id="193549" name="Textfeld 22"/>
            <p:cNvSpPr txBox="1">
              <a:spLocks noChangeArrowheads="1"/>
            </p:cNvSpPr>
            <p:nvPr/>
          </p:nvSpPr>
          <p:spPr bwMode="auto">
            <a:xfrm>
              <a:off x="663529" y="4581525"/>
              <a:ext cx="2036263" cy="923330"/>
            </a:xfrm>
            <a:prstGeom prst="rect">
              <a:avLst/>
            </a:prstGeom>
            <a:noFill/>
            <a:ln w="9525">
              <a:noFill/>
              <a:miter lim="800000"/>
              <a:headEnd/>
              <a:tailEnd/>
            </a:ln>
          </p:spPr>
          <p:txBody>
            <a:bodyPr wrap="none">
              <a:spAutoFit/>
            </a:bodyPr>
            <a:lstStyle/>
            <a:p>
              <a:r>
                <a:rPr lang="de-DE" dirty="0">
                  <a:latin typeface="Verdana" pitchFamily="34" charset="0"/>
                </a:rPr>
                <a:t>Nationale</a:t>
              </a:r>
            </a:p>
            <a:p>
              <a:r>
                <a:rPr lang="de-DE" dirty="0">
                  <a:latin typeface="Verdana" pitchFamily="34" charset="0"/>
                </a:rPr>
                <a:t>Kontaktstelle / </a:t>
              </a:r>
            </a:p>
            <a:p>
              <a:r>
                <a:rPr lang="de-DE" dirty="0" smtClean="0">
                  <a:latin typeface="Verdana" pitchFamily="34" charset="0"/>
                </a:rPr>
                <a:t>EU-Büro </a:t>
              </a:r>
              <a:endParaRPr lang="de-DE" dirty="0">
                <a:latin typeface="Verdana" pitchFamily="34" charset="0"/>
              </a:endParaRPr>
            </a:p>
          </p:txBody>
        </p:sp>
        <p:grpSp>
          <p:nvGrpSpPr>
            <p:cNvPr id="3" name="Gruppieren 23"/>
            <p:cNvGrpSpPr/>
            <p:nvPr/>
          </p:nvGrpSpPr>
          <p:grpSpPr>
            <a:xfrm>
              <a:off x="2195513" y="3929066"/>
              <a:ext cx="2089150" cy="2198687"/>
              <a:chOff x="2195513" y="3929066"/>
              <a:chExt cx="2089150" cy="2198687"/>
            </a:xfrm>
          </p:grpSpPr>
          <p:sp>
            <p:nvSpPr>
              <p:cNvPr id="13" name="Freeform 158"/>
              <p:cNvSpPr>
                <a:spLocks noChangeAspect="1"/>
              </p:cNvSpPr>
              <p:nvPr/>
            </p:nvSpPr>
            <p:spPr bwMode="auto">
              <a:xfrm>
                <a:off x="2771719" y="3929066"/>
                <a:ext cx="1512944" cy="1899060"/>
              </a:xfrm>
              <a:custGeom>
                <a:avLst/>
                <a:gdLst/>
                <a:ahLst/>
                <a:cxnLst>
                  <a:cxn ang="0">
                    <a:pos x="275" y="140"/>
                  </a:cxn>
                  <a:cxn ang="0">
                    <a:pos x="285" y="134"/>
                  </a:cxn>
                  <a:cxn ang="0">
                    <a:pos x="289" y="126"/>
                  </a:cxn>
                  <a:cxn ang="0">
                    <a:pos x="289" y="118"/>
                  </a:cxn>
                  <a:cxn ang="0">
                    <a:pos x="277" y="99"/>
                  </a:cxn>
                  <a:cxn ang="0">
                    <a:pos x="262" y="73"/>
                  </a:cxn>
                  <a:cxn ang="0">
                    <a:pos x="258" y="61"/>
                  </a:cxn>
                  <a:cxn ang="0">
                    <a:pos x="259" y="48"/>
                  </a:cxn>
                  <a:cxn ang="0">
                    <a:pos x="264" y="33"/>
                  </a:cxn>
                  <a:cxn ang="0">
                    <a:pos x="273" y="22"/>
                  </a:cxn>
                  <a:cxn ang="0">
                    <a:pos x="294" y="9"/>
                  </a:cxn>
                  <a:cxn ang="0">
                    <a:pos x="314" y="2"/>
                  </a:cxn>
                  <a:cxn ang="0">
                    <a:pos x="346" y="0"/>
                  </a:cxn>
                  <a:cxn ang="0">
                    <a:pos x="377" y="7"/>
                  </a:cxn>
                  <a:cxn ang="0">
                    <a:pos x="392" y="14"/>
                  </a:cxn>
                  <a:cxn ang="0">
                    <a:pos x="404" y="24"/>
                  </a:cxn>
                  <a:cxn ang="0">
                    <a:pos x="413" y="37"/>
                  </a:cxn>
                  <a:cxn ang="0">
                    <a:pos x="417" y="51"/>
                  </a:cxn>
                  <a:cxn ang="0">
                    <a:pos x="414" y="67"/>
                  </a:cxn>
                  <a:cxn ang="0">
                    <a:pos x="395" y="98"/>
                  </a:cxn>
                  <a:cxn ang="0">
                    <a:pos x="383" y="118"/>
                  </a:cxn>
                  <a:cxn ang="0">
                    <a:pos x="382" y="126"/>
                  </a:cxn>
                  <a:cxn ang="0">
                    <a:pos x="386" y="134"/>
                  </a:cxn>
                  <a:cxn ang="0">
                    <a:pos x="397" y="140"/>
                  </a:cxn>
                  <a:cxn ang="0">
                    <a:pos x="674" y="336"/>
                  </a:cxn>
                  <a:cxn ang="0">
                    <a:pos x="668" y="350"/>
                  </a:cxn>
                  <a:cxn ang="0">
                    <a:pos x="661" y="356"/>
                  </a:cxn>
                  <a:cxn ang="0">
                    <a:pos x="653" y="357"/>
                  </a:cxn>
                  <a:cxn ang="0">
                    <a:pos x="639" y="350"/>
                  </a:cxn>
                  <a:cxn ang="0">
                    <a:pos x="617" y="335"/>
                  </a:cxn>
                  <a:cxn ang="0">
                    <a:pos x="597" y="326"/>
                  </a:cxn>
                  <a:cxn ang="0">
                    <a:pos x="585" y="325"/>
                  </a:cxn>
                  <a:cxn ang="0">
                    <a:pos x="571" y="329"/>
                  </a:cxn>
                  <a:cxn ang="0">
                    <a:pos x="559" y="337"/>
                  </a:cxn>
                  <a:cxn ang="0">
                    <a:pos x="546" y="352"/>
                  </a:cxn>
                  <a:cxn ang="0">
                    <a:pos x="537" y="371"/>
                  </a:cxn>
                  <a:cxn ang="0">
                    <a:pos x="532" y="397"/>
                  </a:cxn>
                  <a:cxn ang="0">
                    <a:pos x="533" y="424"/>
                  </a:cxn>
                  <a:cxn ang="0">
                    <a:pos x="541" y="450"/>
                  </a:cxn>
                  <a:cxn ang="0">
                    <a:pos x="550" y="463"/>
                  </a:cxn>
                  <a:cxn ang="0">
                    <a:pos x="561" y="475"/>
                  </a:cxn>
                  <a:cxn ang="0">
                    <a:pos x="574" y="482"/>
                  </a:cxn>
                  <a:cxn ang="0">
                    <a:pos x="587" y="484"/>
                  </a:cxn>
                  <a:cxn ang="0">
                    <a:pos x="603" y="480"/>
                  </a:cxn>
                  <a:cxn ang="0">
                    <a:pos x="630" y="462"/>
                  </a:cxn>
                  <a:cxn ang="0">
                    <a:pos x="647" y="452"/>
                  </a:cxn>
                  <a:cxn ang="0">
                    <a:pos x="656" y="449"/>
                  </a:cxn>
                  <a:cxn ang="0">
                    <a:pos x="664" y="452"/>
                  </a:cxn>
                  <a:cxn ang="0">
                    <a:pos x="671" y="461"/>
                  </a:cxn>
                  <a:cxn ang="0">
                    <a:pos x="674" y="667"/>
                  </a:cxn>
                </a:cxnLst>
                <a:rect l="0" t="0" r="r" b="b"/>
                <a:pathLst>
                  <a:path w="674" h="667">
                    <a:moveTo>
                      <a:pt x="0" y="142"/>
                    </a:moveTo>
                    <a:lnTo>
                      <a:pt x="270" y="142"/>
                    </a:lnTo>
                    <a:lnTo>
                      <a:pt x="275" y="140"/>
                    </a:lnTo>
                    <a:lnTo>
                      <a:pt x="279" y="138"/>
                    </a:lnTo>
                    <a:lnTo>
                      <a:pt x="283" y="136"/>
                    </a:lnTo>
                    <a:lnTo>
                      <a:pt x="285" y="134"/>
                    </a:lnTo>
                    <a:lnTo>
                      <a:pt x="287" y="131"/>
                    </a:lnTo>
                    <a:lnTo>
                      <a:pt x="289" y="129"/>
                    </a:lnTo>
                    <a:lnTo>
                      <a:pt x="289" y="126"/>
                    </a:lnTo>
                    <a:lnTo>
                      <a:pt x="290" y="124"/>
                    </a:lnTo>
                    <a:lnTo>
                      <a:pt x="289" y="121"/>
                    </a:lnTo>
                    <a:lnTo>
                      <a:pt x="289" y="118"/>
                    </a:lnTo>
                    <a:lnTo>
                      <a:pt x="286" y="113"/>
                    </a:lnTo>
                    <a:lnTo>
                      <a:pt x="282" y="105"/>
                    </a:lnTo>
                    <a:lnTo>
                      <a:pt x="277" y="99"/>
                    </a:lnTo>
                    <a:lnTo>
                      <a:pt x="268" y="85"/>
                    </a:lnTo>
                    <a:lnTo>
                      <a:pt x="263" y="77"/>
                    </a:lnTo>
                    <a:lnTo>
                      <a:pt x="262" y="73"/>
                    </a:lnTo>
                    <a:lnTo>
                      <a:pt x="260" y="69"/>
                    </a:lnTo>
                    <a:lnTo>
                      <a:pt x="259" y="65"/>
                    </a:lnTo>
                    <a:lnTo>
                      <a:pt x="258" y="61"/>
                    </a:lnTo>
                    <a:lnTo>
                      <a:pt x="258" y="57"/>
                    </a:lnTo>
                    <a:lnTo>
                      <a:pt x="258" y="52"/>
                    </a:lnTo>
                    <a:lnTo>
                      <a:pt x="259" y="48"/>
                    </a:lnTo>
                    <a:lnTo>
                      <a:pt x="260" y="43"/>
                    </a:lnTo>
                    <a:lnTo>
                      <a:pt x="262" y="38"/>
                    </a:lnTo>
                    <a:lnTo>
                      <a:pt x="264" y="33"/>
                    </a:lnTo>
                    <a:lnTo>
                      <a:pt x="267" y="29"/>
                    </a:lnTo>
                    <a:lnTo>
                      <a:pt x="270" y="26"/>
                    </a:lnTo>
                    <a:lnTo>
                      <a:pt x="273" y="22"/>
                    </a:lnTo>
                    <a:lnTo>
                      <a:pt x="277" y="19"/>
                    </a:lnTo>
                    <a:lnTo>
                      <a:pt x="285" y="14"/>
                    </a:lnTo>
                    <a:lnTo>
                      <a:pt x="294" y="9"/>
                    </a:lnTo>
                    <a:lnTo>
                      <a:pt x="299" y="7"/>
                    </a:lnTo>
                    <a:lnTo>
                      <a:pt x="304" y="5"/>
                    </a:lnTo>
                    <a:lnTo>
                      <a:pt x="314" y="2"/>
                    </a:lnTo>
                    <a:lnTo>
                      <a:pt x="325" y="1"/>
                    </a:lnTo>
                    <a:lnTo>
                      <a:pt x="335" y="0"/>
                    </a:lnTo>
                    <a:lnTo>
                      <a:pt x="346" y="0"/>
                    </a:lnTo>
                    <a:lnTo>
                      <a:pt x="357" y="1"/>
                    </a:lnTo>
                    <a:lnTo>
                      <a:pt x="367" y="4"/>
                    </a:lnTo>
                    <a:lnTo>
                      <a:pt x="377" y="7"/>
                    </a:lnTo>
                    <a:lnTo>
                      <a:pt x="383" y="9"/>
                    </a:lnTo>
                    <a:lnTo>
                      <a:pt x="388" y="12"/>
                    </a:lnTo>
                    <a:lnTo>
                      <a:pt x="392" y="14"/>
                    </a:lnTo>
                    <a:lnTo>
                      <a:pt x="396" y="17"/>
                    </a:lnTo>
                    <a:lnTo>
                      <a:pt x="400" y="21"/>
                    </a:lnTo>
                    <a:lnTo>
                      <a:pt x="404" y="24"/>
                    </a:lnTo>
                    <a:lnTo>
                      <a:pt x="407" y="28"/>
                    </a:lnTo>
                    <a:lnTo>
                      <a:pt x="410" y="32"/>
                    </a:lnTo>
                    <a:lnTo>
                      <a:pt x="413" y="37"/>
                    </a:lnTo>
                    <a:lnTo>
                      <a:pt x="415" y="41"/>
                    </a:lnTo>
                    <a:lnTo>
                      <a:pt x="416" y="46"/>
                    </a:lnTo>
                    <a:lnTo>
                      <a:pt x="417" y="51"/>
                    </a:lnTo>
                    <a:lnTo>
                      <a:pt x="417" y="55"/>
                    </a:lnTo>
                    <a:lnTo>
                      <a:pt x="416" y="59"/>
                    </a:lnTo>
                    <a:lnTo>
                      <a:pt x="414" y="67"/>
                    </a:lnTo>
                    <a:lnTo>
                      <a:pt x="410" y="75"/>
                    </a:lnTo>
                    <a:lnTo>
                      <a:pt x="406" y="83"/>
                    </a:lnTo>
                    <a:lnTo>
                      <a:pt x="395" y="98"/>
                    </a:lnTo>
                    <a:lnTo>
                      <a:pt x="390" y="104"/>
                    </a:lnTo>
                    <a:lnTo>
                      <a:pt x="386" y="112"/>
                    </a:lnTo>
                    <a:lnTo>
                      <a:pt x="383" y="118"/>
                    </a:lnTo>
                    <a:lnTo>
                      <a:pt x="382" y="121"/>
                    </a:lnTo>
                    <a:lnTo>
                      <a:pt x="382" y="124"/>
                    </a:lnTo>
                    <a:lnTo>
                      <a:pt x="382" y="126"/>
                    </a:lnTo>
                    <a:lnTo>
                      <a:pt x="383" y="129"/>
                    </a:lnTo>
                    <a:lnTo>
                      <a:pt x="384" y="132"/>
                    </a:lnTo>
                    <a:lnTo>
                      <a:pt x="386" y="134"/>
                    </a:lnTo>
                    <a:lnTo>
                      <a:pt x="389" y="136"/>
                    </a:lnTo>
                    <a:lnTo>
                      <a:pt x="393" y="138"/>
                    </a:lnTo>
                    <a:lnTo>
                      <a:pt x="397" y="140"/>
                    </a:lnTo>
                    <a:lnTo>
                      <a:pt x="403" y="142"/>
                    </a:lnTo>
                    <a:lnTo>
                      <a:pt x="674" y="142"/>
                    </a:lnTo>
                    <a:lnTo>
                      <a:pt x="674" y="336"/>
                    </a:lnTo>
                    <a:lnTo>
                      <a:pt x="672" y="342"/>
                    </a:lnTo>
                    <a:lnTo>
                      <a:pt x="670" y="346"/>
                    </a:lnTo>
                    <a:lnTo>
                      <a:pt x="668" y="350"/>
                    </a:lnTo>
                    <a:lnTo>
                      <a:pt x="666" y="352"/>
                    </a:lnTo>
                    <a:lnTo>
                      <a:pt x="664" y="355"/>
                    </a:lnTo>
                    <a:lnTo>
                      <a:pt x="661" y="356"/>
                    </a:lnTo>
                    <a:lnTo>
                      <a:pt x="659" y="357"/>
                    </a:lnTo>
                    <a:lnTo>
                      <a:pt x="656" y="357"/>
                    </a:lnTo>
                    <a:lnTo>
                      <a:pt x="653" y="357"/>
                    </a:lnTo>
                    <a:lnTo>
                      <a:pt x="651" y="356"/>
                    </a:lnTo>
                    <a:lnTo>
                      <a:pt x="645" y="353"/>
                    </a:lnTo>
                    <a:lnTo>
                      <a:pt x="639" y="350"/>
                    </a:lnTo>
                    <a:lnTo>
                      <a:pt x="631" y="345"/>
                    </a:lnTo>
                    <a:lnTo>
                      <a:pt x="624" y="340"/>
                    </a:lnTo>
                    <a:lnTo>
                      <a:pt x="617" y="335"/>
                    </a:lnTo>
                    <a:lnTo>
                      <a:pt x="609" y="331"/>
                    </a:lnTo>
                    <a:lnTo>
                      <a:pt x="601" y="328"/>
                    </a:lnTo>
                    <a:lnTo>
                      <a:pt x="597" y="326"/>
                    </a:lnTo>
                    <a:lnTo>
                      <a:pt x="593" y="325"/>
                    </a:lnTo>
                    <a:lnTo>
                      <a:pt x="589" y="325"/>
                    </a:lnTo>
                    <a:lnTo>
                      <a:pt x="585" y="325"/>
                    </a:lnTo>
                    <a:lnTo>
                      <a:pt x="580" y="326"/>
                    </a:lnTo>
                    <a:lnTo>
                      <a:pt x="576" y="327"/>
                    </a:lnTo>
                    <a:lnTo>
                      <a:pt x="571" y="329"/>
                    </a:lnTo>
                    <a:lnTo>
                      <a:pt x="566" y="332"/>
                    </a:lnTo>
                    <a:lnTo>
                      <a:pt x="562" y="334"/>
                    </a:lnTo>
                    <a:lnTo>
                      <a:pt x="559" y="337"/>
                    </a:lnTo>
                    <a:lnTo>
                      <a:pt x="555" y="341"/>
                    </a:lnTo>
                    <a:lnTo>
                      <a:pt x="552" y="344"/>
                    </a:lnTo>
                    <a:lnTo>
                      <a:pt x="546" y="352"/>
                    </a:lnTo>
                    <a:lnTo>
                      <a:pt x="541" y="361"/>
                    </a:lnTo>
                    <a:lnTo>
                      <a:pt x="539" y="366"/>
                    </a:lnTo>
                    <a:lnTo>
                      <a:pt x="537" y="371"/>
                    </a:lnTo>
                    <a:lnTo>
                      <a:pt x="534" y="382"/>
                    </a:lnTo>
                    <a:lnTo>
                      <a:pt x="533" y="392"/>
                    </a:lnTo>
                    <a:lnTo>
                      <a:pt x="532" y="397"/>
                    </a:lnTo>
                    <a:lnTo>
                      <a:pt x="532" y="403"/>
                    </a:lnTo>
                    <a:lnTo>
                      <a:pt x="532" y="414"/>
                    </a:lnTo>
                    <a:lnTo>
                      <a:pt x="533" y="424"/>
                    </a:lnTo>
                    <a:lnTo>
                      <a:pt x="536" y="435"/>
                    </a:lnTo>
                    <a:lnTo>
                      <a:pt x="539" y="446"/>
                    </a:lnTo>
                    <a:lnTo>
                      <a:pt x="541" y="450"/>
                    </a:lnTo>
                    <a:lnTo>
                      <a:pt x="544" y="455"/>
                    </a:lnTo>
                    <a:lnTo>
                      <a:pt x="546" y="459"/>
                    </a:lnTo>
                    <a:lnTo>
                      <a:pt x="550" y="463"/>
                    </a:lnTo>
                    <a:lnTo>
                      <a:pt x="554" y="467"/>
                    </a:lnTo>
                    <a:lnTo>
                      <a:pt x="557" y="471"/>
                    </a:lnTo>
                    <a:lnTo>
                      <a:pt x="561" y="475"/>
                    </a:lnTo>
                    <a:lnTo>
                      <a:pt x="565" y="478"/>
                    </a:lnTo>
                    <a:lnTo>
                      <a:pt x="570" y="480"/>
                    </a:lnTo>
                    <a:lnTo>
                      <a:pt x="574" y="482"/>
                    </a:lnTo>
                    <a:lnTo>
                      <a:pt x="578" y="483"/>
                    </a:lnTo>
                    <a:lnTo>
                      <a:pt x="583" y="484"/>
                    </a:lnTo>
                    <a:lnTo>
                      <a:pt x="587" y="484"/>
                    </a:lnTo>
                    <a:lnTo>
                      <a:pt x="591" y="484"/>
                    </a:lnTo>
                    <a:lnTo>
                      <a:pt x="599" y="481"/>
                    </a:lnTo>
                    <a:lnTo>
                      <a:pt x="603" y="480"/>
                    </a:lnTo>
                    <a:lnTo>
                      <a:pt x="607" y="477"/>
                    </a:lnTo>
                    <a:lnTo>
                      <a:pt x="615" y="473"/>
                    </a:lnTo>
                    <a:lnTo>
                      <a:pt x="630" y="462"/>
                    </a:lnTo>
                    <a:lnTo>
                      <a:pt x="638" y="457"/>
                    </a:lnTo>
                    <a:lnTo>
                      <a:pt x="644" y="453"/>
                    </a:lnTo>
                    <a:lnTo>
                      <a:pt x="647" y="452"/>
                    </a:lnTo>
                    <a:lnTo>
                      <a:pt x="650" y="450"/>
                    </a:lnTo>
                    <a:lnTo>
                      <a:pt x="653" y="450"/>
                    </a:lnTo>
                    <a:lnTo>
                      <a:pt x="656" y="449"/>
                    </a:lnTo>
                    <a:lnTo>
                      <a:pt x="659" y="450"/>
                    </a:lnTo>
                    <a:lnTo>
                      <a:pt x="661" y="450"/>
                    </a:lnTo>
                    <a:lnTo>
                      <a:pt x="664" y="452"/>
                    </a:lnTo>
                    <a:lnTo>
                      <a:pt x="666" y="454"/>
                    </a:lnTo>
                    <a:lnTo>
                      <a:pt x="668" y="457"/>
                    </a:lnTo>
                    <a:lnTo>
                      <a:pt x="671" y="461"/>
                    </a:lnTo>
                    <a:lnTo>
                      <a:pt x="673" y="465"/>
                    </a:lnTo>
                    <a:lnTo>
                      <a:pt x="674" y="471"/>
                    </a:lnTo>
                    <a:lnTo>
                      <a:pt x="674" y="667"/>
                    </a:lnTo>
                    <a:lnTo>
                      <a:pt x="0" y="667"/>
                    </a:lnTo>
                    <a:lnTo>
                      <a:pt x="0" y="142"/>
                    </a:lnTo>
                    <a:close/>
                  </a:path>
                </a:pathLst>
              </a:custGeom>
              <a:solidFill>
                <a:schemeClr val="bg1"/>
              </a:solidFill>
              <a:ln w="1270">
                <a:noFill/>
                <a:round/>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defPPr>
                  <a:defRPr lang="de-DE"/>
                </a:defPPr>
                <a:lvl1pPr algn="ctr" rtl="0" eaLnBrk="0" fontAlgn="base" hangingPunct="0">
                  <a:spcBef>
                    <a:spcPct val="0"/>
                  </a:spcBef>
                  <a:spcAft>
                    <a:spcPct val="0"/>
                  </a:spcAft>
                  <a:defRPr sz="1500" kern="1200">
                    <a:solidFill>
                      <a:schemeClr val="tx1"/>
                    </a:solidFill>
                    <a:latin typeface="Arial" charset="0"/>
                    <a:ea typeface="+mn-ea"/>
                    <a:cs typeface="+mn-cs"/>
                  </a:defRPr>
                </a:lvl1pPr>
                <a:lvl2pPr marL="457200" algn="ctr" rtl="0" eaLnBrk="0" fontAlgn="base" hangingPunct="0">
                  <a:spcBef>
                    <a:spcPct val="0"/>
                  </a:spcBef>
                  <a:spcAft>
                    <a:spcPct val="0"/>
                  </a:spcAft>
                  <a:defRPr sz="1500" kern="1200">
                    <a:solidFill>
                      <a:schemeClr val="tx1"/>
                    </a:solidFill>
                    <a:latin typeface="Arial" charset="0"/>
                    <a:ea typeface="+mn-ea"/>
                    <a:cs typeface="+mn-cs"/>
                  </a:defRPr>
                </a:lvl2pPr>
                <a:lvl3pPr marL="914400" algn="ctr" rtl="0" eaLnBrk="0" fontAlgn="base" hangingPunct="0">
                  <a:spcBef>
                    <a:spcPct val="0"/>
                  </a:spcBef>
                  <a:spcAft>
                    <a:spcPct val="0"/>
                  </a:spcAft>
                  <a:defRPr sz="1500" kern="1200">
                    <a:solidFill>
                      <a:schemeClr val="tx1"/>
                    </a:solidFill>
                    <a:latin typeface="Arial" charset="0"/>
                    <a:ea typeface="+mn-ea"/>
                    <a:cs typeface="+mn-cs"/>
                  </a:defRPr>
                </a:lvl3pPr>
                <a:lvl4pPr marL="1371600" algn="ctr" rtl="0" eaLnBrk="0" fontAlgn="base" hangingPunct="0">
                  <a:spcBef>
                    <a:spcPct val="0"/>
                  </a:spcBef>
                  <a:spcAft>
                    <a:spcPct val="0"/>
                  </a:spcAft>
                  <a:defRPr sz="1500" kern="1200">
                    <a:solidFill>
                      <a:schemeClr val="tx1"/>
                    </a:solidFill>
                    <a:latin typeface="Arial" charset="0"/>
                    <a:ea typeface="+mn-ea"/>
                    <a:cs typeface="+mn-cs"/>
                  </a:defRPr>
                </a:lvl4pPr>
                <a:lvl5pPr marL="1828800" algn="ctr" rtl="0" eaLnBrk="0" fontAlgn="base" hangingPunct="0">
                  <a:spcBef>
                    <a:spcPct val="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pPr>
                  <a:defRPr/>
                </a:pPr>
                <a:endParaRPr lang="de-DE"/>
              </a:p>
            </p:txBody>
          </p:sp>
          <p:pic>
            <p:nvPicPr>
              <p:cNvPr id="21" name="Picture 4" descr="EUB-ohneSchrift-komprimie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513" y="5395856"/>
                <a:ext cx="975262" cy="73189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3551" name="Picture 4" descr="nks-logo_klei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16238" y="4652963"/>
                <a:ext cx="1006475" cy="693737"/>
              </a:xfrm>
              <a:prstGeom prst="rect">
                <a:avLst/>
              </a:prstGeom>
              <a:noFill/>
              <a:ln w="9525">
                <a:noFill/>
                <a:miter lim="800000"/>
                <a:headEnd/>
                <a:tailEnd/>
              </a:ln>
            </p:spPr>
          </p:pic>
        </p:grpSp>
        <p:grpSp>
          <p:nvGrpSpPr>
            <p:cNvPr id="4" name="Gruppieren 24"/>
            <p:cNvGrpSpPr/>
            <p:nvPr/>
          </p:nvGrpSpPr>
          <p:grpSpPr>
            <a:xfrm>
              <a:off x="4525963" y="3906838"/>
              <a:ext cx="2684805" cy="2236806"/>
              <a:chOff x="4525963" y="3906838"/>
              <a:chExt cx="2684805" cy="2236806"/>
            </a:xfrm>
          </p:grpSpPr>
          <p:sp>
            <p:nvSpPr>
              <p:cNvPr id="11" name="Freeform 157"/>
              <p:cNvSpPr>
                <a:spLocks noChangeAspect="1"/>
              </p:cNvSpPr>
              <p:nvPr/>
            </p:nvSpPr>
            <p:spPr bwMode="auto">
              <a:xfrm>
                <a:off x="4525963" y="3906838"/>
                <a:ext cx="1846262" cy="1898650"/>
              </a:xfrm>
              <a:custGeom>
                <a:avLst/>
                <a:gdLst/>
                <a:ahLst/>
                <a:cxnLst>
                  <a:cxn ang="0">
                    <a:pos x="44" y="327"/>
                  </a:cxn>
                  <a:cxn ang="0">
                    <a:pos x="57" y="325"/>
                  </a:cxn>
                  <a:cxn ang="0">
                    <a:pos x="70" y="327"/>
                  </a:cxn>
                  <a:cxn ang="0">
                    <a:pos x="92" y="340"/>
                  </a:cxn>
                  <a:cxn ang="0">
                    <a:pos x="113" y="353"/>
                  </a:cxn>
                  <a:cxn ang="0">
                    <a:pos x="124" y="357"/>
                  </a:cxn>
                  <a:cxn ang="0">
                    <a:pos x="134" y="353"/>
                  </a:cxn>
                  <a:cxn ang="0">
                    <a:pos x="140" y="343"/>
                  </a:cxn>
                  <a:cxn ang="0">
                    <a:pos x="414" y="142"/>
                  </a:cxn>
                  <a:cxn ang="0">
                    <a:pos x="430" y="134"/>
                  </a:cxn>
                  <a:cxn ang="0">
                    <a:pos x="435" y="123"/>
                  </a:cxn>
                  <a:cxn ang="0">
                    <a:pos x="429" y="108"/>
                  </a:cxn>
                  <a:cxn ang="0">
                    <a:pos x="413" y="84"/>
                  </a:cxn>
                  <a:cxn ang="0">
                    <a:pos x="405" y="67"/>
                  </a:cxn>
                  <a:cxn ang="0">
                    <a:pos x="403" y="52"/>
                  </a:cxn>
                  <a:cxn ang="0">
                    <a:pos x="408" y="34"/>
                  </a:cxn>
                  <a:cxn ang="0">
                    <a:pos x="419" y="21"/>
                  </a:cxn>
                  <a:cxn ang="0">
                    <a:pos x="435" y="10"/>
                  </a:cxn>
                  <a:cxn ang="0">
                    <a:pos x="456" y="3"/>
                  </a:cxn>
                  <a:cxn ang="0">
                    <a:pos x="477" y="0"/>
                  </a:cxn>
                  <a:cxn ang="0">
                    <a:pos x="499" y="1"/>
                  </a:cxn>
                  <a:cxn ang="0">
                    <a:pos x="520" y="6"/>
                  </a:cxn>
                  <a:cxn ang="0">
                    <a:pos x="534" y="13"/>
                  </a:cxn>
                  <a:cxn ang="0">
                    <a:pos x="548" y="24"/>
                  </a:cxn>
                  <a:cxn ang="0">
                    <a:pos x="558" y="37"/>
                  </a:cxn>
                  <a:cxn ang="0">
                    <a:pos x="561" y="55"/>
                  </a:cxn>
                  <a:cxn ang="0">
                    <a:pos x="558" y="68"/>
                  </a:cxn>
                  <a:cxn ang="0">
                    <a:pos x="550" y="83"/>
                  </a:cxn>
                  <a:cxn ang="0">
                    <a:pos x="531" y="111"/>
                  </a:cxn>
                  <a:cxn ang="0">
                    <a:pos x="527" y="123"/>
                  </a:cxn>
                  <a:cxn ang="0">
                    <a:pos x="528" y="130"/>
                  </a:cxn>
                  <a:cxn ang="0">
                    <a:pos x="535" y="137"/>
                  </a:cxn>
                  <a:cxn ang="0">
                    <a:pos x="548" y="142"/>
                  </a:cxn>
                  <a:cxn ang="0">
                    <a:pos x="142" y="667"/>
                  </a:cxn>
                  <a:cxn ang="0">
                    <a:pos x="136" y="456"/>
                  </a:cxn>
                  <a:cxn ang="0">
                    <a:pos x="129" y="450"/>
                  </a:cxn>
                  <a:cxn ang="0">
                    <a:pos x="121" y="450"/>
                  </a:cxn>
                  <a:cxn ang="0">
                    <a:pos x="106" y="458"/>
                  </a:cxn>
                  <a:cxn ang="0">
                    <a:pos x="75" y="478"/>
                  </a:cxn>
                  <a:cxn ang="0">
                    <a:pos x="59" y="484"/>
                  </a:cxn>
                  <a:cxn ang="0">
                    <a:pos x="47" y="483"/>
                  </a:cxn>
                  <a:cxn ang="0">
                    <a:pos x="34" y="478"/>
                  </a:cxn>
                  <a:cxn ang="0">
                    <a:pos x="19" y="463"/>
                  </a:cxn>
                  <a:cxn ang="0">
                    <a:pos x="8" y="446"/>
                  </a:cxn>
                  <a:cxn ang="0">
                    <a:pos x="2" y="424"/>
                  </a:cxn>
                  <a:cxn ang="0">
                    <a:pos x="1" y="392"/>
                  </a:cxn>
                  <a:cxn ang="0">
                    <a:pos x="7" y="366"/>
                  </a:cxn>
                  <a:cxn ang="0">
                    <a:pos x="18" y="348"/>
                  </a:cxn>
                  <a:cxn ang="0">
                    <a:pos x="31" y="334"/>
                  </a:cxn>
                </a:cxnLst>
                <a:rect l="0" t="0" r="r" b="b"/>
                <a:pathLst>
                  <a:path w="822" h="667">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solidFill>
                <a:schemeClr val="bg1"/>
              </a:solidFill>
              <a:ln w="1270">
                <a:noFill/>
                <a:round/>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defPPr>
                  <a:defRPr lang="de-DE"/>
                </a:defPPr>
                <a:lvl1pPr algn="ctr" rtl="0" eaLnBrk="0" fontAlgn="base" hangingPunct="0">
                  <a:spcBef>
                    <a:spcPct val="0"/>
                  </a:spcBef>
                  <a:spcAft>
                    <a:spcPct val="0"/>
                  </a:spcAft>
                  <a:defRPr sz="1500" kern="1200">
                    <a:solidFill>
                      <a:schemeClr val="tx1"/>
                    </a:solidFill>
                    <a:latin typeface="Arial" charset="0"/>
                    <a:ea typeface="+mn-ea"/>
                    <a:cs typeface="+mn-cs"/>
                  </a:defRPr>
                </a:lvl1pPr>
                <a:lvl2pPr marL="457200" algn="ctr" rtl="0" eaLnBrk="0" fontAlgn="base" hangingPunct="0">
                  <a:spcBef>
                    <a:spcPct val="0"/>
                  </a:spcBef>
                  <a:spcAft>
                    <a:spcPct val="0"/>
                  </a:spcAft>
                  <a:defRPr sz="1500" kern="1200">
                    <a:solidFill>
                      <a:schemeClr val="tx1"/>
                    </a:solidFill>
                    <a:latin typeface="Arial" charset="0"/>
                    <a:ea typeface="+mn-ea"/>
                    <a:cs typeface="+mn-cs"/>
                  </a:defRPr>
                </a:lvl2pPr>
                <a:lvl3pPr marL="914400" algn="ctr" rtl="0" eaLnBrk="0" fontAlgn="base" hangingPunct="0">
                  <a:spcBef>
                    <a:spcPct val="0"/>
                  </a:spcBef>
                  <a:spcAft>
                    <a:spcPct val="0"/>
                  </a:spcAft>
                  <a:defRPr sz="1500" kern="1200">
                    <a:solidFill>
                      <a:schemeClr val="tx1"/>
                    </a:solidFill>
                    <a:latin typeface="Arial" charset="0"/>
                    <a:ea typeface="+mn-ea"/>
                    <a:cs typeface="+mn-cs"/>
                  </a:defRPr>
                </a:lvl3pPr>
                <a:lvl4pPr marL="1371600" algn="ctr" rtl="0" eaLnBrk="0" fontAlgn="base" hangingPunct="0">
                  <a:spcBef>
                    <a:spcPct val="0"/>
                  </a:spcBef>
                  <a:spcAft>
                    <a:spcPct val="0"/>
                  </a:spcAft>
                  <a:defRPr sz="1500" kern="1200">
                    <a:solidFill>
                      <a:schemeClr val="tx1"/>
                    </a:solidFill>
                    <a:latin typeface="Arial" charset="0"/>
                    <a:ea typeface="+mn-ea"/>
                    <a:cs typeface="+mn-cs"/>
                  </a:defRPr>
                </a:lvl4pPr>
                <a:lvl5pPr marL="1828800" algn="ctr" rtl="0" eaLnBrk="0" fontAlgn="base" hangingPunct="0">
                  <a:spcBef>
                    <a:spcPct val="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pPr>
                  <a:defRPr/>
                </a:pPr>
                <a:endParaRPr lang="de-DE"/>
              </a:p>
            </p:txBody>
          </p:sp>
          <p:pic>
            <p:nvPicPr>
              <p:cNvPr id="193555" name="Picture 6" descr="KOWI_LG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00760" y="5500702"/>
                <a:ext cx="1210008" cy="642942"/>
              </a:xfrm>
              <a:prstGeom prst="rect">
                <a:avLst/>
              </a:prstGeom>
              <a:noFill/>
              <a:ln w="9525">
                <a:noFill/>
                <a:miter lim="800000"/>
                <a:headEnd/>
                <a:tailEnd/>
              </a:ln>
            </p:spPr>
          </p:pic>
          <p:pic>
            <p:nvPicPr>
              <p:cNvPr id="23" name="Picture 4" descr="nks-logo_klei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43504" y="4643446"/>
                <a:ext cx="1006475" cy="693737"/>
              </a:xfrm>
              <a:prstGeom prst="rect">
                <a:avLst/>
              </a:prstGeom>
              <a:noFill/>
              <a:ln w="9525">
                <a:noFill/>
                <a:miter lim="800000"/>
                <a:headEnd/>
                <a:tailEnd/>
              </a:ln>
            </p:spPr>
          </p:pic>
        </p:grpSp>
        <p:sp>
          <p:nvSpPr>
            <p:cNvPr id="27" name="Freeform 159"/>
            <p:cNvSpPr>
              <a:spLocks noChangeAspect="1"/>
            </p:cNvSpPr>
            <p:nvPr/>
          </p:nvSpPr>
          <p:spPr bwMode="auto">
            <a:xfrm>
              <a:off x="2773360" y="2149476"/>
              <a:ext cx="1512888" cy="1493838"/>
            </a:xfrm>
            <a:custGeom>
              <a:avLst/>
              <a:gdLst/>
              <a:ahLst/>
              <a:cxnLst>
                <a:cxn ang="0">
                  <a:pos x="674" y="196"/>
                </a:cxn>
                <a:cxn ang="0">
                  <a:pos x="668" y="208"/>
                </a:cxn>
                <a:cxn ang="0">
                  <a:pos x="661" y="214"/>
                </a:cxn>
                <a:cxn ang="0">
                  <a:pos x="653" y="215"/>
                </a:cxn>
                <a:cxn ang="0">
                  <a:pos x="639" y="207"/>
                </a:cxn>
                <a:cxn ang="0">
                  <a:pos x="609" y="189"/>
                </a:cxn>
                <a:cxn ang="0">
                  <a:pos x="598" y="184"/>
                </a:cxn>
                <a:cxn ang="0">
                  <a:pos x="585" y="183"/>
                </a:cxn>
                <a:cxn ang="0">
                  <a:pos x="571" y="187"/>
                </a:cxn>
                <a:cxn ang="0">
                  <a:pos x="559" y="195"/>
                </a:cxn>
                <a:cxn ang="0">
                  <a:pos x="546" y="210"/>
                </a:cxn>
                <a:cxn ang="0">
                  <a:pos x="538" y="229"/>
                </a:cxn>
                <a:cxn ang="0">
                  <a:pos x="532" y="255"/>
                </a:cxn>
                <a:cxn ang="0">
                  <a:pos x="534" y="282"/>
                </a:cxn>
                <a:cxn ang="0">
                  <a:pos x="542" y="308"/>
                </a:cxn>
                <a:cxn ang="0">
                  <a:pos x="551" y="321"/>
                </a:cxn>
                <a:cxn ang="0">
                  <a:pos x="562" y="332"/>
                </a:cxn>
                <a:cxn ang="0">
                  <a:pos x="574" y="340"/>
                </a:cxn>
                <a:cxn ang="0">
                  <a:pos x="587" y="342"/>
                </a:cxn>
                <a:cxn ang="0">
                  <a:pos x="607" y="336"/>
                </a:cxn>
                <a:cxn ang="0">
                  <a:pos x="630" y="320"/>
                </a:cxn>
                <a:cxn ang="0">
                  <a:pos x="650" y="309"/>
                </a:cxn>
                <a:cxn ang="0">
                  <a:pos x="661" y="308"/>
                </a:cxn>
                <a:cxn ang="0">
                  <a:pos x="668" y="314"/>
                </a:cxn>
                <a:cxn ang="0">
                  <a:pos x="674" y="328"/>
                </a:cxn>
                <a:cxn ang="0">
                  <a:pos x="393" y="521"/>
                </a:cxn>
                <a:cxn ang="0">
                  <a:pos x="384" y="515"/>
                </a:cxn>
                <a:cxn ang="0">
                  <a:pos x="382" y="507"/>
                </a:cxn>
                <a:cxn ang="0">
                  <a:pos x="386" y="495"/>
                </a:cxn>
                <a:cxn ang="0">
                  <a:pos x="400" y="473"/>
                </a:cxn>
                <a:cxn ang="0">
                  <a:pos x="414" y="450"/>
                </a:cxn>
                <a:cxn ang="0">
                  <a:pos x="417" y="433"/>
                </a:cxn>
                <a:cxn ang="0">
                  <a:pos x="413" y="419"/>
                </a:cxn>
                <a:cxn ang="0">
                  <a:pos x="400" y="404"/>
                </a:cxn>
                <a:cxn ang="0">
                  <a:pos x="383" y="392"/>
                </a:cxn>
                <a:cxn ang="0">
                  <a:pos x="362" y="385"/>
                </a:cxn>
                <a:cxn ang="0">
                  <a:pos x="335" y="383"/>
                </a:cxn>
                <a:cxn ang="0">
                  <a:pos x="304" y="388"/>
                </a:cxn>
                <a:cxn ang="0">
                  <a:pos x="285" y="396"/>
                </a:cxn>
                <a:cxn ang="0">
                  <a:pos x="270" y="409"/>
                </a:cxn>
                <a:cxn ang="0">
                  <a:pos x="262" y="421"/>
                </a:cxn>
                <a:cxn ang="0">
                  <a:pos x="258" y="435"/>
                </a:cxn>
                <a:cxn ang="0">
                  <a:pos x="259" y="448"/>
                </a:cxn>
                <a:cxn ang="0">
                  <a:pos x="268" y="467"/>
                </a:cxn>
                <a:cxn ang="0">
                  <a:pos x="282" y="488"/>
                </a:cxn>
                <a:cxn ang="0">
                  <a:pos x="289" y="504"/>
                </a:cxn>
                <a:cxn ang="0">
                  <a:pos x="288" y="512"/>
                </a:cxn>
                <a:cxn ang="0">
                  <a:pos x="282" y="519"/>
                </a:cxn>
                <a:cxn ang="0">
                  <a:pos x="269" y="525"/>
                </a:cxn>
              </a:cxnLst>
              <a:rect l="0" t="0" r="r" b="b"/>
              <a:pathLst>
                <a:path w="674" h="525">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solidFill>
              <a:schemeClr val="bg1"/>
            </a:solidFill>
            <a:ln w="1270">
              <a:noFill/>
              <a:round/>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defPPr>
                <a:defRPr lang="de-DE"/>
              </a:defPPr>
              <a:lvl1pPr algn="ctr" rtl="0" eaLnBrk="0" fontAlgn="base" hangingPunct="0">
                <a:spcBef>
                  <a:spcPct val="0"/>
                </a:spcBef>
                <a:spcAft>
                  <a:spcPct val="0"/>
                </a:spcAft>
                <a:defRPr sz="1500" kern="1200">
                  <a:solidFill>
                    <a:schemeClr val="tx1"/>
                  </a:solidFill>
                  <a:latin typeface="Arial" charset="0"/>
                  <a:ea typeface="+mn-ea"/>
                  <a:cs typeface="+mn-cs"/>
                </a:defRPr>
              </a:lvl1pPr>
              <a:lvl2pPr marL="457200" algn="ctr" rtl="0" eaLnBrk="0" fontAlgn="base" hangingPunct="0">
                <a:spcBef>
                  <a:spcPct val="0"/>
                </a:spcBef>
                <a:spcAft>
                  <a:spcPct val="0"/>
                </a:spcAft>
                <a:defRPr sz="1500" kern="1200">
                  <a:solidFill>
                    <a:schemeClr val="tx1"/>
                  </a:solidFill>
                  <a:latin typeface="Arial" charset="0"/>
                  <a:ea typeface="+mn-ea"/>
                  <a:cs typeface="+mn-cs"/>
                </a:defRPr>
              </a:lvl2pPr>
              <a:lvl3pPr marL="914400" algn="ctr" rtl="0" eaLnBrk="0" fontAlgn="base" hangingPunct="0">
                <a:spcBef>
                  <a:spcPct val="0"/>
                </a:spcBef>
                <a:spcAft>
                  <a:spcPct val="0"/>
                </a:spcAft>
                <a:defRPr sz="1500" kern="1200">
                  <a:solidFill>
                    <a:schemeClr val="tx1"/>
                  </a:solidFill>
                  <a:latin typeface="Arial" charset="0"/>
                  <a:ea typeface="+mn-ea"/>
                  <a:cs typeface="+mn-cs"/>
                </a:defRPr>
              </a:lvl3pPr>
              <a:lvl4pPr marL="1371600" algn="ctr" rtl="0" eaLnBrk="0" fontAlgn="base" hangingPunct="0">
                <a:spcBef>
                  <a:spcPct val="0"/>
                </a:spcBef>
                <a:spcAft>
                  <a:spcPct val="0"/>
                </a:spcAft>
                <a:defRPr sz="1500" kern="1200">
                  <a:solidFill>
                    <a:schemeClr val="tx1"/>
                  </a:solidFill>
                  <a:latin typeface="Arial" charset="0"/>
                  <a:ea typeface="+mn-ea"/>
                  <a:cs typeface="+mn-cs"/>
                </a:defRPr>
              </a:lvl4pPr>
              <a:lvl5pPr marL="1828800" algn="ctr" rtl="0" eaLnBrk="0" fontAlgn="base" hangingPunct="0">
                <a:spcBef>
                  <a:spcPct val="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a:lstStyle>
            <a:p>
              <a:pPr>
                <a:defRPr/>
              </a:pPr>
              <a:endParaRPr lang="de-DE"/>
            </a:p>
          </p:txBody>
        </p:sp>
        <p:sp>
          <p:nvSpPr>
            <p:cNvPr id="29" name="Textfeld 24"/>
            <p:cNvSpPr txBox="1">
              <a:spLocks noChangeArrowheads="1"/>
            </p:cNvSpPr>
            <p:nvPr/>
          </p:nvSpPr>
          <p:spPr bwMode="auto">
            <a:xfrm>
              <a:off x="6681441" y="4429132"/>
              <a:ext cx="1962525" cy="923330"/>
            </a:xfrm>
            <a:prstGeom prst="rect">
              <a:avLst/>
            </a:prstGeom>
            <a:noFill/>
            <a:ln w="9525">
              <a:noFill/>
              <a:miter lim="800000"/>
              <a:headEnd/>
              <a:tailEnd/>
            </a:ln>
          </p:spPr>
          <p:txBody>
            <a:bodyPr wrap="none">
              <a:spAutoFit/>
            </a:bodyPr>
            <a:lstStyle/>
            <a:p>
              <a:r>
                <a:rPr lang="de-DE" dirty="0" smtClean="0">
                  <a:latin typeface="Verdana" pitchFamily="34" charset="0"/>
                </a:rPr>
                <a:t>Nationale</a:t>
              </a:r>
            </a:p>
            <a:p>
              <a:r>
                <a:rPr lang="de-DE" dirty="0" smtClean="0">
                  <a:latin typeface="Verdana" pitchFamily="34" charset="0"/>
                </a:rPr>
                <a:t>Kontaktstelle / </a:t>
              </a:r>
            </a:p>
            <a:p>
              <a:r>
                <a:rPr lang="de-DE" dirty="0" err="1" smtClean="0">
                  <a:latin typeface="Verdana" pitchFamily="34" charset="0"/>
                </a:rPr>
                <a:t>KoWi</a:t>
              </a:r>
              <a:endParaRPr lang="de-DE" dirty="0" smtClean="0">
                <a:latin typeface="Verdana" pitchFamily="34" charset="0"/>
              </a:endParaRPr>
            </a:p>
          </p:txBody>
        </p:sp>
      </p:grpSp>
      <p:pic>
        <p:nvPicPr>
          <p:cNvPr id="18" name="Picture 2"/>
          <p:cNvPicPr>
            <a:picLocks noChangeAspect="1" noChangeArrowheads="1"/>
          </p:cNvPicPr>
          <p:nvPr/>
        </p:nvPicPr>
        <p:blipFill>
          <a:blip r:embed="rId6" cstate="print"/>
          <a:srcRect/>
          <a:stretch>
            <a:fillRect/>
          </a:stretch>
        </p:blipFill>
        <p:spPr bwMode="auto">
          <a:xfrm>
            <a:off x="7092280"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40000" y="1897087"/>
            <a:ext cx="1282659" cy="307777"/>
          </a:xfrm>
          <a:prstGeom prst="rect">
            <a:avLst/>
          </a:prstGeom>
        </p:spPr>
        <p:txBody>
          <a:bodyPr wrap="none">
            <a:spAutoFit/>
          </a:bodyPr>
          <a:lstStyle/>
          <a:p>
            <a:r>
              <a:rPr lang="de-DE" sz="1400" dirty="0" smtClean="0">
                <a:solidFill>
                  <a:srgbClr val="0778A5"/>
                </a:solidFill>
                <a:latin typeface="Verdana" pitchFamily="34" charset="0"/>
                <a:ea typeface="Verdana" pitchFamily="34" charset="0"/>
                <a:cs typeface="Verdana" pitchFamily="34" charset="0"/>
              </a:rPr>
              <a:t>Teamleitung</a:t>
            </a:r>
            <a:endParaRPr lang="de-DE" sz="2000" dirty="0">
              <a:solidFill>
                <a:srgbClr val="0778A5"/>
              </a:solidFill>
              <a:latin typeface="Verdana" pitchFamily="34" charset="0"/>
              <a:ea typeface="Verdana" pitchFamily="34" charset="0"/>
              <a:cs typeface="Verdana" pitchFamily="34" charset="0"/>
            </a:endParaRPr>
          </a:p>
        </p:txBody>
      </p:sp>
      <p:sp>
        <p:nvSpPr>
          <p:cNvPr id="46" name="Textfeld 45"/>
          <p:cNvSpPr txBox="1"/>
          <p:nvPr/>
        </p:nvSpPr>
        <p:spPr>
          <a:xfrm>
            <a:off x="540000" y="3124895"/>
            <a:ext cx="2447824" cy="307777"/>
          </a:xfrm>
          <a:prstGeom prst="rect">
            <a:avLst/>
          </a:prstGeom>
          <a:noFill/>
        </p:spPr>
        <p:txBody>
          <a:bodyPr wrap="square" rtlCol="0">
            <a:spAutoFit/>
          </a:bodyPr>
          <a:lstStyle/>
          <a:p>
            <a:r>
              <a:rPr lang="de-DE" sz="1400" dirty="0" smtClean="0">
                <a:solidFill>
                  <a:srgbClr val="0778A5"/>
                </a:solidFill>
                <a:latin typeface="Verdana" pitchFamily="34" charset="0"/>
                <a:ea typeface="Verdana" pitchFamily="34" charset="0"/>
                <a:cs typeface="Verdana" pitchFamily="34" charset="0"/>
              </a:rPr>
              <a:t>Das</a:t>
            </a:r>
            <a:r>
              <a:rPr lang="de-DE" sz="1400" dirty="0" smtClean="0">
                <a:solidFill>
                  <a:srgbClr val="FF9900"/>
                </a:solidFill>
                <a:latin typeface="Verdana" pitchFamily="34" charset="0"/>
                <a:ea typeface="Verdana" pitchFamily="34" charset="0"/>
                <a:cs typeface="Verdana" pitchFamily="34" charset="0"/>
              </a:rPr>
              <a:t> </a:t>
            </a:r>
            <a:r>
              <a:rPr lang="de-DE" sz="1400" dirty="0" err="1" smtClean="0">
                <a:solidFill>
                  <a:srgbClr val="0778A5"/>
                </a:solidFill>
                <a:latin typeface="Verdana" pitchFamily="34" charset="0"/>
                <a:ea typeface="Verdana" pitchFamily="34" charset="0"/>
                <a:cs typeface="Verdana" pitchFamily="34" charset="0"/>
              </a:rPr>
              <a:t>KoWi</a:t>
            </a:r>
            <a:r>
              <a:rPr lang="de-DE" sz="1400" dirty="0" smtClean="0">
                <a:solidFill>
                  <a:srgbClr val="0778A5"/>
                </a:solidFill>
                <a:latin typeface="Verdana" pitchFamily="34" charset="0"/>
                <a:ea typeface="Verdana" pitchFamily="34" charset="0"/>
                <a:cs typeface="Verdana" pitchFamily="34" charset="0"/>
              </a:rPr>
              <a:t>-ERC-Team*</a:t>
            </a:r>
            <a:endParaRPr lang="de-DE" sz="1400" dirty="0">
              <a:solidFill>
                <a:srgbClr val="0778A5"/>
              </a:solidFill>
              <a:latin typeface="Verdana" pitchFamily="34" charset="0"/>
              <a:ea typeface="Verdana" pitchFamily="34" charset="0"/>
              <a:cs typeface="Verdana" pitchFamily="34" charset="0"/>
            </a:endParaRPr>
          </a:p>
        </p:txBody>
      </p:sp>
      <p:sp>
        <p:nvSpPr>
          <p:cNvPr id="47" name="Titel 52"/>
          <p:cNvSpPr txBox="1">
            <a:spLocks/>
          </p:cNvSpPr>
          <p:nvPr/>
        </p:nvSpPr>
        <p:spPr>
          <a:xfrm>
            <a:off x="357158" y="986400"/>
            <a:ext cx="8501122" cy="900000"/>
          </a:xfrm>
          <a:prstGeom prst="rect">
            <a:avLst/>
          </a:prstGeom>
        </p:spPr>
        <p:txBody>
          <a:bodyPr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sz="2500" b="0" i="0" u="none" strike="noStrike" kern="1200" cap="none" spc="0" normalizeH="0" baseline="0" noProof="0" dirty="0">
              <a:ln>
                <a:noFill/>
              </a:ln>
              <a:solidFill>
                <a:srgbClr val="292929"/>
              </a:solidFill>
              <a:effectLst/>
              <a:uLnTx/>
              <a:uFillTx/>
              <a:latin typeface="Verdana" pitchFamily="34" charset="0"/>
              <a:ea typeface="+mj-ea"/>
              <a:cs typeface="+mj-cs"/>
            </a:endParaRPr>
          </a:p>
        </p:txBody>
      </p:sp>
      <p:sp>
        <p:nvSpPr>
          <p:cNvPr id="53" name="Titel 52"/>
          <p:cNvSpPr>
            <a:spLocks noGrp="1"/>
          </p:cNvSpPr>
          <p:nvPr>
            <p:ph type="title"/>
          </p:nvPr>
        </p:nvSpPr>
        <p:spPr>
          <a:xfrm>
            <a:off x="1043608" y="1484784"/>
            <a:ext cx="7787208" cy="436910"/>
          </a:xfrm>
        </p:spPr>
        <p:txBody>
          <a:bodyPr anchor="ctr">
            <a:noAutofit/>
          </a:bodyPr>
          <a:lstStyle/>
          <a:p>
            <a:r>
              <a:rPr lang="de-DE" sz="2800" dirty="0" smtClean="0">
                <a:latin typeface="Arial" pitchFamily="34" charset="0"/>
                <a:ea typeface="Verdana" pitchFamily="34" charset="0"/>
                <a:cs typeface="Arial" pitchFamily="34" charset="0"/>
              </a:rPr>
              <a:t>ERC: Ihre Ansprechpartner/innen bei </a:t>
            </a:r>
            <a:r>
              <a:rPr lang="de-DE" sz="2800" dirty="0" err="1" smtClean="0">
                <a:latin typeface="Arial" pitchFamily="34" charset="0"/>
                <a:ea typeface="Verdana" pitchFamily="34" charset="0"/>
                <a:cs typeface="Arial" pitchFamily="34" charset="0"/>
              </a:rPr>
              <a:t>KoWi</a:t>
            </a:r>
            <a:endParaRPr lang="de-DE" sz="2800" dirty="0">
              <a:latin typeface="Arial" pitchFamily="34" charset="0"/>
              <a:cs typeface="Arial" pitchFamily="34" charset="0"/>
            </a:endParaRPr>
          </a:p>
        </p:txBody>
      </p:sp>
      <p:sp>
        <p:nvSpPr>
          <p:cNvPr id="45" name="Textfeld 44"/>
          <p:cNvSpPr txBox="1"/>
          <p:nvPr/>
        </p:nvSpPr>
        <p:spPr>
          <a:xfrm>
            <a:off x="1547665" y="2263633"/>
            <a:ext cx="1728192" cy="592975"/>
          </a:xfrm>
          <a:prstGeom prst="rect">
            <a:avLst/>
          </a:prstGeom>
          <a:noFill/>
        </p:spPr>
        <p:txBody>
          <a:bodyPr wrap="square" lIns="99560" tIns="49780" rIns="99560" bIns="49780" rtlCol="0">
            <a:spAutoFit/>
          </a:bodyPr>
          <a:lstStyle/>
          <a:p>
            <a:r>
              <a:rPr lang="de-DE" sz="800" b="1" dirty="0" smtClean="0">
                <a:solidFill>
                  <a:prstClr val="black"/>
                </a:solidFill>
                <a:latin typeface="Verdana" pitchFamily="34" charset="0"/>
                <a:ea typeface="Verdana" pitchFamily="34" charset="0"/>
                <a:cs typeface="Verdana" pitchFamily="34" charset="0"/>
              </a:rPr>
              <a:t>Sarah Raphael (NKS)</a:t>
            </a:r>
          </a:p>
          <a:p>
            <a:r>
              <a:rPr lang="de-DE" sz="800" dirty="0" smtClean="0">
                <a:solidFill>
                  <a:prstClr val="black"/>
                </a:solidFill>
                <a:latin typeface="Verdana" pitchFamily="34" charset="0"/>
                <a:ea typeface="Verdana" pitchFamily="34" charset="0"/>
                <a:cs typeface="Verdana" pitchFamily="34" charset="0"/>
              </a:rPr>
              <a:t>Leitung </a:t>
            </a:r>
            <a:r>
              <a:rPr lang="de-DE" sz="800" dirty="0" err="1" smtClean="0">
                <a:solidFill>
                  <a:prstClr val="black"/>
                </a:solidFill>
                <a:latin typeface="Verdana" pitchFamily="34" charset="0"/>
                <a:ea typeface="Verdana" pitchFamily="34" charset="0"/>
                <a:cs typeface="Verdana" pitchFamily="34" charset="0"/>
              </a:rPr>
              <a:t>KoWi</a:t>
            </a:r>
            <a:r>
              <a:rPr lang="de-DE" sz="800" dirty="0" smtClean="0">
                <a:solidFill>
                  <a:prstClr val="black"/>
                </a:solidFill>
                <a:latin typeface="Verdana" pitchFamily="34" charset="0"/>
                <a:ea typeface="Verdana" pitchFamily="34" charset="0"/>
                <a:cs typeface="Verdana" pitchFamily="34" charset="0"/>
              </a:rPr>
              <a:t>-NKS ERC-Team</a:t>
            </a:r>
          </a:p>
          <a:p>
            <a:r>
              <a:rPr lang="de-DE" sz="800" dirty="0" smtClean="0">
                <a:latin typeface="Verdana" pitchFamily="34" charset="0"/>
                <a:ea typeface="Verdana" pitchFamily="34" charset="0"/>
                <a:cs typeface="Verdana" pitchFamily="34" charset="0"/>
              </a:rPr>
              <a:t>+49-228-95997-15</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sarah.raphael@kowi.de</a:t>
            </a:r>
            <a:endParaRPr lang="de-DE" sz="800" dirty="0" smtClean="0">
              <a:solidFill>
                <a:prstClr val="black"/>
              </a:solidFill>
              <a:latin typeface="Verdana" pitchFamily="34" charset="0"/>
              <a:ea typeface="Verdana" pitchFamily="34" charset="0"/>
              <a:cs typeface="Verdana" pitchFamily="34" charset="0"/>
            </a:endParaRPr>
          </a:p>
        </p:txBody>
      </p:sp>
      <p:sp>
        <p:nvSpPr>
          <p:cNvPr id="49" name="Textfeld 48"/>
          <p:cNvSpPr txBox="1"/>
          <p:nvPr/>
        </p:nvSpPr>
        <p:spPr>
          <a:xfrm>
            <a:off x="4427984" y="3648696"/>
            <a:ext cx="1444626"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Isabel </a:t>
            </a:r>
            <a:r>
              <a:rPr lang="de-DE" sz="800" b="1" dirty="0" err="1" smtClean="0">
                <a:solidFill>
                  <a:prstClr val="black"/>
                </a:solidFill>
                <a:latin typeface="Verdana" pitchFamily="34" charset="0"/>
                <a:ea typeface="Verdana" pitchFamily="34" charset="0"/>
                <a:cs typeface="Verdana" pitchFamily="34" charset="0"/>
              </a:rPr>
              <a:t>Herzhoff</a:t>
            </a:r>
            <a:endParaRPr lang="de-DE" sz="800" b="1" dirty="0" smtClean="0">
              <a:solidFill>
                <a:prstClr val="black"/>
              </a:solidFill>
              <a:latin typeface="Verdana" pitchFamily="34" charset="0"/>
              <a:ea typeface="Verdana" pitchFamily="34" charset="0"/>
              <a:cs typeface="Verdana" pitchFamily="34" charset="0"/>
            </a:endParaRPr>
          </a:p>
          <a:p>
            <a:r>
              <a:rPr lang="de-DE" sz="800" dirty="0" smtClean="0">
                <a:latin typeface="Verdana" pitchFamily="34" charset="0"/>
                <a:ea typeface="Verdana" pitchFamily="34" charset="0"/>
                <a:cs typeface="Verdana" pitchFamily="34" charset="0"/>
              </a:rPr>
              <a:t>ERC (NKS)</a:t>
            </a:r>
          </a:p>
          <a:p>
            <a:r>
              <a:rPr lang="de-DE" sz="800" dirty="0" smtClean="0">
                <a:latin typeface="Verdana" pitchFamily="34" charset="0"/>
                <a:ea typeface="Verdana" pitchFamily="34" charset="0"/>
                <a:cs typeface="Verdana" pitchFamily="34" charset="0"/>
              </a:rPr>
              <a:t>+49-228-95997-14</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isabel.herzhoff@kowi.de</a:t>
            </a:r>
            <a:endParaRPr lang="de-DE" sz="800" dirty="0" smtClean="0">
              <a:solidFill>
                <a:prstClr val="black"/>
              </a:solidFill>
              <a:latin typeface="Verdana" pitchFamily="34" charset="0"/>
              <a:ea typeface="Verdana" pitchFamily="34" charset="0"/>
              <a:cs typeface="Verdana" pitchFamily="34" charset="0"/>
            </a:endParaRPr>
          </a:p>
        </p:txBody>
      </p:sp>
      <p:pic>
        <p:nvPicPr>
          <p:cNvPr id="3074" name="Picture 2" descr="http://www.kowi.de/Portaldata/2/Resources/fotos/ma/mw.png"/>
          <p:cNvPicPr>
            <a:picLocks noChangeAspect="1" noChangeArrowheads="1"/>
          </p:cNvPicPr>
          <p:nvPr/>
        </p:nvPicPr>
        <p:blipFill>
          <a:blip r:embed="rId3" cstate="print"/>
          <a:stretch>
            <a:fillRect/>
          </a:stretch>
        </p:blipFill>
        <p:spPr bwMode="auto">
          <a:xfrm>
            <a:off x="3491880" y="3680604"/>
            <a:ext cx="856800" cy="571199"/>
          </a:xfrm>
          <a:prstGeom prst="rect">
            <a:avLst/>
          </a:prstGeom>
          <a:noFill/>
        </p:spPr>
      </p:pic>
      <p:pic>
        <p:nvPicPr>
          <p:cNvPr id="31" name="Picture 22" descr="http://www.kowi.de/Portaldata/2/Resources/fotos/ma/yg.png"/>
          <p:cNvPicPr preferRelativeResize="0">
            <a:picLocks noChangeArrowheads="1"/>
          </p:cNvPicPr>
          <p:nvPr/>
        </p:nvPicPr>
        <p:blipFill>
          <a:blip r:embed="rId4" cstate="print"/>
          <a:srcRect/>
          <a:stretch>
            <a:fillRect/>
          </a:stretch>
        </p:blipFill>
        <p:spPr bwMode="auto">
          <a:xfrm>
            <a:off x="632825" y="4584792"/>
            <a:ext cx="856800" cy="572400"/>
          </a:xfrm>
          <a:prstGeom prst="rect">
            <a:avLst/>
          </a:prstGeom>
          <a:noFill/>
        </p:spPr>
      </p:pic>
      <p:sp>
        <p:nvSpPr>
          <p:cNvPr id="32" name="Textfeld 31"/>
          <p:cNvSpPr txBox="1"/>
          <p:nvPr/>
        </p:nvSpPr>
        <p:spPr>
          <a:xfrm>
            <a:off x="1547664" y="4554823"/>
            <a:ext cx="1748998"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Yvette Gafinen</a:t>
            </a:r>
          </a:p>
          <a:p>
            <a:r>
              <a:rPr lang="de-DE" sz="800" dirty="0" smtClean="0">
                <a:solidFill>
                  <a:prstClr val="black"/>
                </a:solidFill>
                <a:latin typeface="Verdana" pitchFamily="34" charset="0"/>
                <a:ea typeface="Verdana" pitchFamily="34" charset="0"/>
                <a:cs typeface="Verdana" pitchFamily="34" charset="0"/>
              </a:rPr>
              <a:t>ERC: Projektmanagement</a:t>
            </a:r>
          </a:p>
          <a:p>
            <a:r>
              <a:rPr lang="de-DE" sz="800" dirty="0" smtClean="0">
                <a:latin typeface="Verdana" pitchFamily="34" charset="0"/>
                <a:ea typeface="Verdana" pitchFamily="34" charset="0"/>
                <a:cs typeface="Verdana" pitchFamily="34" charset="0"/>
              </a:rPr>
              <a:t>+32-2-54802-12</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yvette.gafinen@kowi.de </a:t>
            </a:r>
            <a:endParaRPr lang="de-DE" sz="800" dirty="0" smtClean="0">
              <a:solidFill>
                <a:prstClr val="black"/>
              </a:solidFill>
              <a:latin typeface="Verdana" pitchFamily="34" charset="0"/>
              <a:ea typeface="Verdana" pitchFamily="34" charset="0"/>
              <a:cs typeface="Verdana" pitchFamily="34" charset="0"/>
            </a:endParaRPr>
          </a:p>
        </p:txBody>
      </p:sp>
      <p:sp>
        <p:nvSpPr>
          <p:cNvPr id="27" name="Textfeld 26"/>
          <p:cNvSpPr txBox="1"/>
          <p:nvPr/>
        </p:nvSpPr>
        <p:spPr>
          <a:xfrm>
            <a:off x="267319" y="5991091"/>
            <a:ext cx="8520281" cy="246221"/>
          </a:xfrm>
          <a:prstGeom prst="rect">
            <a:avLst/>
          </a:prstGeom>
          <a:noFill/>
          <a:ln w="3175">
            <a:solidFill>
              <a:schemeClr val="tx1"/>
            </a:solidFill>
          </a:ln>
        </p:spPr>
        <p:txBody>
          <a:bodyPr wrap="none" rtlCol="0">
            <a:spAutoFit/>
          </a:bodyPr>
          <a:lstStyle/>
          <a:p>
            <a:r>
              <a:rPr lang="de-DE" sz="1000" dirty="0" smtClean="0">
                <a:latin typeface="Verdana" pitchFamily="34" charset="0"/>
                <a:ea typeface="Verdana" pitchFamily="34" charset="0"/>
                <a:cs typeface="Verdana" pitchFamily="34" charset="0"/>
              </a:rPr>
              <a:t>*Die Nationale Kontaktstelle (NKS) zum ERC wird von </a:t>
            </a:r>
            <a:r>
              <a:rPr lang="de-DE" sz="1000" dirty="0" err="1" smtClean="0">
                <a:latin typeface="Verdana" pitchFamily="34" charset="0"/>
                <a:ea typeface="Verdana" pitchFamily="34" charset="0"/>
                <a:cs typeface="Verdana" pitchFamily="34" charset="0"/>
              </a:rPr>
              <a:t>KoWi</a:t>
            </a:r>
            <a:r>
              <a:rPr lang="de-DE" sz="1000" dirty="0" smtClean="0">
                <a:latin typeface="Verdana" pitchFamily="34" charset="0"/>
                <a:ea typeface="Verdana" pitchFamily="34" charset="0"/>
                <a:cs typeface="Verdana" pitchFamily="34" charset="0"/>
              </a:rPr>
              <a:t> gemeinsam mit dem EU-Büro des BMBF geführt: </a:t>
            </a:r>
            <a:r>
              <a:rPr lang="de-DE" sz="1000" dirty="0" smtClean="0">
                <a:latin typeface="Verdana" pitchFamily="34" charset="0"/>
                <a:ea typeface="Verdana" pitchFamily="34" charset="0"/>
                <a:cs typeface="Verdana" pitchFamily="34" charset="0"/>
                <a:hlinkClick r:id="rId5"/>
              </a:rPr>
              <a:t>www.nks-erc.de</a:t>
            </a:r>
            <a:r>
              <a:rPr lang="de-DE" sz="1000" dirty="0" smtClean="0">
                <a:latin typeface="Verdana" pitchFamily="34" charset="0"/>
                <a:ea typeface="Verdana" pitchFamily="34" charset="0"/>
                <a:cs typeface="Verdana" pitchFamily="34" charset="0"/>
              </a:rPr>
              <a:t> </a:t>
            </a:r>
            <a:endParaRPr lang="de-DE" sz="1000" dirty="0">
              <a:latin typeface="Verdana" pitchFamily="34" charset="0"/>
              <a:ea typeface="Verdana" pitchFamily="34" charset="0"/>
              <a:cs typeface="Verdana" pitchFamily="34" charset="0"/>
            </a:endParaRPr>
          </a:p>
        </p:txBody>
      </p:sp>
      <p:sp>
        <p:nvSpPr>
          <p:cNvPr id="26" name="Textfeld 25"/>
          <p:cNvSpPr txBox="1"/>
          <p:nvPr/>
        </p:nvSpPr>
        <p:spPr>
          <a:xfrm>
            <a:off x="6876256" y="3573016"/>
            <a:ext cx="2141933"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Dr. Kristina Wien (geb. Gebhardt)</a:t>
            </a:r>
          </a:p>
          <a:p>
            <a:r>
              <a:rPr lang="de-DE" sz="800" b="1" dirty="0" smtClean="0">
                <a:latin typeface="Verdana" pitchFamily="34" charset="0"/>
                <a:ea typeface="Verdana" pitchFamily="34" charset="0"/>
                <a:cs typeface="Verdana" pitchFamily="34" charset="0"/>
              </a:rPr>
              <a:t>(in Elternzeit)</a:t>
            </a:r>
          </a:p>
          <a:p>
            <a:r>
              <a:rPr lang="de-DE" sz="800" dirty="0" smtClean="0">
                <a:latin typeface="Verdana" pitchFamily="34" charset="0"/>
                <a:ea typeface="Verdana" pitchFamily="34" charset="0"/>
                <a:cs typeface="Verdana" pitchFamily="34" charset="0"/>
              </a:rPr>
              <a:t>+49-228-95997-16 </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kristina.wien@kowi.de</a:t>
            </a:r>
            <a:endParaRPr lang="de-DE" sz="800" dirty="0" smtClean="0">
              <a:solidFill>
                <a:prstClr val="black"/>
              </a:solidFill>
              <a:latin typeface="Verdana" pitchFamily="34" charset="0"/>
              <a:ea typeface="Verdana" pitchFamily="34" charset="0"/>
              <a:cs typeface="Verdana" pitchFamily="34" charset="0"/>
            </a:endParaRPr>
          </a:p>
        </p:txBody>
      </p:sp>
      <p:pic>
        <p:nvPicPr>
          <p:cNvPr id="30" name="Grafik 29" descr="ih2.jpg"/>
          <p:cNvPicPr>
            <a:picLocks noChangeAspect="1"/>
          </p:cNvPicPr>
          <p:nvPr/>
        </p:nvPicPr>
        <p:blipFill>
          <a:blip r:embed="rId6" cstate="print"/>
          <a:stretch>
            <a:fillRect/>
          </a:stretch>
        </p:blipFill>
        <p:spPr>
          <a:xfrm>
            <a:off x="5968128" y="3678172"/>
            <a:ext cx="804937" cy="572400"/>
          </a:xfrm>
          <a:prstGeom prst="rect">
            <a:avLst/>
          </a:prstGeom>
        </p:spPr>
      </p:pic>
      <p:sp>
        <p:nvSpPr>
          <p:cNvPr id="37" name="Textfeld 36"/>
          <p:cNvSpPr txBox="1"/>
          <p:nvPr/>
        </p:nvSpPr>
        <p:spPr>
          <a:xfrm>
            <a:off x="4427984" y="4554823"/>
            <a:ext cx="1406154"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Dominik Maas</a:t>
            </a:r>
          </a:p>
          <a:p>
            <a:r>
              <a:rPr lang="fr-FR" sz="800" dirty="0" smtClean="0">
                <a:latin typeface="Verdana" pitchFamily="34" charset="0"/>
                <a:ea typeface="Verdana" pitchFamily="34" charset="0"/>
                <a:cs typeface="Verdana" pitchFamily="34" charset="0"/>
              </a:rPr>
              <a:t>ERC (NKS)</a:t>
            </a:r>
            <a:br>
              <a:rPr lang="fr-FR" sz="800" dirty="0" smtClean="0">
                <a:latin typeface="Verdana" pitchFamily="34" charset="0"/>
                <a:ea typeface="Verdana" pitchFamily="34" charset="0"/>
                <a:cs typeface="Verdana" pitchFamily="34" charset="0"/>
              </a:rPr>
            </a:br>
            <a:r>
              <a:rPr lang="fr-FR" sz="800" dirty="0" smtClean="0">
                <a:latin typeface="Verdana" pitchFamily="34" charset="0"/>
                <a:ea typeface="Verdana" pitchFamily="34" charset="0"/>
                <a:cs typeface="Verdana" pitchFamily="34" charset="0"/>
              </a:rPr>
              <a:t>+</a:t>
            </a:r>
            <a:r>
              <a:rPr lang="fr-FR" sz="800" dirty="0" smtClean="0">
                <a:solidFill>
                  <a:prstClr val="black"/>
                </a:solidFill>
                <a:latin typeface="Verdana" pitchFamily="34" charset="0"/>
                <a:ea typeface="Verdana" pitchFamily="34" charset="0"/>
                <a:cs typeface="Verdana" pitchFamily="34" charset="0"/>
              </a:rPr>
              <a:t>49-228-95997-13</a:t>
            </a:r>
            <a:r>
              <a:rPr lang="fr-FR" sz="800" dirty="0" smtClean="0">
                <a:latin typeface="Verdana" pitchFamily="34" charset="0"/>
                <a:ea typeface="Verdana" pitchFamily="34" charset="0"/>
                <a:cs typeface="Verdana" pitchFamily="34" charset="0"/>
              </a:rPr>
              <a:t> </a:t>
            </a:r>
            <a:br>
              <a:rPr lang="fr-FR" sz="800" dirty="0" smtClean="0">
                <a:latin typeface="Verdana" pitchFamily="34" charset="0"/>
                <a:ea typeface="Verdana" pitchFamily="34" charset="0"/>
                <a:cs typeface="Verdana" pitchFamily="34" charset="0"/>
              </a:rPr>
            </a:br>
            <a:r>
              <a:rPr lang="fr-FR" sz="800" dirty="0" smtClean="0">
                <a:solidFill>
                  <a:prstClr val="black"/>
                </a:solidFill>
                <a:latin typeface="Verdana" pitchFamily="34" charset="0"/>
                <a:ea typeface="Verdana" pitchFamily="34" charset="0"/>
                <a:cs typeface="Verdana" pitchFamily="34" charset="0"/>
              </a:rPr>
              <a:t>dominik.maas@kowi.de</a:t>
            </a:r>
            <a:endParaRPr lang="de-DE" sz="800" dirty="0" smtClean="0">
              <a:solidFill>
                <a:prstClr val="black"/>
              </a:solidFill>
              <a:latin typeface="Verdana" pitchFamily="34" charset="0"/>
              <a:ea typeface="Verdana" pitchFamily="34" charset="0"/>
              <a:cs typeface="Verdana" pitchFamily="34" charset="0"/>
            </a:endParaRPr>
          </a:p>
        </p:txBody>
      </p:sp>
      <p:pic>
        <p:nvPicPr>
          <p:cNvPr id="38" name="Grafik 37" descr="dm2.jpg"/>
          <p:cNvPicPr>
            <a:picLocks noChangeAspect="1"/>
          </p:cNvPicPr>
          <p:nvPr/>
        </p:nvPicPr>
        <p:blipFill>
          <a:blip r:embed="rId7" cstate="print"/>
          <a:stretch>
            <a:fillRect/>
          </a:stretch>
        </p:blipFill>
        <p:spPr>
          <a:xfrm>
            <a:off x="3491880" y="4584792"/>
            <a:ext cx="857930" cy="572400"/>
          </a:xfrm>
          <a:prstGeom prst="rect">
            <a:avLst/>
          </a:prstGeom>
        </p:spPr>
      </p:pic>
      <p:pic>
        <p:nvPicPr>
          <p:cNvPr id="23" name="Picture 12" descr="http://www.kowi.de/Portaldata/2/Resources/fotos/ma/sr.png"/>
          <p:cNvPicPr preferRelativeResize="0">
            <a:picLocks noChangeArrowheads="1"/>
          </p:cNvPicPr>
          <p:nvPr/>
        </p:nvPicPr>
        <p:blipFill>
          <a:blip r:embed="rId8" cstate="print"/>
          <a:srcRect/>
          <a:stretch>
            <a:fillRect/>
          </a:stretch>
        </p:blipFill>
        <p:spPr bwMode="auto">
          <a:xfrm>
            <a:off x="618294" y="2280544"/>
            <a:ext cx="856799" cy="572400"/>
          </a:xfrm>
          <a:prstGeom prst="rect">
            <a:avLst/>
          </a:prstGeom>
          <a:noFill/>
        </p:spPr>
      </p:pic>
      <p:pic>
        <p:nvPicPr>
          <p:cNvPr id="29" name="Picture 28" descr="http://www.kowi.de/Portaldata/2/Resources/fotos/ma/ab.png"/>
          <p:cNvPicPr preferRelativeResize="0">
            <a:picLocks noChangeArrowheads="1"/>
          </p:cNvPicPr>
          <p:nvPr/>
        </p:nvPicPr>
        <p:blipFill>
          <a:blip r:embed="rId9" cstate="print"/>
          <a:srcRect/>
          <a:stretch>
            <a:fillRect/>
          </a:stretch>
        </p:blipFill>
        <p:spPr bwMode="auto">
          <a:xfrm>
            <a:off x="618294" y="3678172"/>
            <a:ext cx="857362" cy="576064"/>
          </a:xfrm>
          <a:prstGeom prst="rect">
            <a:avLst/>
          </a:prstGeom>
          <a:noFill/>
        </p:spPr>
      </p:pic>
      <p:sp>
        <p:nvSpPr>
          <p:cNvPr id="33" name="Textfeld 32"/>
          <p:cNvSpPr txBox="1"/>
          <p:nvPr/>
        </p:nvSpPr>
        <p:spPr>
          <a:xfrm>
            <a:off x="1547664" y="3648696"/>
            <a:ext cx="1667444"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Anita Bindhammer</a:t>
            </a:r>
          </a:p>
          <a:p>
            <a:r>
              <a:rPr lang="de-DE" sz="800" b="1" dirty="0" smtClean="0">
                <a:latin typeface="Verdana" pitchFamily="34" charset="0"/>
                <a:ea typeface="Verdana" pitchFamily="34" charset="0"/>
                <a:cs typeface="Verdana" pitchFamily="34" charset="0"/>
              </a:rPr>
              <a:t>(in Elternzeit)</a:t>
            </a:r>
          </a:p>
          <a:p>
            <a:r>
              <a:rPr lang="de-DE" sz="800" dirty="0" smtClean="0">
                <a:latin typeface="Verdana" pitchFamily="34" charset="0"/>
                <a:ea typeface="Verdana" pitchFamily="34" charset="0"/>
                <a:cs typeface="Verdana" pitchFamily="34" charset="0"/>
              </a:rPr>
              <a:t>+49-228-95997-21 </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anita.bindhammer@kowi.de</a:t>
            </a:r>
            <a:endParaRPr lang="de-DE" sz="800" dirty="0">
              <a:solidFill>
                <a:prstClr val="black"/>
              </a:solidFill>
              <a:latin typeface="Verdana" pitchFamily="34" charset="0"/>
              <a:ea typeface="Verdana" pitchFamily="34" charset="0"/>
              <a:cs typeface="Verdana" pitchFamily="34" charset="0"/>
            </a:endParaRPr>
          </a:p>
        </p:txBody>
      </p:sp>
      <p:sp>
        <p:nvSpPr>
          <p:cNvPr id="35" name="Textfeld 34"/>
          <p:cNvSpPr txBox="1"/>
          <p:nvPr/>
        </p:nvSpPr>
        <p:spPr>
          <a:xfrm>
            <a:off x="6876256" y="4479143"/>
            <a:ext cx="1443024" cy="584775"/>
          </a:xfrm>
          <a:prstGeom prst="rect">
            <a:avLst/>
          </a:prstGeom>
          <a:noFill/>
        </p:spPr>
        <p:txBody>
          <a:bodyPr wrap="none" rtlCol="0">
            <a:spAutoFit/>
          </a:bodyPr>
          <a:lstStyle/>
          <a:p>
            <a:r>
              <a:rPr lang="de-DE" sz="800" b="1" dirty="0" smtClean="0">
                <a:solidFill>
                  <a:prstClr val="black"/>
                </a:solidFill>
                <a:latin typeface="Verdana" pitchFamily="34" charset="0"/>
                <a:ea typeface="Verdana" pitchFamily="34" charset="0"/>
                <a:cs typeface="Verdana" pitchFamily="34" charset="0"/>
              </a:rPr>
              <a:t>Martin </a:t>
            </a:r>
            <a:r>
              <a:rPr lang="de-DE" sz="800" b="1" dirty="0" err="1" smtClean="0">
                <a:solidFill>
                  <a:prstClr val="black"/>
                </a:solidFill>
                <a:latin typeface="Verdana" pitchFamily="34" charset="0"/>
                <a:ea typeface="Verdana" pitchFamily="34" charset="0"/>
                <a:cs typeface="Verdana" pitchFamily="34" charset="0"/>
              </a:rPr>
              <a:t>Winger</a:t>
            </a:r>
            <a:endParaRPr lang="de-DE" sz="800" b="1" dirty="0" smtClean="0">
              <a:solidFill>
                <a:prstClr val="black"/>
              </a:solidFill>
              <a:latin typeface="Verdana" pitchFamily="34" charset="0"/>
              <a:ea typeface="Verdana" pitchFamily="34" charset="0"/>
              <a:cs typeface="Verdana" pitchFamily="34" charset="0"/>
            </a:endParaRPr>
          </a:p>
          <a:p>
            <a:r>
              <a:rPr lang="de-DE" sz="800" dirty="0" smtClean="0">
                <a:latin typeface="Verdana" pitchFamily="34" charset="0"/>
                <a:ea typeface="Verdana" pitchFamily="34" charset="0"/>
                <a:cs typeface="Verdana" pitchFamily="34" charset="0"/>
              </a:rPr>
              <a:t>ERC </a:t>
            </a:r>
          </a:p>
          <a:p>
            <a:r>
              <a:rPr lang="de-DE" sz="800" dirty="0" smtClean="0">
                <a:latin typeface="Verdana" pitchFamily="34" charset="0"/>
                <a:ea typeface="Verdana" pitchFamily="34" charset="0"/>
                <a:cs typeface="Verdana" pitchFamily="34" charset="0"/>
              </a:rPr>
              <a:t>+32-2-54802- 21</a:t>
            </a:r>
            <a:br>
              <a:rPr lang="de-DE" sz="800" dirty="0" smtClean="0">
                <a:latin typeface="Verdana" pitchFamily="34" charset="0"/>
                <a:ea typeface="Verdana" pitchFamily="34" charset="0"/>
                <a:cs typeface="Verdana" pitchFamily="34" charset="0"/>
              </a:rPr>
            </a:br>
            <a:r>
              <a:rPr lang="de-DE" sz="800" dirty="0" smtClean="0">
                <a:latin typeface="Verdana" pitchFamily="34" charset="0"/>
                <a:ea typeface="Verdana" pitchFamily="34" charset="0"/>
                <a:cs typeface="Verdana" pitchFamily="34" charset="0"/>
              </a:rPr>
              <a:t>martin.winger@kowi.de </a:t>
            </a:r>
            <a:endParaRPr lang="de-DE" sz="800" dirty="0">
              <a:solidFill>
                <a:prstClr val="black"/>
              </a:solidFill>
              <a:latin typeface="Verdana" pitchFamily="34" charset="0"/>
              <a:ea typeface="Verdana" pitchFamily="34" charset="0"/>
              <a:cs typeface="Verdana" pitchFamily="34" charset="0"/>
            </a:endParaRPr>
          </a:p>
        </p:txBody>
      </p:sp>
      <p:pic>
        <p:nvPicPr>
          <p:cNvPr id="36" name="Picture 2"/>
          <p:cNvPicPr>
            <a:picLocks noChangeAspect="1" noChangeArrowheads="1"/>
          </p:cNvPicPr>
          <p:nvPr/>
        </p:nvPicPr>
        <p:blipFill>
          <a:blip r:embed="rId10" cstate="print"/>
          <a:stretch>
            <a:fillRect/>
          </a:stretch>
        </p:blipFill>
        <p:spPr bwMode="auto">
          <a:xfrm>
            <a:off x="6012160" y="4601174"/>
            <a:ext cx="810734" cy="543300"/>
          </a:xfrm>
          <a:prstGeom prst="rect">
            <a:avLst/>
          </a:prstGeom>
          <a:noFill/>
          <a:ln w="9525">
            <a:noFill/>
            <a:miter lim="800000"/>
            <a:headEnd/>
            <a:tailEnd/>
          </a:ln>
          <a:effectLst/>
        </p:spPr>
      </p:pic>
      <p:pic>
        <p:nvPicPr>
          <p:cNvPr id="21" name="Picture 2"/>
          <p:cNvPicPr>
            <a:picLocks noChangeAspect="1" noChangeArrowheads="1"/>
          </p:cNvPicPr>
          <p:nvPr/>
        </p:nvPicPr>
        <p:blipFill>
          <a:blip r:embed="rId11" cstate="print"/>
          <a:srcRect/>
          <a:stretch>
            <a:fillRect/>
          </a:stretch>
        </p:blipFill>
        <p:spPr bwMode="auto">
          <a:xfrm>
            <a:off x="7020272" y="332656"/>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0" y="1340768"/>
            <a:ext cx="9143999" cy="1512168"/>
          </a:xfrm>
          <a:prstGeom prst="rect">
            <a:avLst/>
          </a:prstGeom>
          <a:solidFill>
            <a:srgbClr val="4D4D4D">
              <a:alpha val="20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973" name="Rectangle 5"/>
          <p:cNvSpPr>
            <a:spLocks noChangeArrowheads="1"/>
          </p:cNvSpPr>
          <p:nvPr/>
        </p:nvSpPr>
        <p:spPr bwMode="auto">
          <a:xfrm>
            <a:off x="4611688" y="3429000"/>
            <a:ext cx="4352800" cy="2394000"/>
          </a:xfrm>
          <a:prstGeom prst="rect">
            <a:avLst/>
          </a:prstGeom>
          <a:solidFill>
            <a:schemeClr val="bg1"/>
          </a:solidFill>
          <a:ln w="9525" algn="ctr">
            <a:solidFill>
              <a:srgbClr val="DDDDDD"/>
            </a:solidFill>
            <a:miter lim="800000"/>
            <a:headEnd/>
            <a:tailEnd/>
          </a:ln>
          <a:effectLst>
            <a:outerShdw blurRad="50800" dist="38100" dir="8100000" algn="tr" rotWithShape="0">
              <a:prstClr val="black">
                <a:alpha val="40000"/>
              </a:prstClr>
            </a:outerShdw>
          </a:effectLst>
        </p:spPr>
        <p:txBody>
          <a:bodyPr/>
          <a:lstStyle/>
          <a:p>
            <a:pPr algn="ctr">
              <a:defRPr/>
            </a:pPr>
            <a:endParaRPr lang="de-DE" sz="1600" dirty="0">
              <a:solidFill>
                <a:srgbClr val="4D4D4D"/>
              </a:solidFill>
            </a:endParaRPr>
          </a:p>
          <a:p>
            <a:pPr algn="ctr">
              <a:defRPr/>
            </a:pPr>
            <a:r>
              <a:rPr lang="en-GB" sz="2000" dirty="0" err="1" smtClean="0">
                <a:solidFill>
                  <a:srgbClr val="4D4D4D"/>
                </a:solidFill>
                <a:latin typeface="Verdana" pitchFamily="34" charset="0"/>
              </a:rPr>
              <a:t>Kontakt</a:t>
            </a:r>
            <a:r>
              <a:rPr lang="en-GB" sz="2000" dirty="0" smtClean="0">
                <a:solidFill>
                  <a:srgbClr val="4D4D4D"/>
                </a:solidFill>
                <a:latin typeface="Verdana" pitchFamily="34" charset="0"/>
              </a:rPr>
              <a:t/>
            </a:r>
            <a:br>
              <a:rPr lang="en-GB" sz="2000" dirty="0" smtClean="0">
                <a:solidFill>
                  <a:srgbClr val="4D4D4D"/>
                </a:solidFill>
                <a:latin typeface="Verdana" pitchFamily="34" charset="0"/>
              </a:rPr>
            </a:br>
            <a:r>
              <a:rPr lang="en-GB" sz="1400" dirty="0" smtClean="0">
                <a:solidFill>
                  <a:srgbClr val="4D4D4D"/>
                </a:solidFill>
                <a:latin typeface="Verdana" pitchFamily="34" charset="0"/>
              </a:rPr>
              <a:t/>
            </a:r>
            <a:br>
              <a:rPr lang="en-GB" sz="1400" dirty="0" smtClean="0">
                <a:solidFill>
                  <a:srgbClr val="4D4D4D"/>
                </a:solidFill>
                <a:latin typeface="Verdana" pitchFamily="34" charset="0"/>
              </a:rPr>
            </a:br>
            <a:r>
              <a:rPr lang="en-GB" sz="1400" dirty="0" smtClean="0">
                <a:solidFill>
                  <a:srgbClr val="4D4D4D"/>
                </a:solidFill>
                <a:latin typeface="Verdana" pitchFamily="34" charset="0"/>
              </a:rPr>
              <a:t>Dominik Maas</a:t>
            </a:r>
          </a:p>
          <a:p>
            <a:pPr algn="ctr">
              <a:defRPr/>
            </a:pPr>
            <a:endParaRPr lang="en-GB" sz="1400" dirty="0" smtClean="0">
              <a:solidFill>
                <a:srgbClr val="4D4D4D"/>
              </a:solidFill>
              <a:latin typeface="Verdana" pitchFamily="34" charset="0"/>
            </a:endParaRPr>
          </a:p>
          <a:p>
            <a:pPr algn="ctr">
              <a:defRPr/>
            </a:pPr>
            <a:endParaRPr lang="en-GB" sz="1400" dirty="0" smtClean="0">
              <a:solidFill>
                <a:srgbClr val="4D4D4D"/>
              </a:solidFill>
              <a:latin typeface="Verdana" pitchFamily="34" charset="0"/>
            </a:endParaRPr>
          </a:p>
          <a:p>
            <a:pPr algn="ctr">
              <a:defRPr/>
            </a:pPr>
            <a:r>
              <a:rPr lang="en-GB" sz="1400" dirty="0" smtClean="0">
                <a:solidFill>
                  <a:srgbClr val="4D4D4D"/>
                </a:solidFill>
                <a:latin typeface="Verdana" pitchFamily="34" charset="0"/>
              </a:rPr>
              <a:t>E-Mail</a:t>
            </a:r>
            <a:r>
              <a:rPr lang="en-GB" sz="1400" dirty="0" smtClean="0">
                <a:latin typeface="Verdana" pitchFamily="34" charset="0"/>
              </a:rPr>
              <a:t>:</a:t>
            </a:r>
            <a:r>
              <a:rPr lang="en-GB" sz="1400" dirty="0" smtClean="0">
                <a:latin typeface="Verdana" pitchFamily="34" charset="0"/>
                <a:hlinkClick r:id="rId2"/>
              </a:rPr>
              <a:t> dominik.maas@kowi.de</a:t>
            </a:r>
            <a:endParaRPr lang="en-GB" sz="1400" dirty="0" smtClean="0">
              <a:latin typeface="Verdana" pitchFamily="34" charset="0"/>
            </a:endParaRPr>
          </a:p>
          <a:p>
            <a:pPr algn="ctr">
              <a:defRPr/>
            </a:pPr>
            <a:r>
              <a:rPr lang="en-GB" sz="1400" dirty="0" smtClean="0">
                <a:solidFill>
                  <a:srgbClr val="4D4D4D"/>
                </a:solidFill>
                <a:latin typeface="Verdana" pitchFamily="34" charset="0"/>
              </a:rPr>
              <a:t>Tel.: +49 228 95 997 13</a:t>
            </a:r>
            <a:endParaRPr lang="en-GB" sz="1400" dirty="0">
              <a:solidFill>
                <a:srgbClr val="4D4D4D"/>
              </a:solidFill>
              <a:latin typeface="Verdana" pitchFamily="34" charset="0"/>
            </a:endParaRPr>
          </a:p>
        </p:txBody>
      </p:sp>
      <p:grpSp>
        <p:nvGrpSpPr>
          <p:cNvPr id="2" name="Group 9"/>
          <p:cNvGrpSpPr>
            <a:grpSpLocks/>
          </p:cNvGrpSpPr>
          <p:nvPr/>
        </p:nvGrpSpPr>
        <p:grpSpPr bwMode="auto">
          <a:xfrm>
            <a:off x="2987824" y="6021288"/>
            <a:ext cx="3021013" cy="400050"/>
            <a:chOff x="3412" y="3386"/>
            <a:chExt cx="1903" cy="252"/>
          </a:xfrm>
          <a:effectLst/>
        </p:grpSpPr>
        <p:sp>
          <p:nvSpPr>
            <p:cNvPr id="16393" name="Text Box 10"/>
            <p:cNvSpPr txBox="1">
              <a:spLocks noChangeArrowheads="1"/>
            </p:cNvSpPr>
            <p:nvPr/>
          </p:nvSpPr>
          <p:spPr bwMode="auto">
            <a:xfrm>
              <a:off x="3412" y="3386"/>
              <a:ext cx="1903" cy="252"/>
            </a:xfrm>
            <a:prstGeom prst="rect">
              <a:avLst/>
            </a:prstGeom>
            <a:noFill/>
            <a:ln w="9525">
              <a:noFill/>
              <a:miter lim="800000"/>
              <a:headEnd/>
              <a:tailEnd/>
            </a:ln>
          </p:spPr>
          <p:txBody>
            <a:bodyPr>
              <a:spAutoFit/>
            </a:bodyPr>
            <a:lstStyle/>
            <a:p>
              <a:pPr algn="ctr">
                <a:spcBef>
                  <a:spcPct val="50000"/>
                </a:spcBef>
              </a:pPr>
              <a:r>
                <a:rPr lang="de-DE" sz="2000" b="1" dirty="0" err="1">
                  <a:solidFill>
                    <a:srgbClr val="0778A5"/>
                  </a:solidFill>
                  <a:latin typeface="Verdana" pitchFamily="34" charset="0"/>
                </a:rPr>
                <a:t>www</a:t>
              </a:r>
              <a:r>
                <a:rPr lang="de-DE" sz="2000" b="1" dirty="0">
                  <a:solidFill>
                    <a:srgbClr val="0778A5"/>
                  </a:solidFill>
                  <a:latin typeface="Verdana" pitchFamily="34" charset="0"/>
                </a:rPr>
                <a:t>.         .de</a:t>
              </a:r>
            </a:p>
          </p:txBody>
        </p:sp>
        <p:pic>
          <p:nvPicPr>
            <p:cNvPr id="16394" name="Picture 11" descr="Logo_KoWi"/>
            <p:cNvPicPr>
              <a:picLocks noChangeAspect="1" noChangeArrowheads="1"/>
            </p:cNvPicPr>
            <p:nvPr/>
          </p:nvPicPr>
          <p:blipFill>
            <a:blip r:embed="rId3" cstate="print"/>
            <a:srcRect/>
            <a:stretch>
              <a:fillRect/>
            </a:stretch>
          </p:blipFill>
          <p:spPr bwMode="auto">
            <a:xfrm>
              <a:off x="4265" y="3397"/>
              <a:ext cx="452" cy="241"/>
            </a:xfrm>
            <a:prstGeom prst="rect">
              <a:avLst/>
            </a:prstGeom>
            <a:noFill/>
            <a:ln w="9525">
              <a:noFill/>
              <a:miter lim="800000"/>
              <a:headEnd/>
              <a:tailEnd/>
            </a:ln>
          </p:spPr>
        </p:pic>
      </p:grpSp>
      <p:pic>
        <p:nvPicPr>
          <p:cNvPr id="12" name="Picture 2" descr="Bild3"/>
          <p:cNvPicPr>
            <a:picLocks noChangeAspect="1" noChangeArrowheads="1"/>
          </p:cNvPicPr>
          <p:nvPr/>
        </p:nvPicPr>
        <p:blipFill>
          <a:blip r:embed="rId4" cstate="print"/>
          <a:srcRect l="4545" t="3442" r="4545" b="3626"/>
          <a:stretch>
            <a:fillRect/>
          </a:stretch>
        </p:blipFill>
        <p:spPr bwMode="auto">
          <a:xfrm>
            <a:off x="2625471" y="1341768"/>
            <a:ext cx="1097924" cy="1482197"/>
          </a:xfrm>
          <a:prstGeom prst="rect">
            <a:avLst/>
          </a:prstGeom>
          <a:noFill/>
          <a:ln w="9525">
            <a:noFill/>
            <a:miter lim="800000"/>
            <a:headEnd/>
            <a:tailEnd/>
          </a:ln>
          <a:effectLst>
            <a:reflection blurRad="6350" stA="52000" endA="300" endPos="35000" dir="5400000" sy="-100000" algn="bl" rotWithShape="0"/>
          </a:effectLst>
        </p:spPr>
      </p:pic>
      <p:pic>
        <p:nvPicPr>
          <p:cNvPr id="13" name="Picture 7" descr="Bild2"/>
          <p:cNvPicPr preferRelativeResize="0">
            <a:picLocks noChangeArrowheads="1"/>
          </p:cNvPicPr>
          <p:nvPr/>
        </p:nvPicPr>
        <p:blipFill>
          <a:blip r:embed="rId5" cstate="print"/>
          <a:srcRect l="2608" t="3448" r="1634" b="3448"/>
          <a:stretch>
            <a:fillRect/>
          </a:stretch>
        </p:blipFill>
        <p:spPr bwMode="auto">
          <a:xfrm>
            <a:off x="4584071" y="1340768"/>
            <a:ext cx="1737789" cy="1516572"/>
          </a:xfrm>
          <a:prstGeom prst="rect">
            <a:avLst/>
          </a:prstGeom>
          <a:noFill/>
          <a:ln w="9525">
            <a:noFill/>
            <a:miter lim="800000"/>
            <a:headEnd/>
            <a:tailEnd/>
          </a:ln>
          <a:effectLst>
            <a:reflection blurRad="6350" stA="52000" endA="300" endPos="35000" dir="5400000" sy="-100000" algn="bl" rotWithShape="0"/>
          </a:effectLst>
        </p:spPr>
      </p:pic>
      <p:pic>
        <p:nvPicPr>
          <p:cNvPr id="15" name="Picture 14" descr="Bild1"/>
          <p:cNvPicPr>
            <a:picLocks noChangeAspect="1" noChangeArrowheads="1"/>
          </p:cNvPicPr>
          <p:nvPr/>
        </p:nvPicPr>
        <p:blipFill>
          <a:blip r:embed="rId6" cstate="print"/>
          <a:srcRect l="2081" t="2778" r="4258" b="4853"/>
          <a:stretch>
            <a:fillRect/>
          </a:stretch>
        </p:blipFill>
        <p:spPr bwMode="auto">
          <a:xfrm>
            <a:off x="6966227" y="1340768"/>
            <a:ext cx="1998261" cy="1476630"/>
          </a:xfrm>
          <a:prstGeom prst="rect">
            <a:avLst/>
          </a:prstGeom>
          <a:noFill/>
          <a:ln w="9525">
            <a:noFill/>
            <a:miter lim="800000"/>
            <a:headEnd/>
            <a:tailEnd/>
          </a:ln>
          <a:effectLst>
            <a:reflection blurRad="6350" stA="50000" endA="300" endPos="55000" dir="5400000" sy="-100000" algn="bl" rotWithShape="0"/>
          </a:effectLst>
        </p:spPr>
      </p:pic>
      <p:sp>
        <p:nvSpPr>
          <p:cNvPr id="11" name="Rectangle 5"/>
          <p:cNvSpPr>
            <a:spLocks noChangeArrowheads="1"/>
          </p:cNvSpPr>
          <p:nvPr/>
        </p:nvSpPr>
        <p:spPr bwMode="auto">
          <a:xfrm>
            <a:off x="179512" y="3429310"/>
            <a:ext cx="4352772" cy="2393380"/>
          </a:xfrm>
          <a:prstGeom prst="rect">
            <a:avLst/>
          </a:prstGeom>
          <a:solidFill>
            <a:schemeClr val="bg1"/>
          </a:solidFill>
          <a:ln w="9525" algn="ctr">
            <a:solidFill>
              <a:srgbClr val="DDDDDD"/>
            </a:solidFill>
            <a:miter lim="800000"/>
            <a:headEnd/>
            <a:tailEnd/>
          </a:ln>
          <a:effectLst>
            <a:outerShdw blurRad="50800" dist="38100" dir="8100000" algn="tr" rotWithShape="0">
              <a:prstClr val="black">
                <a:alpha val="40000"/>
              </a:prstClr>
            </a:outerShdw>
          </a:effectLst>
        </p:spPr>
        <p:txBody>
          <a:bodyPr/>
          <a:lstStyle/>
          <a:p>
            <a:pPr algn="ctr" fontAlgn="auto">
              <a:spcBef>
                <a:spcPts val="0"/>
              </a:spcBef>
              <a:spcAft>
                <a:spcPts val="0"/>
              </a:spcAft>
              <a:defRPr/>
            </a:pPr>
            <a:r>
              <a:rPr lang="de-DE" sz="2000" dirty="0" smtClean="0">
                <a:solidFill>
                  <a:srgbClr val="292929"/>
                </a:solidFill>
                <a:latin typeface="Verdana" pitchFamily="34" charset="0"/>
              </a:rPr>
              <a:t>Kooperationsstelle EU der Wissenschaftsorganisationen</a:t>
            </a:r>
          </a:p>
          <a:p>
            <a:pPr algn="ctr">
              <a:defRPr/>
            </a:pPr>
            <a:endParaRPr lang="de-DE" sz="1400" dirty="0">
              <a:solidFill>
                <a:srgbClr val="4D4D4D"/>
              </a:solidFill>
              <a:latin typeface="Verdana" pitchFamily="34" charset="0"/>
              <a:ea typeface="Verdana" pitchFamily="34" charset="0"/>
              <a:cs typeface="Verdana" pitchFamily="34" charset="0"/>
            </a:endParaRPr>
          </a:p>
          <a:p>
            <a:pPr fontAlgn="auto">
              <a:spcBef>
                <a:spcPts val="0"/>
              </a:spcBef>
              <a:spcAft>
                <a:spcPts val="0"/>
              </a:spcAft>
              <a:defRPr/>
            </a:pPr>
            <a:r>
              <a:rPr lang="de-DE" sz="1400" dirty="0" smtClean="0">
                <a:solidFill>
                  <a:srgbClr val="292929"/>
                </a:solidFill>
                <a:latin typeface="Verdana" pitchFamily="34" charset="0"/>
              </a:rPr>
              <a:t>Büro Bonn:    Wissenschaftszentrum Bonn</a:t>
            </a:r>
          </a:p>
          <a:p>
            <a:pPr fontAlgn="auto">
              <a:spcBef>
                <a:spcPts val="0"/>
              </a:spcBef>
              <a:spcAft>
                <a:spcPts val="0"/>
              </a:spcAft>
              <a:defRPr/>
            </a:pPr>
            <a:r>
              <a:rPr lang="de-DE" sz="1400" dirty="0" smtClean="0">
                <a:solidFill>
                  <a:srgbClr val="292929"/>
                </a:solidFill>
                <a:latin typeface="Verdana" pitchFamily="34" charset="0"/>
              </a:rPr>
              <a:t>	      </a:t>
            </a:r>
            <a:r>
              <a:rPr lang="de-DE" sz="1400" dirty="0" err="1" smtClean="0">
                <a:solidFill>
                  <a:srgbClr val="292929"/>
                </a:solidFill>
                <a:latin typeface="Verdana" pitchFamily="34" charset="0"/>
              </a:rPr>
              <a:t>Ahrstr</a:t>
            </a:r>
            <a:r>
              <a:rPr lang="de-DE" sz="1400" dirty="0" smtClean="0">
                <a:solidFill>
                  <a:srgbClr val="292929"/>
                </a:solidFill>
                <a:latin typeface="Verdana" pitchFamily="34" charset="0"/>
              </a:rPr>
              <a:t>. 45</a:t>
            </a:r>
            <a:br>
              <a:rPr lang="de-DE" sz="1400" dirty="0" smtClean="0">
                <a:solidFill>
                  <a:srgbClr val="292929"/>
                </a:solidFill>
                <a:latin typeface="Verdana" pitchFamily="34" charset="0"/>
              </a:rPr>
            </a:br>
            <a:r>
              <a:rPr lang="de-DE" sz="1400" dirty="0" smtClean="0">
                <a:solidFill>
                  <a:srgbClr val="292929"/>
                </a:solidFill>
                <a:latin typeface="Verdana" pitchFamily="34" charset="0"/>
              </a:rPr>
              <a:t>                     D - 53175 Bonn</a:t>
            </a:r>
          </a:p>
          <a:p>
            <a:pPr fontAlgn="auto">
              <a:spcBef>
                <a:spcPts val="0"/>
              </a:spcBef>
              <a:spcAft>
                <a:spcPts val="0"/>
              </a:spcAft>
              <a:defRPr/>
            </a:pPr>
            <a:endParaRPr lang="de-DE" sz="1400" dirty="0" smtClean="0">
              <a:solidFill>
                <a:srgbClr val="292929"/>
              </a:solidFill>
            </a:endParaRPr>
          </a:p>
          <a:p>
            <a:pPr fontAlgn="auto">
              <a:spcBef>
                <a:spcPts val="0"/>
              </a:spcBef>
              <a:spcAft>
                <a:spcPts val="0"/>
              </a:spcAft>
              <a:defRPr/>
            </a:pPr>
            <a:r>
              <a:rPr lang="de-DE" sz="1400" dirty="0" smtClean="0">
                <a:solidFill>
                  <a:srgbClr val="292929"/>
                </a:solidFill>
                <a:latin typeface="Verdana" pitchFamily="34" charset="0"/>
              </a:rPr>
              <a:t>Büro Brüssel: Rue du </a:t>
            </a:r>
            <a:r>
              <a:rPr lang="de-DE" sz="1400" dirty="0" err="1" smtClean="0">
                <a:solidFill>
                  <a:srgbClr val="292929"/>
                </a:solidFill>
                <a:latin typeface="Verdana" pitchFamily="34" charset="0"/>
              </a:rPr>
              <a:t>Trône</a:t>
            </a:r>
            <a:r>
              <a:rPr lang="de-DE" sz="1400" dirty="0" smtClean="0">
                <a:solidFill>
                  <a:srgbClr val="292929"/>
                </a:solidFill>
                <a:latin typeface="Verdana" pitchFamily="34" charset="0"/>
              </a:rPr>
              <a:t>/</a:t>
            </a:r>
            <a:r>
              <a:rPr lang="de-DE" sz="1400" dirty="0" err="1" smtClean="0">
                <a:solidFill>
                  <a:srgbClr val="292929"/>
                </a:solidFill>
                <a:latin typeface="Verdana" pitchFamily="34" charset="0"/>
              </a:rPr>
              <a:t>Troonstraat</a:t>
            </a:r>
            <a:r>
              <a:rPr lang="de-DE" sz="1400" dirty="0" smtClean="0">
                <a:solidFill>
                  <a:srgbClr val="292929"/>
                </a:solidFill>
                <a:latin typeface="Verdana" pitchFamily="34" charset="0"/>
              </a:rPr>
              <a:t> 98 </a:t>
            </a:r>
          </a:p>
          <a:p>
            <a:pPr fontAlgn="auto">
              <a:spcBef>
                <a:spcPts val="0"/>
              </a:spcBef>
              <a:spcAft>
                <a:spcPts val="0"/>
              </a:spcAft>
              <a:defRPr/>
            </a:pPr>
            <a:r>
              <a:rPr lang="de-DE" sz="1400" dirty="0" smtClean="0">
                <a:solidFill>
                  <a:srgbClr val="292929"/>
                </a:solidFill>
                <a:latin typeface="Verdana" pitchFamily="34" charset="0"/>
              </a:rPr>
              <a:t>                     B - 1050 Bruxelles  </a:t>
            </a:r>
          </a:p>
          <a:p>
            <a:pPr algn="ctr">
              <a:defRPr/>
            </a:pPr>
            <a:endParaRPr lang="de-DE" sz="1400" dirty="0">
              <a:solidFill>
                <a:srgbClr val="FFFFFF">
                  <a:lumMod val="50000"/>
                </a:srgbClr>
              </a:solidFill>
            </a:endParaRPr>
          </a:p>
        </p:txBody>
      </p:sp>
      <p:pic>
        <p:nvPicPr>
          <p:cNvPr id="17" name="Picture 3" descr="C:\Users\kg\Desktop\IMG_0328.JPG"/>
          <p:cNvPicPr>
            <a:picLocks noChangeAspect="1" noChangeArrowheads="1"/>
          </p:cNvPicPr>
          <p:nvPr/>
        </p:nvPicPr>
        <p:blipFill>
          <a:blip r:embed="rId7" cstate="print"/>
          <a:srcRect/>
          <a:stretch>
            <a:fillRect/>
          </a:stretch>
        </p:blipFill>
        <p:spPr bwMode="auto">
          <a:xfrm>
            <a:off x="183093" y="1340768"/>
            <a:ext cx="2014205" cy="1516770"/>
          </a:xfrm>
          <a:prstGeom prst="rect">
            <a:avLst/>
          </a:prstGeom>
          <a:noFill/>
          <a:effectLst>
            <a:reflection blurRad="6350" stA="52000" endA="300" endPos="35000" dir="5400000" sy="-100000" algn="bl" rotWithShape="0"/>
          </a:effectLst>
        </p:spPr>
      </p:pic>
      <p:pic>
        <p:nvPicPr>
          <p:cNvPr id="14" name="Picture 2"/>
          <p:cNvPicPr>
            <a:picLocks noChangeAspect="1" noChangeArrowheads="1"/>
          </p:cNvPicPr>
          <p:nvPr/>
        </p:nvPicPr>
        <p:blipFill>
          <a:blip r:embed="rId8" cstate="print"/>
          <a:srcRect/>
          <a:stretch>
            <a:fillRect/>
          </a:stretch>
        </p:blipFill>
        <p:spPr bwMode="auto">
          <a:xfrm>
            <a:off x="7092280"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el 4"/>
          <p:cNvSpPr>
            <a:spLocks noGrp="1"/>
          </p:cNvSpPr>
          <p:nvPr>
            <p:ph type="title"/>
          </p:nvPr>
        </p:nvSpPr>
        <p:spPr>
          <a:xfrm>
            <a:off x="755576" y="2924944"/>
            <a:ext cx="7787208" cy="436910"/>
          </a:xfrm>
        </p:spPr>
        <p:txBody>
          <a:bodyPr/>
          <a:lstStyle/>
          <a:p>
            <a:r>
              <a:rPr lang="de-DE" sz="2800" dirty="0" smtClean="0">
                <a:latin typeface="Arial" pitchFamily="34" charset="0"/>
                <a:cs typeface="Arial" pitchFamily="34" charset="0"/>
              </a:rPr>
              <a:t>ERC </a:t>
            </a:r>
            <a:r>
              <a:rPr lang="de-DE" sz="2800" dirty="0" err="1" smtClean="0">
                <a:latin typeface="Arial" pitchFamily="34" charset="0"/>
                <a:cs typeface="Arial" pitchFamily="34" charset="0"/>
              </a:rPr>
              <a:t>Proof</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of</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Concept</a:t>
            </a:r>
            <a:endParaRPr lang="de-DE"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540568" y="980728"/>
            <a:ext cx="11521280" cy="436910"/>
          </a:xfrm>
        </p:spPr>
        <p:txBody>
          <a:bodyPr/>
          <a:lstStyle/>
          <a:p>
            <a:r>
              <a:rPr lang="de-DE" sz="2800" dirty="0" err="1" smtClean="0">
                <a:solidFill>
                  <a:srgbClr val="292929"/>
                </a:solidFill>
                <a:latin typeface="Arial" pitchFamily="34" charset="0"/>
                <a:cs typeface="Arial" pitchFamily="34" charset="0"/>
              </a:rPr>
              <a:t>Proof</a:t>
            </a:r>
            <a:r>
              <a:rPr lang="de-DE" sz="2800" dirty="0" smtClean="0">
                <a:solidFill>
                  <a:srgbClr val="292929"/>
                </a:solidFill>
                <a:latin typeface="Arial" pitchFamily="34" charset="0"/>
                <a:cs typeface="Arial" pitchFamily="34" charset="0"/>
              </a:rPr>
              <a:t> </a:t>
            </a:r>
            <a:r>
              <a:rPr lang="de-DE" sz="2800" dirty="0" err="1" smtClean="0">
                <a:solidFill>
                  <a:srgbClr val="292929"/>
                </a:solidFill>
                <a:latin typeface="Arial" pitchFamily="34" charset="0"/>
                <a:cs typeface="Arial" pitchFamily="34" charset="0"/>
              </a:rPr>
              <a:t>of</a:t>
            </a:r>
            <a:r>
              <a:rPr lang="de-DE" sz="2800" dirty="0" smtClean="0">
                <a:solidFill>
                  <a:srgbClr val="292929"/>
                </a:solidFill>
                <a:latin typeface="Arial" pitchFamily="34" charset="0"/>
                <a:cs typeface="Arial" pitchFamily="34" charset="0"/>
              </a:rPr>
              <a:t> </a:t>
            </a:r>
            <a:r>
              <a:rPr lang="de-DE" sz="2800" dirty="0" err="1" smtClean="0">
                <a:solidFill>
                  <a:srgbClr val="292929"/>
                </a:solidFill>
                <a:latin typeface="Arial" pitchFamily="34" charset="0"/>
                <a:cs typeface="Arial" pitchFamily="34" charset="0"/>
              </a:rPr>
              <a:t>Concept</a:t>
            </a:r>
            <a:r>
              <a:rPr lang="de-DE" sz="2800" dirty="0" smtClean="0">
                <a:solidFill>
                  <a:srgbClr val="292929"/>
                </a:solidFill>
                <a:latin typeface="Arial" pitchFamily="34" charset="0"/>
                <a:cs typeface="Arial" pitchFamily="34" charset="0"/>
              </a:rPr>
              <a:t> – </a:t>
            </a:r>
            <a:br>
              <a:rPr lang="de-DE" sz="2800" dirty="0" smtClean="0">
                <a:solidFill>
                  <a:srgbClr val="292929"/>
                </a:solidFill>
                <a:latin typeface="Arial" pitchFamily="34" charset="0"/>
                <a:cs typeface="Arial" pitchFamily="34" charset="0"/>
              </a:rPr>
            </a:br>
            <a:r>
              <a:rPr lang="de-DE" sz="2800" dirty="0" smtClean="0">
                <a:solidFill>
                  <a:srgbClr val="292929"/>
                </a:solidFill>
                <a:latin typeface="Arial" pitchFamily="34" charset="0"/>
                <a:cs typeface="Arial" pitchFamily="34" charset="0"/>
              </a:rPr>
              <a:t>Auf einen Blick</a:t>
            </a:r>
          </a:p>
        </p:txBody>
      </p:sp>
      <p:graphicFrame>
        <p:nvGraphicFramePr>
          <p:cNvPr id="25628" name="Group 28"/>
          <p:cNvGraphicFramePr>
            <a:graphicFrameLocks noGrp="1"/>
          </p:cNvGraphicFramePr>
          <p:nvPr>
            <p:ph idx="4294967295"/>
          </p:nvPr>
        </p:nvGraphicFramePr>
        <p:xfrm>
          <a:off x="179512" y="1700808"/>
          <a:ext cx="8715436" cy="4663736"/>
        </p:xfrm>
        <a:graphic>
          <a:graphicData uri="http://schemas.openxmlformats.org/drawingml/2006/table">
            <a:tbl>
              <a:tblPr>
                <a:effectLst/>
              </a:tblPr>
              <a:tblGrid>
                <a:gridCol w="3191549"/>
                <a:gridCol w="5523887"/>
              </a:tblGrid>
              <a:tr h="675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bg2"/>
                          </a:solidFill>
                          <a:effectLst/>
                          <a:latin typeface="Arial" pitchFamily="34" charset="0"/>
                          <a:cs typeface="Arial" pitchFamily="34" charset="0"/>
                        </a:rPr>
                        <a:t>Antragsberechtigt</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78421"/>
                        </a:gs>
                        <a:gs pos="35000">
                          <a:srgbClr val="F9A159"/>
                        </a:gs>
                        <a:gs pos="70000">
                          <a:srgbClr val="FAB276"/>
                        </a:gs>
                        <a:gs pos="100000">
                          <a:srgbClr val="FBC99F"/>
                        </a:gs>
                      </a:gsLst>
                      <a:lin ang="162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cap="none" normalizeH="0" baseline="0" dirty="0" smtClean="0">
                          <a:ln>
                            <a:noFill/>
                          </a:ln>
                          <a:solidFill>
                            <a:srgbClr val="292929"/>
                          </a:solidFill>
                          <a:effectLst/>
                          <a:latin typeface="Arial" pitchFamily="34" charset="0"/>
                          <a:cs typeface="Arial" pitchFamily="34" charset="0"/>
                        </a:rPr>
                        <a:t>ERC-Geförderte (</a:t>
                      </a:r>
                      <a:r>
                        <a:rPr kumimoji="0" lang="de-DE" sz="1600" b="0" i="0" u="none" strike="noStrike" cap="none" normalizeH="0" baseline="0" dirty="0" err="1" smtClean="0">
                          <a:ln>
                            <a:noFill/>
                          </a:ln>
                          <a:solidFill>
                            <a:srgbClr val="292929"/>
                          </a:solidFill>
                          <a:effectLst/>
                          <a:latin typeface="Arial" pitchFamily="34" charset="0"/>
                          <a:cs typeface="Arial" pitchFamily="34" charset="0"/>
                        </a:rPr>
                        <a:t>StG</a:t>
                      </a:r>
                      <a:r>
                        <a:rPr kumimoji="0" lang="de-DE" sz="1600" b="0" i="0" u="none" strike="noStrike" cap="none" normalizeH="0" baseline="0" dirty="0" smtClean="0">
                          <a:ln>
                            <a:noFill/>
                          </a:ln>
                          <a:solidFill>
                            <a:srgbClr val="292929"/>
                          </a:solidFill>
                          <a:effectLst/>
                          <a:latin typeface="Arial" pitchFamily="34" charset="0"/>
                          <a:cs typeface="Arial" pitchFamily="34" charset="0"/>
                        </a:rPr>
                        <a:t>, </a:t>
                      </a:r>
                      <a:r>
                        <a:rPr kumimoji="0" lang="de-DE" sz="1600" b="0" i="0" u="none" strike="noStrike" cap="none" normalizeH="0" baseline="0" dirty="0" err="1" smtClean="0">
                          <a:ln>
                            <a:noFill/>
                          </a:ln>
                          <a:solidFill>
                            <a:srgbClr val="292929"/>
                          </a:solidFill>
                          <a:effectLst/>
                          <a:latin typeface="Arial" pitchFamily="34" charset="0"/>
                          <a:cs typeface="Arial" pitchFamily="34" charset="0"/>
                        </a:rPr>
                        <a:t>CoG</a:t>
                      </a:r>
                      <a:r>
                        <a:rPr kumimoji="0" lang="de-DE" sz="1600" b="0" i="0" u="none" strike="noStrike" cap="none" normalizeH="0" baseline="0" dirty="0" smtClean="0">
                          <a:ln>
                            <a:noFill/>
                          </a:ln>
                          <a:solidFill>
                            <a:srgbClr val="292929"/>
                          </a:solidFill>
                          <a:effectLst/>
                          <a:latin typeface="Arial" pitchFamily="34" charset="0"/>
                          <a:cs typeface="Arial" pitchFamily="34" charset="0"/>
                        </a:rPr>
                        <a:t>, AdG, </a:t>
                      </a:r>
                      <a:r>
                        <a:rPr kumimoji="0" lang="de-DE" sz="1600" b="0" i="0" u="none" strike="noStrike" cap="none" normalizeH="0" baseline="0" dirty="0" err="1" smtClean="0">
                          <a:ln>
                            <a:noFill/>
                          </a:ln>
                          <a:solidFill>
                            <a:srgbClr val="292929"/>
                          </a:solidFill>
                          <a:effectLst/>
                          <a:latin typeface="Arial" pitchFamily="34" charset="0"/>
                          <a:cs typeface="Arial" pitchFamily="34" charset="0"/>
                        </a:rPr>
                        <a:t>SyG</a:t>
                      </a:r>
                      <a:r>
                        <a:rPr kumimoji="0" lang="de-DE" sz="1600" b="0" i="0" u="none" strike="noStrike" cap="none" normalizeH="0" baseline="0" dirty="0" smtClean="0">
                          <a:ln>
                            <a:noFill/>
                          </a:ln>
                          <a:solidFill>
                            <a:srgbClr val="292929"/>
                          </a:solidFill>
                          <a:effectLst/>
                          <a:latin typeface="Arial" pitchFamily="34" charset="0"/>
                          <a:cs typeface="Arial" pitchFamily="34" charset="0"/>
                        </a:rPr>
                        <a:t>)</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r>
              <a:tr h="976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bg2"/>
                          </a:solidFill>
                          <a:effectLst/>
                          <a:latin typeface="Arial" pitchFamily="34" charset="0"/>
                          <a:cs typeface="Arial" pitchFamily="34" charset="0"/>
                        </a:rPr>
                        <a:t>Ziel</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78421"/>
                        </a:gs>
                        <a:gs pos="35000">
                          <a:srgbClr val="F9A159"/>
                        </a:gs>
                        <a:gs pos="70000">
                          <a:srgbClr val="FAB276"/>
                        </a:gs>
                        <a:gs pos="100000">
                          <a:srgbClr val="FBC99F"/>
                        </a:gs>
                      </a:gsLst>
                      <a:lin ang="162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cap="none" normalizeH="0" baseline="0" dirty="0" smtClean="0">
                          <a:ln>
                            <a:noFill/>
                          </a:ln>
                          <a:solidFill>
                            <a:srgbClr val="292929"/>
                          </a:solidFill>
                          <a:effectLst/>
                          <a:latin typeface="Arial" pitchFamily="34" charset="0"/>
                          <a:cs typeface="Arial" pitchFamily="34" charset="0"/>
                        </a:rPr>
                        <a:t>Überprüfen des Marktpotenzials einer aus einem ERC-Projekt entstandenen Idee</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r>
              <a:tr h="67533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normalizeH="0" baseline="0" dirty="0" smtClean="0">
                          <a:ln>
                            <a:noFill/>
                          </a:ln>
                          <a:solidFill>
                            <a:srgbClr val="FFFFFF"/>
                          </a:solidFill>
                          <a:effectLst/>
                          <a:latin typeface="Arial" pitchFamily="34" charset="0"/>
                          <a:ea typeface="+mn-ea"/>
                          <a:cs typeface="Arial" pitchFamily="34" charset="0"/>
                        </a:rPr>
                        <a:t>Förderung</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78421"/>
                        </a:gs>
                        <a:gs pos="35000">
                          <a:srgbClr val="F9A159"/>
                        </a:gs>
                        <a:gs pos="70000">
                          <a:srgbClr val="FAB276"/>
                        </a:gs>
                        <a:gs pos="100000">
                          <a:srgbClr val="FBC99F"/>
                        </a:gs>
                      </a:gsLst>
                      <a:lin ang="162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dirty="0" smtClean="0">
                          <a:ln>
                            <a:noFill/>
                          </a:ln>
                          <a:solidFill>
                            <a:srgbClr val="292929"/>
                          </a:solidFill>
                          <a:effectLst/>
                          <a:latin typeface="Arial" pitchFamily="34" charset="0"/>
                          <a:cs typeface="Arial" pitchFamily="34" charset="0"/>
                        </a:rPr>
                        <a:t>max. 150.000 EUR für max. 18 Monate</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r>
              <a:tr h="97617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normalizeH="0" baseline="0" dirty="0" smtClean="0">
                          <a:ln>
                            <a:noFill/>
                          </a:ln>
                          <a:solidFill>
                            <a:srgbClr val="FFFFFF"/>
                          </a:solidFill>
                          <a:effectLst/>
                          <a:latin typeface="Arial" pitchFamily="34" charset="0"/>
                          <a:ea typeface="+mn-ea"/>
                          <a:cs typeface="Arial" pitchFamily="34" charset="0"/>
                        </a:rPr>
                        <a:t>Verwendung der Förderung u.a. für</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78421"/>
                        </a:gs>
                        <a:gs pos="35000">
                          <a:srgbClr val="F9A159"/>
                        </a:gs>
                        <a:gs pos="70000">
                          <a:srgbClr val="FAB276"/>
                        </a:gs>
                        <a:gs pos="100000">
                          <a:srgbClr val="FBC99F"/>
                        </a:gs>
                      </a:gsLst>
                      <a:lin ang="16200000" scaled="0"/>
                    </a:gradFill>
                  </a:tcPr>
                </a:tc>
                <a:tc>
                  <a:txBody>
                    <a:bodyPr/>
                    <a:lstStyle/>
                    <a:p>
                      <a:r>
                        <a:rPr lang="de-DE" sz="1600" dirty="0" smtClean="0">
                          <a:solidFill>
                            <a:srgbClr val="292929"/>
                          </a:solidFill>
                          <a:latin typeface="Arial" pitchFamily="34" charset="0"/>
                          <a:cs typeface="Arial" pitchFamily="34" charset="0"/>
                        </a:rPr>
                        <a:t>Marktforschung,</a:t>
                      </a:r>
                      <a:r>
                        <a:rPr lang="de-DE" sz="1600" baseline="0" dirty="0" smtClean="0">
                          <a:solidFill>
                            <a:srgbClr val="292929"/>
                          </a:solidFill>
                          <a:latin typeface="Arial" pitchFamily="34" charset="0"/>
                          <a:cs typeface="Arial" pitchFamily="34" charset="0"/>
                        </a:rPr>
                        <a:t> </a:t>
                      </a:r>
                      <a:r>
                        <a:rPr lang="de-DE" sz="1600" dirty="0" smtClean="0">
                          <a:solidFill>
                            <a:srgbClr val="292929"/>
                          </a:solidFill>
                          <a:latin typeface="Arial" pitchFamily="34" charset="0"/>
                          <a:cs typeface="Arial" pitchFamily="34" charset="0"/>
                        </a:rPr>
                        <a:t>Machbarkeitsstudien,  </a:t>
                      </a:r>
                    </a:p>
                    <a:p>
                      <a:r>
                        <a:rPr lang="de-DE" sz="1600" dirty="0" smtClean="0">
                          <a:solidFill>
                            <a:srgbClr val="292929"/>
                          </a:solidFill>
                          <a:latin typeface="Arial" pitchFamily="34" charset="0"/>
                          <a:cs typeface="Arial" pitchFamily="34" charset="0"/>
                        </a:rPr>
                        <a:t>technische Tests oder Erstellung eines Businessplans </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r>
              <a:tr h="6803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normalizeH="0" baseline="0" dirty="0" smtClean="0">
                          <a:ln>
                            <a:noFill/>
                          </a:ln>
                          <a:solidFill>
                            <a:srgbClr val="FFFFFF"/>
                          </a:solidFill>
                          <a:effectLst/>
                          <a:latin typeface="Arial" pitchFamily="34" charset="0"/>
                          <a:ea typeface="+mn-ea"/>
                          <a:cs typeface="Arial" pitchFamily="34" charset="0"/>
                        </a:rPr>
                        <a:t>Verfahren</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78421"/>
                        </a:gs>
                        <a:gs pos="35000">
                          <a:srgbClr val="F9A159"/>
                        </a:gs>
                        <a:gs pos="70000">
                          <a:srgbClr val="FAB276"/>
                        </a:gs>
                        <a:gs pos="100000">
                          <a:srgbClr val="FBC99F"/>
                        </a:gs>
                      </a:gsLst>
                      <a:lin ang="162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cap="none" normalizeH="0" baseline="0" dirty="0" smtClean="0">
                          <a:ln>
                            <a:noFill/>
                          </a:ln>
                          <a:solidFill>
                            <a:srgbClr val="292929"/>
                          </a:solidFill>
                          <a:effectLst/>
                          <a:latin typeface="Arial" pitchFamily="34" charset="0"/>
                          <a:cs typeface="Arial" pitchFamily="34" charset="0"/>
                        </a:rPr>
                        <a:t>einstufige Antragseinreichung und Begutachtung </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r>
              <a:tr h="6803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normalizeH="0" baseline="0" dirty="0" smtClean="0">
                          <a:ln>
                            <a:noFill/>
                          </a:ln>
                          <a:solidFill>
                            <a:srgbClr val="FFFFFF"/>
                          </a:solidFill>
                          <a:effectLst/>
                          <a:latin typeface="Arial" pitchFamily="34" charset="0"/>
                          <a:ea typeface="+mn-ea"/>
                          <a:cs typeface="Arial" pitchFamily="34" charset="0"/>
                        </a:rPr>
                        <a:t>Ausschreibung</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78421"/>
                        </a:gs>
                        <a:gs pos="35000">
                          <a:srgbClr val="F9A159"/>
                        </a:gs>
                        <a:gs pos="70000">
                          <a:srgbClr val="FAB276"/>
                        </a:gs>
                        <a:gs pos="100000">
                          <a:srgbClr val="FBC99F"/>
                        </a:gs>
                      </a:gsLst>
                      <a:lin ang="16200000" scaled="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cap="none" normalizeH="0" baseline="0" dirty="0" smtClean="0">
                          <a:ln>
                            <a:noFill/>
                          </a:ln>
                          <a:solidFill>
                            <a:srgbClr val="292929"/>
                          </a:solidFill>
                          <a:effectLst/>
                          <a:latin typeface="Arial" pitchFamily="34" charset="0"/>
                          <a:cs typeface="Arial" pitchFamily="34" charset="0"/>
                        </a:rPr>
                        <a:t>jährlich mit 3 Stichtagen</a:t>
                      </a:r>
                    </a:p>
                  </a:txBody>
                  <a:tcPr marL="86359" marR="86359" anchor="ctr" horzOverflow="overflow">
                    <a:lnL w="12700" cap="flat" cmpd="sng" algn="ctr">
                      <a:solidFill>
                        <a:schemeClr val="bg1"/>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solidFill>
                  </a:tcPr>
                </a:tc>
              </a:tr>
            </a:tbl>
          </a:graphicData>
        </a:graphic>
      </p:graphicFrame>
      <p:pic>
        <p:nvPicPr>
          <p:cNvPr id="4" name="Picture 2"/>
          <p:cNvPicPr>
            <a:picLocks noChangeAspect="1" noChangeArrowheads="1"/>
          </p:cNvPicPr>
          <p:nvPr/>
        </p:nvPicPr>
        <p:blipFill>
          <a:blip r:embed="rId3"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feld 7"/>
          <p:cNvSpPr txBox="1">
            <a:spLocks noChangeArrowheads="1"/>
          </p:cNvSpPr>
          <p:nvPr/>
        </p:nvSpPr>
        <p:spPr bwMode="auto">
          <a:xfrm>
            <a:off x="866775" y="2138363"/>
            <a:ext cx="7851775" cy="4001095"/>
          </a:xfrm>
          <a:prstGeom prst="rect">
            <a:avLst/>
          </a:prstGeom>
          <a:noFill/>
          <a:ln w="9525">
            <a:noFill/>
            <a:miter lim="800000"/>
            <a:headEnd/>
            <a:tailEnd/>
          </a:ln>
        </p:spPr>
        <p:txBody>
          <a:bodyPr lIns="0" tIns="0" rIns="0" bIns="0">
            <a:spAutoFit/>
          </a:bodyPr>
          <a:lstStyle/>
          <a:p>
            <a:pPr marL="342900" indent="-342900">
              <a:lnSpc>
                <a:spcPts val="2600"/>
              </a:lnSpc>
              <a:buFont typeface="Arial" charset="0"/>
              <a:buChar char="•"/>
            </a:pPr>
            <a:r>
              <a:rPr lang="de-DE" sz="2000" dirty="0">
                <a:latin typeface="Arial" pitchFamily="34" charset="0"/>
                <a:cs typeface="Arial" pitchFamily="34" charset="0"/>
              </a:rPr>
              <a:t>Administrative Formblätter (Part A)</a:t>
            </a:r>
          </a:p>
          <a:p>
            <a:pPr marL="800100" lvl="2" indent="-342900">
              <a:lnSpc>
                <a:spcPts val="2600"/>
              </a:lnSpc>
              <a:buFont typeface="Arial" charset="0"/>
              <a:buChar char="•"/>
            </a:pPr>
            <a:r>
              <a:rPr lang="de-DE" dirty="0">
                <a:latin typeface="Arial" pitchFamily="34" charset="0"/>
                <a:cs typeface="Arial" pitchFamily="34" charset="0"/>
              </a:rPr>
              <a:t>1 - General Information</a:t>
            </a:r>
          </a:p>
          <a:p>
            <a:pPr marL="800100" lvl="2" indent="-342900">
              <a:lnSpc>
                <a:spcPts val="2600"/>
              </a:lnSpc>
              <a:buFont typeface="Arial" charset="0"/>
              <a:buChar char="•"/>
            </a:pPr>
            <a:r>
              <a:rPr lang="de-DE" dirty="0">
                <a:latin typeface="Arial" pitchFamily="34" charset="0"/>
                <a:cs typeface="Arial" pitchFamily="34" charset="0"/>
              </a:rPr>
              <a:t>2 - </a:t>
            </a:r>
            <a:r>
              <a:rPr lang="de-DE" dirty="0" err="1">
                <a:latin typeface="Arial" pitchFamily="34" charset="0"/>
                <a:cs typeface="Arial" pitchFamily="34" charset="0"/>
              </a:rPr>
              <a:t>Participants</a:t>
            </a:r>
            <a:r>
              <a:rPr lang="de-DE" dirty="0">
                <a:latin typeface="Arial" pitchFamily="34" charset="0"/>
                <a:cs typeface="Arial" pitchFamily="34" charset="0"/>
              </a:rPr>
              <a:t> &amp; </a:t>
            </a:r>
            <a:r>
              <a:rPr lang="de-DE" dirty="0" err="1">
                <a:latin typeface="Arial" pitchFamily="34" charset="0"/>
                <a:cs typeface="Arial" pitchFamily="34" charset="0"/>
              </a:rPr>
              <a:t>Contacts</a:t>
            </a:r>
            <a:endParaRPr lang="de-DE" dirty="0">
              <a:latin typeface="Arial" pitchFamily="34" charset="0"/>
              <a:cs typeface="Arial" pitchFamily="34" charset="0"/>
            </a:endParaRPr>
          </a:p>
          <a:p>
            <a:pPr marL="800100" lvl="2" indent="-342900">
              <a:lnSpc>
                <a:spcPts val="2600"/>
              </a:lnSpc>
              <a:buFont typeface="Arial" charset="0"/>
              <a:buChar char="•"/>
            </a:pPr>
            <a:r>
              <a:rPr lang="de-DE" dirty="0">
                <a:latin typeface="Arial" pitchFamily="34" charset="0"/>
                <a:cs typeface="Arial" pitchFamily="34" charset="0"/>
              </a:rPr>
              <a:t>3 - Budget</a:t>
            </a:r>
          </a:p>
          <a:p>
            <a:pPr marL="800100" lvl="2" indent="-342900">
              <a:lnSpc>
                <a:spcPts val="2600"/>
              </a:lnSpc>
              <a:buFont typeface="Arial" charset="0"/>
              <a:buChar char="•"/>
            </a:pPr>
            <a:r>
              <a:rPr lang="de-DE" dirty="0">
                <a:latin typeface="Arial" pitchFamily="34" charset="0"/>
                <a:cs typeface="Arial" pitchFamily="34" charset="0"/>
              </a:rPr>
              <a:t>4 - </a:t>
            </a:r>
            <a:r>
              <a:rPr lang="de-DE" dirty="0" err="1">
                <a:latin typeface="Arial" pitchFamily="34" charset="0"/>
                <a:cs typeface="Arial" pitchFamily="34" charset="0"/>
              </a:rPr>
              <a:t>Ethics</a:t>
            </a:r>
            <a:endParaRPr lang="de-DE" dirty="0">
              <a:latin typeface="Arial" pitchFamily="34" charset="0"/>
              <a:cs typeface="Arial" pitchFamily="34" charset="0"/>
            </a:endParaRPr>
          </a:p>
          <a:p>
            <a:pPr marL="800100" lvl="2" indent="-342900">
              <a:lnSpc>
                <a:spcPts val="2600"/>
              </a:lnSpc>
              <a:buFont typeface="Arial" charset="0"/>
              <a:buChar char="•"/>
            </a:pPr>
            <a:r>
              <a:rPr lang="de-DE" dirty="0">
                <a:latin typeface="Arial" pitchFamily="34" charset="0"/>
                <a:cs typeface="Arial" pitchFamily="34" charset="0"/>
              </a:rPr>
              <a:t>5 - Call-</a:t>
            </a:r>
            <a:r>
              <a:rPr lang="de-DE" dirty="0" err="1">
                <a:latin typeface="Arial" pitchFamily="34" charset="0"/>
                <a:cs typeface="Arial" pitchFamily="34" charset="0"/>
              </a:rPr>
              <a:t>specific</a:t>
            </a:r>
            <a:r>
              <a:rPr lang="de-DE" dirty="0">
                <a:latin typeface="Arial" pitchFamily="34" charset="0"/>
                <a:cs typeface="Arial" pitchFamily="34" charset="0"/>
              </a:rPr>
              <a:t> </a:t>
            </a:r>
            <a:r>
              <a:rPr lang="de-DE" dirty="0" err="1">
                <a:latin typeface="Arial" pitchFamily="34" charset="0"/>
                <a:cs typeface="Arial" pitchFamily="34" charset="0"/>
              </a:rPr>
              <a:t>questions</a:t>
            </a:r>
            <a:endParaRPr lang="de-DE" dirty="0">
              <a:latin typeface="Arial" pitchFamily="34" charset="0"/>
              <a:cs typeface="Arial" pitchFamily="34" charset="0"/>
            </a:endParaRPr>
          </a:p>
          <a:p>
            <a:pPr marL="342900" indent="-342900">
              <a:lnSpc>
                <a:spcPts val="2600"/>
              </a:lnSpc>
              <a:buFont typeface="Arial" charset="0"/>
              <a:buChar char="•"/>
            </a:pPr>
            <a:r>
              <a:rPr lang="de-DE" sz="2000" dirty="0">
                <a:latin typeface="Arial" pitchFamily="34" charset="0"/>
                <a:cs typeface="Arial" pitchFamily="34" charset="0"/>
              </a:rPr>
              <a:t>Projektantrag (Part B)</a:t>
            </a:r>
          </a:p>
          <a:p>
            <a:pPr marL="342900" indent="-342900">
              <a:lnSpc>
                <a:spcPts val="2600"/>
              </a:lnSpc>
              <a:buFont typeface="Arial" charset="0"/>
              <a:buChar char="•"/>
            </a:pPr>
            <a:r>
              <a:rPr lang="de-DE" sz="2000" dirty="0">
                <a:latin typeface="Arial" pitchFamily="34" charset="0"/>
                <a:cs typeface="Arial" pitchFamily="34" charset="0"/>
              </a:rPr>
              <a:t>Anlagen</a:t>
            </a:r>
          </a:p>
          <a:p>
            <a:pPr marL="800100" lvl="2" indent="-342900">
              <a:lnSpc>
                <a:spcPts val="2600"/>
              </a:lnSpc>
              <a:buFont typeface="Arial" charset="0"/>
              <a:buChar char="•"/>
            </a:pPr>
            <a:r>
              <a:rPr lang="de-DE" dirty="0">
                <a:latin typeface="Arial" pitchFamily="34" charset="0"/>
                <a:cs typeface="Arial" pitchFamily="34" charset="0"/>
              </a:rPr>
              <a:t>Host Support Letter (</a:t>
            </a:r>
            <a:r>
              <a:rPr lang="de-DE" dirty="0" err="1">
                <a:latin typeface="Arial" pitchFamily="34" charset="0"/>
                <a:cs typeface="Arial" pitchFamily="34" charset="0"/>
              </a:rPr>
              <a:t>Commitment</a:t>
            </a:r>
            <a:r>
              <a:rPr lang="de-DE" dirty="0">
                <a:latin typeface="Arial" pitchFamily="34" charset="0"/>
                <a:cs typeface="Arial" pitchFamily="34" charset="0"/>
              </a:rPr>
              <a:t> </a:t>
            </a:r>
            <a:r>
              <a:rPr lang="de-DE" dirty="0" err="1">
                <a:latin typeface="Arial" pitchFamily="34" charset="0"/>
                <a:cs typeface="Arial" pitchFamily="34" charset="0"/>
              </a:rPr>
              <a:t>of</a:t>
            </a:r>
            <a:r>
              <a:rPr lang="de-DE" dirty="0">
                <a:latin typeface="Arial" pitchFamily="34" charset="0"/>
                <a:cs typeface="Arial" pitchFamily="34" charset="0"/>
              </a:rPr>
              <a:t> </a:t>
            </a:r>
            <a:r>
              <a:rPr lang="de-DE" dirty="0" err="1">
                <a:latin typeface="Arial" pitchFamily="34" charset="0"/>
                <a:cs typeface="Arial" pitchFamily="34" charset="0"/>
              </a:rPr>
              <a:t>the</a:t>
            </a:r>
            <a:r>
              <a:rPr lang="de-DE" dirty="0">
                <a:latin typeface="Arial" pitchFamily="34" charset="0"/>
                <a:cs typeface="Arial" pitchFamily="34" charset="0"/>
              </a:rPr>
              <a:t> Host Institution</a:t>
            </a:r>
            <a:r>
              <a:rPr lang="de-DE" dirty="0" smtClean="0">
                <a:latin typeface="Arial" pitchFamily="34" charset="0"/>
                <a:cs typeface="Arial" pitchFamily="34" charset="0"/>
              </a:rPr>
              <a:t>)</a:t>
            </a:r>
          </a:p>
          <a:p>
            <a:pPr marL="800100" lvl="2" indent="-342900">
              <a:lnSpc>
                <a:spcPts val="2600"/>
              </a:lnSpc>
              <a:buFont typeface="Arial" charset="0"/>
              <a:buChar char="•"/>
            </a:pPr>
            <a:r>
              <a:rPr lang="de-DE" dirty="0" err="1" smtClean="0">
                <a:latin typeface="Arial" pitchFamily="34" charset="0"/>
                <a:cs typeface="Arial" pitchFamily="34" charset="0"/>
              </a:rPr>
              <a:t>StG</a:t>
            </a:r>
            <a:r>
              <a:rPr lang="de-DE" dirty="0" smtClean="0">
                <a:latin typeface="Arial" pitchFamily="34" charset="0"/>
                <a:cs typeface="Arial" pitchFamily="34" charset="0"/>
              </a:rPr>
              <a:t>/ </a:t>
            </a:r>
            <a:r>
              <a:rPr lang="de-DE" dirty="0" err="1" smtClean="0">
                <a:latin typeface="Arial" pitchFamily="34" charset="0"/>
                <a:cs typeface="Arial" pitchFamily="34" charset="0"/>
              </a:rPr>
              <a:t>CoG</a:t>
            </a:r>
            <a:r>
              <a:rPr lang="de-DE" dirty="0" smtClean="0">
                <a:latin typeface="Arial" pitchFamily="34" charset="0"/>
                <a:cs typeface="Arial" pitchFamily="34" charset="0"/>
              </a:rPr>
              <a:t>: Promotionsurkunde (Kopie)</a:t>
            </a:r>
            <a:endParaRPr lang="de-DE" dirty="0">
              <a:latin typeface="Arial" pitchFamily="34" charset="0"/>
              <a:cs typeface="Arial" pitchFamily="34" charset="0"/>
            </a:endParaRPr>
          </a:p>
          <a:p>
            <a:pPr marL="800100" lvl="2" indent="-342900">
              <a:lnSpc>
                <a:spcPts val="2600"/>
              </a:lnSpc>
              <a:buFont typeface="Arial" charset="0"/>
              <a:buChar char="•"/>
            </a:pPr>
            <a:r>
              <a:rPr lang="de-DE" dirty="0">
                <a:latin typeface="Arial" pitchFamily="34" charset="0"/>
                <a:cs typeface="Arial" pitchFamily="34" charset="0"/>
              </a:rPr>
              <a:t>ggf. </a:t>
            </a:r>
            <a:r>
              <a:rPr lang="de-DE" dirty="0" err="1">
                <a:latin typeface="Arial" pitchFamily="34" charset="0"/>
                <a:cs typeface="Arial" pitchFamily="34" charset="0"/>
              </a:rPr>
              <a:t>Ethics</a:t>
            </a:r>
            <a:r>
              <a:rPr lang="de-DE" dirty="0">
                <a:latin typeface="Arial" pitchFamily="34" charset="0"/>
                <a:cs typeface="Arial" pitchFamily="34" charset="0"/>
              </a:rPr>
              <a:t> </a:t>
            </a:r>
            <a:r>
              <a:rPr lang="de-DE" dirty="0" err="1">
                <a:latin typeface="Arial" pitchFamily="34" charset="0"/>
                <a:cs typeface="Arial" pitchFamily="34" charset="0"/>
              </a:rPr>
              <a:t>Self-Assessment</a:t>
            </a:r>
            <a:endParaRPr lang="de-DE" dirty="0">
              <a:latin typeface="Arial" pitchFamily="34" charset="0"/>
              <a:cs typeface="Arial" pitchFamily="34" charset="0"/>
            </a:endParaRPr>
          </a:p>
          <a:p>
            <a:pPr marL="800100" lvl="2" indent="-342900">
              <a:lnSpc>
                <a:spcPts val="2600"/>
              </a:lnSpc>
              <a:buFont typeface="Arial" charset="0"/>
              <a:buChar char="•"/>
            </a:pPr>
            <a:r>
              <a:rPr lang="de-DE" dirty="0">
                <a:latin typeface="Arial" pitchFamily="34" charset="0"/>
                <a:cs typeface="Arial" pitchFamily="34" charset="0"/>
              </a:rPr>
              <a:t>ggf. weitere Dokumente</a:t>
            </a:r>
          </a:p>
        </p:txBody>
      </p:sp>
      <p:sp>
        <p:nvSpPr>
          <p:cNvPr id="4" name="Titel 3"/>
          <p:cNvSpPr>
            <a:spLocks noGrp="1"/>
          </p:cNvSpPr>
          <p:nvPr>
            <p:ph type="title"/>
          </p:nvPr>
        </p:nvSpPr>
        <p:spPr/>
        <p:txBody>
          <a:bodyPr/>
          <a:lstStyle/>
          <a:p>
            <a:r>
              <a:rPr lang="de-DE" sz="2800" dirty="0" smtClean="0">
                <a:latin typeface="Arial" pitchFamily="34" charset="0"/>
                <a:cs typeface="Arial" pitchFamily="34" charset="0"/>
              </a:rPr>
              <a:t>Bestandteile des Antrags</a:t>
            </a:r>
            <a:endParaRPr lang="de-DE" sz="2800"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6948264"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el 3"/>
          <p:cNvSpPr>
            <a:spLocks noGrp="1"/>
          </p:cNvSpPr>
          <p:nvPr>
            <p:ph type="title"/>
          </p:nvPr>
        </p:nvSpPr>
        <p:spPr>
          <a:xfrm>
            <a:off x="899592" y="1124744"/>
            <a:ext cx="7787208" cy="436910"/>
          </a:xfrm>
        </p:spPr>
        <p:txBody>
          <a:bodyPr/>
          <a:lstStyle/>
          <a:p>
            <a:r>
              <a:rPr lang="de-DE" sz="2800" dirty="0" smtClean="0">
                <a:latin typeface="Arial" pitchFamily="34" charset="0"/>
                <a:cs typeface="Arial" pitchFamily="34" charset="0"/>
              </a:rPr>
              <a:t>Projektantrag im Detail</a:t>
            </a:r>
          </a:p>
        </p:txBody>
      </p:sp>
      <p:grpSp>
        <p:nvGrpSpPr>
          <p:cNvPr id="2" name="Gruppieren 21"/>
          <p:cNvGrpSpPr>
            <a:grpSpLocks/>
          </p:cNvGrpSpPr>
          <p:nvPr/>
        </p:nvGrpSpPr>
        <p:grpSpPr bwMode="auto">
          <a:xfrm>
            <a:off x="1691680" y="1772816"/>
            <a:ext cx="5760640" cy="4475163"/>
            <a:chOff x="636496" y="2218293"/>
            <a:chExt cx="5006909" cy="4474800"/>
          </a:xfrm>
        </p:grpSpPr>
        <p:sp>
          <p:nvSpPr>
            <p:cNvPr id="15" name="Freihandform 14"/>
            <p:cNvSpPr/>
            <p:nvPr/>
          </p:nvSpPr>
          <p:spPr>
            <a:xfrm>
              <a:off x="636496" y="2218293"/>
              <a:ext cx="5006909" cy="4474800"/>
            </a:xfrm>
            <a:custGeom>
              <a:avLst/>
              <a:gdLst>
                <a:gd name="connsiteX0" fmla="*/ 0 w 8229600"/>
                <a:gd name="connsiteY0" fmla="*/ 447516 h 4475163"/>
                <a:gd name="connsiteX1" fmla="*/ 131075 w 8229600"/>
                <a:gd name="connsiteY1" fmla="*/ 131074 h 4475163"/>
                <a:gd name="connsiteX2" fmla="*/ 447517 w 8229600"/>
                <a:gd name="connsiteY2" fmla="*/ 0 h 4475163"/>
                <a:gd name="connsiteX3" fmla="*/ 7782084 w 8229600"/>
                <a:gd name="connsiteY3" fmla="*/ 0 h 4475163"/>
                <a:gd name="connsiteX4" fmla="*/ 8098526 w 8229600"/>
                <a:gd name="connsiteY4" fmla="*/ 131075 h 4475163"/>
                <a:gd name="connsiteX5" fmla="*/ 8229600 w 8229600"/>
                <a:gd name="connsiteY5" fmla="*/ 447517 h 4475163"/>
                <a:gd name="connsiteX6" fmla="*/ 8229600 w 8229600"/>
                <a:gd name="connsiteY6" fmla="*/ 4027647 h 4475163"/>
                <a:gd name="connsiteX7" fmla="*/ 8098526 w 8229600"/>
                <a:gd name="connsiteY7" fmla="*/ 4344089 h 4475163"/>
                <a:gd name="connsiteX8" fmla="*/ 7782084 w 8229600"/>
                <a:gd name="connsiteY8" fmla="*/ 4475163 h 4475163"/>
                <a:gd name="connsiteX9" fmla="*/ 447516 w 8229600"/>
                <a:gd name="connsiteY9" fmla="*/ 4475163 h 4475163"/>
                <a:gd name="connsiteX10" fmla="*/ 131074 w 8229600"/>
                <a:gd name="connsiteY10" fmla="*/ 4344088 h 4475163"/>
                <a:gd name="connsiteX11" fmla="*/ 0 w 8229600"/>
                <a:gd name="connsiteY11" fmla="*/ 4027646 h 4475163"/>
                <a:gd name="connsiteX12" fmla="*/ 0 w 8229600"/>
                <a:gd name="connsiteY12" fmla="*/ 447516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475163">
                  <a:moveTo>
                    <a:pt x="0" y="447516"/>
                  </a:moveTo>
                  <a:cubicBezTo>
                    <a:pt x="0" y="328827"/>
                    <a:pt x="47149" y="215000"/>
                    <a:pt x="131075" y="131074"/>
                  </a:cubicBezTo>
                  <a:cubicBezTo>
                    <a:pt x="215001" y="47149"/>
                    <a:pt x="328828" y="0"/>
                    <a:pt x="447517" y="0"/>
                  </a:cubicBezTo>
                  <a:lnTo>
                    <a:pt x="7782084" y="0"/>
                  </a:lnTo>
                  <a:cubicBezTo>
                    <a:pt x="7900773" y="0"/>
                    <a:pt x="8014600" y="47149"/>
                    <a:pt x="8098526" y="131075"/>
                  </a:cubicBezTo>
                  <a:cubicBezTo>
                    <a:pt x="8182451" y="215001"/>
                    <a:pt x="8229600" y="328828"/>
                    <a:pt x="8229600" y="447517"/>
                  </a:cubicBezTo>
                  <a:lnTo>
                    <a:pt x="8229600" y="4027647"/>
                  </a:lnTo>
                  <a:cubicBezTo>
                    <a:pt x="8229600" y="4146336"/>
                    <a:pt x="8182451" y="4260163"/>
                    <a:pt x="8098526" y="4344089"/>
                  </a:cubicBezTo>
                  <a:cubicBezTo>
                    <a:pt x="8014600" y="4428015"/>
                    <a:pt x="7900773" y="4475163"/>
                    <a:pt x="7782084" y="4475163"/>
                  </a:cubicBezTo>
                  <a:lnTo>
                    <a:pt x="447516" y="4475163"/>
                  </a:lnTo>
                  <a:cubicBezTo>
                    <a:pt x="328827" y="4475163"/>
                    <a:pt x="215000" y="4428014"/>
                    <a:pt x="131074" y="4344088"/>
                  </a:cubicBezTo>
                  <a:cubicBezTo>
                    <a:pt x="47149" y="4260162"/>
                    <a:pt x="0" y="4146335"/>
                    <a:pt x="0" y="4027646"/>
                  </a:cubicBezTo>
                  <a:lnTo>
                    <a:pt x="0" y="447516"/>
                  </a:lnTo>
                  <a:close/>
                </a:path>
              </a:pathLst>
            </a:custGeom>
            <a:gradFill flip="none" rotWithShape="1">
              <a:gsLst>
                <a:gs pos="0">
                  <a:schemeClr val="bg1">
                    <a:lumMod val="50000"/>
                  </a:schemeClr>
                </a:gs>
                <a:gs pos="35000">
                  <a:schemeClr val="bg1">
                    <a:lumMod val="65000"/>
                  </a:schemeClr>
                </a:gs>
                <a:gs pos="70000">
                  <a:schemeClr val="bg1">
                    <a:lumMod val="75000"/>
                  </a:schemeClr>
                </a:gs>
                <a:gs pos="100000">
                  <a:schemeClr val="bg1">
                    <a:lumMod val="85000"/>
                  </a:schemeClr>
                </a:gs>
              </a:gsLst>
              <a:path path="circle">
                <a:fillToRect l="100000" t="100000"/>
              </a:path>
              <a:tileRect r="-100000" b="-100000"/>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lstStyle/>
            <a:p>
              <a:pPr algn="ctr">
                <a:lnSpc>
                  <a:spcPct val="90000"/>
                </a:lnSpc>
                <a:defRPr/>
              </a:pPr>
              <a:endParaRPr lang="de-DE" sz="2000" dirty="0">
                <a:solidFill>
                  <a:schemeClr val="bg1"/>
                </a:solidFill>
                <a:latin typeface="Verdana" pitchFamily="34" charset="0"/>
                <a:cs typeface="+mn-cs"/>
              </a:endParaRPr>
            </a:p>
          </p:txBody>
        </p:sp>
        <p:sp>
          <p:nvSpPr>
            <p:cNvPr id="8" name="Freihandform 7"/>
            <p:cNvSpPr/>
            <p:nvPr/>
          </p:nvSpPr>
          <p:spPr>
            <a:xfrm>
              <a:off x="857529" y="3485783"/>
              <a:ext cx="3247569"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a:solidFill>
                    <a:srgbClr val="FFFFFF"/>
                  </a:solidFill>
                  <a:latin typeface="Verdana" pitchFamily="34" charset="0"/>
                  <a:cs typeface="+mn-cs"/>
                </a:rPr>
                <a:t>Idea</a:t>
              </a:r>
            </a:p>
          </p:txBody>
        </p:sp>
        <p:sp>
          <p:nvSpPr>
            <p:cNvPr id="9" name="Freihandform 8"/>
            <p:cNvSpPr/>
            <p:nvPr/>
          </p:nvSpPr>
          <p:spPr>
            <a:xfrm>
              <a:off x="857529" y="4238016"/>
              <a:ext cx="3247569"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smtClean="0">
                  <a:solidFill>
                    <a:srgbClr val="FFFFFF"/>
                  </a:solidFill>
                  <a:latin typeface="Verdana" pitchFamily="34" charset="0"/>
                  <a:cs typeface="+mn-cs"/>
                </a:rPr>
                <a:t>Expected impact</a:t>
              </a:r>
              <a:endParaRPr lang="de-DE" dirty="0">
                <a:solidFill>
                  <a:srgbClr val="FFFFFF"/>
                </a:solidFill>
                <a:latin typeface="Verdana" pitchFamily="34" charset="0"/>
                <a:cs typeface="+mn-cs"/>
              </a:endParaRPr>
            </a:p>
          </p:txBody>
        </p:sp>
        <p:sp>
          <p:nvSpPr>
            <p:cNvPr id="10" name="Freihandform 9"/>
            <p:cNvSpPr/>
            <p:nvPr/>
          </p:nvSpPr>
          <p:spPr>
            <a:xfrm>
              <a:off x="857529" y="4990250"/>
              <a:ext cx="3247569"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smtClean="0">
                  <a:solidFill>
                    <a:srgbClr val="FFFFFF"/>
                  </a:solidFill>
                  <a:latin typeface="Verdana" pitchFamily="34" charset="0"/>
                  <a:cs typeface="+mn-cs"/>
                </a:rPr>
                <a:t>Proof of concept plan</a:t>
              </a:r>
              <a:endParaRPr lang="de-DE" dirty="0">
                <a:solidFill>
                  <a:srgbClr val="FFFFFF"/>
                </a:solidFill>
                <a:latin typeface="Verdana" pitchFamily="34" charset="0"/>
                <a:cs typeface="+mn-cs"/>
              </a:endParaRPr>
            </a:p>
          </p:txBody>
        </p:sp>
        <p:sp>
          <p:nvSpPr>
            <p:cNvPr id="11" name="Freihandform 10"/>
            <p:cNvSpPr/>
            <p:nvPr/>
          </p:nvSpPr>
          <p:spPr>
            <a:xfrm>
              <a:off x="857529" y="5742484"/>
              <a:ext cx="3247569"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dirty="0" smtClean="0">
                  <a:solidFill>
                    <a:srgbClr val="FFFFFF"/>
                  </a:solidFill>
                  <a:latin typeface="Verdana" pitchFamily="34" charset="0"/>
                  <a:cs typeface="+mn-cs"/>
                </a:rPr>
                <a:t>Budget justification + table</a:t>
              </a:r>
              <a:endParaRPr lang="de-DE" dirty="0">
                <a:solidFill>
                  <a:srgbClr val="FFFFFF"/>
                </a:solidFill>
                <a:latin typeface="Verdana" pitchFamily="34" charset="0"/>
                <a:cs typeface="+mn-cs"/>
              </a:endParaRPr>
            </a:p>
          </p:txBody>
        </p:sp>
        <p:grpSp>
          <p:nvGrpSpPr>
            <p:cNvPr id="3" name="Gruppieren 19"/>
            <p:cNvGrpSpPr>
              <a:grpSpLocks/>
            </p:cNvGrpSpPr>
            <p:nvPr/>
          </p:nvGrpSpPr>
          <p:grpSpPr bwMode="auto">
            <a:xfrm>
              <a:off x="699083" y="2650306"/>
              <a:ext cx="4756563" cy="3744113"/>
              <a:chOff x="699083" y="2650306"/>
              <a:chExt cx="4756563" cy="3744113"/>
            </a:xfrm>
          </p:grpSpPr>
          <p:sp>
            <p:nvSpPr>
              <p:cNvPr id="151571" name="Textfeld 11"/>
              <p:cNvSpPr txBox="1">
                <a:spLocks noChangeArrowheads="1"/>
              </p:cNvSpPr>
              <p:nvPr/>
            </p:nvSpPr>
            <p:spPr bwMode="auto">
              <a:xfrm>
                <a:off x="699083" y="2650306"/>
                <a:ext cx="4756563" cy="369302"/>
              </a:xfrm>
              <a:prstGeom prst="rect">
                <a:avLst/>
              </a:prstGeom>
              <a:noFill/>
              <a:ln w="9525">
                <a:noFill/>
                <a:miter lim="800000"/>
                <a:headEnd/>
                <a:tailEnd/>
              </a:ln>
            </p:spPr>
            <p:txBody>
              <a:bodyPr wrap="square">
                <a:spAutoFit/>
              </a:bodyPr>
              <a:lstStyle/>
              <a:p>
                <a:pPr algn="ctr"/>
                <a:r>
                  <a:rPr lang="de-DE" dirty="0">
                    <a:solidFill>
                      <a:schemeClr val="bg1"/>
                    </a:solidFill>
                    <a:latin typeface="Verdana" pitchFamily="34" charset="0"/>
                  </a:rPr>
                  <a:t>Maximal </a:t>
                </a:r>
                <a:r>
                  <a:rPr lang="de-DE" dirty="0" smtClean="0">
                    <a:solidFill>
                      <a:schemeClr val="bg1"/>
                    </a:solidFill>
                    <a:latin typeface="Verdana" pitchFamily="34" charset="0"/>
                  </a:rPr>
                  <a:t>7 </a:t>
                </a:r>
                <a:r>
                  <a:rPr lang="de-DE" dirty="0">
                    <a:solidFill>
                      <a:schemeClr val="bg1"/>
                    </a:solidFill>
                    <a:latin typeface="Verdana" pitchFamily="34" charset="0"/>
                  </a:rPr>
                  <a:t>Seiten </a:t>
                </a:r>
                <a:r>
                  <a:rPr lang="de-DE" dirty="0" smtClean="0">
                    <a:solidFill>
                      <a:schemeClr val="bg1"/>
                    </a:solidFill>
                    <a:latin typeface="Verdana" pitchFamily="34" charset="0"/>
                  </a:rPr>
                  <a:t>insgesamt (und Tabelle)</a:t>
                </a:r>
                <a:endParaRPr lang="de-DE" dirty="0">
                  <a:solidFill>
                    <a:schemeClr val="bg1"/>
                  </a:solidFill>
                  <a:latin typeface="Verdana" pitchFamily="34" charset="0"/>
                </a:endParaRPr>
              </a:p>
            </p:txBody>
          </p:sp>
          <p:sp>
            <p:nvSpPr>
              <p:cNvPr id="151572" name="Freihandform 13"/>
              <p:cNvSpPr>
                <a:spLocks noChangeArrowheads="1"/>
              </p:cNvSpPr>
              <p:nvPr/>
            </p:nvSpPr>
            <p:spPr bwMode="auto">
              <a:xfrm>
                <a:off x="4524370" y="3485783"/>
                <a:ext cx="714380" cy="651935"/>
              </a:xfrm>
              <a:custGeom>
                <a:avLst/>
                <a:gdLst>
                  <a:gd name="T0" fmla="*/ 0 w 3169681"/>
                  <a:gd name="T1" fmla="*/ 65194 h 651935"/>
                  <a:gd name="T2" fmla="*/ 4304 w 3169681"/>
                  <a:gd name="T3" fmla="*/ 19095 h 651935"/>
                  <a:gd name="T4" fmla="*/ 14693 w 3169681"/>
                  <a:gd name="T5" fmla="*/ 0 h 651935"/>
                  <a:gd name="T6" fmla="*/ 699687 w 3169681"/>
                  <a:gd name="T7" fmla="*/ 0 h 651935"/>
                  <a:gd name="T8" fmla="*/ 710077 w 3169681"/>
                  <a:gd name="T9" fmla="*/ 19095 h 651935"/>
                  <a:gd name="T10" fmla="*/ 714380 w 3169681"/>
                  <a:gd name="T11" fmla="*/ 65194 h 651935"/>
                  <a:gd name="T12" fmla="*/ 714380 w 3169681"/>
                  <a:gd name="T13" fmla="*/ 586741 h 651935"/>
                  <a:gd name="T14" fmla="*/ 710077 w 3169681"/>
                  <a:gd name="T15" fmla="*/ 632840 h 651935"/>
                  <a:gd name="T16" fmla="*/ 699687 w 3169681"/>
                  <a:gd name="T17" fmla="*/ 651935 h 651935"/>
                  <a:gd name="T18" fmla="*/ 14693 w 3169681"/>
                  <a:gd name="T19" fmla="*/ 651935 h 651935"/>
                  <a:gd name="T20" fmla="*/ 4304 w 3169681"/>
                  <a:gd name="T21" fmla="*/ 632840 h 651935"/>
                  <a:gd name="T22" fmla="*/ 0 w 3169681"/>
                  <a:gd name="T23" fmla="*/ 586741 h 651935"/>
                  <a:gd name="T24" fmla="*/ 0 w 3169681"/>
                  <a:gd name="T25" fmla="*/ 65194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dirty="0" smtClean="0">
                    <a:solidFill>
                      <a:schemeClr val="bg1"/>
                    </a:solidFill>
                    <a:latin typeface="Verdana" pitchFamily="34" charset="0"/>
                  </a:rPr>
                  <a:t>2 </a:t>
                </a:r>
                <a:r>
                  <a:rPr lang="de-DE" dirty="0">
                    <a:solidFill>
                      <a:schemeClr val="bg1"/>
                    </a:solidFill>
                    <a:latin typeface="Verdana" pitchFamily="34" charset="0"/>
                  </a:rPr>
                  <a:t>S.</a:t>
                </a:r>
              </a:p>
            </p:txBody>
          </p:sp>
          <p:sp>
            <p:nvSpPr>
              <p:cNvPr id="151573" name="Freihandform 15"/>
              <p:cNvSpPr>
                <a:spLocks noChangeArrowheads="1"/>
              </p:cNvSpPr>
              <p:nvPr/>
            </p:nvSpPr>
            <p:spPr bwMode="auto">
              <a:xfrm>
                <a:off x="4524370" y="4238016"/>
                <a:ext cx="714380" cy="651935"/>
              </a:xfrm>
              <a:custGeom>
                <a:avLst/>
                <a:gdLst>
                  <a:gd name="T0" fmla="*/ 0 w 3169681"/>
                  <a:gd name="T1" fmla="*/ 65194 h 651935"/>
                  <a:gd name="T2" fmla="*/ 4304 w 3169681"/>
                  <a:gd name="T3" fmla="*/ 19095 h 651935"/>
                  <a:gd name="T4" fmla="*/ 14693 w 3169681"/>
                  <a:gd name="T5" fmla="*/ 0 h 651935"/>
                  <a:gd name="T6" fmla="*/ 699687 w 3169681"/>
                  <a:gd name="T7" fmla="*/ 0 h 651935"/>
                  <a:gd name="T8" fmla="*/ 710077 w 3169681"/>
                  <a:gd name="T9" fmla="*/ 19095 h 651935"/>
                  <a:gd name="T10" fmla="*/ 714380 w 3169681"/>
                  <a:gd name="T11" fmla="*/ 65194 h 651935"/>
                  <a:gd name="T12" fmla="*/ 714380 w 3169681"/>
                  <a:gd name="T13" fmla="*/ 586741 h 651935"/>
                  <a:gd name="T14" fmla="*/ 710077 w 3169681"/>
                  <a:gd name="T15" fmla="*/ 632840 h 651935"/>
                  <a:gd name="T16" fmla="*/ 699687 w 3169681"/>
                  <a:gd name="T17" fmla="*/ 651935 h 651935"/>
                  <a:gd name="T18" fmla="*/ 14693 w 3169681"/>
                  <a:gd name="T19" fmla="*/ 651935 h 651935"/>
                  <a:gd name="T20" fmla="*/ 4304 w 3169681"/>
                  <a:gd name="T21" fmla="*/ 632840 h 651935"/>
                  <a:gd name="T22" fmla="*/ 0 w 3169681"/>
                  <a:gd name="T23" fmla="*/ 586741 h 651935"/>
                  <a:gd name="T24" fmla="*/ 0 w 3169681"/>
                  <a:gd name="T25" fmla="*/ 65194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dirty="0">
                    <a:solidFill>
                      <a:schemeClr val="bg1"/>
                    </a:solidFill>
                    <a:latin typeface="Verdana" pitchFamily="34" charset="0"/>
                  </a:rPr>
                  <a:t>2 S.</a:t>
                </a:r>
              </a:p>
            </p:txBody>
          </p:sp>
          <p:sp>
            <p:nvSpPr>
              <p:cNvPr id="151574" name="Freihandform 16"/>
              <p:cNvSpPr>
                <a:spLocks noChangeArrowheads="1"/>
              </p:cNvSpPr>
              <p:nvPr/>
            </p:nvSpPr>
            <p:spPr bwMode="auto">
              <a:xfrm>
                <a:off x="4524370" y="4990250"/>
                <a:ext cx="714380" cy="651935"/>
              </a:xfrm>
              <a:custGeom>
                <a:avLst/>
                <a:gdLst>
                  <a:gd name="T0" fmla="*/ 0 w 3169681"/>
                  <a:gd name="T1" fmla="*/ 65194 h 651935"/>
                  <a:gd name="T2" fmla="*/ 4304 w 3169681"/>
                  <a:gd name="T3" fmla="*/ 19095 h 651935"/>
                  <a:gd name="T4" fmla="*/ 14693 w 3169681"/>
                  <a:gd name="T5" fmla="*/ 0 h 651935"/>
                  <a:gd name="T6" fmla="*/ 699687 w 3169681"/>
                  <a:gd name="T7" fmla="*/ 0 h 651935"/>
                  <a:gd name="T8" fmla="*/ 710077 w 3169681"/>
                  <a:gd name="T9" fmla="*/ 19095 h 651935"/>
                  <a:gd name="T10" fmla="*/ 714380 w 3169681"/>
                  <a:gd name="T11" fmla="*/ 65194 h 651935"/>
                  <a:gd name="T12" fmla="*/ 714380 w 3169681"/>
                  <a:gd name="T13" fmla="*/ 586741 h 651935"/>
                  <a:gd name="T14" fmla="*/ 710077 w 3169681"/>
                  <a:gd name="T15" fmla="*/ 632840 h 651935"/>
                  <a:gd name="T16" fmla="*/ 699687 w 3169681"/>
                  <a:gd name="T17" fmla="*/ 651935 h 651935"/>
                  <a:gd name="T18" fmla="*/ 14693 w 3169681"/>
                  <a:gd name="T19" fmla="*/ 651935 h 651935"/>
                  <a:gd name="T20" fmla="*/ 4304 w 3169681"/>
                  <a:gd name="T21" fmla="*/ 632840 h 651935"/>
                  <a:gd name="T22" fmla="*/ 0 w 3169681"/>
                  <a:gd name="T23" fmla="*/ 586741 h 651935"/>
                  <a:gd name="T24" fmla="*/ 0 w 3169681"/>
                  <a:gd name="T25" fmla="*/ 65194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dirty="0">
                    <a:solidFill>
                      <a:schemeClr val="bg1"/>
                    </a:solidFill>
                    <a:latin typeface="Verdana" pitchFamily="34" charset="0"/>
                  </a:rPr>
                  <a:t>2 S.</a:t>
                </a:r>
              </a:p>
            </p:txBody>
          </p:sp>
          <p:sp>
            <p:nvSpPr>
              <p:cNvPr id="151575" name="Freihandform 17"/>
              <p:cNvSpPr>
                <a:spLocks noChangeArrowheads="1"/>
              </p:cNvSpPr>
              <p:nvPr/>
            </p:nvSpPr>
            <p:spPr bwMode="auto">
              <a:xfrm>
                <a:off x="4297798" y="5742484"/>
                <a:ext cx="1156200" cy="651935"/>
              </a:xfrm>
              <a:custGeom>
                <a:avLst/>
                <a:gdLst>
                  <a:gd name="T0" fmla="*/ 0 w 3169681"/>
                  <a:gd name="T1" fmla="*/ 65194 h 651935"/>
                  <a:gd name="T2" fmla="*/ 4304 w 3169681"/>
                  <a:gd name="T3" fmla="*/ 19095 h 651935"/>
                  <a:gd name="T4" fmla="*/ 14693 w 3169681"/>
                  <a:gd name="T5" fmla="*/ 0 h 651935"/>
                  <a:gd name="T6" fmla="*/ 699687 w 3169681"/>
                  <a:gd name="T7" fmla="*/ 0 h 651935"/>
                  <a:gd name="T8" fmla="*/ 710077 w 3169681"/>
                  <a:gd name="T9" fmla="*/ 19095 h 651935"/>
                  <a:gd name="T10" fmla="*/ 714380 w 3169681"/>
                  <a:gd name="T11" fmla="*/ 65194 h 651935"/>
                  <a:gd name="T12" fmla="*/ 714380 w 3169681"/>
                  <a:gd name="T13" fmla="*/ 586741 h 651935"/>
                  <a:gd name="T14" fmla="*/ 710077 w 3169681"/>
                  <a:gd name="T15" fmla="*/ 632840 h 651935"/>
                  <a:gd name="T16" fmla="*/ 699687 w 3169681"/>
                  <a:gd name="T17" fmla="*/ 651935 h 651935"/>
                  <a:gd name="T18" fmla="*/ 14693 w 3169681"/>
                  <a:gd name="T19" fmla="*/ 651935 h 651935"/>
                  <a:gd name="T20" fmla="*/ 4304 w 3169681"/>
                  <a:gd name="T21" fmla="*/ 632840 h 651935"/>
                  <a:gd name="T22" fmla="*/ 0 w 3169681"/>
                  <a:gd name="T23" fmla="*/ 586741 h 651935"/>
                  <a:gd name="T24" fmla="*/ 0 w 3169681"/>
                  <a:gd name="T25" fmla="*/ 65194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dirty="0" smtClean="0">
                    <a:solidFill>
                      <a:schemeClr val="bg1"/>
                    </a:solidFill>
                    <a:latin typeface="Verdana" pitchFamily="34" charset="0"/>
                  </a:rPr>
                  <a:t>1 S. + Tabelle</a:t>
                </a:r>
                <a:endParaRPr lang="de-DE" dirty="0">
                  <a:solidFill>
                    <a:schemeClr val="bg1"/>
                  </a:solidFill>
                  <a:latin typeface="Verdana" pitchFamily="34" charset="0"/>
                </a:endParaRPr>
              </a:p>
            </p:txBody>
          </p:sp>
        </p:grpSp>
      </p:grpSp>
      <p:pic>
        <p:nvPicPr>
          <p:cNvPr id="16" name="Picture 2"/>
          <p:cNvPicPr>
            <a:picLocks noChangeAspect="1" noChangeArrowheads="1"/>
          </p:cNvPicPr>
          <p:nvPr/>
        </p:nvPicPr>
        <p:blipFill>
          <a:blip r:embed="rId2"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196752"/>
            <a:ext cx="7787208" cy="436910"/>
          </a:xfrm>
        </p:spPr>
        <p:txBody>
          <a:bodyPr/>
          <a:lstStyle/>
          <a:p>
            <a:r>
              <a:rPr lang="de-DE" sz="2800" dirty="0" smtClean="0">
                <a:latin typeface="Arial" pitchFamily="34" charset="0"/>
                <a:cs typeface="Arial" pitchFamily="34" charset="0"/>
              </a:rPr>
              <a:t>Warum </a:t>
            </a:r>
            <a:r>
              <a:rPr lang="de-DE" sz="2800" dirty="0" err="1" smtClean="0">
                <a:latin typeface="Arial" pitchFamily="34" charset="0"/>
                <a:cs typeface="Arial" pitchFamily="34" charset="0"/>
              </a:rPr>
              <a:t>Proof</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of</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Concept</a:t>
            </a:r>
            <a:r>
              <a:rPr lang="de-DE" sz="2800" dirty="0" smtClean="0">
                <a:latin typeface="Arial" pitchFamily="34" charset="0"/>
                <a:cs typeface="Arial" pitchFamily="34" charset="0"/>
              </a:rPr>
              <a:t>?</a:t>
            </a:r>
            <a:endParaRPr lang="de-DE" sz="2800" dirty="0">
              <a:latin typeface="Arial" pitchFamily="34" charset="0"/>
              <a:cs typeface="Arial" pitchFamily="34" charset="0"/>
            </a:endParaRPr>
          </a:p>
        </p:txBody>
      </p:sp>
      <p:sp>
        <p:nvSpPr>
          <p:cNvPr id="3" name="Inhaltsplatzhalter 2"/>
          <p:cNvSpPr>
            <a:spLocks noGrp="1"/>
          </p:cNvSpPr>
          <p:nvPr>
            <p:ph idx="4294967295"/>
          </p:nvPr>
        </p:nvSpPr>
        <p:spPr>
          <a:xfrm>
            <a:off x="179512" y="1772816"/>
            <a:ext cx="8229600" cy="4525963"/>
          </a:xfrm>
        </p:spPr>
        <p:txBody>
          <a:bodyPr>
            <a:normAutofit/>
          </a:bodyPr>
          <a:lstStyle/>
          <a:p>
            <a:r>
              <a:rPr lang="de-DE" sz="2000" b="1" dirty="0" smtClean="0">
                <a:latin typeface="Arial" pitchFamily="34" charset="0"/>
                <a:cs typeface="Arial" pitchFamily="34" charset="0"/>
              </a:rPr>
              <a:t>Ideen</a:t>
            </a:r>
            <a:r>
              <a:rPr lang="de-DE" sz="2000" dirty="0" smtClean="0">
                <a:latin typeface="Arial" pitchFamily="34" charset="0"/>
                <a:cs typeface="Arial" pitchFamily="34" charset="0"/>
              </a:rPr>
              <a:t> über das ERC-Projekt hinaus verfolgen</a:t>
            </a:r>
          </a:p>
          <a:p>
            <a:pPr lvl="1">
              <a:buFont typeface="Wingdings 3" pitchFamily="18" charset="2"/>
              <a:buChar char=""/>
            </a:pPr>
            <a:r>
              <a:rPr lang="de-DE" sz="2000" dirty="0" smtClean="0">
                <a:latin typeface="Arial" pitchFamily="34" charset="0"/>
                <a:cs typeface="Arial" pitchFamily="34" charset="0"/>
              </a:rPr>
              <a:t>Weiterentwicklung „outside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box“</a:t>
            </a:r>
          </a:p>
          <a:p>
            <a:pPr lvl="1">
              <a:buFont typeface="Wingdings 3" pitchFamily="18" charset="2"/>
              <a:buChar char=""/>
            </a:pPr>
            <a:r>
              <a:rPr lang="de-DE" sz="2000" dirty="0" smtClean="0">
                <a:latin typeface="Arial" pitchFamily="34" charset="0"/>
                <a:cs typeface="Arial" pitchFamily="34" charset="0"/>
              </a:rPr>
              <a:t>Strategieentwicklung zu </a:t>
            </a:r>
            <a:r>
              <a:rPr lang="de-DE" sz="2000" dirty="0" err="1" smtClean="0">
                <a:latin typeface="Arial" pitchFamily="34" charset="0"/>
                <a:cs typeface="Arial" pitchFamily="34" charset="0"/>
              </a:rPr>
              <a:t>Intellectual</a:t>
            </a:r>
            <a:r>
              <a:rPr lang="de-DE" sz="2000" dirty="0" smtClean="0">
                <a:latin typeface="Arial" pitchFamily="34" charset="0"/>
                <a:cs typeface="Arial" pitchFamily="34" charset="0"/>
              </a:rPr>
              <a:t> </a:t>
            </a:r>
            <a:r>
              <a:rPr lang="de-DE" sz="2000" dirty="0">
                <a:latin typeface="Arial" pitchFamily="34" charset="0"/>
                <a:cs typeface="Arial" pitchFamily="34" charset="0"/>
              </a:rPr>
              <a:t>Property Rights (IPR</a:t>
            </a:r>
            <a:r>
              <a:rPr lang="de-DE" sz="2000" dirty="0" smtClean="0">
                <a:latin typeface="Arial" pitchFamily="34" charset="0"/>
                <a:cs typeface="Arial" pitchFamily="34" charset="0"/>
              </a:rPr>
              <a:t>)</a:t>
            </a:r>
          </a:p>
          <a:p>
            <a:pPr lvl="1">
              <a:buFont typeface="Wingdings 3" pitchFamily="18" charset="2"/>
              <a:buChar char=""/>
            </a:pPr>
            <a:r>
              <a:rPr lang="de-DE" sz="2000" dirty="0">
                <a:latin typeface="Arial" pitchFamily="34" charset="0"/>
                <a:cs typeface="Arial" pitchFamily="34" charset="0"/>
              </a:rPr>
              <a:t>Vorarbeit für Folgeprojekte und weitere </a:t>
            </a:r>
            <a:r>
              <a:rPr lang="de-DE" sz="2000" dirty="0" smtClean="0">
                <a:latin typeface="Arial" pitchFamily="34" charset="0"/>
                <a:cs typeface="Arial" pitchFamily="34" charset="0"/>
              </a:rPr>
              <a:t>Förderung</a:t>
            </a:r>
          </a:p>
          <a:p>
            <a:r>
              <a:rPr lang="de-DE" sz="2000" b="1" dirty="0" smtClean="0">
                <a:latin typeface="Arial" pitchFamily="34" charset="0"/>
                <a:cs typeface="Arial" pitchFamily="34" charset="0"/>
              </a:rPr>
              <a:t>Wissens- und Technologietransfer</a:t>
            </a:r>
          </a:p>
          <a:p>
            <a:pPr lvl="1">
              <a:buFont typeface="Wingdings 3" pitchFamily="18" charset="2"/>
              <a:buChar char=""/>
            </a:pPr>
            <a:r>
              <a:rPr lang="de-DE" sz="2000" dirty="0" smtClean="0">
                <a:latin typeface="Arial" pitchFamily="34" charset="0"/>
                <a:cs typeface="Arial" pitchFamily="34" charset="0"/>
              </a:rPr>
              <a:t>Zusammenarbeit mit anderen Disziplinen und Sektoren</a:t>
            </a:r>
          </a:p>
          <a:p>
            <a:pPr lvl="1">
              <a:buFont typeface="Wingdings 3" pitchFamily="18" charset="2"/>
              <a:buChar char=""/>
            </a:pPr>
            <a:r>
              <a:rPr lang="de-DE" sz="2000" dirty="0" smtClean="0">
                <a:latin typeface="Arial" pitchFamily="34" charset="0"/>
                <a:cs typeface="Arial" pitchFamily="34" charset="0"/>
              </a:rPr>
              <a:t>Investitionspotential ausschöpfen (Vermarktung der Idee)</a:t>
            </a:r>
          </a:p>
          <a:p>
            <a:pPr lvl="1">
              <a:buFont typeface="Wingdings 3" pitchFamily="18" charset="2"/>
              <a:buChar char=""/>
            </a:pPr>
            <a:r>
              <a:rPr lang="de-DE" sz="2000" dirty="0" smtClean="0">
                <a:latin typeface="Arial" pitchFamily="34" charset="0"/>
                <a:cs typeface="Arial" pitchFamily="34" charset="0"/>
              </a:rPr>
              <a:t>Grundlage für Unternehmensgründungen</a:t>
            </a:r>
          </a:p>
          <a:p>
            <a:r>
              <a:rPr lang="de-DE" sz="2000" dirty="0" smtClean="0">
                <a:latin typeface="Arial" pitchFamily="34" charset="0"/>
                <a:cs typeface="Arial" pitchFamily="34" charset="0"/>
              </a:rPr>
              <a:t>Hohe </a:t>
            </a:r>
            <a:r>
              <a:rPr lang="de-DE" sz="2000" b="1" dirty="0" smtClean="0">
                <a:latin typeface="Arial" pitchFamily="34" charset="0"/>
                <a:cs typeface="Arial" pitchFamily="34" charset="0"/>
              </a:rPr>
              <a:t>Erfolgschancen</a:t>
            </a:r>
            <a:r>
              <a:rPr lang="de-DE" sz="2000" dirty="0" smtClean="0">
                <a:latin typeface="Arial" pitchFamily="34" charset="0"/>
                <a:cs typeface="Arial" pitchFamily="34" charset="0"/>
              </a:rPr>
              <a:t>:</a:t>
            </a:r>
          </a:p>
          <a:p>
            <a:pPr lvl="1"/>
            <a:r>
              <a:rPr lang="de-DE" sz="2000" dirty="0" smtClean="0">
                <a:latin typeface="Arial" pitchFamily="34" charset="0"/>
                <a:cs typeface="Arial" pitchFamily="34" charset="0"/>
              </a:rPr>
              <a:t>2013: 24 </a:t>
            </a:r>
            <a:r>
              <a:rPr lang="de-DE" sz="2000" dirty="0">
                <a:latin typeface="Arial" pitchFamily="34" charset="0"/>
                <a:cs typeface="Arial" pitchFamily="34" charset="0"/>
              </a:rPr>
              <a:t>%; 2014: </a:t>
            </a:r>
            <a:r>
              <a:rPr lang="de-DE" sz="2000" dirty="0" smtClean="0">
                <a:latin typeface="Arial" pitchFamily="34" charset="0"/>
                <a:cs typeface="Arial" pitchFamily="34" charset="0"/>
              </a:rPr>
              <a:t>28,2%; 2015: 41% </a:t>
            </a:r>
          </a:p>
          <a:p>
            <a:endParaRPr lang="de-DE" sz="2000"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ihandform 3"/>
          <p:cNvSpPr/>
          <p:nvPr/>
        </p:nvSpPr>
        <p:spPr>
          <a:xfrm>
            <a:off x="539552" y="1988840"/>
            <a:ext cx="8136904" cy="4320480"/>
          </a:xfrm>
          <a:custGeom>
            <a:avLst/>
            <a:gdLst>
              <a:gd name="connsiteX0" fmla="*/ 0 w 8229600"/>
              <a:gd name="connsiteY0" fmla="*/ 447516 h 4475163"/>
              <a:gd name="connsiteX1" fmla="*/ 131075 w 8229600"/>
              <a:gd name="connsiteY1" fmla="*/ 131074 h 4475163"/>
              <a:gd name="connsiteX2" fmla="*/ 447517 w 8229600"/>
              <a:gd name="connsiteY2" fmla="*/ 0 h 4475163"/>
              <a:gd name="connsiteX3" fmla="*/ 7782084 w 8229600"/>
              <a:gd name="connsiteY3" fmla="*/ 0 h 4475163"/>
              <a:gd name="connsiteX4" fmla="*/ 8098526 w 8229600"/>
              <a:gd name="connsiteY4" fmla="*/ 131075 h 4475163"/>
              <a:gd name="connsiteX5" fmla="*/ 8229600 w 8229600"/>
              <a:gd name="connsiteY5" fmla="*/ 447517 h 4475163"/>
              <a:gd name="connsiteX6" fmla="*/ 8229600 w 8229600"/>
              <a:gd name="connsiteY6" fmla="*/ 4027647 h 4475163"/>
              <a:gd name="connsiteX7" fmla="*/ 8098526 w 8229600"/>
              <a:gd name="connsiteY7" fmla="*/ 4344089 h 4475163"/>
              <a:gd name="connsiteX8" fmla="*/ 7782084 w 8229600"/>
              <a:gd name="connsiteY8" fmla="*/ 4475163 h 4475163"/>
              <a:gd name="connsiteX9" fmla="*/ 447516 w 8229600"/>
              <a:gd name="connsiteY9" fmla="*/ 4475163 h 4475163"/>
              <a:gd name="connsiteX10" fmla="*/ 131074 w 8229600"/>
              <a:gd name="connsiteY10" fmla="*/ 4344088 h 4475163"/>
              <a:gd name="connsiteX11" fmla="*/ 0 w 8229600"/>
              <a:gd name="connsiteY11" fmla="*/ 4027646 h 4475163"/>
              <a:gd name="connsiteX12" fmla="*/ 0 w 8229600"/>
              <a:gd name="connsiteY12" fmla="*/ 447516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475163">
                <a:moveTo>
                  <a:pt x="0" y="447516"/>
                </a:moveTo>
                <a:cubicBezTo>
                  <a:pt x="0" y="328827"/>
                  <a:pt x="47149" y="215000"/>
                  <a:pt x="131075" y="131074"/>
                </a:cubicBezTo>
                <a:cubicBezTo>
                  <a:pt x="215001" y="47149"/>
                  <a:pt x="328828" y="0"/>
                  <a:pt x="447517" y="0"/>
                </a:cubicBezTo>
                <a:lnTo>
                  <a:pt x="7782084" y="0"/>
                </a:lnTo>
                <a:cubicBezTo>
                  <a:pt x="7900773" y="0"/>
                  <a:pt x="8014600" y="47149"/>
                  <a:pt x="8098526" y="131075"/>
                </a:cubicBezTo>
                <a:cubicBezTo>
                  <a:pt x="8182451" y="215001"/>
                  <a:pt x="8229600" y="328828"/>
                  <a:pt x="8229600" y="447517"/>
                </a:cubicBezTo>
                <a:lnTo>
                  <a:pt x="8229600" y="4027647"/>
                </a:lnTo>
                <a:cubicBezTo>
                  <a:pt x="8229600" y="4146336"/>
                  <a:pt x="8182451" y="4260163"/>
                  <a:pt x="8098526" y="4344089"/>
                </a:cubicBezTo>
                <a:cubicBezTo>
                  <a:pt x="8014600" y="4428015"/>
                  <a:pt x="7900773" y="4475163"/>
                  <a:pt x="7782084" y="4475163"/>
                </a:cubicBezTo>
                <a:lnTo>
                  <a:pt x="447516" y="4475163"/>
                </a:lnTo>
                <a:cubicBezTo>
                  <a:pt x="328827" y="4475163"/>
                  <a:pt x="215000" y="4428014"/>
                  <a:pt x="131074" y="4344088"/>
                </a:cubicBezTo>
                <a:cubicBezTo>
                  <a:pt x="47149" y="4260162"/>
                  <a:pt x="0" y="4146335"/>
                  <a:pt x="0" y="4027646"/>
                </a:cubicBezTo>
                <a:lnTo>
                  <a:pt x="0" y="447516"/>
                </a:lnTo>
                <a:close/>
              </a:path>
            </a:pathLst>
          </a:custGeom>
          <a:gradFill flip="none" rotWithShape="1">
            <a:gsLst>
              <a:gs pos="0">
                <a:schemeClr val="bg1">
                  <a:lumMod val="50000"/>
                </a:schemeClr>
              </a:gs>
              <a:gs pos="35000">
                <a:schemeClr val="bg1">
                  <a:lumMod val="65000"/>
                </a:schemeClr>
              </a:gs>
              <a:gs pos="70000">
                <a:schemeClr val="bg1">
                  <a:lumMod val="75000"/>
                </a:schemeClr>
              </a:gs>
              <a:gs pos="100000">
                <a:schemeClr val="bg1">
                  <a:lumMod val="85000"/>
                </a:schemeClr>
              </a:gs>
            </a:gsLst>
            <a:path path="circle">
              <a:fillToRect l="100000" t="100000"/>
            </a:path>
            <a:tileRect r="-100000" b="-100000"/>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lstStyle/>
          <a:p>
            <a:pPr algn="ctr">
              <a:lnSpc>
                <a:spcPct val="90000"/>
              </a:lnSpc>
              <a:defRPr/>
            </a:pPr>
            <a:endParaRPr lang="de-DE" sz="2400" dirty="0">
              <a:solidFill>
                <a:schemeClr val="bg1"/>
              </a:solidFill>
              <a:latin typeface="+mj-lt"/>
            </a:endParaRPr>
          </a:p>
        </p:txBody>
      </p:sp>
      <p:sp>
        <p:nvSpPr>
          <p:cNvPr id="38918" name="Textfeld 4"/>
          <p:cNvSpPr txBox="1">
            <a:spLocks noChangeArrowheads="1"/>
          </p:cNvSpPr>
          <p:nvPr/>
        </p:nvSpPr>
        <p:spPr bwMode="auto">
          <a:xfrm>
            <a:off x="2771775" y="2420938"/>
            <a:ext cx="3571875" cy="400110"/>
          </a:xfrm>
          <a:prstGeom prst="rect">
            <a:avLst/>
          </a:prstGeom>
          <a:noFill/>
          <a:ln w="9525">
            <a:noFill/>
            <a:miter lim="800000"/>
            <a:headEnd/>
            <a:tailEnd/>
          </a:ln>
        </p:spPr>
        <p:txBody>
          <a:bodyPr>
            <a:spAutoFit/>
          </a:bodyPr>
          <a:lstStyle/>
          <a:p>
            <a:pPr algn="ctr"/>
            <a:r>
              <a:rPr lang="de-DE" sz="2000" dirty="0">
                <a:solidFill>
                  <a:schemeClr val="bg1"/>
                </a:solidFill>
                <a:latin typeface="+mj-lt"/>
              </a:rPr>
              <a:t>Maximal 24 Seiten insgesamt</a:t>
            </a:r>
          </a:p>
        </p:txBody>
      </p:sp>
      <p:grpSp>
        <p:nvGrpSpPr>
          <p:cNvPr id="2" name="Gruppieren 23"/>
          <p:cNvGrpSpPr>
            <a:grpSpLocks/>
          </p:cNvGrpSpPr>
          <p:nvPr/>
        </p:nvGrpSpPr>
        <p:grpSpPr bwMode="auto">
          <a:xfrm>
            <a:off x="900113" y="3573463"/>
            <a:ext cx="7272337" cy="2447925"/>
            <a:chOff x="857529" y="3717032"/>
            <a:chExt cx="7428941" cy="2685952"/>
          </a:xfrm>
        </p:grpSpPr>
        <p:sp>
          <p:nvSpPr>
            <p:cNvPr id="7" name="Freihandform 6"/>
            <p:cNvSpPr/>
            <p:nvPr/>
          </p:nvSpPr>
          <p:spPr>
            <a:xfrm>
              <a:off x="857529" y="3756602"/>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en-GB" sz="2000" dirty="0">
                  <a:solidFill>
                    <a:srgbClr val="FFFFFF"/>
                  </a:solidFill>
                  <a:latin typeface="+mj-lt"/>
                </a:rPr>
                <a:t>Extended synopsis</a:t>
              </a:r>
            </a:p>
          </p:txBody>
        </p:sp>
        <p:sp>
          <p:nvSpPr>
            <p:cNvPr id="9" name="Freihandform 8"/>
            <p:cNvSpPr/>
            <p:nvPr/>
          </p:nvSpPr>
          <p:spPr>
            <a:xfrm>
              <a:off x="857529" y="4745664"/>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en-GB" sz="2000" dirty="0">
                  <a:solidFill>
                    <a:srgbClr val="FFFFFF"/>
                  </a:solidFill>
                  <a:latin typeface="+mj-lt"/>
                </a:rPr>
                <a:t>CV</a:t>
              </a:r>
            </a:p>
          </p:txBody>
        </p:sp>
        <p:sp>
          <p:nvSpPr>
            <p:cNvPr id="10" name="Freihandform 9"/>
            <p:cNvSpPr/>
            <p:nvPr/>
          </p:nvSpPr>
          <p:spPr>
            <a:xfrm>
              <a:off x="857529" y="5723434"/>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en-GB" sz="2000" dirty="0">
                  <a:solidFill>
                    <a:srgbClr val="FFFFFF"/>
                  </a:solidFill>
                  <a:latin typeface="+mj-lt"/>
                </a:rPr>
                <a:t>Track record</a:t>
              </a:r>
            </a:p>
          </p:txBody>
        </p:sp>
        <p:sp>
          <p:nvSpPr>
            <p:cNvPr id="11" name="Freihandform 10"/>
            <p:cNvSpPr/>
            <p:nvPr/>
          </p:nvSpPr>
          <p:spPr>
            <a:xfrm>
              <a:off x="5116789" y="3717032"/>
              <a:ext cx="3169681" cy="2685952"/>
            </a:xfrm>
            <a:custGeom>
              <a:avLst/>
              <a:gdLst>
                <a:gd name="connsiteX0" fmla="*/ 0 w 3169681"/>
                <a:gd name="connsiteY0" fmla="*/ 134932 h 1349322"/>
                <a:gd name="connsiteX1" fmla="*/ 39521 w 3169681"/>
                <a:gd name="connsiteY1" fmla="*/ 39521 h 1349322"/>
                <a:gd name="connsiteX2" fmla="*/ 134932 w 3169681"/>
                <a:gd name="connsiteY2" fmla="*/ 0 h 1349322"/>
                <a:gd name="connsiteX3" fmla="*/ 3034749 w 3169681"/>
                <a:gd name="connsiteY3" fmla="*/ 0 h 1349322"/>
                <a:gd name="connsiteX4" fmla="*/ 3130160 w 3169681"/>
                <a:gd name="connsiteY4" fmla="*/ 39521 h 1349322"/>
                <a:gd name="connsiteX5" fmla="*/ 3169681 w 3169681"/>
                <a:gd name="connsiteY5" fmla="*/ 134932 h 1349322"/>
                <a:gd name="connsiteX6" fmla="*/ 3169681 w 3169681"/>
                <a:gd name="connsiteY6" fmla="*/ 1214390 h 1349322"/>
                <a:gd name="connsiteX7" fmla="*/ 3130160 w 3169681"/>
                <a:gd name="connsiteY7" fmla="*/ 1309801 h 1349322"/>
                <a:gd name="connsiteX8" fmla="*/ 3034749 w 3169681"/>
                <a:gd name="connsiteY8" fmla="*/ 1349322 h 1349322"/>
                <a:gd name="connsiteX9" fmla="*/ 134932 w 3169681"/>
                <a:gd name="connsiteY9" fmla="*/ 1349322 h 1349322"/>
                <a:gd name="connsiteX10" fmla="*/ 39521 w 3169681"/>
                <a:gd name="connsiteY10" fmla="*/ 1309801 h 1349322"/>
                <a:gd name="connsiteX11" fmla="*/ 0 w 3169681"/>
                <a:gd name="connsiteY11" fmla="*/ 1214390 h 1349322"/>
                <a:gd name="connsiteX12" fmla="*/ 0 w 3169681"/>
                <a:gd name="connsiteY12" fmla="*/ 134932 h 13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1349322">
                  <a:moveTo>
                    <a:pt x="0" y="134932"/>
                  </a:moveTo>
                  <a:cubicBezTo>
                    <a:pt x="0" y="99146"/>
                    <a:pt x="14216" y="64825"/>
                    <a:pt x="39521" y="39521"/>
                  </a:cubicBezTo>
                  <a:cubicBezTo>
                    <a:pt x="64826" y="14216"/>
                    <a:pt x="99146" y="0"/>
                    <a:pt x="134932" y="0"/>
                  </a:cubicBezTo>
                  <a:lnTo>
                    <a:pt x="3034749" y="0"/>
                  </a:lnTo>
                  <a:cubicBezTo>
                    <a:pt x="3070535" y="0"/>
                    <a:pt x="3104856" y="14216"/>
                    <a:pt x="3130160" y="39521"/>
                  </a:cubicBezTo>
                  <a:cubicBezTo>
                    <a:pt x="3155465" y="64826"/>
                    <a:pt x="3169681" y="99146"/>
                    <a:pt x="3169681" y="134932"/>
                  </a:cubicBezTo>
                  <a:lnTo>
                    <a:pt x="3169681" y="1214390"/>
                  </a:lnTo>
                  <a:cubicBezTo>
                    <a:pt x="3169681" y="1250176"/>
                    <a:pt x="3155465" y="1284497"/>
                    <a:pt x="3130160" y="1309801"/>
                  </a:cubicBezTo>
                  <a:cubicBezTo>
                    <a:pt x="3104855" y="1335106"/>
                    <a:pt x="3070535" y="1349322"/>
                    <a:pt x="3034749" y="1349322"/>
                  </a:cubicBezTo>
                  <a:lnTo>
                    <a:pt x="134932" y="1349322"/>
                  </a:lnTo>
                  <a:cubicBezTo>
                    <a:pt x="99146" y="1349322"/>
                    <a:pt x="64825" y="1335106"/>
                    <a:pt x="39521" y="1309801"/>
                  </a:cubicBezTo>
                  <a:cubicBezTo>
                    <a:pt x="14216" y="1284496"/>
                    <a:pt x="0" y="1250176"/>
                    <a:pt x="0" y="1214390"/>
                  </a:cubicBezTo>
                  <a:lnTo>
                    <a:pt x="0" y="134932"/>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en-GB" sz="2000" dirty="0">
                  <a:solidFill>
                    <a:srgbClr val="FFFFFF"/>
                  </a:solidFill>
                  <a:latin typeface="+mj-lt"/>
                </a:rPr>
                <a:t>Scientific proposal</a:t>
              </a:r>
            </a:p>
          </p:txBody>
        </p:sp>
      </p:grpSp>
      <p:sp>
        <p:nvSpPr>
          <p:cNvPr id="64520" name="Freihandform 11"/>
          <p:cNvSpPr>
            <a:spLocks noChangeArrowheads="1"/>
          </p:cNvSpPr>
          <p:nvPr/>
        </p:nvSpPr>
        <p:spPr bwMode="auto">
          <a:xfrm>
            <a:off x="2124075" y="2924175"/>
            <a:ext cx="714375" cy="652463"/>
          </a:xfrm>
          <a:custGeom>
            <a:avLst/>
            <a:gdLst>
              <a:gd name="T0" fmla="*/ 0 w 3169681"/>
              <a:gd name="T1" fmla="*/ 65618 h 651935"/>
              <a:gd name="T2" fmla="*/ 0 w 3169681"/>
              <a:gd name="T3" fmla="*/ 19220 h 651935"/>
              <a:gd name="T4" fmla="*/ 0 w 3169681"/>
              <a:gd name="T5" fmla="*/ 0 h 651935"/>
              <a:gd name="T6" fmla="*/ 5 w 3169681"/>
              <a:gd name="T7" fmla="*/ 0 h 651935"/>
              <a:gd name="T8" fmla="*/ 5 w 3169681"/>
              <a:gd name="T9" fmla="*/ 19220 h 651935"/>
              <a:gd name="T10" fmla="*/ 5 w 3169681"/>
              <a:gd name="T11" fmla="*/ 65618 h 651935"/>
              <a:gd name="T12" fmla="*/ 5 w 3169681"/>
              <a:gd name="T13" fmla="*/ 590554 h 651935"/>
              <a:gd name="T14" fmla="*/ 5 w 3169681"/>
              <a:gd name="T15" fmla="*/ 636952 h 651935"/>
              <a:gd name="T16" fmla="*/ 5 w 3169681"/>
              <a:gd name="T17" fmla="*/ 656171 h 651935"/>
              <a:gd name="T18" fmla="*/ 0 w 3169681"/>
              <a:gd name="T19" fmla="*/ 656171 h 651935"/>
              <a:gd name="T20" fmla="*/ 0 w 3169681"/>
              <a:gd name="T21" fmla="*/ 636952 h 651935"/>
              <a:gd name="T22" fmla="*/ 0 w 3169681"/>
              <a:gd name="T23" fmla="*/ 590554 h 651935"/>
              <a:gd name="T24" fmla="*/ 0 w 3169681"/>
              <a:gd name="T25" fmla="*/ 65618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sz="2000">
                <a:solidFill>
                  <a:schemeClr val="bg1"/>
                </a:solidFill>
                <a:latin typeface="+mj-lt"/>
              </a:rPr>
              <a:t>B1</a:t>
            </a:r>
          </a:p>
        </p:txBody>
      </p:sp>
      <p:sp>
        <p:nvSpPr>
          <p:cNvPr id="64521" name="Freihandform 12"/>
          <p:cNvSpPr>
            <a:spLocks noChangeArrowheads="1"/>
          </p:cNvSpPr>
          <p:nvPr/>
        </p:nvSpPr>
        <p:spPr bwMode="auto">
          <a:xfrm>
            <a:off x="6300788" y="2924175"/>
            <a:ext cx="714375" cy="652463"/>
          </a:xfrm>
          <a:custGeom>
            <a:avLst/>
            <a:gdLst>
              <a:gd name="T0" fmla="*/ 0 w 3169681"/>
              <a:gd name="T1" fmla="*/ 65618 h 651935"/>
              <a:gd name="T2" fmla="*/ 0 w 3169681"/>
              <a:gd name="T3" fmla="*/ 19220 h 651935"/>
              <a:gd name="T4" fmla="*/ 0 w 3169681"/>
              <a:gd name="T5" fmla="*/ 0 h 651935"/>
              <a:gd name="T6" fmla="*/ 5 w 3169681"/>
              <a:gd name="T7" fmla="*/ 0 h 651935"/>
              <a:gd name="T8" fmla="*/ 5 w 3169681"/>
              <a:gd name="T9" fmla="*/ 19220 h 651935"/>
              <a:gd name="T10" fmla="*/ 5 w 3169681"/>
              <a:gd name="T11" fmla="*/ 65618 h 651935"/>
              <a:gd name="T12" fmla="*/ 5 w 3169681"/>
              <a:gd name="T13" fmla="*/ 590554 h 651935"/>
              <a:gd name="T14" fmla="*/ 5 w 3169681"/>
              <a:gd name="T15" fmla="*/ 636952 h 651935"/>
              <a:gd name="T16" fmla="*/ 5 w 3169681"/>
              <a:gd name="T17" fmla="*/ 656171 h 651935"/>
              <a:gd name="T18" fmla="*/ 0 w 3169681"/>
              <a:gd name="T19" fmla="*/ 656171 h 651935"/>
              <a:gd name="T20" fmla="*/ 0 w 3169681"/>
              <a:gd name="T21" fmla="*/ 636952 h 651935"/>
              <a:gd name="T22" fmla="*/ 0 w 3169681"/>
              <a:gd name="T23" fmla="*/ 590554 h 651935"/>
              <a:gd name="T24" fmla="*/ 0 w 3169681"/>
              <a:gd name="T25" fmla="*/ 65618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sz="2000">
                <a:solidFill>
                  <a:schemeClr val="bg1"/>
                </a:solidFill>
                <a:latin typeface="+mj-lt"/>
              </a:rPr>
              <a:t>B2</a:t>
            </a:r>
          </a:p>
        </p:txBody>
      </p:sp>
      <p:sp>
        <p:nvSpPr>
          <p:cNvPr id="12" name="Freihandform 11"/>
          <p:cNvSpPr>
            <a:spLocks noChangeArrowheads="1"/>
          </p:cNvSpPr>
          <p:nvPr/>
        </p:nvSpPr>
        <p:spPr bwMode="auto">
          <a:xfrm>
            <a:off x="4140200" y="3573463"/>
            <a:ext cx="714375" cy="650875"/>
          </a:xfrm>
          <a:custGeom>
            <a:avLst/>
            <a:gdLst>
              <a:gd name="T0" fmla="*/ 0 w 3169681"/>
              <a:gd name="T1" fmla="*/ 64456 h 651935"/>
              <a:gd name="T2" fmla="*/ 0 w 3169681"/>
              <a:gd name="T3" fmla="*/ 18878 h 651935"/>
              <a:gd name="T4" fmla="*/ 0 w 3169681"/>
              <a:gd name="T5" fmla="*/ 0 h 651935"/>
              <a:gd name="T6" fmla="*/ 21 w 3169681"/>
              <a:gd name="T7" fmla="*/ 0 h 651935"/>
              <a:gd name="T8" fmla="*/ 21 w 3169681"/>
              <a:gd name="T9" fmla="*/ 18878 h 651935"/>
              <a:gd name="T10" fmla="*/ 21 w 3169681"/>
              <a:gd name="T11" fmla="*/ 64456 h 651935"/>
              <a:gd name="T12" fmla="*/ 21 w 3169681"/>
              <a:gd name="T13" fmla="*/ 580096 h 651935"/>
              <a:gd name="T14" fmla="*/ 21 w 3169681"/>
              <a:gd name="T15" fmla="*/ 625672 h 651935"/>
              <a:gd name="T16" fmla="*/ 21 w 3169681"/>
              <a:gd name="T17" fmla="*/ 644551 h 651935"/>
              <a:gd name="T18" fmla="*/ 0 w 3169681"/>
              <a:gd name="T19" fmla="*/ 644551 h 651935"/>
              <a:gd name="T20" fmla="*/ 0 w 3169681"/>
              <a:gd name="T21" fmla="*/ 625672 h 651935"/>
              <a:gd name="T22" fmla="*/ 0 w 3169681"/>
              <a:gd name="T23" fmla="*/ 580096 h 651935"/>
              <a:gd name="T24" fmla="*/ 0 w 3169681"/>
              <a:gd name="T25" fmla="*/ 64456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sz="2000">
                <a:solidFill>
                  <a:schemeClr val="bg1"/>
                </a:solidFill>
                <a:latin typeface="+mj-lt"/>
              </a:rPr>
              <a:t>5 S.</a:t>
            </a:r>
          </a:p>
        </p:txBody>
      </p:sp>
      <p:sp>
        <p:nvSpPr>
          <p:cNvPr id="13" name="Freihandform 12"/>
          <p:cNvSpPr>
            <a:spLocks noChangeArrowheads="1"/>
          </p:cNvSpPr>
          <p:nvPr/>
        </p:nvSpPr>
        <p:spPr bwMode="auto">
          <a:xfrm>
            <a:off x="4140200" y="4437063"/>
            <a:ext cx="714375" cy="652462"/>
          </a:xfrm>
          <a:custGeom>
            <a:avLst/>
            <a:gdLst>
              <a:gd name="T0" fmla="*/ 0 w 3169681"/>
              <a:gd name="T1" fmla="*/ 65565 h 651935"/>
              <a:gd name="T2" fmla="*/ 0 w 3169681"/>
              <a:gd name="T3" fmla="*/ 19201 h 651935"/>
              <a:gd name="T4" fmla="*/ 0 w 3169681"/>
              <a:gd name="T5" fmla="*/ 0 h 651935"/>
              <a:gd name="T6" fmla="*/ 21 w 3169681"/>
              <a:gd name="T7" fmla="*/ 0 h 651935"/>
              <a:gd name="T8" fmla="*/ 21 w 3169681"/>
              <a:gd name="T9" fmla="*/ 19201 h 651935"/>
              <a:gd name="T10" fmla="*/ 21 w 3169681"/>
              <a:gd name="T11" fmla="*/ 65565 h 651935"/>
              <a:gd name="T12" fmla="*/ 21 w 3169681"/>
              <a:gd name="T13" fmla="*/ 590069 h 651935"/>
              <a:gd name="T14" fmla="*/ 21 w 3169681"/>
              <a:gd name="T15" fmla="*/ 636430 h 651935"/>
              <a:gd name="T16" fmla="*/ 21 w 3169681"/>
              <a:gd name="T17" fmla="*/ 655633 h 651935"/>
              <a:gd name="T18" fmla="*/ 0 w 3169681"/>
              <a:gd name="T19" fmla="*/ 655633 h 651935"/>
              <a:gd name="T20" fmla="*/ 0 w 3169681"/>
              <a:gd name="T21" fmla="*/ 636430 h 651935"/>
              <a:gd name="T22" fmla="*/ 0 w 3169681"/>
              <a:gd name="T23" fmla="*/ 590069 h 651935"/>
              <a:gd name="T24" fmla="*/ 0 w 3169681"/>
              <a:gd name="T25" fmla="*/ 65565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sz="2000">
                <a:solidFill>
                  <a:schemeClr val="bg1"/>
                </a:solidFill>
                <a:latin typeface="+mj-lt"/>
              </a:rPr>
              <a:t>2 S.</a:t>
            </a:r>
          </a:p>
        </p:txBody>
      </p:sp>
      <p:sp>
        <p:nvSpPr>
          <p:cNvPr id="14" name="Freihandform 13"/>
          <p:cNvSpPr>
            <a:spLocks noChangeArrowheads="1"/>
          </p:cNvSpPr>
          <p:nvPr/>
        </p:nvSpPr>
        <p:spPr bwMode="auto">
          <a:xfrm>
            <a:off x="4140200" y="5373688"/>
            <a:ext cx="714375" cy="650875"/>
          </a:xfrm>
          <a:custGeom>
            <a:avLst/>
            <a:gdLst>
              <a:gd name="T0" fmla="*/ 0 w 3169681"/>
              <a:gd name="T1" fmla="*/ 64456 h 651935"/>
              <a:gd name="T2" fmla="*/ 0 w 3169681"/>
              <a:gd name="T3" fmla="*/ 18878 h 651935"/>
              <a:gd name="T4" fmla="*/ 0 w 3169681"/>
              <a:gd name="T5" fmla="*/ 0 h 651935"/>
              <a:gd name="T6" fmla="*/ 21 w 3169681"/>
              <a:gd name="T7" fmla="*/ 0 h 651935"/>
              <a:gd name="T8" fmla="*/ 21 w 3169681"/>
              <a:gd name="T9" fmla="*/ 18878 h 651935"/>
              <a:gd name="T10" fmla="*/ 21 w 3169681"/>
              <a:gd name="T11" fmla="*/ 64456 h 651935"/>
              <a:gd name="T12" fmla="*/ 21 w 3169681"/>
              <a:gd name="T13" fmla="*/ 580096 h 651935"/>
              <a:gd name="T14" fmla="*/ 21 w 3169681"/>
              <a:gd name="T15" fmla="*/ 625672 h 651935"/>
              <a:gd name="T16" fmla="*/ 21 w 3169681"/>
              <a:gd name="T17" fmla="*/ 644551 h 651935"/>
              <a:gd name="T18" fmla="*/ 0 w 3169681"/>
              <a:gd name="T19" fmla="*/ 644551 h 651935"/>
              <a:gd name="T20" fmla="*/ 0 w 3169681"/>
              <a:gd name="T21" fmla="*/ 625672 h 651935"/>
              <a:gd name="T22" fmla="*/ 0 w 3169681"/>
              <a:gd name="T23" fmla="*/ 580096 h 651935"/>
              <a:gd name="T24" fmla="*/ 0 w 3169681"/>
              <a:gd name="T25" fmla="*/ 64456 h 6519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681"/>
              <a:gd name="T40" fmla="*/ 0 h 651935"/>
              <a:gd name="T41" fmla="*/ 3169681 w 3169681"/>
              <a:gd name="T42" fmla="*/ 651935 h 6519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p:spPr>
        <p:txBody>
          <a:bodyPr wrap="none" anchor="ctr"/>
          <a:lstStyle/>
          <a:p>
            <a:pPr algn="ctr">
              <a:lnSpc>
                <a:spcPct val="90000"/>
              </a:lnSpc>
            </a:pPr>
            <a:r>
              <a:rPr lang="de-DE" sz="2000">
                <a:solidFill>
                  <a:schemeClr val="bg1"/>
                </a:solidFill>
                <a:latin typeface="+mj-lt"/>
              </a:rPr>
              <a:t>2 S.</a:t>
            </a:r>
          </a:p>
        </p:txBody>
      </p:sp>
      <p:sp>
        <p:nvSpPr>
          <p:cNvPr id="15" name="Abgerundetes Rechteck 14"/>
          <p:cNvSpPr/>
          <p:nvPr/>
        </p:nvSpPr>
        <p:spPr>
          <a:xfrm>
            <a:off x="6300788" y="5084763"/>
            <a:ext cx="714375" cy="652462"/>
          </a:xfrm>
          <a:prstGeom prst="roundRect">
            <a:avLst/>
          </a:prstGeom>
          <a:solidFill>
            <a:schemeClr val="bg1">
              <a:lumMod val="65000"/>
            </a:schemeClr>
          </a:solidFill>
          <a:ln w="9525">
            <a:noFill/>
            <a:miter lim="800000"/>
            <a:headEnd/>
            <a:tailEnd/>
          </a:ln>
          <a:effectLst/>
        </p:spPr>
        <p:txBody>
          <a:bodyPr wrap="none" anchor="ctr"/>
          <a:lstStyle/>
          <a:p>
            <a:pPr algn="ctr">
              <a:lnSpc>
                <a:spcPct val="90000"/>
              </a:lnSpc>
              <a:defRPr/>
            </a:pPr>
            <a:r>
              <a:rPr lang="de-DE" sz="2000" dirty="0">
                <a:solidFill>
                  <a:schemeClr val="bg1"/>
                </a:solidFill>
                <a:latin typeface="+mj-lt"/>
              </a:rPr>
              <a:t>15 S.</a:t>
            </a:r>
          </a:p>
        </p:txBody>
      </p:sp>
      <p:sp>
        <p:nvSpPr>
          <p:cNvPr id="16" name="Titel 15"/>
          <p:cNvSpPr>
            <a:spLocks noGrp="1"/>
          </p:cNvSpPr>
          <p:nvPr>
            <p:ph type="title"/>
          </p:nvPr>
        </p:nvSpPr>
        <p:spPr>
          <a:xfrm>
            <a:off x="899592" y="1556792"/>
            <a:ext cx="7787208" cy="436910"/>
          </a:xfrm>
        </p:spPr>
        <p:txBody>
          <a:bodyPr/>
          <a:lstStyle/>
          <a:p>
            <a:r>
              <a:rPr lang="de-DE" sz="2800" dirty="0" smtClean="0">
                <a:latin typeface="Arial" pitchFamily="34" charset="0"/>
                <a:cs typeface="Arial" pitchFamily="34" charset="0"/>
              </a:rPr>
              <a:t>Projektantrag (Part B) im Detail </a:t>
            </a:r>
            <a:r>
              <a:rPr lang="de-DE" dirty="0" smtClean="0"/>
              <a:t/>
            </a:r>
            <a:br>
              <a:rPr lang="de-DE" dirty="0" smtClean="0"/>
            </a:br>
            <a:endParaRPr lang="de-DE" dirty="0"/>
          </a:p>
        </p:txBody>
      </p:sp>
      <p:pic>
        <p:nvPicPr>
          <p:cNvPr id="4098" name="Picture 2"/>
          <p:cNvPicPr>
            <a:picLocks noChangeAspect="1" noChangeArrowheads="1"/>
          </p:cNvPicPr>
          <p:nvPr/>
        </p:nvPicPr>
        <p:blipFill>
          <a:blip r:embed="rId2"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500"/>
                                        <p:tgtEl>
                                          <p:spTgt spid="389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12" grpId="0"/>
      <p:bldP spid="13" grpId="0"/>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feld 7"/>
          <p:cNvSpPr txBox="1">
            <a:spLocks noChangeArrowheads="1"/>
          </p:cNvSpPr>
          <p:nvPr/>
        </p:nvSpPr>
        <p:spPr bwMode="auto">
          <a:xfrm>
            <a:off x="827584" y="1988840"/>
            <a:ext cx="7851775" cy="4258282"/>
          </a:xfrm>
          <a:prstGeom prst="rect">
            <a:avLst/>
          </a:prstGeom>
          <a:noFill/>
          <a:ln w="9525">
            <a:noFill/>
            <a:miter lim="800000"/>
            <a:headEnd/>
            <a:tailEnd/>
          </a:ln>
        </p:spPr>
        <p:txBody>
          <a:bodyPr lIns="0" tIns="0" rIns="0" bIns="0">
            <a:spAutoFit/>
          </a:bodyPr>
          <a:lstStyle/>
          <a:p>
            <a:pPr marL="342900" indent="-342900">
              <a:lnSpc>
                <a:spcPts val="2600"/>
              </a:lnSpc>
              <a:spcAft>
                <a:spcPts val="600"/>
              </a:spcAft>
              <a:buFont typeface="Arial" charset="0"/>
              <a:buChar char="•"/>
            </a:pPr>
            <a:r>
              <a:rPr lang="de-DE" sz="2000" dirty="0">
                <a:latin typeface="Arial" pitchFamily="34" charset="0"/>
                <a:cs typeface="Arial" pitchFamily="34" charset="0"/>
              </a:rPr>
              <a:t>Die Zusammenfassung des Projekts ist sehr wichtig, um die Aufmerksamkeit der Gutachter/innen zu bekommen!</a:t>
            </a:r>
          </a:p>
          <a:p>
            <a:pPr marL="342900" indent="-342900">
              <a:lnSpc>
                <a:spcPts val="2600"/>
              </a:lnSpc>
              <a:spcAft>
                <a:spcPts val="600"/>
              </a:spcAft>
              <a:buFont typeface="Arial" charset="0"/>
              <a:buChar char="•"/>
            </a:pPr>
            <a:r>
              <a:rPr lang="de-DE" sz="2000" dirty="0">
                <a:latin typeface="Arial" pitchFamily="34" charset="0"/>
                <a:cs typeface="Arial" pitchFamily="34" charset="0"/>
              </a:rPr>
              <a:t>Struktur des Abstract: kurz und prägnant! (2000 Zeichen)</a:t>
            </a:r>
          </a:p>
          <a:p>
            <a:pPr marL="800100" lvl="2" indent="-342900">
              <a:lnSpc>
                <a:spcPts val="2600"/>
              </a:lnSpc>
              <a:spcAft>
                <a:spcPts val="600"/>
              </a:spcAft>
              <a:buFont typeface="Arial" charset="0"/>
              <a:buChar char="•"/>
            </a:pPr>
            <a:r>
              <a:rPr lang="de-DE" sz="2000" dirty="0">
                <a:latin typeface="Arial" pitchFamily="34" charset="0"/>
                <a:cs typeface="Arial" pitchFamily="34" charset="0"/>
              </a:rPr>
              <a:t>Aktueller Stand der Forschung (</a:t>
            </a:r>
            <a:r>
              <a:rPr lang="de-DE" sz="2000" dirty="0" err="1">
                <a:latin typeface="Arial" pitchFamily="34" charset="0"/>
                <a:cs typeface="Arial" pitchFamily="34" charset="0"/>
              </a:rPr>
              <a:t>state</a:t>
            </a:r>
            <a:r>
              <a:rPr lang="de-DE" sz="2000" dirty="0">
                <a:latin typeface="Arial" pitchFamily="34" charset="0"/>
                <a:cs typeface="Arial" pitchFamily="34" charset="0"/>
              </a:rPr>
              <a:t> </a:t>
            </a:r>
            <a:r>
              <a:rPr lang="de-DE" sz="2000" dirty="0" err="1">
                <a:latin typeface="Arial" pitchFamily="34" charset="0"/>
                <a:cs typeface="Arial" pitchFamily="34" charset="0"/>
              </a:rPr>
              <a:t>of</a:t>
            </a:r>
            <a:r>
              <a:rPr lang="de-DE" sz="2000" dirty="0">
                <a:latin typeface="Arial" pitchFamily="34" charset="0"/>
                <a:cs typeface="Arial" pitchFamily="34" charset="0"/>
              </a:rPr>
              <a:t> </a:t>
            </a:r>
            <a:r>
              <a:rPr lang="de-DE" sz="2000" dirty="0" err="1">
                <a:latin typeface="Arial" pitchFamily="34" charset="0"/>
                <a:cs typeface="Arial" pitchFamily="34" charset="0"/>
              </a:rPr>
              <a:t>the</a:t>
            </a:r>
            <a:r>
              <a:rPr lang="de-DE" sz="2000" dirty="0">
                <a:latin typeface="Arial" pitchFamily="34" charset="0"/>
                <a:cs typeface="Arial" pitchFamily="34" charset="0"/>
              </a:rPr>
              <a:t> </a:t>
            </a:r>
            <a:r>
              <a:rPr lang="de-DE" sz="2000" dirty="0" err="1">
                <a:latin typeface="Arial" pitchFamily="34" charset="0"/>
                <a:cs typeface="Arial" pitchFamily="34" charset="0"/>
              </a:rPr>
              <a:t>art</a:t>
            </a:r>
            <a:r>
              <a:rPr lang="de-DE" sz="2000" dirty="0">
                <a:latin typeface="Arial" pitchFamily="34" charset="0"/>
                <a:cs typeface="Arial" pitchFamily="34" charset="0"/>
              </a:rPr>
              <a:t>)</a:t>
            </a:r>
          </a:p>
          <a:p>
            <a:pPr marL="800100" lvl="2" indent="-342900">
              <a:lnSpc>
                <a:spcPts val="2600"/>
              </a:lnSpc>
              <a:spcAft>
                <a:spcPts val="600"/>
              </a:spcAft>
              <a:buFont typeface="Arial" charset="0"/>
              <a:buChar char="•"/>
            </a:pPr>
            <a:r>
              <a:rPr lang="de-DE" sz="2000" dirty="0">
                <a:latin typeface="Arial" pitchFamily="34" charset="0"/>
                <a:cs typeface="Arial" pitchFamily="34" charset="0"/>
              </a:rPr>
              <a:t>Beschreibung der wissenschaftlichen Frage-/Problemstellung</a:t>
            </a:r>
          </a:p>
          <a:p>
            <a:pPr marL="800100" lvl="2" indent="-342900">
              <a:lnSpc>
                <a:spcPts val="2600"/>
              </a:lnSpc>
              <a:spcAft>
                <a:spcPts val="600"/>
              </a:spcAft>
              <a:buFont typeface="Arial" charset="0"/>
              <a:buChar char="•"/>
            </a:pPr>
            <a:r>
              <a:rPr lang="de-DE" sz="2000" dirty="0">
                <a:latin typeface="Arial" pitchFamily="34" charset="0"/>
                <a:cs typeface="Arial" pitchFamily="34" charset="0"/>
              </a:rPr>
              <a:t>Anführen von Vorarbeiten </a:t>
            </a:r>
          </a:p>
          <a:p>
            <a:pPr marL="800100" lvl="2" indent="-342900">
              <a:lnSpc>
                <a:spcPts val="2600"/>
              </a:lnSpc>
              <a:spcAft>
                <a:spcPts val="600"/>
              </a:spcAft>
              <a:buFont typeface="Arial" charset="0"/>
              <a:buChar char="•"/>
            </a:pPr>
            <a:r>
              <a:rPr lang="de-DE" sz="2000" dirty="0">
                <a:latin typeface="Arial" pitchFamily="34" charset="0"/>
                <a:cs typeface="Arial" pitchFamily="34" charset="0"/>
              </a:rPr>
              <a:t>Ziel des Projektes / Methodik (nicht zu technisch)</a:t>
            </a:r>
          </a:p>
          <a:p>
            <a:pPr marL="800100" lvl="2" indent="-342900">
              <a:lnSpc>
                <a:spcPts val="2600"/>
              </a:lnSpc>
              <a:spcAft>
                <a:spcPts val="600"/>
              </a:spcAft>
              <a:buFont typeface="Arial" charset="0"/>
              <a:buChar char="•"/>
            </a:pPr>
            <a:r>
              <a:rPr lang="de-DE" sz="2000" dirty="0">
                <a:latin typeface="Arial" pitchFamily="34" charset="0"/>
                <a:cs typeface="Arial" pitchFamily="34" charset="0"/>
              </a:rPr>
              <a:t>Neuartiger Ansatz / innovative Aspekte</a:t>
            </a:r>
          </a:p>
          <a:p>
            <a:pPr marL="800100" lvl="2" indent="-342900">
              <a:lnSpc>
                <a:spcPts val="2600"/>
              </a:lnSpc>
              <a:spcAft>
                <a:spcPts val="600"/>
              </a:spcAft>
              <a:buFont typeface="Arial" charset="0"/>
              <a:buChar char="•"/>
            </a:pPr>
            <a:r>
              <a:rPr lang="de-DE" sz="2000" dirty="0">
                <a:latin typeface="Arial" pitchFamily="34" charset="0"/>
                <a:cs typeface="Arial" pitchFamily="34" charset="0"/>
              </a:rPr>
              <a:t>Wissenschaftliche Bedeutung</a:t>
            </a:r>
          </a:p>
          <a:p>
            <a:pPr marL="342900" indent="-342900">
              <a:lnSpc>
                <a:spcPts val="2600"/>
              </a:lnSpc>
              <a:spcAft>
                <a:spcPts val="600"/>
              </a:spcAft>
              <a:buFont typeface="Arial" charset="0"/>
              <a:buChar char="•"/>
            </a:pPr>
            <a:r>
              <a:rPr lang="de-DE" sz="2000" dirty="0">
                <a:latin typeface="Arial" pitchFamily="34" charset="0"/>
                <a:cs typeface="Arial" pitchFamily="34" charset="0"/>
              </a:rPr>
              <a:t>Lesbarkeit und Struktur sind auch wichtig für die Zusammenfassung</a:t>
            </a:r>
          </a:p>
        </p:txBody>
      </p:sp>
      <p:sp>
        <p:nvSpPr>
          <p:cNvPr id="4" name="Titel 3"/>
          <p:cNvSpPr>
            <a:spLocks noGrp="1"/>
          </p:cNvSpPr>
          <p:nvPr>
            <p:ph type="title"/>
          </p:nvPr>
        </p:nvSpPr>
        <p:spPr>
          <a:xfrm>
            <a:off x="1187624" y="1196752"/>
            <a:ext cx="7787208" cy="436910"/>
          </a:xfrm>
        </p:spPr>
        <p:txBody>
          <a:bodyPr/>
          <a:lstStyle/>
          <a:p>
            <a:r>
              <a:rPr lang="de-DE" sz="2800" dirty="0" smtClean="0">
                <a:latin typeface="Arial" pitchFamily="34" charset="0"/>
                <a:cs typeface="Arial" pitchFamily="34" charset="0"/>
              </a:rPr>
              <a:t>Tipps zum Abstract auf der Startseite</a:t>
            </a:r>
            <a:endParaRPr lang="de-DE" sz="2800"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7020272" y="188640"/>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3"/>
          <p:cNvSpPr>
            <a:spLocks noGrp="1"/>
          </p:cNvSpPr>
          <p:nvPr>
            <p:ph type="title"/>
          </p:nvPr>
        </p:nvSpPr>
        <p:spPr>
          <a:xfrm>
            <a:off x="914400" y="908050"/>
            <a:ext cx="8229600" cy="1143000"/>
          </a:xfrm>
          <a:prstGeom prst="rect">
            <a:avLst/>
          </a:prstGeom>
        </p:spPr>
        <p:txBody>
          <a:bodyPr/>
          <a:lstStyle/>
          <a:p>
            <a:pPr algn="l"/>
            <a:r>
              <a:rPr lang="de-DE" sz="2800" dirty="0" smtClean="0">
                <a:latin typeface="Arial" pitchFamily="34" charset="0"/>
                <a:cs typeface="Arial" pitchFamily="34" charset="0"/>
              </a:rPr>
              <a:t>Projektantrag – Im Detail</a:t>
            </a:r>
          </a:p>
        </p:txBody>
      </p:sp>
      <p:sp>
        <p:nvSpPr>
          <p:cNvPr id="10" name="Inhaltsplatzhalter 11"/>
          <p:cNvSpPr txBox="1">
            <a:spLocks/>
          </p:cNvSpPr>
          <p:nvPr/>
        </p:nvSpPr>
        <p:spPr>
          <a:xfrm>
            <a:off x="4853880" y="1988840"/>
            <a:ext cx="4038600" cy="4525963"/>
          </a:xfrm>
          <a:prstGeom prst="rect">
            <a:avLst/>
          </a:prstGeom>
        </p:spPr>
        <p:txBody>
          <a:bodyPr>
            <a:normAutofit/>
          </a:bodyPr>
          <a:lstStyle/>
          <a:p>
            <a:pPr marL="342900" marR="0" lvl="0" indent="-342900" algn="l" defTabSz="457200" rtl="0" eaLnBrk="0" fontAlgn="auto" latinLnBrk="0" hangingPunct="0">
              <a:lnSpc>
                <a:spcPct val="100000"/>
              </a:lnSpc>
              <a:spcBef>
                <a:spcPct val="20000"/>
              </a:spcBef>
              <a:spcAft>
                <a:spcPct val="0"/>
              </a:spcAft>
              <a:buSzTx/>
              <a:buFont typeface="Arial" pitchFamily="34" charset="0"/>
              <a:buChar char="•"/>
              <a:tabLst/>
              <a:defRPr/>
            </a:pPr>
            <a:r>
              <a:rPr kumimoji="0" lang="en-GB" sz="2000" b="0" i="0" u="none" strike="noStrike" kern="1200" cap="none" spc="0" normalizeH="0" baseline="0" noProof="0" dirty="0" smtClean="0">
                <a:ln>
                  <a:noFill/>
                </a:ln>
                <a:effectLst/>
                <a:uLnTx/>
                <a:uFillTx/>
                <a:latin typeface="Arial" pitchFamily="34" charset="0"/>
                <a:cs typeface="Arial" pitchFamily="34" charset="0"/>
              </a:rPr>
              <a:t>Concise presentation of scientific proposal </a:t>
            </a:r>
          </a:p>
          <a:p>
            <a:pPr marL="342900" marR="0" lvl="0" indent="-342900" algn="l" defTabSz="457200" rtl="0" eaLnBrk="0" fontAlgn="auto" latinLnBrk="0" hangingPunct="0">
              <a:lnSpc>
                <a:spcPct val="100000"/>
              </a:lnSpc>
              <a:spcBef>
                <a:spcPct val="20000"/>
              </a:spcBef>
              <a:spcAft>
                <a:spcPct val="0"/>
              </a:spcAft>
              <a:buSzTx/>
              <a:buFont typeface="Arial" pitchFamily="34" charset="0"/>
              <a:buChar char="•"/>
              <a:tabLst/>
              <a:defRPr/>
            </a:pPr>
            <a:r>
              <a:rPr kumimoji="0" lang="en-GB" sz="2000" b="0" i="0" u="none" strike="noStrike" kern="1200" cap="none" spc="0" normalizeH="0" baseline="0" noProof="0" dirty="0" smtClean="0">
                <a:ln>
                  <a:noFill/>
                </a:ln>
                <a:effectLst/>
                <a:uLnTx/>
                <a:uFillTx/>
                <a:latin typeface="Arial" pitchFamily="34" charset="0"/>
                <a:cs typeface="Arial" pitchFamily="34" charset="0"/>
              </a:rPr>
              <a:t>Particular attention </a:t>
            </a:r>
          </a:p>
          <a:p>
            <a:pPr marL="742950" marR="0" lvl="1" indent="-285750" algn="l" defTabSz="457200" rtl="0" eaLnBrk="0" fontAlgn="base" latinLnBrk="0" hangingPunct="0">
              <a:lnSpc>
                <a:spcPct val="100000"/>
              </a:lnSpc>
              <a:spcBef>
                <a:spcPct val="20000"/>
              </a:spcBef>
              <a:spcAft>
                <a:spcPct val="0"/>
              </a:spcAft>
              <a:buSzTx/>
              <a:buFont typeface="Arial" charset="0"/>
              <a:buChar char="–"/>
              <a:tabLst/>
              <a:defRPr/>
            </a:pPr>
            <a:r>
              <a:rPr kumimoji="0" lang="en-GB" sz="2000" b="0" i="0" u="none" strike="noStrike" kern="1200" cap="none" spc="0" normalizeH="0" baseline="0" noProof="0" dirty="0" smtClean="0">
                <a:ln>
                  <a:noFill/>
                </a:ln>
                <a:effectLst/>
                <a:uLnTx/>
                <a:uFillTx/>
                <a:latin typeface="Arial" pitchFamily="34" charset="0"/>
                <a:cs typeface="Arial" pitchFamily="34" charset="0"/>
              </a:rPr>
              <a:t>to the ground-breaking nature of the research project and</a:t>
            </a:r>
          </a:p>
          <a:p>
            <a:pPr marL="742950" marR="0" lvl="1" indent="-285750" algn="l" defTabSz="457200" rtl="0" eaLnBrk="0" fontAlgn="base" latinLnBrk="0" hangingPunct="0">
              <a:lnSpc>
                <a:spcPct val="100000"/>
              </a:lnSpc>
              <a:spcBef>
                <a:spcPct val="20000"/>
              </a:spcBef>
              <a:spcAft>
                <a:spcPct val="0"/>
              </a:spcAft>
              <a:buSzTx/>
              <a:buFont typeface="Arial" charset="0"/>
              <a:buChar char="–"/>
              <a:tabLst/>
              <a:defRPr/>
            </a:pPr>
            <a:r>
              <a:rPr kumimoji="0" lang="en-GB" sz="2000" b="0" i="0" u="none" strike="noStrike" kern="1200" cap="none" spc="0" normalizeH="0" baseline="0" noProof="0" dirty="0" smtClean="0">
                <a:ln>
                  <a:noFill/>
                </a:ln>
                <a:effectLst/>
                <a:uLnTx/>
                <a:uFillTx/>
                <a:latin typeface="Arial" pitchFamily="34" charset="0"/>
                <a:cs typeface="Arial" pitchFamily="34" charset="0"/>
              </a:rPr>
              <a:t>the feasibility of the scientific approach</a:t>
            </a:r>
          </a:p>
          <a:p>
            <a:pPr marL="342900" marR="0" lvl="1" indent="-342900" algn="l" defTabSz="457200" rtl="0" eaLnBrk="0" fontAlgn="base" latinLnBrk="0" hangingPunct="0">
              <a:lnSpc>
                <a:spcPct val="100000"/>
              </a:lnSpc>
              <a:spcBef>
                <a:spcPts val="600"/>
              </a:spcBef>
              <a:spcAft>
                <a:spcPct val="0"/>
              </a:spcAft>
              <a:buSzTx/>
              <a:buFont typeface="Arial" pitchFamily="34" charset="0"/>
              <a:buChar char="•"/>
              <a:tabLst/>
              <a:defRPr/>
            </a:pPr>
            <a:r>
              <a:rPr kumimoji="0" lang="en-GB" sz="2000" b="0" i="0" u="none" strike="noStrike" kern="1200" cap="none" spc="0" normalizeH="0" baseline="0" noProof="0" dirty="0" smtClean="0">
                <a:ln>
                  <a:noFill/>
                </a:ln>
                <a:effectLst/>
                <a:uLnTx/>
                <a:uFillTx/>
                <a:latin typeface="Arial" pitchFamily="34" charset="0"/>
                <a:cs typeface="Arial" pitchFamily="34" charset="0"/>
              </a:rPr>
              <a:t>All essential information must be covered! </a:t>
            </a:r>
          </a:p>
          <a:p>
            <a:pPr marL="742950" marR="0" lvl="2" indent="-342900" algn="l" defTabSz="457200" rtl="0" eaLnBrk="0" fontAlgn="base" latinLnBrk="0" hangingPunct="0">
              <a:lnSpc>
                <a:spcPct val="100000"/>
              </a:lnSpc>
              <a:spcBef>
                <a:spcPts val="600"/>
              </a:spcBef>
              <a:spcAft>
                <a:spcPct val="0"/>
              </a:spcAft>
              <a:buSzTx/>
              <a:buFont typeface="Symbol" pitchFamily="18" charset="2"/>
              <a:buChar char="-"/>
              <a:tabLst/>
              <a:defRPr/>
            </a:pPr>
            <a:r>
              <a:rPr kumimoji="0" lang="en-GB" sz="2000" b="0" i="0" u="none" strike="noStrike" kern="1200" cap="none" spc="0" normalizeH="0" baseline="0" noProof="0" dirty="0" err="1" smtClean="0">
                <a:ln>
                  <a:noFill/>
                </a:ln>
                <a:effectLst/>
                <a:uLnTx/>
                <a:uFillTx/>
                <a:latin typeface="Arial" pitchFamily="34" charset="0"/>
                <a:cs typeface="Arial" pitchFamily="34" charset="0"/>
              </a:rPr>
              <a:t>Kurzer</a:t>
            </a:r>
            <a:r>
              <a:rPr kumimoji="0" lang="en-GB" sz="2000" b="0" i="0" u="none" strike="noStrike" kern="1200" cap="none" spc="0" normalizeH="0" baseline="0" noProof="0" dirty="0" smtClean="0">
                <a:ln>
                  <a:noFill/>
                </a:ln>
                <a:effectLst/>
                <a:uLnTx/>
                <a:uFillTx/>
                <a:latin typeface="Arial" pitchFamily="34" charset="0"/>
                <a:cs typeface="Arial" pitchFamily="34" charset="0"/>
              </a:rPr>
              <a:t> </a:t>
            </a:r>
            <a:r>
              <a:rPr kumimoji="0" lang="en-GB" sz="2000" b="0" i="0" u="none" strike="noStrike" kern="1200" cap="none" spc="0" normalizeH="0" baseline="0" noProof="0" dirty="0" err="1" smtClean="0">
                <a:ln>
                  <a:noFill/>
                </a:ln>
                <a:effectLst/>
                <a:uLnTx/>
                <a:uFillTx/>
                <a:latin typeface="Arial" pitchFamily="34" charset="0"/>
                <a:cs typeface="Arial" pitchFamily="34" charset="0"/>
              </a:rPr>
              <a:t>Arbeits</a:t>
            </a:r>
            <a:r>
              <a:rPr kumimoji="0" lang="en-GB" sz="2000" b="0" i="0" u="none" strike="noStrike" kern="1200" cap="none" spc="0" normalizeH="0" baseline="0" noProof="0" dirty="0" smtClean="0">
                <a:ln>
                  <a:noFill/>
                </a:ln>
                <a:effectLst/>
                <a:uLnTx/>
                <a:uFillTx/>
                <a:latin typeface="Arial" pitchFamily="34" charset="0"/>
                <a:cs typeface="Arial" pitchFamily="34" charset="0"/>
              </a:rPr>
              <a:t>-, Personal- und </a:t>
            </a:r>
            <a:r>
              <a:rPr kumimoji="0" lang="en-GB" sz="2000" b="0" i="0" u="none" strike="noStrike" kern="1200" cap="none" spc="0" normalizeH="0" baseline="0" noProof="0" dirty="0" err="1" smtClean="0">
                <a:ln>
                  <a:noFill/>
                </a:ln>
                <a:effectLst/>
                <a:uLnTx/>
                <a:uFillTx/>
                <a:latin typeface="Arial" pitchFamily="34" charset="0"/>
                <a:cs typeface="Arial" pitchFamily="34" charset="0"/>
              </a:rPr>
              <a:t>Budgetplan</a:t>
            </a:r>
            <a:endParaRPr kumimoji="0" lang="en-GB" sz="2000" b="0" i="0" u="none" strike="noStrike" kern="1200" cap="none" spc="0" normalizeH="0" baseline="0" noProof="0" dirty="0" smtClean="0">
              <a:ln>
                <a:noFill/>
              </a:ln>
              <a:effectLst/>
              <a:uLnTx/>
              <a:uFillTx/>
              <a:latin typeface="Arial" pitchFamily="34" charset="0"/>
              <a:cs typeface="Arial" pitchFamily="34" charset="0"/>
            </a:endParaRPr>
          </a:p>
          <a:p>
            <a:pPr marL="342900" marR="0" lvl="1" indent="-342900" algn="l" defTabSz="457200" rtl="0" eaLnBrk="0" fontAlgn="base" latinLnBrk="0" hangingPunct="0">
              <a:lnSpc>
                <a:spcPct val="100000"/>
              </a:lnSpc>
              <a:spcBef>
                <a:spcPts val="600"/>
              </a:spcBef>
              <a:spcAft>
                <a:spcPct val="0"/>
              </a:spcAft>
              <a:buClr>
                <a:srgbClr val="FFCC00"/>
              </a:buClr>
              <a:buSzTx/>
              <a:buFont typeface="Arial" charset="0"/>
              <a:buNone/>
              <a:tabLst/>
              <a:defRPr/>
            </a:pPr>
            <a:endParaRPr kumimoji="0" lang="de-DE" sz="2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uppieren 11"/>
          <p:cNvGrpSpPr/>
          <p:nvPr/>
        </p:nvGrpSpPr>
        <p:grpSpPr>
          <a:xfrm>
            <a:off x="285720" y="1772816"/>
            <a:ext cx="3714776" cy="4402800"/>
            <a:chOff x="461963" y="2143125"/>
            <a:chExt cx="3960812" cy="4475163"/>
          </a:xfrm>
          <a:scene3d>
            <a:camera prst="perspectiveFront" fov="3300000">
              <a:rot lat="486000" lon="19530000" rev="174000"/>
            </a:camera>
            <a:lightRig rig="harsh" dir="t">
              <a:rot lat="0" lon="0" rev="3000000"/>
            </a:lightRig>
          </a:scene3d>
        </p:grpSpPr>
        <p:sp>
          <p:nvSpPr>
            <p:cNvPr id="12" name="Freihandform 11"/>
            <p:cNvSpPr/>
            <p:nvPr/>
          </p:nvSpPr>
          <p:spPr>
            <a:xfrm>
              <a:off x="461963" y="2143125"/>
              <a:ext cx="3960812" cy="4475163"/>
            </a:xfrm>
            <a:custGeom>
              <a:avLst/>
              <a:gdLst>
                <a:gd name="connsiteX0" fmla="*/ 0 w 3962102"/>
                <a:gd name="connsiteY0" fmla="*/ 396210 h 4475163"/>
                <a:gd name="connsiteX1" fmla="*/ 116048 w 3962102"/>
                <a:gd name="connsiteY1" fmla="*/ 116047 h 4475163"/>
                <a:gd name="connsiteX2" fmla="*/ 396211 w 3962102"/>
                <a:gd name="connsiteY2" fmla="*/ 0 h 4475163"/>
                <a:gd name="connsiteX3" fmla="*/ 3565892 w 3962102"/>
                <a:gd name="connsiteY3" fmla="*/ 0 h 4475163"/>
                <a:gd name="connsiteX4" fmla="*/ 3846055 w 3962102"/>
                <a:gd name="connsiteY4" fmla="*/ 116048 h 4475163"/>
                <a:gd name="connsiteX5" fmla="*/ 3962102 w 3962102"/>
                <a:gd name="connsiteY5" fmla="*/ 396211 h 4475163"/>
                <a:gd name="connsiteX6" fmla="*/ 3962102 w 3962102"/>
                <a:gd name="connsiteY6" fmla="*/ 4078953 h 4475163"/>
                <a:gd name="connsiteX7" fmla="*/ 3846055 w 3962102"/>
                <a:gd name="connsiteY7" fmla="*/ 4359116 h 4475163"/>
                <a:gd name="connsiteX8" fmla="*/ 3565892 w 3962102"/>
                <a:gd name="connsiteY8" fmla="*/ 4475163 h 4475163"/>
                <a:gd name="connsiteX9" fmla="*/ 396210 w 3962102"/>
                <a:gd name="connsiteY9" fmla="*/ 4475163 h 4475163"/>
                <a:gd name="connsiteX10" fmla="*/ 116047 w 3962102"/>
                <a:gd name="connsiteY10" fmla="*/ 4359116 h 4475163"/>
                <a:gd name="connsiteX11" fmla="*/ 0 w 3962102"/>
                <a:gd name="connsiteY11" fmla="*/ 4078953 h 4475163"/>
                <a:gd name="connsiteX12" fmla="*/ 0 w 3962102"/>
                <a:gd name="connsiteY12" fmla="*/ 396210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4751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078953"/>
                  </a:lnTo>
                  <a:cubicBezTo>
                    <a:pt x="3962102" y="4184034"/>
                    <a:pt x="3920359" y="4284812"/>
                    <a:pt x="3846055" y="4359116"/>
                  </a:cubicBezTo>
                  <a:cubicBezTo>
                    <a:pt x="3771751" y="4433420"/>
                    <a:pt x="3670974" y="4475163"/>
                    <a:pt x="3565892" y="4475163"/>
                  </a:cubicBezTo>
                  <a:lnTo>
                    <a:pt x="396210" y="4475163"/>
                  </a:lnTo>
                  <a:cubicBezTo>
                    <a:pt x="291129" y="4475163"/>
                    <a:pt x="190351" y="4433419"/>
                    <a:pt x="116047" y="4359116"/>
                  </a:cubicBezTo>
                  <a:cubicBezTo>
                    <a:pt x="41743" y="4284812"/>
                    <a:pt x="0" y="4184034"/>
                    <a:pt x="0" y="4078953"/>
                  </a:cubicBezTo>
                  <a:lnTo>
                    <a:pt x="0" y="396210"/>
                  </a:lnTo>
                  <a:close/>
                </a:path>
              </a:pathLst>
            </a:custGeom>
            <a:solidFill>
              <a:schemeClr val="bg1">
                <a:lumMod val="65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tIns="91440" bIns="3224055" spcCol="1270" anchor="ctr"/>
            <a:lstStyle/>
            <a:p>
              <a:pPr algn="ctr">
                <a:lnSpc>
                  <a:spcPct val="90000"/>
                </a:lnSpc>
                <a:defRPr/>
              </a:pPr>
              <a:r>
                <a:rPr lang="de-DE" sz="2400" dirty="0" smtClean="0">
                  <a:solidFill>
                    <a:schemeClr val="bg1"/>
                  </a:solidFill>
                  <a:latin typeface="+mj-lt"/>
                </a:rPr>
                <a:t>Begutachtung in Stufe 1</a:t>
              </a:r>
              <a:endParaRPr lang="de-DE" sz="2400" dirty="0">
                <a:solidFill>
                  <a:schemeClr val="bg1"/>
                </a:solidFill>
                <a:latin typeface="+mj-lt"/>
              </a:endParaRPr>
            </a:p>
          </p:txBody>
        </p:sp>
        <p:sp>
          <p:nvSpPr>
            <p:cNvPr id="13" name="Freihandform 12"/>
            <p:cNvSpPr/>
            <p:nvPr/>
          </p:nvSpPr>
          <p:spPr>
            <a:xfrm>
              <a:off x="857250" y="4989513"/>
              <a:ext cx="3170238" cy="652462"/>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lIns="82595" tIns="66720" rIns="82595" bIns="66720" spcCol="1270" anchor="ctr"/>
            <a:lstStyle/>
            <a:p>
              <a:pPr algn="ctr" defTabSz="1111250" fontAlgn="auto">
                <a:lnSpc>
                  <a:spcPct val="90000"/>
                </a:lnSpc>
                <a:spcBef>
                  <a:spcPts val="0"/>
                </a:spcBef>
                <a:spcAft>
                  <a:spcPct val="35000"/>
                </a:spcAft>
                <a:defRPr/>
              </a:pPr>
              <a:r>
                <a:rPr lang="de-DE" sz="2400" kern="0" dirty="0" smtClean="0">
                  <a:solidFill>
                    <a:schemeClr val="bg1"/>
                  </a:solidFill>
                  <a:latin typeface="+mj-lt"/>
                  <a:cs typeface="+mn-cs"/>
                </a:rPr>
                <a:t>CV</a:t>
              </a:r>
              <a:endParaRPr lang="de-DE" sz="2400" kern="0" dirty="0">
                <a:solidFill>
                  <a:schemeClr val="bg1"/>
                </a:solidFill>
                <a:latin typeface="+mj-lt"/>
                <a:cs typeface="+mn-cs"/>
              </a:endParaRPr>
            </a:p>
          </p:txBody>
        </p:sp>
        <p:sp>
          <p:nvSpPr>
            <p:cNvPr id="14" name="Freihandform 13"/>
            <p:cNvSpPr/>
            <p:nvPr/>
          </p:nvSpPr>
          <p:spPr>
            <a:xfrm>
              <a:off x="857250" y="5741988"/>
              <a:ext cx="3170238" cy="652462"/>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lIns="82595" tIns="66720" rIns="82595" bIns="66720" spcCol="1270" anchor="ctr"/>
            <a:lstStyle/>
            <a:p>
              <a:pPr algn="ctr" defTabSz="1111250" fontAlgn="auto">
                <a:lnSpc>
                  <a:spcPct val="90000"/>
                </a:lnSpc>
                <a:spcBef>
                  <a:spcPts val="0"/>
                </a:spcBef>
                <a:spcAft>
                  <a:spcPct val="35000"/>
                </a:spcAft>
                <a:defRPr/>
              </a:pPr>
              <a:r>
                <a:rPr lang="de-DE" sz="2400" kern="0" dirty="0" smtClean="0">
                  <a:solidFill>
                    <a:schemeClr val="bg1"/>
                  </a:solidFill>
                  <a:latin typeface="+mj-lt"/>
                  <a:cs typeface="+mn-cs"/>
                </a:rPr>
                <a:t>Track </a:t>
              </a:r>
              <a:r>
                <a:rPr lang="de-DE" sz="2400" kern="0" dirty="0" err="1" smtClean="0">
                  <a:solidFill>
                    <a:schemeClr val="bg1"/>
                  </a:solidFill>
                  <a:latin typeface="+mj-lt"/>
                  <a:cs typeface="+mn-cs"/>
                </a:rPr>
                <a:t>record</a:t>
              </a:r>
              <a:endParaRPr lang="de-DE" sz="2400" kern="0" dirty="0">
                <a:solidFill>
                  <a:schemeClr val="bg1"/>
                </a:solidFill>
                <a:latin typeface="+mj-lt"/>
                <a:cs typeface="+mn-cs"/>
              </a:endParaRPr>
            </a:p>
          </p:txBody>
        </p:sp>
      </p:grpSp>
      <p:sp>
        <p:nvSpPr>
          <p:cNvPr id="16" name="Rechteck 15"/>
          <p:cNvSpPr/>
          <p:nvPr/>
        </p:nvSpPr>
        <p:spPr>
          <a:xfrm>
            <a:off x="65738" y="1728192"/>
            <a:ext cx="3564026" cy="4725144"/>
          </a:xfrm>
          <a:prstGeom prst="rect">
            <a:avLst/>
          </a:prstGeom>
          <a:solidFill>
            <a:srgbClr val="FFFFFF">
              <a:alpha val="24000"/>
            </a:srgbClr>
          </a:solidFill>
          <a:ln w="25400" cap="flat" cmpd="sng" algn="ctr">
            <a:solidFill>
              <a:srgbClr val="FFFFFF"/>
            </a:solidFill>
            <a:prstDash val="solid"/>
          </a:ln>
          <a:effectLst/>
        </p:spPr>
        <p:txBody>
          <a:bodyPr anchor="ctr"/>
          <a:lstStyle/>
          <a:p>
            <a:pPr algn="ctr" fontAlgn="auto">
              <a:spcBef>
                <a:spcPts val="0"/>
              </a:spcBef>
              <a:spcAft>
                <a:spcPts val="0"/>
              </a:spcAft>
              <a:defRPr/>
            </a:pPr>
            <a:endParaRPr lang="de-DE" kern="0" dirty="0">
              <a:solidFill>
                <a:schemeClr val="tx1">
                  <a:lumMod val="75000"/>
                  <a:lumOff val="25000"/>
                </a:schemeClr>
              </a:solidFill>
              <a:latin typeface="Verdana"/>
              <a:cs typeface="+mn-cs"/>
            </a:endParaRPr>
          </a:p>
        </p:txBody>
      </p:sp>
      <p:sp>
        <p:nvSpPr>
          <p:cNvPr id="15" name="Freihandform 14"/>
          <p:cNvSpPr/>
          <p:nvPr/>
        </p:nvSpPr>
        <p:spPr>
          <a:xfrm>
            <a:off x="927072" y="3944059"/>
            <a:ext cx="2973311" cy="640350"/>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de-DE" sz="2400" dirty="0" smtClean="0">
                <a:solidFill>
                  <a:srgbClr val="FFFFFF"/>
                </a:solidFill>
                <a:latin typeface="+mj-lt"/>
                <a:cs typeface="+mn-cs"/>
              </a:rPr>
              <a:t>Extended </a:t>
            </a:r>
            <a:r>
              <a:rPr lang="de-DE" sz="2400" dirty="0" err="1" smtClean="0">
                <a:solidFill>
                  <a:srgbClr val="FFFFFF"/>
                </a:solidFill>
                <a:latin typeface="+mj-lt"/>
                <a:cs typeface="+mn-cs"/>
              </a:rPr>
              <a:t>synopsis</a:t>
            </a:r>
            <a:endParaRPr lang="de-DE" sz="2400" dirty="0">
              <a:solidFill>
                <a:srgbClr val="FFFFFF"/>
              </a:solidFill>
              <a:latin typeface="+mj-lt"/>
              <a:cs typeface="+mn-cs"/>
            </a:endParaRPr>
          </a:p>
        </p:txBody>
      </p:sp>
      <p:pic>
        <p:nvPicPr>
          <p:cNvPr id="6146" name="Picture 2"/>
          <p:cNvPicPr>
            <a:picLocks noChangeAspect="1" noChangeArrowheads="1"/>
          </p:cNvPicPr>
          <p:nvPr/>
        </p:nvPicPr>
        <p:blipFill>
          <a:blip r:embed="rId3" cstate="print"/>
          <a:srcRect/>
          <a:stretch>
            <a:fillRect/>
          </a:stretch>
        </p:blipFill>
        <p:spPr bwMode="auto">
          <a:xfrm>
            <a:off x="7020272" y="260648"/>
            <a:ext cx="1914525" cy="1028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feld 7"/>
          <p:cNvSpPr txBox="1">
            <a:spLocks noChangeArrowheads="1"/>
          </p:cNvSpPr>
          <p:nvPr/>
        </p:nvSpPr>
        <p:spPr bwMode="auto">
          <a:xfrm>
            <a:off x="866775" y="2138363"/>
            <a:ext cx="7851775" cy="4000500"/>
          </a:xfrm>
          <a:prstGeom prst="rect">
            <a:avLst/>
          </a:prstGeom>
          <a:noFill/>
          <a:ln w="9525">
            <a:noFill/>
            <a:miter lim="800000"/>
            <a:headEnd/>
            <a:tailEnd/>
          </a:ln>
        </p:spPr>
        <p:txBody>
          <a:bodyPr lIns="0" tIns="0" rIns="0" bIns="0">
            <a:spAutoFit/>
          </a:bodyPr>
          <a:lstStyle/>
          <a:p>
            <a:pPr marL="342900" indent="-342900">
              <a:lnSpc>
                <a:spcPts val="2600"/>
              </a:lnSpc>
              <a:buFont typeface="Arial" charset="0"/>
              <a:buChar char="•"/>
            </a:pPr>
            <a:r>
              <a:rPr lang="de-DE" sz="2000" dirty="0">
                <a:latin typeface="Arial" pitchFamily="34" charset="0"/>
                <a:cs typeface="Arial" pitchFamily="34" charset="0"/>
              </a:rPr>
              <a:t>Die Extended Synopsis enthält die </a:t>
            </a:r>
            <a:r>
              <a:rPr lang="de-DE" sz="2000" u="sng" dirty="0">
                <a:latin typeface="Arial" pitchFamily="34" charset="0"/>
                <a:cs typeface="Arial" pitchFamily="34" charset="0"/>
              </a:rPr>
              <a:t>einzigen Informationen </a:t>
            </a:r>
            <a:r>
              <a:rPr lang="de-DE" sz="2000" dirty="0">
                <a:latin typeface="Arial" pitchFamily="34" charset="0"/>
                <a:cs typeface="Arial" pitchFamily="34" charset="0"/>
              </a:rPr>
              <a:t>über Ihr Projekt im ersten Schritt des Evaluierungsprozesses! </a:t>
            </a:r>
          </a:p>
          <a:p>
            <a:pPr marL="342900" indent="-342900">
              <a:lnSpc>
                <a:spcPts val="2600"/>
              </a:lnSpc>
              <a:buFont typeface="Arial" charset="0"/>
              <a:buChar char="•"/>
            </a:pPr>
            <a:r>
              <a:rPr lang="de-DE" sz="2000" dirty="0">
                <a:latin typeface="Arial" pitchFamily="34" charset="0"/>
                <a:cs typeface="Arial" pitchFamily="34" charset="0"/>
              </a:rPr>
              <a:t>Wissenschaftliches Fachvokabular </a:t>
            </a:r>
            <a:r>
              <a:rPr lang="de-DE" sz="2000" dirty="0">
                <a:latin typeface="Arial" pitchFamily="34" charset="0"/>
                <a:cs typeface="Arial" pitchFamily="34" charset="0"/>
                <a:sym typeface="Wingdings" pitchFamily="2" charset="2"/>
              </a:rPr>
              <a:t></a:t>
            </a:r>
            <a:r>
              <a:rPr lang="de-DE" sz="2000" dirty="0">
                <a:latin typeface="Arial" pitchFamily="34" charset="0"/>
                <a:cs typeface="Arial" pitchFamily="34" charset="0"/>
              </a:rPr>
              <a:t> Allgemeinverständlichkeit</a:t>
            </a:r>
          </a:p>
          <a:p>
            <a:pPr marL="800100" lvl="2" indent="-342900">
              <a:lnSpc>
                <a:spcPts val="2600"/>
              </a:lnSpc>
              <a:buFont typeface="Arial" charset="0"/>
              <a:buChar char="•"/>
            </a:pPr>
            <a:r>
              <a:rPr lang="de-DE" dirty="0">
                <a:latin typeface="Arial" pitchFamily="34" charset="0"/>
                <a:cs typeface="Arial" pitchFamily="34" charset="0"/>
              </a:rPr>
              <a:t>Versuchen Sie auch „Nicht-Experten/innen“ zu überzeugen</a:t>
            </a:r>
          </a:p>
          <a:p>
            <a:pPr marL="342900" indent="-342900">
              <a:lnSpc>
                <a:spcPts val="2600"/>
              </a:lnSpc>
              <a:buFont typeface="Arial" charset="0"/>
              <a:buChar char="•"/>
            </a:pPr>
            <a:r>
              <a:rPr lang="de-DE" sz="2000" dirty="0">
                <a:latin typeface="Arial" pitchFamily="34" charset="0"/>
                <a:cs typeface="Arial" pitchFamily="34" charset="0"/>
              </a:rPr>
              <a:t>Verwenden Sie die ERC-Terminologie (</a:t>
            </a:r>
            <a:r>
              <a:rPr lang="de-DE" sz="2000" dirty="0">
                <a:latin typeface="Arial" pitchFamily="34" charset="0"/>
                <a:cs typeface="Arial" pitchFamily="34" charset="0"/>
                <a:sym typeface="Wingdings" pitchFamily="2" charset="2"/>
              </a:rPr>
              <a:t> Evaluationskriterien</a:t>
            </a:r>
            <a:r>
              <a:rPr lang="de-DE" sz="2000" dirty="0">
                <a:latin typeface="Arial" pitchFamily="34" charset="0"/>
                <a:cs typeface="Arial" pitchFamily="34" charset="0"/>
              </a:rPr>
              <a:t>) </a:t>
            </a:r>
          </a:p>
          <a:p>
            <a:pPr marL="342900" indent="-342900">
              <a:lnSpc>
                <a:spcPts val="2600"/>
              </a:lnSpc>
              <a:buFont typeface="Arial" charset="0"/>
              <a:buChar char="•"/>
            </a:pPr>
            <a:r>
              <a:rPr lang="de-DE" sz="2000" dirty="0">
                <a:latin typeface="Arial" pitchFamily="34" charset="0"/>
                <a:cs typeface="Arial" pitchFamily="34" charset="0"/>
              </a:rPr>
              <a:t>Visuelle Highlights und Illustrationen (Graphiken, Tabellen etc.)</a:t>
            </a:r>
          </a:p>
          <a:p>
            <a:pPr marL="342900" indent="-342900">
              <a:lnSpc>
                <a:spcPts val="2600"/>
              </a:lnSpc>
              <a:buFont typeface="Arial" charset="0"/>
              <a:buChar char="•"/>
            </a:pPr>
            <a:r>
              <a:rPr lang="de-DE" sz="2000" dirty="0">
                <a:latin typeface="Arial" pitchFamily="34" charset="0"/>
                <a:cs typeface="Arial" pitchFamily="34" charset="0"/>
              </a:rPr>
              <a:t>Zusammenfassung der „</a:t>
            </a:r>
            <a:r>
              <a:rPr lang="de-DE" sz="2000" dirty="0" err="1">
                <a:latin typeface="Arial" pitchFamily="34" charset="0"/>
                <a:cs typeface="Arial" pitchFamily="34" charset="0"/>
              </a:rPr>
              <a:t>ground-breaking</a:t>
            </a:r>
            <a:r>
              <a:rPr lang="de-DE" sz="2000" dirty="0">
                <a:latin typeface="Arial" pitchFamily="34" charset="0"/>
                <a:cs typeface="Arial" pitchFamily="34" charset="0"/>
              </a:rPr>
              <a:t> </a:t>
            </a:r>
            <a:r>
              <a:rPr lang="de-DE" sz="2000" dirty="0" err="1">
                <a:latin typeface="Arial" pitchFamily="34" charset="0"/>
                <a:cs typeface="Arial" pitchFamily="34" charset="0"/>
              </a:rPr>
              <a:t>nature</a:t>
            </a:r>
            <a:r>
              <a:rPr lang="de-DE" sz="2000" dirty="0">
                <a:latin typeface="Arial" pitchFamily="34" charset="0"/>
                <a:cs typeface="Arial" pitchFamily="34" charset="0"/>
              </a:rPr>
              <a:t>“:</a:t>
            </a:r>
          </a:p>
          <a:p>
            <a:pPr marL="800100" lvl="2" indent="-342900">
              <a:lnSpc>
                <a:spcPts val="2600"/>
              </a:lnSpc>
              <a:buFont typeface="Arial" charset="0"/>
              <a:buChar char="•"/>
            </a:pPr>
            <a:r>
              <a:rPr lang="en-GB" i="1" dirty="0">
                <a:latin typeface="Arial" pitchFamily="34" charset="0"/>
                <a:cs typeface="Arial" pitchFamily="34" charset="0"/>
              </a:rPr>
              <a:t>Still unsolved problem although many attempts have been made</a:t>
            </a:r>
          </a:p>
          <a:p>
            <a:pPr marL="800100" lvl="2" indent="-342900">
              <a:lnSpc>
                <a:spcPts val="2600"/>
              </a:lnSpc>
              <a:buFont typeface="Arial" charset="0"/>
              <a:buChar char="•"/>
            </a:pPr>
            <a:r>
              <a:rPr lang="en-US" i="1" dirty="0">
                <a:latin typeface="Arial" pitchFamily="34" charset="0"/>
                <a:cs typeface="Arial" pitchFamily="34" charset="0"/>
              </a:rPr>
              <a:t>The project aims at developing methods beyond the state of the art</a:t>
            </a:r>
          </a:p>
          <a:p>
            <a:pPr marL="800100" lvl="2" indent="-342900">
              <a:lnSpc>
                <a:spcPts val="2600"/>
              </a:lnSpc>
              <a:buFont typeface="Arial" charset="0"/>
              <a:buChar char="•"/>
            </a:pPr>
            <a:r>
              <a:rPr lang="de-DE" dirty="0">
                <a:latin typeface="Arial" pitchFamily="34" charset="0"/>
                <a:cs typeface="Arial" pitchFamily="34" charset="0"/>
              </a:rPr>
              <a:t>…</a:t>
            </a:r>
          </a:p>
          <a:p>
            <a:pPr marL="342900" indent="-342900">
              <a:lnSpc>
                <a:spcPts val="2600"/>
              </a:lnSpc>
              <a:buFont typeface="Arial" charset="0"/>
              <a:buChar char="•"/>
            </a:pPr>
            <a:r>
              <a:rPr lang="de-DE" sz="2000" dirty="0">
                <a:latin typeface="Arial" pitchFamily="34" charset="0"/>
                <a:cs typeface="Arial" pitchFamily="34" charset="0"/>
              </a:rPr>
              <a:t>Kurzer Arbeitsplan, Zusammensetzung des Teams und eine Zusammenfassung des Budgets!</a:t>
            </a:r>
          </a:p>
        </p:txBody>
      </p:sp>
      <p:sp>
        <p:nvSpPr>
          <p:cNvPr id="4" name="Titel 3"/>
          <p:cNvSpPr>
            <a:spLocks noGrp="1"/>
          </p:cNvSpPr>
          <p:nvPr>
            <p:ph type="title"/>
          </p:nvPr>
        </p:nvSpPr>
        <p:spPr/>
        <p:txBody>
          <a:bodyPr/>
          <a:lstStyle/>
          <a:p>
            <a:r>
              <a:rPr lang="de-DE" sz="2800" dirty="0" smtClean="0">
                <a:latin typeface="Arial" pitchFamily="34" charset="0"/>
                <a:cs typeface="Arial" pitchFamily="34" charset="0"/>
              </a:rPr>
              <a:t>Tipps zur Extended Synopsis</a:t>
            </a:r>
            <a:endParaRPr lang="de-DE" sz="2800" dirty="0">
              <a:latin typeface="Arial" pitchFamily="34" charset="0"/>
              <a:cs typeface="Arial"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7020272" y="260648"/>
            <a:ext cx="19145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5"/>
          <p:cNvSpPr txBox="1">
            <a:spLocks/>
          </p:cNvSpPr>
          <p:nvPr/>
        </p:nvSpPr>
        <p:spPr>
          <a:xfrm>
            <a:off x="4853880" y="1988840"/>
            <a:ext cx="4038600" cy="4525963"/>
          </a:xfrm>
          <a:prstGeom prst="rect">
            <a:avLst/>
          </a:prstGeom>
        </p:spPr>
        <p:txBody>
          <a:bodyPr/>
          <a:lstStyle/>
          <a:p>
            <a:pPr marL="342900" marR="0" lvl="0" indent="-342900" algn="l" defTabSz="457200" rtl="0" eaLnBrk="0" fontAlgn="auto" latinLnBrk="0" hangingPunct="0">
              <a:lnSpc>
                <a:spcPct val="100000"/>
              </a:lnSpc>
              <a:spcBef>
                <a:spcPct val="20000"/>
              </a:spcBef>
              <a:spcAft>
                <a:spcPct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Standard academic and research record</a:t>
            </a:r>
          </a:p>
          <a:p>
            <a:pPr marL="342900" marR="0" lvl="0" indent="-342900" algn="l" defTabSz="457200" rtl="0" eaLnBrk="0" fontAlgn="auto" latinLnBrk="0" hangingPunct="0">
              <a:lnSpc>
                <a:spcPct val="100000"/>
              </a:lnSpc>
              <a:spcBef>
                <a:spcPct val="20000"/>
              </a:spcBef>
              <a:spcAft>
                <a:spcPct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Any research career gaps and/or unconventional paths should be clearly explained</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Funding ID (</a:t>
            </a:r>
            <a:r>
              <a:rPr kumimoji="0" lang="en-GB"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außerhalb</a:t>
            </a:r>
            <a:r>
              <a:rPr kumimoji="0" lang="en-GB"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GB"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der</a:t>
            </a:r>
            <a:r>
              <a:rPr kumimoji="0" lang="en-GB"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GB"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Seitenbegrenzung</a:t>
            </a:r>
            <a:r>
              <a:rPr kumimoji="0" lang="en-GB"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342900" marR="0" lvl="0" indent="-342900" algn="l" defTabSz="457200" rtl="0" eaLnBrk="0" fontAlgn="auto" latinLnBrk="0" hangingPunct="0">
              <a:lnSpc>
                <a:spcPct val="100000"/>
              </a:lnSpc>
              <a:spcBef>
                <a:spcPct val="20000"/>
              </a:spcBef>
              <a:spcAft>
                <a:spcPct val="0"/>
              </a:spcAft>
              <a:buClrTx/>
              <a:buSzTx/>
              <a:buFont typeface="Arial" charset="0"/>
              <a:buNone/>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auto" latinLnBrk="0" hangingPunct="0">
              <a:lnSpc>
                <a:spcPct val="100000"/>
              </a:lnSpc>
              <a:spcBef>
                <a:spcPct val="20000"/>
              </a:spcBef>
              <a:spcAft>
                <a:spcPct val="0"/>
              </a:spcAft>
              <a:buClrTx/>
              <a:buSzTx/>
              <a:buFont typeface="Arial" charset="0"/>
              <a:buNone/>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uppieren 11"/>
          <p:cNvGrpSpPr/>
          <p:nvPr/>
        </p:nvGrpSpPr>
        <p:grpSpPr>
          <a:xfrm>
            <a:off x="285720" y="1783076"/>
            <a:ext cx="3709097" cy="4403725"/>
            <a:chOff x="461963" y="2143125"/>
            <a:chExt cx="3960812" cy="4475163"/>
          </a:xfrm>
          <a:scene3d>
            <a:camera prst="perspectiveFront" fov="3300000">
              <a:rot lat="486000" lon="19530000" rev="174000"/>
            </a:camera>
            <a:lightRig rig="harsh" dir="t">
              <a:rot lat="0" lon="0" rev="3000000"/>
            </a:lightRig>
          </a:scene3d>
        </p:grpSpPr>
        <p:sp>
          <p:nvSpPr>
            <p:cNvPr id="20" name="Freihandform 19"/>
            <p:cNvSpPr/>
            <p:nvPr/>
          </p:nvSpPr>
          <p:spPr>
            <a:xfrm>
              <a:off x="461963" y="2143125"/>
              <a:ext cx="3960812" cy="4475163"/>
            </a:xfrm>
            <a:custGeom>
              <a:avLst/>
              <a:gdLst>
                <a:gd name="connsiteX0" fmla="*/ 0 w 3962102"/>
                <a:gd name="connsiteY0" fmla="*/ 396210 h 4475163"/>
                <a:gd name="connsiteX1" fmla="*/ 116048 w 3962102"/>
                <a:gd name="connsiteY1" fmla="*/ 116047 h 4475163"/>
                <a:gd name="connsiteX2" fmla="*/ 396211 w 3962102"/>
                <a:gd name="connsiteY2" fmla="*/ 0 h 4475163"/>
                <a:gd name="connsiteX3" fmla="*/ 3565892 w 3962102"/>
                <a:gd name="connsiteY3" fmla="*/ 0 h 4475163"/>
                <a:gd name="connsiteX4" fmla="*/ 3846055 w 3962102"/>
                <a:gd name="connsiteY4" fmla="*/ 116048 h 4475163"/>
                <a:gd name="connsiteX5" fmla="*/ 3962102 w 3962102"/>
                <a:gd name="connsiteY5" fmla="*/ 396211 h 4475163"/>
                <a:gd name="connsiteX6" fmla="*/ 3962102 w 3962102"/>
                <a:gd name="connsiteY6" fmla="*/ 4078953 h 4475163"/>
                <a:gd name="connsiteX7" fmla="*/ 3846055 w 3962102"/>
                <a:gd name="connsiteY7" fmla="*/ 4359116 h 4475163"/>
                <a:gd name="connsiteX8" fmla="*/ 3565892 w 3962102"/>
                <a:gd name="connsiteY8" fmla="*/ 4475163 h 4475163"/>
                <a:gd name="connsiteX9" fmla="*/ 396210 w 3962102"/>
                <a:gd name="connsiteY9" fmla="*/ 4475163 h 4475163"/>
                <a:gd name="connsiteX10" fmla="*/ 116047 w 3962102"/>
                <a:gd name="connsiteY10" fmla="*/ 4359116 h 4475163"/>
                <a:gd name="connsiteX11" fmla="*/ 0 w 3962102"/>
                <a:gd name="connsiteY11" fmla="*/ 4078953 h 4475163"/>
                <a:gd name="connsiteX12" fmla="*/ 0 w 3962102"/>
                <a:gd name="connsiteY12" fmla="*/ 396210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62102" h="4475163">
                  <a:moveTo>
                    <a:pt x="0" y="396210"/>
                  </a:moveTo>
                  <a:cubicBezTo>
                    <a:pt x="0" y="291129"/>
                    <a:pt x="41744" y="190351"/>
                    <a:pt x="116048" y="116047"/>
                  </a:cubicBezTo>
                  <a:cubicBezTo>
                    <a:pt x="190352" y="41743"/>
                    <a:pt x="291130" y="0"/>
                    <a:pt x="396211" y="0"/>
                  </a:cubicBezTo>
                  <a:lnTo>
                    <a:pt x="3565892" y="0"/>
                  </a:lnTo>
                  <a:cubicBezTo>
                    <a:pt x="3670973" y="0"/>
                    <a:pt x="3771751" y="41744"/>
                    <a:pt x="3846055" y="116048"/>
                  </a:cubicBezTo>
                  <a:cubicBezTo>
                    <a:pt x="3920359" y="190352"/>
                    <a:pt x="3962102" y="291130"/>
                    <a:pt x="3962102" y="396211"/>
                  </a:cubicBezTo>
                  <a:lnTo>
                    <a:pt x="3962102" y="4078953"/>
                  </a:lnTo>
                  <a:cubicBezTo>
                    <a:pt x="3962102" y="4184034"/>
                    <a:pt x="3920359" y="4284812"/>
                    <a:pt x="3846055" y="4359116"/>
                  </a:cubicBezTo>
                  <a:cubicBezTo>
                    <a:pt x="3771751" y="4433420"/>
                    <a:pt x="3670974" y="4475163"/>
                    <a:pt x="3565892" y="4475163"/>
                  </a:cubicBezTo>
                  <a:lnTo>
                    <a:pt x="396210" y="4475163"/>
                  </a:lnTo>
                  <a:cubicBezTo>
                    <a:pt x="291129" y="4475163"/>
                    <a:pt x="190351" y="4433419"/>
                    <a:pt x="116047" y="4359116"/>
                  </a:cubicBezTo>
                  <a:cubicBezTo>
                    <a:pt x="41743" y="4284812"/>
                    <a:pt x="0" y="4184034"/>
                    <a:pt x="0" y="4078953"/>
                  </a:cubicBezTo>
                  <a:lnTo>
                    <a:pt x="0" y="396210"/>
                  </a:lnTo>
                  <a:close/>
                </a:path>
              </a:pathLst>
            </a:custGeom>
            <a:solidFill>
              <a:schemeClr val="bg1">
                <a:lumMod val="65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tIns="91440" bIns="3224055" spcCol="1270" anchor="ctr"/>
            <a:lstStyle/>
            <a:p>
              <a:pPr algn="ctr">
                <a:lnSpc>
                  <a:spcPct val="90000"/>
                </a:lnSpc>
                <a:defRPr/>
              </a:pPr>
              <a:r>
                <a:rPr lang="de-DE" sz="2400" dirty="0" smtClean="0">
                  <a:solidFill>
                    <a:schemeClr val="bg1"/>
                  </a:solidFill>
                  <a:latin typeface="+mj-lt"/>
                </a:rPr>
                <a:t>Begutachtung in Stufe 1</a:t>
              </a:r>
              <a:endParaRPr lang="de-DE" sz="2400" dirty="0">
                <a:solidFill>
                  <a:schemeClr val="bg1"/>
                </a:solidFill>
                <a:latin typeface="+mj-lt"/>
              </a:endParaRPr>
            </a:p>
          </p:txBody>
        </p:sp>
        <p:sp>
          <p:nvSpPr>
            <p:cNvPr id="21" name="Freihandform 20"/>
            <p:cNvSpPr/>
            <p:nvPr/>
          </p:nvSpPr>
          <p:spPr>
            <a:xfrm>
              <a:off x="857250" y="4238625"/>
              <a:ext cx="3170238" cy="65087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lIns="82595" tIns="66720" rIns="82595" bIns="66720" spcCol="1270" anchor="ctr"/>
            <a:lstStyle/>
            <a:p>
              <a:pPr algn="ctr" defTabSz="1066800" fontAlgn="auto">
                <a:lnSpc>
                  <a:spcPct val="90000"/>
                </a:lnSpc>
                <a:spcBef>
                  <a:spcPts val="0"/>
                </a:spcBef>
                <a:spcAft>
                  <a:spcPct val="35000"/>
                </a:spcAft>
                <a:defRPr/>
              </a:pPr>
              <a:r>
                <a:rPr lang="en-US" sz="2400" kern="0" dirty="0" smtClean="0">
                  <a:solidFill>
                    <a:schemeClr val="bg1"/>
                  </a:solidFill>
                  <a:latin typeface="+mj-lt"/>
                  <a:cs typeface="+mn-cs"/>
                </a:rPr>
                <a:t>Extended synopsis</a:t>
              </a:r>
              <a:endParaRPr lang="en-US" sz="2400" kern="0" dirty="0">
                <a:solidFill>
                  <a:schemeClr val="bg1"/>
                </a:solidFill>
                <a:latin typeface="+mj-lt"/>
                <a:cs typeface="+mn-cs"/>
              </a:endParaRPr>
            </a:p>
          </p:txBody>
        </p:sp>
        <p:sp>
          <p:nvSpPr>
            <p:cNvPr id="22" name="Freihandform 21"/>
            <p:cNvSpPr/>
            <p:nvPr/>
          </p:nvSpPr>
          <p:spPr>
            <a:xfrm>
              <a:off x="857250" y="5741988"/>
              <a:ext cx="3170238" cy="652462"/>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rotWithShape="1">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lIns="82595" tIns="66720" rIns="82595" bIns="66720" spcCol="1270" anchor="ctr"/>
            <a:lstStyle/>
            <a:p>
              <a:pPr algn="ctr" defTabSz="1066800" fontAlgn="auto">
                <a:lnSpc>
                  <a:spcPct val="90000"/>
                </a:lnSpc>
                <a:spcBef>
                  <a:spcPts val="0"/>
                </a:spcBef>
                <a:spcAft>
                  <a:spcPct val="35000"/>
                </a:spcAft>
                <a:defRPr/>
              </a:pPr>
              <a:r>
                <a:rPr lang="de-DE" sz="2400" kern="0" dirty="0" smtClean="0">
                  <a:solidFill>
                    <a:schemeClr val="bg1"/>
                  </a:solidFill>
                  <a:latin typeface="+mj-lt"/>
                  <a:cs typeface="+mn-cs"/>
                </a:rPr>
                <a:t>Track </a:t>
              </a:r>
              <a:r>
                <a:rPr lang="de-DE" sz="2400" kern="0" dirty="0" err="1" smtClean="0">
                  <a:solidFill>
                    <a:schemeClr val="bg1"/>
                  </a:solidFill>
                  <a:latin typeface="+mj-lt"/>
                  <a:cs typeface="+mn-cs"/>
                </a:rPr>
                <a:t>record</a:t>
              </a:r>
              <a:endParaRPr lang="de-DE" sz="2400" kern="0" dirty="0">
                <a:solidFill>
                  <a:schemeClr val="bg1"/>
                </a:solidFill>
                <a:latin typeface="+mj-lt"/>
                <a:cs typeface="+mn-cs"/>
              </a:endParaRPr>
            </a:p>
          </p:txBody>
        </p:sp>
      </p:grpSp>
      <p:sp>
        <p:nvSpPr>
          <p:cNvPr id="23" name="Rechteck 22"/>
          <p:cNvSpPr/>
          <p:nvPr/>
        </p:nvSpPr>
        <p:spPr>
          <a:xfrm>
            <a:off x="65738" y="1628800"/>
            <a:ext cx="3786182" cy="4824537"/>
          </a:xfrm>
          <a:prstGeom prst="rect">
            <a:avLst/>
          </a:prstGeom>
          <a:solidFill>
            <a:srgbClr val="FFFFFF">
              <a:alpha val="24000"/>
            </a:srgbClr>
          </a:solidFill>
          <a:ln w="25400" cap="flat" cmpd="sng" algn="ctr">
            <a:solidFill>
              <a:srgbClr val="FFFFFF"/>
            </a:solidFill>
            <a:prstDash val="solid"/>
          </a:ln>
          <a:effectLst/>
        </p:spPr>
        <p:txBody>
          <a:bodyPr anchor="ctr"/>
          <a:lstStyle/>
          <a:p>
            <a:pPr algn="ctr" fontAlgn="auto">
              <a:spcBef>
                <a:spcPts val="0"/>
              </a:spcBef>
              <a:spcAft>
                <a:spcPts val="0"/>
              </a:spcAft>
              <a:defRPr/>
            </a:pPr>
            <a:endParaRPr lang="de-DE" kern="0" dirty="0">
              <a:solidFill>
                <a:schemeClr val="tx1">
                  <a:lumMod val="75000"/>
                  <a:lumOff val="25000"/>
                </a:schemeClr>
              </a:solidFill>
              <a:latin typeface="Verdana"/>
              <a:cs typeface="+mn-cs"/>
            </a:endParaRPr>
          </a:p>
        </p:txBody>
      </p:sp>
      <p:sp>
        <p:nvSpPr>
          <p:cNvPr id="24" name="Freihandform 23"/>
          <p:cNvSpPr/>
          <p:nvPr/>
        </p:nvSpPr>
        <p:spPr>
          <a:xfrm>
            <a:off x="1031730" y="4738512"/>
            <a:ext cx="2968765" cy="642047"/>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gradFill flip="none" rotWithShape="1">
            <a:gsLst>
              <a:gs pos="0">
                <a:srgbClr val="F78421"/>
              </a:gs>
              <a:gs pos="35000">
                <a:srgbClr val="F9A159"/>
              </a:gs>
              <a:gs pos="70000">
                <a:srgbClr val="FAB276"/>
              </a:gs>
              <a:gs pos="100000">
                <a:srgbClr val="FBC99F"/>
              </a:gs>
            </a:gsLst>
            <a:lin ang="0" scaled="1"/>
            <a:tileRect/>
          </a:grad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defRPr/>
            </a:pPr>
            <a:r>
              <a:rPr lang="en-GB" sz="2400" dirty="0" smtClean="0">
                <a:solidFill>
                  <a:srgbClr val="FFFFFF"/>
                </a:solidFill>
                <a:latin typeface="+mj-lt"/>
                <a:cs typeface="+mn-cs"/>
              </a:rPr>
              <a:t>CV</a:t>
            </a:r>
            <a:endParaRPr lang="en-GB" sz="2000" dirty="0">
              <a:solidFill>
                <a:srgbClr val="FFFFFF"/>
              </a:solidFill>
              <a:latin typeface="+mj-lt"/>
              <a:cs typeface="+mn-cs"/>
            </a:endParaRPr>
          </a:p>
        </p:txBody>
      </p:sp>
      <p:sp>
        <p:nvSpPr>
          <p:cNvPr id="44034" name="Titel 3"/>
          <p:cNvSpPr>
            <a:spLocks noGrp="1"/>
          </p:cNvSpPr>
          <p:nvPr>
            <p:ph type="title"/>
          </p:nvPr>
        </p:nvSpPr>
        <p:spPr>
          <a:xfrm>
            <a:off x="914400" y="908050"/>
            <a:ext cx="8229600" cy="1143000"/>
          </a:xfrm>
          <a:prstGeom prst="rect">
            <a:avLst/>
          </a:prstGeom>
        </p:spPr>
        <p:txBody>
          <a:bodyPr/>
          <a:lstStyle/>
          <a:p>
            <a:pPr algn="l"/>
            <a:r>
              <a:rPr lang="de-DE" sz="2800" dirty="0" smtClean="0">
                <a:latin typeface="Arial" pitchFamily="34" charset="0"/>
                <a:cs typeface="Arial" pitchFamily="34" charset="0"/>
              </a:rPr>
              <a:t>Projektantrag – Im Detail</a:t>
            </a:r>
          </a:p>
        </p:txBody>
      </p:sp>
      <p:pic>
        <p:nvPicPr>
          <p:cNvPr id="8194" name="Picture 2"/>
          <p:cNvPicPr>
            <a:picLocks noChangeAspect="1" noChangeArrowheads="1"/>
          </p:cNvPicPr>
          <p:nvPr/>
        </p:nvPicPr>
        <p:blipFill>
          <a:blip r:embed="rId2" cstate="print"/>
          <a:srcRect/>
          <a:stretch>
            <a:fillRect/>
          </a:stretch>
        </p:blipFill>
        <p:spPr bwMode="auto">
          <a:xfrm>
            <a:off x="6948264" y="260648"/>
            <a:ext cx="1914525" cy="1028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2834</Words>
  <Application>Microsoft Office PowerPoint</Application>
  <PresentationFormat>Bildschirmpräsentation (4:3)</PresentationFormat>
  <Paragraphs>560</Paragraphs>
  <Slides>41</Slides>
  <Notes>18</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Larissa-Design</vt:lpstr>
      <vt:lpstr>            - Tipps zur Antragstellung</vt:lpstr>
      <vt:lpstr>Wichtige Dokumente</vt:lpstr>
      <vt:lpstr>Participant Portal</vt:lpstr>
      <vt:lpstr>Bestandteile des Antrags</vt:lpstr>
      <vt:lpstr>Projektantrag (Part B) im Detail  </vt:lpstr>
      <vt:lpstr>Tipps zum Abstract auf der Startseite</vt:lpstr>
      <vt:lpstr>Projektantrag – Im Detail</vt:lpstr>
      <vt:lpstr>Tipps zur Extended Synopsis</vt:lpstr>
      <vt:lpstr>Projektantrag – Im Detail</vt:lpstr>
      <vt:lpstr>Tipps zum CV</vt:lpstr>
      <vt:lpstr>Projektantrag – Im Detail</vt:lpstr>
      <vt:lpstr>Tipps zum Track Record</vt:lpstr>
      <vt:lpstr>Projektantrag – Im Detail</vt:lpstr>
      <vt:lpstr>Tipps zum wissenschaftlichen Antrag</vt:lpstr>
      <vt:lpstr>Tipps zum wissenschaftlichen Antrag</vt:lpstr>
      <vt:lpstr>    ERC Grants    Begutachtung</vt:lpstr>
      <vt:lpstr>Grundlagen der Begutachtung – Peer Review</vt:lpstr>
      <vt:lpstr>Projektantrag im Detail</vt:lpstr>
      <vt:lpstr>Begutachtungsverfahren – StG &amp; CoG</vt:lpstr>
      <vt:lpstr>Begutachtungsprozess</vt:lpstr>
      <vt:lpstr>Begutachtungsverfahren – Advanced Grants</vt:lpstr>
      <vt:lpstr>Projektantrag im Detail – Advanced Grants</vt:lpstr>
      <vt:lpstr>Physical Sciences and Engineering (PE)</vt:lpstr>
      <vt:lpstr>Life Sciences (LS)</vt:lpstr>
      <vt:lpstr>Social Sciences and Humanities (SH)</vt:lpstr>
      <vt:lpstr>Einreichung bis Förderung ≈ 10 Monate</vt:lpstr>
      <vt:lpstr>Wiedereinreichungsregeln 2016</vt:lpstr>
      <vt:lpstr>ERC Success Rates</vt:lpstr>
      <vt:lpstr>Abwicklung von ERC Projekten</vt:lpstr>
      <vt:lpstr>Vertragsvorbereitung</vt:lpstr>
      <vt:lpstr>Inhalt der Vorbereitung</vt:lpstr>
      <vt:lpstr>ERC Finanzhilfevereinbarung            </vt:lpstr>
      <vt:lpstr>Finanzierungsregeln</vt:lpstr>
      <vt:lpstr>Berichtspflichten</vt:lpstr>
      <vt:lpstr>Beratung zum ERC in Deutschland</vt:lpstr>
      <vt:lpstr>ERC: Ihre Ansprechpartner/innen bei KoWi</vt:lpstr>
      <vt:lpstr>Folie 37</vt:lpstr>
      <vt:lpstr>ERC Proof of Concept</vt:lpstr>
      <vt:lpstr>Proof of Concept –  Auf einen Blick</vt:lpstr>
      <vt:lpstr>Projektantrag im Detail</vt:lpstr>
      <vt:lpstr>Warum Proof of Concept?</vt:lpstr>
    </vt:vector>
  </TitlesOfParts>
  <Company>KOWi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Tipps zur Antragstellung</dc:title>
  <dc:creator>dm</dc:creator>
  <cp:lastModifiedBy>dm</cp:lastModifiedBy>
  <cp:revision>189</cp:revision>
  <dcterms:created xsi:type="dcterms:W3CDTF">2016-02-26T14:28:43Z</dcterms:created>
  <dcterms:modified xsi:type="dcterms:W3CDTF">2016-03-23T14:12:25Z</dcterms:modified>
</cp:coreProperties>
</file>