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1"/>
  </p:sldMasterIdLst>
  <p:notesMasterIdLst>
    <p:notesMasterId r:id="rId43"/>
  </p:notesMasterIdLst>
  <p:handoutMasterIdLst>
    <p:handoutMasterId r:id="rId44"/>
  </p:handoutMasterIdLst>
  <p:sldIdLst>
    <p:sldId id="563" r:id="rId2"/>
    <p:sldId id="650" r:id="rId3"/>
    <p:sldId id="652" r:id="rId4"/>
    <p:sldId id="651" r:id="rId5"/>
    <p:sldId id="653" r:id="rId6"/>
    <p:sldId id="655" r:id="rId7"/>
    <p:sldId id="656" r:id="rId8"/>
    <p:sldId id="657" r:id="rId9"/>
    <p:sldId id="658" r:id="rId10"/>
    <p:sldId id="659" r:id="rId11"/>
    <p:sldId id="692" r:id="rId12"/>
    <p:sldId id="661" r:id="rId13"/>
    <p:sldId id="662" r:id="rId14"/>
    <p:sldId id="663" r:id="rId15"/>
    <p:sldId id="664" r:id="rId16"/>
    <p:sldId id="666" r:id="rId17"/>
    <p:sldId id="665" r:id="rId18"/>
    <p:sldId id="693" r:id="rId19"/>
    <p:sldId id="618" r:id="rId20"/>
    <p:sldId id="620" r:id="rId21"/>
    <p:sldId id="622" r:id="rId22"/>
    <p:sldId id="625" r:id="rId23"/>
    <p:sldId id="627" r:id="rId24"/>
    <p:sldId id="630" r:id="rId25"/>
    <p:sldId id="684" r:id="rId26"/>
    <p:sldId id="674" r:id="rId27"/>
    <p:sldId id="632" r:id="rId28"/>
    <p:sldId id="633" r:id="rId29"/>
    <p:sldId id="691" r:id="rId30"/>
    <p:sldId id="689" r:id="rId31"/>
    <p:sldId id="690" r:id="rId32"/>
    <p:sldId id="685" r:id="rId33"/>
    <p:sldId id="635" r:id="rId34"/>
    <p:sldId id="637" r:id="rId35"/>
    <p:sldId id="636" r:id="rId36"/>
    <p:sldId id="671" r:id="rId37"/>
    <p:sldId id="688" r:id="rId38"/>
    <p:sldId id="668" r:id="rId39"/>
    <p:sldId id="669" r:id="rId40"/>
    <p:sldId id="670" r:id="rId41"/>
    <p:sldId id="596" r:id="rId42"/>
  </p:sldIdLst>
  <p:sldSz cx="9144000" cy="6858000" type="screen4x3"/>
  <p:notesSz cx="6669088" cy="9926638"/>
  <p:custDataLst>
    <p:tags r:id="rId45"/>
  </p:custData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141" algn="l" rtl="0" fontAlgn="base">
      <a:spcBef>
        <a:spcPct val="0"/>
      </a:spcBef>
      <a:spcAft>
        <a:spcPct val="0"/>
      </a:spcAft>
      <a:defRPr kern="1200">
        <a:solidFill>
          <a:schemeClr val="tx1"/>
        </a:solidFill>
        <a:latin typeface="Arial" charset="0"/>
        <a:ea typeface="+mn-ea"/>
        <a:cs typeface="Arial" charset="0"/>
      </a:defRPr>
    </a:lvl2pPr>
    <a:lvl3pPr marL="914283" algn="l" rtl="0" fontAlgn="base">
      <a:spcBef>
        <a:spcPct val="0"/>
      </a:spcBef>
      <a:spcAft>
        <a:spcPct val="0"/>
      </a:spcAft>
      <a:defRPr kern="1200">
        <a:solidFill>
          <a:schemeClr val="tx1"/>
        </a:solidFill>
        <a:latin typeface="Arial" charset="0"/>
        <a:ea typeface="+mn-ea"/>
        <a:cs typeface="Arial" charset="0"/>
      </a:defRPr>
    </a:lvl3pPr>
    <a:lvl4pPr marL="1371424" algn="l" rtl="0" fontAlgn="base">
      <a:spcBef>
        <a:spcPct val="0"/>
      </a:spcBef>
      <a:spcAft>
        <a:spcPct val="0"/>
      </a:spcAft>
      <a:defRPr kern="1200">
        <a:solidFill>
          <a:schemeClr val="tx1"/>
        </a:solidFill>
        <a:latin typeface="Arial" charset="0"/>
        <a:ea typeface="+mn-ea"/>
        <a:cs typeface="Arial" charset="0"/>
      </a:defRPr>
    </a:lvl4pPr>
    <a:lvl5pPr marL="1828565" algn="l" rtl="0" fontAlgn="base">
      <a:spcBef>
        <a:spcPct val="0"/>
      </a:spcBef>
      <a:spcAft>
        <a:spcPct val="0"/>
      </a:spcAft>
      <a:defRPr kern="1200">
        <a:solidFill>
          <a:schemeClr val="tx1"/>
        </a:solidFill>
        <a:latin typeface="Arial" charset="0"/>
        <a:ea typeface="+mn-ea"/>
        <a:cs typeface="Arial" charset="0"/>
      </a:defRPr>
    </a:lvl5pPr>
    <a:lvl6pPr marL="2285706" algn="l" defTabSz="914283" rtl="0" eaLnBrk="1" latinLnBrk="0" hangingPunct="1">
      <a:defRPr kern="1200">
        <a:solidFill>
          <a:schemeClr val="tx1"/>
        </a:solidFill>
        <a:latin typeface="Arial" charset="0"/>
        <a:ea typeface="+mn-ea"/>
        <a:cs typeface="Arial" charset="0"/>
      </a:defRPr>
    </a:lvl6pPr>
    <a:lvl7pPr marL="2742848" algn="l" defTabSz="914283" rtl="0" eaLnBrk="1" latinLnBrk="0" hangingPunct="1">
      <a:defRPr kern="1200">
        <a:solidFill>
          <a:schemeClr val="tx1"/>
        </a:solidFill>
        <a:latin typeface="Arial" charset="0"/>
        <a:ea typeface="+mn-ea"/>
        <a:cs typeface="Arial" charset="0"/>
      </a:defRPr>
    </a:lvl7pPr>
    <a:lvl8pPr marL="3199989" algn="l" defTabSz="914283" rtl="0" eaLnBrk="1" latinLnBrk="0" hangingPunct="1">
      <a:defRPr kern="1200">
        <a:solidFill>
          <a:schemeClr val="tx1"/>
        </a:solidFill>
        <a:latin typeface="Arial" charset="0"/>
        <a:ea typeface="+mn-ea"/>
        <a:cs typeface="Arial" charset="0"/>
      </a:defRPr>
    </a:lvl8pPr>
    <a:lvl9pPr marL="3657130" algn="l" defTabSz="914283"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292929"/>
    <a:srgbClr val="FF9900"/>
    <a:srgbClr val="4D4D4D"/>
    <a:srgbClr val="FFFFCC"/>
    <a:srgbClr val="BB2F7F"/>
    <a:srgbClr val="8C235E"/>
    <a:srgbClr val="961A76"/>
    <a:srgbClr val="EBAFD1"/>
    <a:srgbClr val="D5579F"/>
    <a:srgbClr val="F8F8F8"/>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405" autoAdjust="0"/>
  </p:normalViewPr>
  <p:slideViewPr>
    <p:cSldViewPr>
      <p:cViewPr>
        <p:scale>
          <a:sx n="100" d="100"/>
          <a:sy n="100" d="100"/>
        </p:scale>
        <p:origin x="-1932" y="-22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78" d="100"/>
          <a:sy n="78" d="100"/>
        </p:scale>
        <p:origin x="-3402" y="-96"/>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Arbeitsblat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style val="26"/>
  <c:chart>
    <c:autoTitleDeleted val="1"/>
    <c:view3D>
      <c:rotX val="30"/>
      <c:rotY val="310"/>
      <c:perspective val="30"/>
    </c:view3D>
    <c:plotArea>
      <c:layout/>
      <c:pie3DChart>
        <c:varyColors val="1"/>
        <c:ser>
          <c:idx val="0"/>
          <c:order val="0"/>
          <c:tx>
            <c:strRef>
              <c:f>Tabelle1!$B$1</c:f>
              <c:strCache>
                <c:ptCount val="1"/>
                <c:pt idx="0">
                  <c:v>Spalte1</c:v>
                </c:pt>
              </c:strCache>
            </c:strRef>
          </c:tx>
          <c:explosion val="25"/>
          <c:dLbls>
            <c:dLbl>
              <c:idx val="0"/>
              <c:layout/>
              <c:tx>
                <c:rich>
                  <a:bodyPr/>
                  <a:lstStyle/>
                  <a:p>
                    <a:r>
                      <a:rPr lang="en-US" sz="1600" b="1" dirty="0">
                        <a:solidFill>
                          <a:schemeClr val="bg1"/>
                        </a:solidFill>
                        <a:latin typeface="Verdana" pitchFamily="34" charset="0"/>
                        <a:ea typeface="Verdana" pitchFamily="34" charset="0"/>
                        <a:cs typeface="Verdana" pitchFamily="34" charset="0"/>
                      </a:rPr>
                      <a:t>Excellent </a:t>
                    </a:r>
                    <a:r>
                      <a:rPr lang="en-US" sz="1600" b="1" dirty="0" smtClean="0">
                        <a:solidFill>
                          <a:schemeClr val="bg1"/>
                        </a:solidFill>
                        <a:latin typeface="Verdana" pitchFamily="34" charset="0"/>
                        <a:ea typeface="Verdana" pitchFamily="34" charset="0"/>
                        <a:cs typeface="Verdana" pitchFamily="34" charset="0"/>
                      </a:rPr>
                      <a:t>Science: 24,4</a:t>
                    </a:r>
                    <a:endParaRPr lang="en-US" sz="1600" b="1" dirty="0">
                      <a:solidFill>
                        <a:schemeClr val="bg1"/>
                      </a:solidFill>
                      <a:latin typeface="Verdana" pitchFamily="34" charset="0"/>
                      <a:ea typeface="Verdana" pitchFamily="34" charset="0"/>
                      <a:cs typeface="Verdana" pitchFamily="34" charset="0"/>
                    </a:endParaRPr>
                  </a:p>
                </c:rich>
              </c:tx>
              <c:showVal val="1"/>
              <c:showCatName val="1"/>
              <c:extLst>
                <c:ext xmlns:c15="http://schemas.microsoft.com/office/drawing/2012/chart" uri="{CE6537A1-D6FC-4f65-9D91-7224C49458BB}">
                  <c15:layout/>
                </c:ext>
              </c:extLst>
            </c:dLbl>
            <c:dLbl>
              <c:idx val="1"/>
              <c:layout>
                <c:manualLayout>
                  <c:x val="-0.1136463232480352"/>
                  <c:y val="-0.13327865194187077"/>
                </c:manualLayout>
              </c:layout>
              <c:tx>
                <c:rich>
                  <a:bodyPr/>
                  <a:lstStyle/>
                  <a:p>
                    <a:r>
                      <a:rPr lang="en-US" sz="1600" b="1" dirty="0">
                        <a:solidFill>
                          <a:schemeClr val="bg1"/>
                        </a:solidFill>
                        <a:latin typeface="Verdana" pitchFamily="34" charset="0"/>
                        <a:ea typeface="Verdana" pitchFamily="34" charset="0"/>
                        <a:cs typeface="Verdana" pitchFamily="34" charset="0"/>
                      </a:rPr>
                      <a:t>Industrial </a:t>
                    </a:r>
                    <a:r>
                      <a:rPr lang="en-US" sz="1600" b="1" dirty="0" smtClean="0">
                        <a:solidFill>
                          <a:schemeClr val="bg1"/>
                        </a:solidFill>
                        <a:latin typeface="Verdana" pitchFamily="34" charset="0"/>
                        <a:ea typeface="Verdana" pitchFamily="34" charset="0"/>
                        <a:cs typeface="Verdana" pitchFamily="34" charset="0"/>
                      </a:rPr>
                      <a:t>Leadership: 17,0</a:t>
                    </a:r>
                    <a:r>
                      <a:rPr lang="en-US" sz="1600" b="1" baseline="0" dirty="0" smtClean="0">
                        <a:solidFill>
                          <a:schemeClr val="bg1"/>
                        </a:solidFill>
                        <a:latin typeface="Verdana" pitchFamily="34" charset="0"/>
                        <a:ea typeface="Verdana" pitchFamily="34" charset="0"/>
                        <a:cs typeface="Verdana" pitchFamily="34" charset="0"/>
                      </a:rPr>
                      <a:t> </a:t>
                    </a:r>
                    <a:endParaRPr lang="en-US" sz="1600" b="1" dirty="0">
                      <a:solidFill>
                        <a:schemeClr val="bg1"/>
                      </a:solidFill>
                      <a:latin typeface="Verdana" pitchFamily="34" charset="0"/>
                      <a:ea typeface="Verdana" pitchFamily="34" charset="0"/>
                      <a:cs typeface="Verdana" pitchFamily="34" charset="0"/>
                    </a:endParaRPr>
                  </a:p>
                </c:rich>
              </c:tx>
              <c:showVal val="1"/>
              <c:showCatName val="1"/>
              <c:extLst>
                <c:ext xmlns:c15="http://schemas.microsoft.com/office/drawing/2012/chart" uri="{CE6537A1-D6FC-4f65-9D91-7224C49458BB}">
                  <c15:layout/>
                </c:ext>
              </c:extLst>
            </c:dLbl>
            <c:dLbl>
              <c:idx val="2"/>
              <c:layout/>
              <c:tx>
                <c:rich>
                  <a:bodyPr/>
                  <a:lstStyle/>
                  <a:p>
                    <a:r>
                      <a:rPr lang="en-US" sz="1600" b="1" dirty="0">
                        <a:solidFill>
                          <a:schemeClr val="bg1"/>
                        </a:solidFill>
                        <a:latin typeface="Verdana" pitchFamily="34" charset="0"/>
                        <a:ea typeface="Verdana" pitchFamily="34" charset="0"/>
                        <a:cs typeface="Verdana" pitchFamily="34" charset="0"/>
                      </a:rPr>
                      <a:t>Societal </a:t>
                    </a:r>
                    <a:r>
                      <a:rPr lang="en-US" sz="1600" b="1" dirty="0" smtClean="0">
                        <a:solidFill>
                          <a:schemeClr val="bg1"/>
                        </a:solidFill>
                        <a:latin typeface="Verdana" pitchFamily="34" charset="0"/>
                        <a:ea typeface="Verdana" pitchFamily="34" charset="0"/>
                        <a:cs typeface="Verdana" pitchFamily="34" charset="0"/>
                      </a:rPr>
                      <a:t>Challenges: 29,7</a:t>
                    </a:r>
                    <a:endParaRPr lang="en-US" sz="1600" b="1" dirty="0">
                      <a:solidFill>
                        <a:schemeClr val="bg1"/>
                      </a:solidFill>
                      <a:latin typeface="Verdana" pitchFamily="34" charset="0"/>
                      <a:ea typeface="Verdana" pitchFamily="34" charset="0"/>
                      <a:cs typeface="Verdana" pitchFamily="34" charset="0"/>
                    </a:endParaRPr>
                  </a:p>
                </c:rich>
              </c:tx>
              <c:showVal val="1"/>
              <c:showCatName val="1"/>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1.1872137663716739E-2"/>
                  <c:y val="-4.7497720018241776E-2"/>
                </c:manualLayout>
              </c:layout>
              <c:tx>
                <c:rich>
                  <a:bodyPr/>
                  <a:lstStyle/>
                  <a:p>
                    <a:r>
                      <a:rPr lang="en-US" sz="1400" dirty="0" smtClean="0">
                        <a:latin typeface="Verdana" pitchFamily="34" charset="0"/>
                        <a:ea typeface="Verdana" pitchFamily="34" charset="0"/>
                        <a:cs typeface="Verdana" pitchFamily="34" charset="0"/>
                      </a:rPr>
                      <a:t>EIT: 2,7</a:t>
                    </a:r>
                    <a:endParaRPr lang="en-US" sz="1400" dirty="0">
                      <a:latin typeface="Verdana" pitchFamily="34" charset="0"/>
                      <a:ea typeface="Verdana" pitchFamily="34" charset="0"/>
                      <a:cs typeface="Verdana" pitchFamily="34" charset="0"/>
                    </a:endParaRPr>
                  </a:p>
                </c:rich>
              </c:tx>
              <c:showVal val="1"/>
              <c:showCatName val="1"/>
              <c:extLst>
                <c:ext xmlns:c15="http://schemas.microsoft.com/office/drawing/2012/chart" uri="{CE6537A1-D6FC-4f65-9D91-7224C49458BB}">
                  <c15:layout/>
                </c:ext>
              </c:extLst>
            </c:dLbl>
            <c:dLbl>
              <c:idx val="6"/>
              <c:layout>
                <c:manualLayout>
                  <c:x val="8.4084407288080226E-2"/>
                  <c:y val="-7.2245700605823721E-2"/>
                </c:manualLayout>
              </c:layout>
              <c:tx>
                <c:rich>
                  <a:bodyPr/>
                  <a:lstStyle/>
                  <a:p>
                    <a:r>
                      <a:rPr lang="en-US" sz="1400" dirty="0" smtClean="0">
                        <a:latin typeface="Verdana" pitchFamily="34" charset="0"/>
                        <a:ea typeface="Verdana" pitchFamily="34" charset="0"/>
                        <a:cs typeface="Verdana" pitchFamily="34" charset="0"/>
                      </a:rPr>
                      <a:t>JRC: 1,9</a:t>
                    </a:r>
                    <a:endParaRPr lang="en-US" sz="1400" dirty="0">
                      <a:latin typeface="Verdana" pitchFamily="34" charset="0"/>
                      <a:ea typeface="Verdana" pitchFamily="34" charset="0"/>
                      <a:cs typeface="Verdana" pitchFamily="34" charset="0"/>
                    </a:endParaRPr>
                  </a:p>
                </c:rich>
              </c:tx>
              <c:showVal val="1"/>
              <c:showCatName val="1"/>
              <c:extLst>
                <c:ext xmlns:c15="http://schemas.microsoft.com/office/drawing/2012/chart" uri="{CE6537A1-D6FC-4f65-9D91-7224C49458BB}">
                  <c15:layout/>
                </c:ext>
              </c:extLst>
            </c:dLbl>
            <c:spPr>
              <a:noFill/>
              <a:ln>
                <a:noFill/>
              </a:ln>
              <a:effectLst/>
            </c:spPr>
            <c:showVal val="1"/>
            <c:showCatName val="1"/>
            <c:showLeaderLines val="1"/>
            <c:extLst>
              <c:ext xmlns:c15="http://schemas.microsoft.com/office/drawing/2012/chart" uri="{CE6537A1-D6FC-4f65-9D91-7224C49458BB}"/>
            </c:extLst>
          </c:dLbls>
          <c:cat>
            <c:strRef>
              <c:f>Tabelle1!$A$2:$A$8</c:f>
              <c:strCache>
                <c:ptCount val="7"/>
                <c:pt idx="0">
                  <c:v>Excellent Science</c:v>
                </c:pt>
                <c:pt idx="1">
                  <c:v>Industrial Leadership</c:v>
                </c:pt>
                <c:pt idx="2">
                  <c:v>Societal Challenges</c:v>
                </c:pt>
                <c:pt idx="3">
                  <c:v>Widening Participation</c:v>
                </c:pt>
                <c:pt idx="4">
                  <c:v>Science with and for Society </c:v>
                </c:pt>
                <c:pt idx="5">
                  <c:v>EIT</c:v>
                </c:pt>
                <c:pt idx="6">
                  <c:v>JRC </c:v>
                </c:pt>
              </c:strCache>
            </c:strRef>
          </c:cat>
          <c:val>
            <c:numRef>
              <c:f>Tabelle1!$B$2:$B$8</c:f>
              <c:numCache>
                <c:formatCode>0.00%</c:formatCode>
                <c:ptCount val="7"/>
                <c:pt idx="0">
                  <c:v>0.31730000000000663</c:v>
                </c:pt>
                <c:pt idx="1">
                  <c:v>0.22090000000000068</c:v>
                </c:pt>
                <c:pt idx="2">
                  <c:v>0.38530000000000741</c:v>
                </c:pt>
                <c:pt idx="3">
                  <c:v>1.0600000000000085E-2</c:v>
                </c:pt>
                <c:pt idx="4">
                  <c:v>6.0000000000000409E-3</c:v>
                </c:pt>
                <c:pt idx="5">
                  <c:v>3.5200000000000162E-2</c:v>
                </c:pt>
                <c:pt idx="6">
                  <c:v>2.470000000000001E-2</c:v>
                </c:pt>
              </c:numCache>
            </c:numRef>
          </c:val>
        </c:ser>
        <c:dLbls>
          <c:showVal val="1"/>
          <c:showCatName val="1"/>
        </c:dLbls>
      </c:pie3DChart>
    </c:plotArea>
    <c:plotVisOnly val="1"/>
    <c:dispBlanksAs val="zero"/>
  </c:chart>
  <c:txPr>
    <a:bodyPr/>
    <a:lstStyle/>
    <a:p>
      <a:pPr>
        <a:defRPr sz="1800"/>
      </a:pPr>
      <a:endParaRPr lang="de-D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e-DE"/>
  <c:chart>
    <c:title>
      <c:tx>
        <c:rich>
          <a:bodyPr/>
          <a:lstStyle/>
          <a:p>
            <a:pPr>
              <a:defRPr lang="de-DE"/>
            </a:pPr>
            <a:r>
              <a:rPr lang="en-US" sz="1800" dirty="0">
                <a:latin typeface="Verdana" pitchFamily="34" charset="0"/>
              </a:rPr>
              <a:t>Excellent </a:t>
            </a:r>
            <a:r>
              <a:rPr lang="en-US" sz="1800" dirty="0" smtClean="0">
                <a:latin typeface="Verdana" pitchFamily="34" charset="0"/>
              </a:rPr>
              <a:t>Science: 24,4 </a:t>
            </a:r>
            <a:r>
              <a:rPr lang="en-US" sz="1800" dirty="0" err="1" smtClean="0">
                <a:latin typeface="Verdana" pitchFamily="34" charset="0"/>
              </a:rPr>
              <a:t>Mrd</a:t>
            </a:r>
            <a:r>
              <a:rPr lang="en-US" sz="1800" dirty="0" smtClean="0">
                <a:latin typeface="Verdana" pitchFamily="34" charset="0"/>
              </a:rPr>
              <a:t>.</a:t>
            </a:r>
            <a:endParaRPr lang="en-US" sz="1800" dirty="0">
              <a:latin typeface="Verdana" pitchFamily="34" charset="0"/>
            </a:endParaRPr>
          </a:p>
        </c:rich>
      </c:tx>
      <c:layout/>
    </c:title>
    <c:view3D>
      <c:rotX val="30"/>
      <c:perspective val="30"/>
    </c:view3D>
    <c:plotArea>
      <c:layout/>
      <c:pie3DChart>
        <c:varyColors val="1"/>
        <c:ser>
          <c:idx val="0"/>
          <c:order val="0"/>
          <c:tx>
            <c:strRef>
              <c:f>Tabelle1!$B$1</c:f>
              <c:strCache>
                <c:ptCount val="1"/>
                <c:pt idx="0">
                  <c:v>Excellent Science</c:v>
                </c:pt>
              </c:strCache>
            </c:strRef>
          </c:tx>
          <c:explosion val="25"/>
          <c:dPt>
            <c:idx val="0"/>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dPt>
          <c:dPt>
            <c:idx val="1"/>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dPt>
          <c:dPt>
            <c:idx val="2"/>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dPt>
          <c:dPt>
            <c:idx val="3"/>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dPt>
          <c:dLbls>
            <c:dLbl>
              <c:idx val="0"/>
              <c:layout>
                <c:manualLayout>
                  <c:x val="-0.20097293747214343"/>
                  <c:y val="-0.10068474263532502"/>
                </c:manualLayout>
              </c:layout>
              <c:tx>
                <c:rich>
                  <a:bodyPr/>
                  <a:lstStyle/>
                  <a:p>
                    <a:pPr>
                      <a:defRPr lang="de-DE" sz="1800" b="1">
                        <a:solidFill>
                          <a:schemeClr val="bg1"/>
                        </a:solidFill>
                        <a:latin typeface="Verdana" pitchFamily="34" charset="0"/>
                      </a:defRPr>
                    </a:pPr>
                    <a:r>
                      <a:rPr lang="en-US" sz="1800" dirty="0" smtClean="0">
                        <a:solidFill>
                          <a:schemeClr val="tx1"/>
                        </a:solidFill>
                      </a:rPr>
                      <a:t>E</a:t>
                    </a:r>
                    <a:r>
                      <a:rPr lang="en-US" dirty="0" smtClean="0">
                        <a:solidFill>
                          <a:schemeClr val="tx1"/>
                        </a:solidFill>
                      </a:rPr>
                      <a:t>RC: 13,1</a:t>
                    </a:r>
                    <a:endParaRPr lang="en-US" dirty="0">
                      <a:solidFill>
                        <a:schemeClr val="tx1"/>
                      </a:solidFill>
                    </a:endParaRPr>
                  </a:p>
                </c:rich>
              </c:tx>
              <c:numFmt formatCode="#,##0.00" sourceLinked="0"/>
              <c:spPr/>
              <c:showVal val="1"/>
              <c:showCatName val="1"/>
            </c:dLbl>
            <c:dLbl>
              <c:idx val="1"/>
              <c:layout>
                <c:manualLayout>
                  <c:x val="0.12082705019868922"/>
                  <c:y val="-0.21140317132310901"/>
                </c:manualLayout>
              </c:layout>
              <c:tx>
                <c:rich>
                  <a:bodyPr/>
                  <a:lstStyle/>
                  <a:p>
                    <a:pPr>
                      <a:defRPr lang="de-DE" sz="1800" b="1">
                        <a:solidFill>
                          <a:schemeClr val="bg1"/>
                        </a:solidFill>
                        <a:latin typeface="Verdana" pitchFamily="34" charset="0"/>
                      </a:defRPr>
                    </a:pPr>
                    <a:r>
                      <a:rPr lang="en-US" sz="1800" dirty="0" smtClean="0">
                        <a:solidFill>
                          <a:schemeClr val="tx1"/>
                        </a:solidFill>
                      </a:rPr>
                      <a:t>F</a:t>
                    </a:r>
                    <a:r>
                      <a:rPr lang="en-US" dirty="0" smtClean="0">
                        <a:solidFill>
                          <a:schemeClr val="tx1"/>
                        </a:solidFill>
                      </a:rPr>
                      <a:t>ET: 2,7</a:t>
                    </a:r>
                    <a:endParaRPr lang="en-US" dirty="0">
                      <a:solidFill>
                        <a:schemeClr val="tx1"/>
                      </a:solidFill>
                    </a:endParaRPr>
                  </a:p>
                </c:rich>
              </c:tx>
              <c:spPr/>
              <c:showVal val="1"/>
              <c:showCatName val="1"/>
            </c:dLbl>
            <c:dLbl>
              <c:idx val="2"/>
              <c:layout>
                <c:manualLayout>
                  <c:x val="0.18038369799224221"/>
                  <c:y val="1.7017711986804698E-2"/>
                </c:manualLayout>
              </c:layout>
              <c:tx>
                <c:rich>
                  <a:bodyPr/>
                  <a:lstStyle/>
                  <a:p>
                    <a:pPr>
                      <a:defRPr lang="de-DE" sz="1800" b="1">
                        <a:solidFill>
                          <a:schemeClr val="bg1"/>
                        </a:solidFill>
                        <a:latin typeface="Verdana" pitchFamily="34" charset="0"/>
                      </a:defRPr>
                    </a:pPr>
                    <a:r>
                      <a:rPr lang="en-US" sz="1800" dirty="0" smtClean="0"/>
                      <a:t>M</a:t>
                    </a:r>
                    <a:r>
                      <a:rPr lang="en-US" dirty="0" smtClean="0"/>
                      <a:t>SCA: 6,2</a:t>
                    </a:r>
                    <a:endParaRPr lang="en-US" dirty="0"/>
                  </a:p>
                </c:rich>
              </c:tx>
              <c:spPr/>
              <c:showVal val="1"/>
              <c:showCatName val="1"/>
            </c:dLbl>
            <c:dLbl>
              <c:idx val="3"/>
              <c:layout>
                <c:manualLayout>
                  <c:x val="6.7276130727136813E-2"/>
                  <c:y val="8.3888951774815784E-2"/>
                </c:manualLayout>
              </c:layout>
              <c:tx>
                <c:rich>
                  <a:bodyPr/>
                  <a:lstStyle/>
                  <a:p>
                    <a:pPr>
                      <a:defRPr lang="de-DE" sz="1800" b="1">
                        <a:solidFill>
                          <a:schemeClr val="bg1"/>
                        </a:solidFill>
                        <a:latin typeface="Verdana" pitchFamily="34" charset="0"/>
                      </a:defRPr>
                    </a:pPr>
                    <a:r>
                      <a:rPr lang="en-US" sz="1800" dirty="0" smtClean="0">
                        <a:solidFill>
                          <a:schemeClr val="tx1"/>
                        </a:solidFill>
                      </a:rPr>
                      <a:t>R</a:t>
                    </a:r>
                    <a:r>
                      <a:rPr lang="en-US" dirty="0" smtClean="0">
                        <a:solidFill>
                          <a:schemeClr val="tx1"/>
                        </a:solidFill>
                      </a:rPr>
                      <a:t>I:</a:t>
                    </a:r>
                    <a:r>
                      <a:rPr lang="en-US" baseline="0" dirty="0" smtClean="0">
                        <a:solidFill>
                          <a:schemeClr val="tx1"/>
                        </a:solidFill>
                      </a:rPr>
                      <a:t> </a:t>
                    </a:r>
                    <a:r>
                      <a:rPr lang="en-US" dirty="0" smtClean="0">
                        <a:solidFill>
                          <a:schemeClr val="tx1"/>
                        </a:solidFill>
                      </a:rPr>
                      <a:t>2,5</a:t>
                    </a:r>
                    <a:endParaRPr lang="en-US" dirty="0">
                      <a:solidFill>
                        <a:schemeClr val="tx1"/>
                      </a:solidFill>
                    </a:endParaRPr>
                  </a:p>
                </c:rich>
              </c:tx>
              <c:spPr/>
              <c:showVal val="1"/>
              <c:showCatName val="1"/>
            </c:dLbl>
            <c:txPr>
              <a:bodyPr/>
              <a:lstStyle/>
              <a:p>
                <a:pPr>
                  <a:defRPr lang="de-DE" sz="1800" b="1">
                    <a:solidFill>
                      <a:schemeClr val="bg1"/>
                    </a:solidFill>
                  </a:defRPr>
                </a:pPr>
                <a:endParaRPr lang="de-DE"/>
              </a:p>
            </c:txPr>
            <c:showVal val="1"/>
            <c:showCatName val="1"/>
            <c:showLeaderLines val="1"/>
          </c:dLbls>
          <c:cat>
            <c:strRef>
              <c:f>Tabelle1!$A$2:$A$5</c:f>
              <c:strCache>
                <c:ptCount val="4"/>
                <c:pt idx="0">
                  <c:v>ERC</c:v>
                </c:pt>
                <c:pt idx="1">
                  <c:v>FET</c:v>
                </c:pt>
                <c:pt idx="2">
                  <c:v>MSCA</c:v>
                </c:pt>
                <c:pt idx="3">
                  <c:v>RI</c:v>
                </c:pt>
              </c:strCache>
            </c:strRef>
          </c:cat>
          <c:val>
            <c:numRef>
              <c:f>Tabelle1!$B$2:$B$5</c:f>
              <c:numCache>
                <c:formatCode>General</c:formatCode>
                <c:ptCount val="4"/>
                <c:pt idx="0">
                  <c:v>11.93</c:v>
                </c:pt>
                <c:pt idx="1">
                  <c:v>2.46</c:v>
                </c:pt>
                <c:pt idx="2">
                  <c:v>5.6199999999999957</c:v>
                </c:pt>
                <c:pt idx="3">
                  <c:v>2.27</c:v>
                </c:pt>
              </c:numCache>
            </c:numRef>
          </c:val>
        </c:ser>
        <c:dLbls>
          <c:showVal val="1"/>
          <c:showCatName val="1"/>
        </c:dLbls>
      </c:pie3DChart>
    </c:plotArea>
    <c:plotVisOnly val="1"/>
  </c:chart>
  <c:txPr>
    <a:bodyPr/>
    <a:lstStyle/>
    <a:p>
      <a:pPr>
        <a:defRPr sz="1800"/>
      </a:pPr>
      <a:endParaRPr lang="de-DE"/>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8B3F-825F-A34B-BB53-7C4645AF94C0}" type="doc">
      <dgm:prSet loTypeId="urn:microsoft.com/office/officeart/2005/8/layout/hList1" loCatId="list" qsTypeId="urn:microsoft.com/office/officeart/2005/8/quickstyle/simple4" qsCatId="simple" csTypeId="urn:microsoft.com/office/officeart/2005/8/colors/accent6_2" csCatId="accent6" phldr="1"/>
      <dgm:spPr/>
      <dgm:t>
        <a:bodyPr/>
        <a:lstStyle/>
        <a:p>
          <a:endParaRPr lang="en-US"/>
        </a:p>
      </dgm:t>
    </dgm:pt>
    <dgm:pt modelId="{022BF884-AA3D-A14A-9113-7F14376DE918}">
      <dgm:prSet phldrT="[Text]" custT="1"/>
      <dgm:spPr>
        <a:gradFill rotWithShape="0">
          <a:gsLst>
            <a:gs pos="0">
              <a:srgbClr val="FF9900"/>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gradFill>
      </dgm:spPr>
      <dgm:t>
        <a:bodyPr/>
        <a:lstStyle/>
        <a:p>
          <a:r>
            <a:rPr lang="en-US" sz="2400" dirty="0" smtClean="0">
              <a:latin typeface="Verdana" pitchFamily="34" charset="0"/>
              <a:ea typeface="Verdana" pitchFamily="34" charset="0"/>
              <a:cs typeface="Verdana" pitchFamily="34" charset="0"/>
            </a:rPr>
            <a:t>Academic</a:t>
          </a:r>
          <a:endParaRPr lang="en-US" sz="2400" dirty="0">
            <a:latin typeface="Verdana" pitchFamily="34" charset="0"/>
            <a:ea typeface="Verdana" pitchFamily="34" charset="0"/>
            <a:cs typeface="Verdana" pitchFamily="34" charset="0"/>
          </a:endParaRPr>
        </a:p>
      </dgm:t>
    </dgm:pt>
    <dgm:pt modelId="{55FD47CE-868C-E14B-8023-BA4B2DBF41A4}" type="parTrans" cxnId="{0EC37E3C-B691-1F43-B26D-4B4557FE1F50}">
      <dgm:prSet/>
      <dgm:spPr/>
      <dgm:t>
        <a:bodyPr/>
        <a:lstStyle/>
        <a:p>
          <a:endParaRPr lang="en-US"/>
        </a:p>
      </dgm:t>
    </dgm:pt>
    <dgm:pt modelId="{BFB9896C-DFFF-494B-A65A-94E95AD4CA8F}" type="sibTrans" cxnId="{0EC37E3C-B691-1F43-B26D-4B4557FE1F50}">
      <dgm:prSet/>
      <dgm:spPr/>
      <dgm:t>
        <a:bodyPr/>
        <a:lstStyle/>
        <a:p>
          <a:endParaRPr lang="en-US"/>
        </a:p>
      </dgm:t>
    </dgm:pt>
    <dgm:pt modelId="{4379EBAC-9C20-B14F-97FE-7AFF35B9F180}">
      <dgm:prSet phldrT="[Text]" custT="1"/>
      <dgm:spPr/>
      <dgm:t>
        <a:bodyPr/>
        <a:lstStyle/>
        <a:p>
          <a:r>
            <a:rPr lang="en-US" sz="2000" dirty="0" smtClean="0">
              <a:solidFill>
                <a:srgbClr val="292929"/>
              </a:solidFill>
              <a:latin typeface="Verdana" pitchFamily="34" charset="0"/>
              <a:ea typeface="Verdana" pitchFamily="34" charset="0"/>
              <a:cs typeface="Verdana" pitchFamily="34" charset="0"/>
            </a:rPr>
            <a:t>Public or private higher education establishments </a:t>
          </a:r>
          <a:endParaRPr lang="en-US" sz="2000" dirty="0">
            <a:solidFill>
              <a:srgbClr val="292929"/>
            </a:solidFill>
            <a:latin typeface="Verdana" pitchFamily="34" charset="0"/>
            <a:ea typeface="Verdana" pitchFamily="34" charset="0"/>
            <a:cs typeface="Verdana" pitchFamily="34" charset="0"/>
          </a:endParaRPr>
        </a:p>
      </dgm:t>
    </dgm:pt>
    <dgm:pt modelId="{02DF04B2-0634-2B41-AFFE-79D429B74A23}" type="parTrans" cxnId="{E845434E-E48D-1D48-8DBC-8BCAB4CA8C49}">
      <dgm:prSet/>
      <dgm:spPr/>
      <dgm:t>
        <a:bodyPr/>
        <a:lstStyle/>
        <a:p>
          <a:endParaRPr lang="en-US"/>
        </a:p>
      </dgm:t>
    </dgm:pt>
    <dgm:pt modelId="{F6A3B8A7-131F-3D4A-A64E-DCB90B9349BD}" type="sibTrans" cxnId="{E845434E-E48D-1D48-8DBC-8BCAB4CA8C49}">
      <dgm:prSet/>
      <dgm:spPr/>
      <dgm:t>
        <a:bodyPr/>
        <a:lstStyle/>
        <a:p>
          <a:endParaRPr lang="en-US"/>
        </a:p>
      </dgm:t>
    </dgm:pt>
    <dgm:pt modelId="{58BBA83A-42E5-3F49-A135-BE591218C363}">
      <dgm:prSet phldrT="[Text]" custT="1"/>
      <dgm:spPr/>
      <dgm:t>
        <a:bodyPr/>
        <a:lstStyle/>
        <a:p>
          <a:r>
            <a:rPr lang="en-US" sz="2000" dirty="0" smtClean="0">
              <a:solidFill>
                <a:srgbClr val="292929"/>
              </a:solidFill>
              <a:latin typeface="Verdana" pitchFamily="34" charset="0"/>
              <a:ea typeface="Verdana" pitchFamily="34" charset="0"/>
              <a:cs typeface="Verdana" pitchFamily="34" charset="0"/>
            </a:rPr>
            <a:t>International European Interest </a:t>
          </a:r>
          <a:r>
            <a:rPr lang="en-US" sz="2000" dirty="0" err="1" smtClean="0">
              <a:solidFill>
                <a:srgbClr val="292929"/>
              </a:solidFill>
              <a:latin typeface="Verdana" pitchFamily="34" charset="0"/>
              <a:ea typeface="Verdana" pitchFamily="34" charset="0"/>
              <a:cs typeface="Verdana" pitchFamily="34" charset="0"/>
            </a:rPr>
            <a:t>Organisations</a:t>
          </a:r>
          <a:endParaRPr lang="en-US" sz="2000" dirty="0">
            <a:solidFill>
              <a:srgbClr val="292929"/>
            </a:solidFill>
            <a:latin typeface="Verdana" pitchFamily="34" charset="0"/>
            <a:ea typeface="Verdana" pitchFamily="34" charset="0"/>
            <a:cs typeface="Verdana" pitchFamily="34" charset="0"/>
          </a:endParaRPr>
        </a:p>
      </dgm:t>
    </dgm:pt>
    <dgm:pt modelId="{58948264-2A80-D242-9F33-414ECC7313C3}" type="parTrans" cxnId="{C482AF29-FFA4-8943-BB25-656067504DF9}">
      <dgm:prSet/>
      <dgm:spPr/>
      <dgm:t>
        <a:bodyPr/>
        <a:lstStyle/>
        <a:p>
          <a:endParaRPr lang="en-US"/>
        </a:p>
      </dgm:t>
    </dgm:pt>
    <dgm:pt modelId="{FD8A9B9E-E630-D247-84CD-72401128F8C4}" type="sibTrans" cxnId="{C482AF29-FFA4-8943-BB25-656067504DF9}">
      <dgm:prSet/>
      <dgm:spPr/>
      <dgm:t>
        <a:bodyPr/>
        <a:lstStyle/>
        <a:p>
          <a:endParaRPr lang="en-US"/>
        </a:p>
      </dgm:t>
    </dgm:pt>
    <dgm:pt modelId="{49A72E4A-6E03-1D43-AFDF-1569B26B211C}">
      <dgm:prSet phldrT="[Text]" custT="1"/>
      <dgm:spPr>
        <a:gradFill rotWithShape="0">
          <a:gsLst>
            <a:gs pos="0">
              <a:srgbClr val="FF9900"/>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gradFill>
      </dgm:spPr>
      <dgm:t>
        <a:bodyPr/>
        <a:lstStyle/>
        <a:p>
          <a:r>
            <a:rPr lang="en-US" sz="2400" dirty="0" smtClean="0">
              <a:latin typeface="Verdana" pitchFamily="34" charset="0"/>
              <a:ea typeface="Verdana" pitchFamily="34" charset="0"/>
              <a:cs typeface="Verdana" pitchFamily="34" charset="0"/>
            </a:rPr>
            <a:t>Non-academic</a:t>
          </a:r>
          <a:endParaRPr lang="en-US" sz="2400" dirty="0">
            <a:latin typeface="Verdana" pitchFamily="34" charset="0"/>
            <a:ea typeface="Verdana" pitchFamily="34" charset="0"/>
            <a:cs typeface="Verdana" pitchFamily="34" charset="0"/>
          </a:endParaRPr>
        </a:p>
      </dgm:t>
    </dgm:pt>
    <dgm:pt modelId="{4B7A6E86-B400-7F4A-9482-D7604B1A274C}" type="parTrans" cxnId="{A20ECC1A-8B2B-CE4B-B8B2-5354392E698A}">
      <dgm:prSet/>
      <dgm:spPr/>
      <dgm:t>
        <a:bodyPr/>
        <a:lstStyle/>
        <a:p>
          <a:endParaRPr lang="en-US"/>
        </a:p>
      </dgm:t>
    </dgm:pt>
    <dgm:pt modelId="{3042B4B7-B299-364C-9EFB-D1567D50A837}" type="sibTrans" cxnId="{A20ECC1A-8B2B-CE4B-B8B2-5354392E698A}">
      <dgm:prSet/>
      <dgm:spPr/>
      <dgm:t>
        <a:bodyPr/>
        <a:lstStyle/>
        <a:p>
          <a:endParaRPr lang="en-US"/>
        </a:p>
      </dgm:t>
    </dgm:pt>
    <dgm:pt modelId="{2152E3C3-298C-DE40-B316-879E1E3844E1}">
      <dgm:prSet phldrT="[Text]" custT="1"/>
      <dgm:spPr/>
      <dgm:t>
        <a:bodyPr/>
        <a:lstStyle/>
        <a:p>
          <a:r>
            <a:rPr lang="en-US" sz="2000" dirty="0" smtClean="0">
              <a:solidFill>
                <a:srgbClr val="292929"/>
              </a:solidFill>
              <a:latin typeface="Verdana" pitchFamily="34" charset="0"/>
              <a:ea typeface="Verdana" pitchFamily="34" charset="0"/>
              <a:cs typeface="Verdana" pitchFamily="34" charset="0"/>
            </a:rPr>
            <a:t>Any socio-economic actor not included in the academic sector</a:t>
          </a:r>
          <a:endParaRPr lang="en-US" sz="2000" dirty="0">
            <a:solidFill>
              <a:srgbClr val="292929"/>
            </a:solidFill>
            <a:latin typeface="Verdana" pitchFamily="34" charset="0"/>
            <a:ea typeface="Verdana" pitchFamily="34" charset="0"/>
            <a:cs typeface="Verdana" pitchFamily="34" charset="0"/>
          </a:endParaRPr>
        </a:p>
      </dgm:t>
    </dgm:pt>
    <dgm:pt modelId="{CF74608B-8B5B-6A47-8E96-72D68662447E}" type="parTrans" cxnId="{721003FE-4498-B44D-9E9F-DC7125F9E26C}">
      <dgm:prSet/>
      <dgm:spPr/>
      <dgm:t>
        <a:bodyPr/>
        <a:lstStyle/>
        <a:p>
          <a:endParaRPr lang="en-US"/>
        </a:p>
      </dgm:t>
    </dgm:pt>
    <dgm:pt modelId="{C736850B-526D-FB42-94A9-F6C819771287}" type="sibTrans" cxnId="{721003FE-4498-B44D-9E9F-DC7125F9E26C}">
      <dgm:prSet/>
      <dgm:spPr/>
      <dgm:t>
        <a:bodyPr/>
        <a:lstStyle/>
        <a:p>
          <a:endParaRPr lang="en-US"/>
        </a:p>
      </dgm:t>
    </dgm:pt>
    <dgm:pt modelId="{03173026-0C4B-CC45-98A8-4D32C99AB29E}">
      <dgm:prSet phldrT="[Text]" custT="1"/>
      <dgm:spPr/>
      <dgm:t>
        <a:bodyPr/>
        <a:lstStyle/>
        <a:p>
          <a:r>
            <a:rPr lang="en-US" sz="2000" dirty="0" smtClean="0">
              <a:solidFill>
                <a:srgbClr val="292929"/>
              </a:solidFill>
              <a:latin typeface="Verdana" pitchFamily="34" charset="0"/>
              <a:ea typeface="Verdana" pitchFamily="34" charset="0"/>
              <a:cs typeface="Verdana" pitchFamily="34" charset="0"/>
            </a:rPr>
            <a:t>Public or private non-profit research </a:t>
          </a:r>
          <a:r>
            <a:rPr lang="en-US" sz="2000" dirty="0" err="1" smtClean="0">
              <a:solidFill>
                <a:srgbClr val="292929"/>
              </a:solidFill>
              <a:latin typeface="Verdana" pitchFamily="34" charset="0"/>
              <a:ea typeface="Verdana" pitchFamily="34" charset="0"/>
              <a:cs typeface="Verdana" pitchFamily="34" charset="0"/>
            </a:rPr>
            <a:t>organisations</a:t>
          </a:r>
          <a:endParaRPr lang="en-US" sz="2000" dirty="0">
            <a:solidFill>
              <a:srgbClr val="292929"/>
            </a:solidFill>
            <a:latin typeface="Verdana" pitchFamily="34" charset="0"/>
            <a:ea typeface="Verdana" pitchFamily="34" charset="0"/>
            <a:cs typeface="Verdana" pitchFamily="34" charset="0"/>
          </a:endParaRPr>
        </a:p>
      </dgm:t>
    </dgm:pt>
    <dgm:pt modelId="{3DC9767E-C94E-7744-8C96-5654E80F7F24}" type="parTrans" cxnId="{93F8350F-C38F-DE49-9AAD-6BF0D7656869}">
      <dgm:prSet/>
      <dgm:spPr/>
      <dgm:t>
        <a:bodyPr/>
        <a:lstStyle/>
        <a:p>
          <a:endParaRPr lang="en-US"/>
        </a:p>
      </dgm:t>
    </dgm:pt>
    <dgm:pt modelId="{7253BE7C-9EA0-8E42-AA65-145651AF9198}" type="sibTrans" cxnId="{93F8350F-C38F-DE49-9AAD-6BF0D7656869}">
      <dgm:prSet/>
      <dgm:spPr/>
      <dgm:t>
        <a:bodyPr/>
        <a:lstStyle/>
        <a:p>
          <a:endParaRPr lang="en-US"/>
        </a:p>
      </dgm:t>
    </dgm:pt>
    <dgm:pt modelId="{E3022462-F7B4-B744-854B-1F8F360D917C}" type="pres">
      <dgm:prSet presAssocID="{93148B3F-825F-A34B-BB53-7C4645AF94C0}" presName="Name0" presStyleCnt="0">
        <dgm:presLayoutVars>
          <dgm:dir/>
          <dgm:animLvl val="lvl"/>
          <dgm:resizeHandles val="exact"/>
        </dgm:presLayoutVars>
      </dgm:prSet>
      <dgm:spPr/>
      <dgm:t>
        <a:bodyPr/>
        <a:lstStyle/>
        <a:p>
          <a:endParaRPr lang="en-US"/>
        </a:p>
      </dgm:t>
    </dgm:pt>
    <dgm:pt modelId="{63F74615-6535-CD47-967C-A830895372DC}" type="pres">
      <dgm:prSet presAssocID="{022BF884-AA3D-A14A-9113-7F14376DE918}" presName="composite" presStyleCnt="0"/>
      <dgm:spPr/>
    </dgm:pt>
    <dgm:pt modelId="{5BDDF991-AB32-B843-AD8E-B50D7078E2E0}" type="pres">
      <dgm:prSet presAssocID="{022BF884-AA3D-A14A-9113-7F14376DE918}" presName="parTx" presStyleLbl="alignNode1" presStyleIdx="0" presStyleCnt="2" custScaleY="100000">
        <dgm:presLayoutVars>
          <dgm:chMax val="0"/>
          <dgm:chPref val="0"/>
          <dgm:bulletEnabled val="1"/>
        </dgm:presLayoutVars>
      </dgm:prSet>
      <dgm:spPr/>
      <dgm:t>
        <a:bodyPr/>
        <a:lstStyle/>
        <a:p>
          <a:endParaRPr lang="en-US"/>
        </a:p>
      </dgm:t>
    </dgm:pt>
    <dgm:pt modelId="{AC4FD5F6-99BF-B647-A6B2-676DF7C11788}" type="pres">
      <dgm:prSet presAssocID="{022BF884-AA3D-A14A-9113-7F14376DE918}" presName="desTx" presStyleLbl="alignAccFollowNode1" presStyleIdx="0" presStyleCnt="2">
        <dgm:presLayoutVars>
          <dgm:bulletEnabled val="1"/>
        </dgm:presLayoutVars>
      </dgm:prSet>
      <dgm:spPr/>
      <dgm:t>
        <a:bodyPr/>
        <a:lstStyle/>
        <a:p>
          <a:endParaRPr lang="en-US"/>
        </a:p>
      </dgm:t>
    </dgm:pt>
    <dgm:pt modelId="{E832FC6C-E167-BB43-A68D-B64DD52D1189}" type="pres">
      <dgm:prSet presAssocID="{BFB9896C-DFFF-494B-A65A-94E95AD4CA8F}" presName="space" presStyleCnt="0"/>
      <dgm:spPr/>
    </dgm:pt>
    <dgm:pt modelId="{9745A86F-B5FB-C942-AEF6-C95B23292B6A}" type="pres">
      <dgm:prSet presAssocID="{49A72E4A-6E03-1D43-AFDF-1569B26B211C}" presName="composite" presStyleCnt="0"/>
      <dgm:spPr/>
    </dgm:pt>
    <dgm:pt modelId="{D33BB5DE-2113-0C42-8D2B-15CEC59ACB49}" type="pres">
      <dgm:prSet presAssocID="{49A72E4A-6E03-1D43-AFDF-1569B26B211C}" presName="parTx" presStyleLbl="alignNode1" presStyleIdx="1" presStyleCnt="2" custScaleY="100000">
        <dgm:presLayoutVars>
          <dgm:chMax val="0"/>
          <dgm:chPref val="0"/>
          <dgm:bulletEnabled val="1"/>
        </dgm:presLayoutVars>
      </dgm:prSet>
      <dgm:spPr/>
      <dgm:t>
        <a:bodyPr/>
        <a:lstStyle/>
        <a:p>
          <a:endParaRPr lang="en-US"/>
        </a:p>
      </dgm:t>
    </dgm:pt>
    <dgm:pt modelId="{DB4651EF-86CE-774A-9762-3E9A83C1A9A9}" type="pres">
      <dgm:prSet presAssocID="{49A72E4A-6E03-1D43-AFDF-1569B26B211C}" presName="desTx" presStyleLbl="alignAccFollowNode1" presStyleIdx="1" presStyleCnt="2">
        <dgm:presLayoutVars>
          <dgm:bulletEnabled val="1"/>
        </dgm:presLayoutVars>
      </dgm:prSet>
      <dgm:spPr/>
      <dgm:t>
        <a:bodyPr/>
        <a:lstStyle/>
        <a:p>
          <a:endParaRPr lang="en-US"/>
        </a:p>
      </dgm:t>
    </dgm:pt>
  </dgm:ptLst>
  <dgm:cxnLst>
    <dgm:cxn modelId="{B190A3B0-6E39-4324-8FCA-5394ABC3EA4E}" type="presOf" srcId="{022BF884-AA3D-A14A-9113-7F14376DE918}" destId="{5BDDF991-AB32-B843-AD8E-B50D7078E2E0}" srcOrd="0" destOrd="0" presId="urn:microsoft.com/office/officeart/2005/8/layout/hList1"/>
    <dgm:cxn modelId="{93F8350F-C38F-DE49-9AAD-6BF0D7656869}" srcId="{022BF884-AA3D-A14A-9113-7F14376DE918}" destId="{03173026-0C4B-CC45-98A8-4D32C99AB29E}" srcOrd="1" destOrd="0" parTransId="{3DC9767E-C94E-7744-8C96-5654E80F7F24}" sibTransId="{7253BE7C-9EA0-8E42-AA65-145651AF9198}"/>
    <dgm:cxn modelId="{DB404CEE-D932-4537-AE3F-5A43DED4CC5B}" type="presOf" srcId="{2152E3C3-298C-DE40-B316-879E1E3844E1}" destId="{DB4651EF-86CE-774A-9762-3E9A83C1A9A9}" srcOrd="0" destOrd="0" presId="urn:microsoft.com/office/officeart/2005/8/layout/hList1"/>
    <dgm:cxn modelId="{A20ECC1A-8B2B-CE4B-B8B2-5354392E698A}" srcId="{93148B3F-825F-A34B-BB53-7C4645AF94C0}" destId="{49A72E4A-6E03-1D43-AFDF-1569B26B211C}" srcOrd="1" destOrd="0" parTransId="{4B7A6E86-B400-7F4A-9482-D7604B1A274C}" sibTransId="{3042B4B7-B299-364C-9EFB-D1567D50A837}"/>
    <dgm:cxn modelId="{3FB9D99C-3D26-4807-AE16-3785E07AEE1C}" type="presOf" srcId="{4379EBAC-9C20-B14F-97FE-7AFF35B9F180}" destId="{AC4FD5F6-99BF-B647-A6B2-676DF7C11788}" srcOrd="0" destOrd="0" presId="urn:microsoft.com/office/officeart/2005/8/layout/hList1"/>
    <dgm:cxn modelId="{29B0C4FA-CA82-4B61-A7C1-2C35B3FFAFF4}" type="presOf" srcId="{49A72E4A-6E03-1D43-AFDF-1569B26B211C}" destId="{D33BB5DE-2113-0C42-8D2B-15CEC59ACB49}" srcOrd="0" destOrd="0" presId="urn:microsoft.com/office/officeart/2005/8/layout/hList1"/>
    <dgm:cxn modelId="{15945488-D183-48BA-A991-C80EF42D5B8E}" type="presOf" srcId="{58BBA83A-42E5-3F49-A135-BE591218C363}" destId="{AC4FD5F6-99BF-B647-A6B2-676DF7C11788}" srcOrd="0" destOrd="2" presId="urn:microsoft.com/office/officeart/2005/8/layout/hList1"/>
    <dgm:cxn modelId="{E845434E-E48D-1D48-8DBC-8BCAB4CA8C49}" srcId="{022BF884-AA3D-A14A-9113-7F14376DE918}" destId="{4379EBAC-9C20-B14F-97FE-7AFF35B9F180}" srcOrd="0" destOrd="0" parTransId="{02DF04B2-0634-2B41-AFFE-79D429B74A23}" sibTransId="{F6A3B8A7-131F-3D4A-A64E-DCB90B9349BD}"/>
    <dgm:cxn modelId="{721003FE-4498-B44D-9E9F-DC7125F9E26C}" srcId="{49A72E4A-6E03-1D43-AFDF-1569B26B211C}" destId="{2152E3C3-298C-DE40-B316-879E1E3844E1}" srcOrd="0" destOrd="0" parTransId="{CF74608B-8B5B-6A47-8E96-72D68662447E}" sibTransId="{C736850B-526D-FB42-94A9-F6C819771287}"/>
    <dgm:cxn modelId="{C482AF29-FFA4-8943-BB25-656067504DF9}" srcId="{022BF884-AA3D-A14A-9113-7F14376DE918}" destId="{58BBA83A-42E5-3F49-A135-BE591218C363}" srcOrd="2" destOrd="0" parTransId="{58948264-2A80-D242-9F33-414ECC7313C3}" sibTransId="{FD8A9B9E-E630-D247-84CD-72401128F8C4}"/>
    <dgm:cxn modelId="{7260430D-C14E-4628-A84F-E7901AA7ABB2}" type="presOf" srcId="{03173026-0C4B-CC45-98A8-4D32C99AB29E}" destId="{AC4FD5F6-99BF-B647-A6B2-676DF7C11788}" srcOrd="0" destOrd="1" presId="urn:microsoft.com/office/officeart/2005/8/layout/hList1"/>
    <dgm:cxn modelId="{643E1888-EC65-4221-90C9-778189C378F4}" type="presOf" srcId="{93148B3F-825F-A34B-BB53-7C4645AF94C0}" destId="{E3022462-F7B4-B744-854B-1F8F360D917C}" srcOrd="0" destOrd="0" presId="urn:microsoft.com/office/officeart/2005/8/layout/hList1"/>
    <dgm:cxn modelId="{0EC37E3C-B691-1F43-B26D-4B4557FE1F50}" srcId="{93148B3F-825F-A34B-BB53-7C4645AF94C0}" destId="{022BF884-AA3D-A14A-9113-7F14376DE918}" srcOrd="0" destOrd="0" parTransId="{55FD47CE-868C-E14B-8023-BA4B2DBF41A4}" sibTransId="{BFB9896C-DFFF-494B-A65A-94E95AD4CA8F}"/>
    <dgm:cxn modelId="{81A2E288-34E4-4442-9543-9AEBF7141E93}" type="presParOf" srcId="{E3022462-F7B4-B744-854B-1F8F360D917C}" destId="{63F74615-6535-CD47-967C-A830895372DC}" srcOrd="0" destOrd="0" presId="urn:microsoft.com/office/officeart/2005/8/layout/hList1"/>
    <dgm:cxn modelId="{5B08CBBD-7A3B-499A-97B8-905E523D0159}" type="presParOf" srcId="{63F74615-6535-CD47-967C-A830895372DC}" destId="{5BDDF991-AB32-B843-AD8E-B50D7078E2E0}" srcOrd="0" destOrd="0" presId="urn:microsoft.com/office/officeart/2005/8/layout/hList1"/>
    <dgm:cxn modelId="{1FF9B56C-BA4E-4B9A-9073-5E28D825BCD8}" type="presParOf" srcId="{63F74615-6535-CD47-967C-A830895372DC}" destId="{AC4FD5F6-99BF-B647-A6B2-676DF7C11788}" srcOrd="1" destOrd="0" presId="urn:microsoft.com/office/officeart/2005/8/layout/hList1"/>
    <dgm:cxn modelId="{685964F9-9642-41C9-B6C6-324C9C1F69E2}" type="presParOf" srcId="{E3022462-F7B4-B744-854B-1F8F360D917C}" destId="{E832FC6C-E167-BB43-A68D-B64DD52D1189}" srcOrd="1" destOrd="0" presId="urn:microsoft.com/office/officeart/2005/8/layout/hList1"/>
    <dgm:cxn modelId="{26843C8A-92D5-439A-ACCF-BA1DB3DFA5F5}" type="presParOf" srcId="{E3022462-F7B4-B744-854B-1F8F360D917C}" destId="{9745A86F-B5FB-C942-AEF6-C95B23292B6A}" srcOrd="2" destOrd="0" presId="urn:microsoft.com/office/officeart/2005/8/layout/hList1"/>
    <dgm:cxn modelId="{988C6722-2E85-4050-9E54-8CA7AD27F54A}" type="presParOf" srcId="{9745A86F-B5FB-C942-AEF6-C95B23292B6A}" destId="{D33BB5DE-2113-0C42-8D2B-15CEC59ACB49}" srcOrd="0" destOrd="0" presId="urn:microsoft.com/office/officeart/2005/8/layout/hList1"/>
    <dgm:cxn modelId="{06B34AAB-4653-43BB-B92A-E99606DBE656}" type="presParOf" srcId="{9745A86F-B5FB-C942-AEF6-C95B23292B6A}" destId="{DB4651EF-86CE-774A-9762-3E9A83C1A9A9}"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DDF991-AB32-B843-AD8E-B50D7078E2E0}">
      <dsp:nvSpPr>
        <dsp:cNvPr id="0" name=""/>
        <dsp:cNvSpPr/>
      </dsp:nvSpPr>
      <dsp:spPr>
        <a:xfrm>
          <a:off x="40" y="40886"/>
          <a:ext cx="3845569" cy="1538227"/>
        </a:xfrm>
        <a:prstGeom prst="rect">
          <a:avLst/>
        </a:prstGeom>
        <a:gradFill rotWithShape="0">
          <a:gsLst>
            <a:gs pos="0">
              <a:srgbClr val="FF9900"/>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latin typeface="Verdana" pitchFamily="34" charset="0"/>
              <a:ea typeface="Verdana" pitchFamily="34" charset="0"/>
              <a:cs typeface="Verdana" pitchFamily="34" charset="0"/>
            </a:rPr>
            <a:t>Academic</a:t>
          </a:r>
          <a:endParaRPr lang="en-US" sz="2400" kern="1200" dirty="0">
            <a:latin typeface="Verdana" pitchFamily="34" charset="0"/>
            <a:ea typeface="Verdana" pitchFamily="34" charset="0"/>
            <a:cs typeface="Verdana" pitchFamily="34" charset="0"/>
          </a:endParaRPr>
        </a:p>
      </dsp:txBody>
      <dsp:txXfrm>
        <a:off x="40" y="40886"/>
        <a:ext cx="3845569" cy="1538227"/>
      </dsp:txXfrm>
    </dsp:sp>
    <dsp:sp modelId="{AC4FD5F6-99BF-B647-A6B2-676DF7C11788}">
      <dsp:nvSpPr>
        <dsp:cNvPr id="0" name=""/>
        <dsp:cNvSpPr/>
      </dsp:nvSpPr>
      <dsp:spPr>
        <a:xfrm>
          <a:off x="40" y="1579113"/>
          <a:ext cx="3845569" cy="285480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292929"/>
              </a:solidFill>
              <a:latin typeface="Verdana" pitchFamily="34" charset="0"/>
              <a:ea typeface="Verdana" pitchFamily="34" charset="0"/>
              <a:cs typeface="Verdana" pitchFamily="34" charset="0"/>
            </a:rPr>
            <a:t>Public or private higher education establishments </a:t>
          </a:r>
          <a:endParaRPr lang="en-US" sz="2000" kern="1200" dirty="0">
            <a:solidFill>
              <a:srgbClr val="292929"/>
            </a:solidFill>
            <a:latin typeface="Verdana" pitchFamily="34" charset="0"/>
            <a:ea typeface="Verdana" pitchFamily="34" charset="0"/>
            <a:cs typeface="Verdana" pitchFamily="34" charset="0"/>
          </a:endParaRPr>
        </a:p>
        <a:p>
          <a:pPr marL="228600" lvl="1" indent="-228600" algn="l" defTabSz="889000">
            <a:lnSpc>
              <a:spcPct val="90000"/>
            </a:lnSpc>
            <a:spcBef>
              <a:spcPct val="0"/>
            </a:spcBef>
            <a:spcAft>
              <a:spcPct val="15000"/>
            </a:spcAft>
            <a:buChar char="••"/>
          </a:pPr>
          <a:r>
            <a:rPr lang="en-US" sz="2000" kern="1200" dirty="0" smtClean="0">
              <a:solidFill>
                <a:srgbClr val="292929"/>
              </a:solidFill>
              <a:latin typeface="Verdana" pitchFamily="34" charset="0"/>
              <a:ea typeface="Verdana" pitchFamily="34" charset="0"/>
              <a:cs typeface="Verdana" pitchFamily="34" charset="0"/>
            </a:rPr>
            <a:t>Public or private non-profit research </a:t>
          </a:r>
          <a:r>
            <a:rPr lang="en-US" sz="2000" kern="1200" dirty="0" err="1" smtClean="0">
              <a:solidFill>
                <a:srgbClr val="292929"/>
              </a:solidFill>
              <a:latin typeface="Verdana" pitchFamily="34" charset="0"/>
              <a:ea typeface="Verdana" pitchFamily="34" charset="0"/>
              <a:cs typeface="Verdana" pitchFamily="34" charset="0"/>
            </a:rPr>
            <a:t>organisations</a:t>
          </a:r>
          <a:endParaRPr lang="en-US" sz="2000" kern="1200" dirty="0">
            <a:solidFill>
              <a:srgbClr val="292929"/>
            </a:solidFill>
            <a:latin typeface="Verdana" pitchFamily="34" charset="0"/>
            <a:ea typeface="Verdana" pitchFamily="34" charset="0"/>
            <a:cs typeface="Verdana" pitchFamily="34" charset="0"/>
          </a:endParaRPr>
        </a:p>
        <a:p>
          <a:pPr marL="228600" lvl="1" indent="-228600" algn="l" defTabSz="889000">
            <a:lnSpc>
              <a:spcPct val="90000"/>
            </a:lnSpc>
            <a:spcBef>
              <a:spcPct val="0"/>
            </a:spcBef>
            <a:spcAft>
              <a:spcPct val="15000"/>
            </a:spcAft>
            <a:buChar char="••"/>
          </a:pPr>
          <a:r>
            <a:rPr lang="en-US" sz="2000" kern="1200" dirty="0" smtClean="0">
              <a:solidFill>
                <a:srgbClr val="292929"/>
              </a:solidFill>
              <a:latin typeface="Verdana" pitchFamily="34" charset="0"/>
              <a:ea typeface="Verdana" pitchFamily="34" charset="0"/>
              <a:cs typeface="Verdana" pitchFamily="34" charset="0"/>
            </a:rPr>
            <a:t>International European Interest </a:t>
          </a:r>
          <a:r>
            <a:rPr lang="en-US" sz="2000" kern="1200" dirty="0" err="1" smtClean="0">
              <a:solidFill>
                <a:srgbClr val="292929"/>
              </a:solidFill>
              <a:latin typeface="Verdana" pitchFamily="34" charset="0"/>
              <a:ea typeface="Verdana" pitchFamily="34" charset="0"/>
              <a:cs typeface="Verdana" pitchFamily="34" charset="0"/>
            </a:rPr>
            <a:t>Organisations</a:t>
          </a:r>
          <a:endParaRPr lang="en-US" sz="2000" kern="1200" dirty="0">
            <a:solidFill>
              <a:srgbClr val="292929"/>
            </a:solidFill>
            <a:latin typeface="Verdana" pitchFamily="34" charset="0"/>
            <a:ea typeface="Verdana" pitchFamily="34" charset="0"/>
            <a:cs typeface="Verdana" pitchFamily="34" charset="0"/>
          </a:endParaRPr>
        </a:p>
      </dsp:txBody>
      <dsp:txXfrm>
        <a:off x="40" y="1579113"/>
        <a:ext cx="3845569" cy="2854800"/>
      </dsp:txXfrm>
    </dsp:sp>
    <dsp:sp modelId="{D33BB5DE-2113-0C42-8D2B-15CEC59ACB49}">
      <dsp:nvSpPr>
        <dsp:cNvPr id="0" name=""/>
        <dsp:cNvSpPr/>
      </dsp:nvSpPr>
      <dsp:spPr>
        <a:xfrm>
          <a:off x="4383989" y="40886"/>
          <a:ext cx="3845569" cy="1538227"/>
        </a:xfrm>
        <a:prstGeom prst="rect">
          <a:avLst/>
        </a:prstGeom>
        <a:gradFill rotWithShape="0">
          <a:gsLst>
            <a:gs pos="0">
              <a:srgbClr val="FF9900"/>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latin typeface="Verdana" pitchFamily="34" charset="0"/>
              <a:ea typeface="Verdana" pitchFamily="34" charset="0"/>
              <a:cs typeface="Verdana" pitchFamily="34" charset="0"/>
            </a:rPr>
            <a:t>Non-academic</a:t>
          </a:r>
          <a:endParaRPr lang="en-US" sz="2400" kern="1200" dirty="0">
            <a:latin typeface="Verdana" pitchFamily="34" charset="0"/>
            <a:ea typeface="Verdana" pitchFamily="34" charset="0"/>
            <a:cs typeface="Verdana" pitchFamily="34" charset="0"/>
          </a:endParaRPr>
        </a:p>
      </dsp:txBody>
      <dsp:txXfrm>
        <a:off x="4383989" y="40886"/>
        <a:ext cx="3845569" cy="1538227"/>
      </dsp:txXfrm>
    </dsp:sp>
    <dsp:sp modelId="{DB4651EF-86CE-774A-9762-3E9A83C1A9A9}">
      <dsp:nvSpPr>
        <dsp:cNvPr id="0" name=""/>
        <dsp:cNvSpPr/>
      </dsp:nvSpPr>
      <dsp:spPr>
        <a:xfrm>
          <a:off x="4383989" y="1579113"/>
          <a:ext cx="3845569" cy="285480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292929"/>
              </a:solidFill>
              <a:latin typeface="Verdana" pitchFamily="34" charset="0"/>
              <a:ea typeface="Verdana" pitchFamily="34" charset="0"/>
              <a:cs typeface="Verdana" pitchFamily="34" charset="0"/>
            </a:rPr>
            <a:t>Any socio-economic actor not included in the academic sector</a:t>
          </a:r>
          <a:endParaRPr lang="en-US" sz="2000" kern="1200" dirty="0">
            <a:solidFill>
              <a:srgbClr val="292929"/>
            </a:solidFill>
            <a:latin typeface="Verdana" pitchFamily="34" charset="0"/>
            <a:ea typeface="Verdana" pitchFamily="34" charset="0"/>
            <a:cs typeface="Verdana" pitchFamily="34" charset="0"/>
          </a:endParaRPr>
        </a:p>
      </dsp:txBody>
      <dsp:txXfrm>
        <a:off x="4383989" y="1579113"/>
        <a:ext cx="3845569"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r>
              <a:rPr lang="de-DE" dirty="0" smtClean="0"/>
              <a:t>.</a:t>
            </a:r>
            <a:endParaRPr lang="de-DE" dirty="0"/>
          </a:p>
        </p:txBody>
      </p:sp>
      <p:sp>
        <p:nvSpPr>
          <p:cNvPr id="6" name="Foliennummernplatzhalter 5"/>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00E649C4-532D-4819-8762-28DE43B33380}"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5A7516C-13AE-4168-ACE5-EFCBFA81BDC4}" type="datetimeFigureOut">
              <a:rPr lang="de-DE"/>
              <a:pPr>
                <a:defRPr/>
              </a:pPr>
              <a:t>28.10.2014</a:t>
            </a:fld>
            <a:endParaRPr lang="de-DE"/>
          </a:p>
        </p:txBody>
      </p:sp>
      <p:sp>
        <p:nvSpPr>
          <p:cNvPr id="4" name="Folienbildplatzhalter 3"/>
          <p:cNvSpPr>
            <a:spLocks noGrp="1" noRot="1" noChangeAspect="1"/>
          </p:cNvSpPr>
          <p:nvPr>
            <p:ph type="sldImg" idx="2"/>
          </p:nvPr>
        </p:nvSpPr>
        <p:spPr>
          <a:xfrm>
            <a:off x="852488" y="744538"/>
            <a:ext cx="4964112"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227E360-66B7-4125-8B75-DFB88ECBA39A}"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141" algn="l" rtl="0" fontAlgn="base">
      <a:spcBef>
        <a:spcPct val="30000"/>
      </a:spcBef>
      <a:spcAft>
        <a:spcPct val="0"/>
      </a:spcAft>
      <a:defRPr sz="1200" kern="1200">
        <a:solidFill>
          <a:schemeClr val="tx1"/>
        </a:solidFill>
        <a:latin typeface="+mn-lt"/>
        <a:ea typeface="+mn-ea"/>
        <a:cs typeface="+mn-cs"/>
      </a:defRPr>
    </a:lvl2pPr>
    <a:lvl3pPr marL="914283" algn="l" rtl="0" fontAlgn="base">
      <a:spcBef>
        <a:spcPct val="30000"/>
      </a:spcBef>
      <a:spcAft>
        <a:spcPct val="0"/>
      </a:spcAft>
      <a:defRPr sz="1200" kern="1200">
        <a:solidFill>
          <a:schemeClr val="tx1"/>
        </a:solidFill>
        <a:latin typeface="+mn-lt"/>
        <a:ea typeface="+mn-ea"/>
        <a:cs typeface="+mn-cs"/>
      </a:defRPr>
    </a:lvl3pPr>
    <a:lvl4pPr marL="1371424" algn="l" rtl="0" fontAlgn="base">
      <a:spcBef>
        <a:spcPct val="30000"/>
      </a:spcBef>
      <a:spcAft>
        <a:spcPct val="0"/>
      </a:spcAft>
      <a:defRPr sz="1200" kern="1200">
        <a:solidFill>
          <a:schemeClr val="tx1"/>
        </a:solidFill>
        <a:latin typeface="+mn-lt"/>
        <a:ea typeface="+mn-ea"/>
        <a:cs typeface="+mn-cs"/>
      </a:defRPr>
    </a:lvl4pPr>
    <a:lvl5pPr marL="1828565" algn="l" rtl="0" fontAlgn="base">
      <a:spcBef>
        <a:spcPct val="30000"/>
      </a:spcBef>
      <a:spcAft>
        <a:spcPct val="0"/>
      </a:spcAft>
      <a:defRPr sz="1200" kern="1200">
        <a:solidFill>
          <a:schemeClr val="tx1"/>
        </a:solidFill>
        <a:latin typeface="+mn-lt"/>
        <a:ea typeface="+mn-ea"/>
        <a:cs typeface="+mn-cs"/>
      </a:defRPr>
    </a:lvl5pPr>
    <a:lvl6pPr marL="2285706" algn="l" defTabSz="914283" rtl="0" eaLnBrk="1" latinLnBrk="0" hangingPunct="1">
      <a:defRPr sz="1200" kern="1200">
        <a:solidFill>
          <a:schemeClr val="tx1"/>
        </a:solidFill>
        <a:latin typeface="+mn-lt"/>
        <a:ea typeface="+mn-ea"/>
        <a:cs typeface="+mn-cs"/>
      </a:defRPr>
    </a:lvl6pPr>
    <a:lvl7pPr marL="2742848" algn="l" defTabSz="914283" rtl="0" eaLnBrk="1" latinLnBrk="0" hangingPunct="1">
      <a:defRPr sz="1200" kern="1200">
        <a:solidFill>
          <a:schemeClr val="tx1"/>
        </a:solidFill>
        <a:latin typeface="+mn-lt"/>
        <a:ea typeface="+mn-ea"/>
        <a:cs typeface="+mn-cs"/>
      </a:defRPr>
    </a:lvl7pPr>
    <a:lvl8pPr marL="3199989" algn="l" defTabSz="914283" rtl="0" eaLnBrk="1" latinLnBrk="0" hangingPunct="1">
      <a:defRPr sz="1200" kern="1200">
        <a:solidFill>
          <a:schemeClr val="tx1"/>
        </a:solidFill>
        <a:latin typeface="+mn-lt"/>
        <a:ea typeface="+mn-ea"/>
        <a:cs typeface="+mn-cs"/>
      </a:defRPr>
    </a:lvl8pPr>
    <a:lvl9pPr marL="3657130" algn="l" defTabSz="91428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4112" cy="3722687"/>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91F5F00-875A-4FD8-ACA6-A31B5D77647E}"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Max. 15 Fellows wenn alle für 36 Monate angestellt werden </a:t>
            </a:r>
            <a:endParaRPr lang="de-DE" dirty="0"/>
          </a:p>
        </p:txBody>
      </p:sp>
      <p:sp>
        <p:nvSpPr>
          <p:cNvPr id="4" name="Slide Number Placeholder 3"/>
          <p:cNvSpPr>
            <a:spLocks noGrp="1"/>
          </p:cNvSpPr>
          <p:nvPr>
            <p:ph type="sldNum" sz="quarter" idx="10"/>
          </p:nvPr>
        </p:nvSpPr>
        <p:spPr/>
        <p:txBody>
          <a:bodyPr/>
          <a:lstStyle/>
          <a:p>
            <a:fld id="{291F5F00-875A-4FD8-ACA6-A31B5D77647E}" type="slidenum">
              <a:rPr lang="de-DE" smtClean="0"/>
              <a:pPr/>
              <a:t>21</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91F5F00-875A-4FD8-ACA6-A31B5D77647E}" type="slidenum">
              <a:rPr lang="de-DE" smtClean="0"/>
              <a:pPr/>
              <a:t>22</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D737F0A-47DB-4059-B4C3-5934A1288788}" type="slidenum">
              <a:rPr lang="de-DE" smtClean="0">
                <a:solidFill>
                  <a:prstClr val="black"/>
                </a:solidFill>
              </a:rPr>
              <a:pPr/>
              <a:t>25</a:t>
            </a:fld>
            <a:endParaRPr lang="de-DE">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03018">
              <a:defRPr/>
            </a:pPr>
            <a:r>
              <a:rPr lang="de-DE" dirty="0" smtClean="0"/>
              <a:t>Top-</a:t>
            </a:r>
            <a:r>
              <a:rPr lang="de-DE" dirty="0" err="1" smtClean="0"/>
              <a:t>up</a:t>
            </a:r>
            <a:r>
              <a:rPr lang="de-DE" dirty="0" smtClean="0"/>
              <a:t> für Fellowship-Programme </a:t>
            </a:r>
            <a:r>
              <a:rPr lang="de-DE" u="sng" dirty="0" smtClean="0"/>
              <a:t>für erfahrene Wissenschaftler/innen</a:t>
            </a:r>
            <a:r>
              <a:rPr lang="de-DE" dirty="0" smtClean="0"/>
              <a:t> </a:t>
            </a:r>
            <a:endParaRPr lang="de-DE" sz="1400" dirty="0" smtClean="0"/>
          </a:p>
          <a:p>
            <a:r>
              <a:rPr lang="de-DE" dirty="0" smtClean="0"/>
              <a:t>Beispiele</a:t>
            </a:r>
            <a:r>
              <a:rPr lang="de-DE" baseline="0" dirty="0" smtClean="0"/>
              <a:t> Deutschland: Gerda von Henkel Stiftung, </a:t>
            </a:r>
            <a:r>
              <a:rPr lang="de-DE" baseline="0" dirty="0" err="1" smtClean="0"/>
              <a:t>AvH</a:t>
            </a:r>
            <a:endParaRPr lang="de-DE" dirty="0"/>
          </a:p>
        </p:txBody>
      </p:sp>
      <p:sp>
        <p:nvSpPr>
          <p:cNvPr id="4" name="Foliennummernplatzhalter 3"/>
          <p:cNvSpPr>
            <a:spLocks noGrp="1"/>
          </p:cNvSpPr>
          <p:nvPr>
            <p:ph type="sldNum" sz="quarter" idx="10"/>
          </p:nvPr>
        </p:nvSpPr>
        <p:spPr/>
        <p:txBody>
          <a:bodyPr/>
          <a:lstStyle/>
          <a:p>
            <a:fld id="{CD737F0A-47DB-4059-B4C3-5934A1288788}" type="slidenum">
              <a:rPr lang="de-DE" smtClean="0"/>
              <a:pPr/>
              <a:t>28</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C1744F3-5134-4D81-A3D9-3A55A5B3A752}" type="slidenum">
              <a:rPr lang="de-DE" smtClean="0"/>
              <a:pPr/>
              <a:t>30</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smtClean="0"/>
          </a:p>
        </p:txBody>
      </p:sp>
      <p:sp>
        <p:nvSpPr>
          <p:cNvPr id="4" name="Foliennummernplatzhalter 3"/>
          <p:cNvSpPr>
            <a:spLocks noGrp="1"/>
          </p:cNvSpPr>
          <p:nvPr>
            <p:ph type="sldNum" sz="quarter" idx="10"/>
          </p:nvPr>
        </p:nvSpPr>
        <p:spPr/>
        <p:txBody>
          <a:bodyPr/>
          <a:lstStyle/>
          <a:p>
            <a:pPr>
              <a:defRPr/>
            </a:pPr>
            <a:fld id="{59D78EE2-1C2A-454F-955A-157D7910510E}" type="slidenum">
              <a:rPr lang="de-DE" smtClean="0">
                <a:solidFill>
                  <a:prstClr val="black"/>
                </a:solidFill>
              </a:rPr>
              <a:pPr>
                <a:defRPr/>
              </a:pPr>
              <a:t>31</a:t>
            </a:fld>
            <a:endParaRPr lang="de-DE">
              <a:solidFill>
                <a:prstClr val="black"/>
              </a:solidFill>
            </a:endParaRPr>
          </a:p>
        </p:txBody>
      </p:sp>
    </p:spTree>
    <p:extLst>
      <p:ext uri="{BB962C8B-B14F-4D97-AF65-F5344CB8AC3E}">
        <p14:creationId xmlns="" xmlns:p14="http://schemas.microsoft.com/office/powerpoint/2010/main" val="2966492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03018">
              <a:defRPr/>
            </a:pPr>
            <a:r>
              <a:rPr lang="de-DE" dirty="0" smtClean="0"/>
              <a:t>Top-</a:t>
            </a:r>
            <a:r>
              <a:rPr lang="de-DE" dirty="0" err="1" smtClean="0"/>
              <a:t>up</a:t>
            </a:r>
            <a:r>
              <a:rPr lang="de-DE" dirty="0" smtClean="0"/>
              <a:t> für Fellowship-Programme </a:t>
            </a:r>
            <a:r>
              <a:rPr lang="de-DE" u="sng" dirty="0" smtClean="0"/>
              <a:t>für erfahrene Wissenschaftler/innen</a:t>
            </a:r>
            <a:r>
              <a:rPr lang="de-DE" dirty="0" smtClean="0"/>
              <a:t> </a:t>
            </a:r>
            <a:endParaRPr lang="de-DE" sz="1400" dirty="0" smtClean="0"/>
          </a:p>
          <a:p>
            <a:r>
              <a:rPr lang="de-DE" dirty="0" smtClean="0"/>
              <a:t>Beispiele</a:t>
            </a:r>
            <a:r>
              <a:rPr lang="de-DE" baseline="0" dirty="0" smtClean="0"/>
              <a:t> Deutschland: Gerda von Henkel Stiftung, </a:t>
            </a:r>
            <a:r>
              <a:rPr lang="de-DE" baseline="0" dirty="0" err="1" smtClean="0"/>
              <a:t>AvH</a:t>
            </a:r>
            <a:endParaRPr lang="de-DE" dirty="0"/>
          </a:p>
        </p:txBody>
      </p:sp>
      <p:sp>
        <p:nvSpPr>
          <p:cNvPr id="4" name="Foliennummernplatzhalter 3"/>
          <p:cNvSpPr>
            <a:spLocks noGrp="1"/>
          </p:cNvSpPr>
          <p:nvPr>
            <p:ph type="sldNum" sz="quarter" idx="10"/>
          </p:nvPr>
        </p:nvSpPr>
        <p:spPr/>
        <p:txBody>
          <a:bodyPr/>
          <a:lstStyle/>
          <a:p>
            <a:fld id="{CD737F0A-47DB-4059-B4C3-5934A1288788}" type="slidenum">
              <a:rPr lang="de-DE" smtClean="0"/>
              <a:pPr/>
              <a:t>32</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a:ln/>
        </p:spPr>
      </p:sp>
      <p:sp>
        <p:nvSpPr>
          <p:cNvPr id="61443" name="Notizenplatzhalter 2"/>
          <p:cNvSpPr>
            <a:spLocks noGrp="1"/>
          </p:cNvSpPr>
          <p:nvPr>
            <p:ph type="body" idx="1"/>
          </p:nvPr>
        </p:nvSpPr>
        <p:spPr>
          <a:noFill/>
          <a:ln/>
        </p:spPr>
        <p:txBody>
          <a:bodyPr/>
          <a:lstStyle/>
          <a:p>
            <a:pPr eaLnBrk="1" hangingPunct="1"/>
            <a:endParaRPr lang="de-DE" dirty="0" smtClean="0"/>
          </a:p>
        </p:txBody>
      </p:sp>
      <p:sp>
        <p:nvSpPr>
          <p:cNvPr id="58372" name="Foliennummernplatzhalter 3"/>
          <p:cNvSpPr>
            <a:spLocks noGrp="1"/>
          </p:cNvSpPr>
          <p:nvPr>
            <p:ph type="sldNum" sz="quarter" idx="5"/>
          </p:nvPr>
        </p:nvSpPr>
        <p:spPr/>
        <p:txBody>
          <a:bodyPr/>
          <a:lstStyle/>
          <a:p>
            <a:pPr>
              <a:defRPr/>
            </a:pPr>
            <a:fld id="{AC5914B2-FF01-4499-9586-8FA14FAFCAD8}" type="slidenum">
              <a:rPr lang="de-DE" smtClean="0"/>
              <a:pPr>
                <a:defRPr/>
              </a:pPr>
              <a:t>34</a:t>
            </a:fld>
            <a:endParaRPr lang="de-DE"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D737F0A-47DB-4059-B4C3-5934A1288788}" type="slidenum">
              <a:rPr lang="de-DE" smtClean="0"/>
              <a:pPr/>
              <a:t>35</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3F222FF-5764-4844-B5FD-3FC89C918362}" type="slidenum">
              <a:rPr lang="de-DE" smtClean="0"/>
              <a:pPr/>
              <a:t>39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lienbildplatzhalter 1"/>
          <p:cNvSpPr>
            <a:spLocks noGrp="1" noRot="1" noChangeAspect="1" noTextEdit="1"/>
          </p:cNvSpPr>
          <p:nvPr>
            <p:ph type="sldImg"/>
          </p:nvPr>
        </p:nvSpPr>
        <p:spPr>
          <a:ln/>
        </p:spPr>
      </p:sp>
      <p:sp>
        <p:nvSpPr>
          <p:cNvPr id="125955" name="Notizenplatzhalter 2"/>
          <p:cNvSpPr>
            <a:spLocks noGrp="1"/>
          </p:cNvSpPr>
          <p:nvPr>
            <p:ph type="body" idx="1"/>
          </p:nvPr>
        </p:nvSpPr>
        <p:spPr>
          <a:noFill/>
          <a:ln/>
        </p:spPr>
        <p:txBody>
          <a:bodyPr/>
          <a:lstStyle/>
          <a:p>
            <a:endParaRPr lang="de-DE" dirty="0" smtClean="0">
              <a:latin typeface="Arial" pitchFamily="34" charset="0"/>
            </a:endParaRPr>
          </a:p>
        </p:txBody>
      </p:sp>
      <p:sp>
        <p:nvSpPr>
          <p:cNvPr id="125956" name="Foliennummernplatzhalter 3"/>
          <p:cNvSpPr>
            <a:spLocks noGrp="1"/>
          </p:cNvSpPr>
          <p:nvPr>
            <p:ph type="sldNum" sz="quarter" idx="5"/>
          </p:nvPr>
        </p:nvSpPr>
        <p:spPr>
          <a:noFill/>
        </p:spPr>
        <p:txBody>
          <a:bodyPr/>
          <a:lstStyle/>
          <a:p>
            <a:fld id="{0A3E62C1-BDE8-4C80-8078-149B71132CF7}" type="slidenum">
              <a:rPr lang="de-DE" smtClean="0">
                <a:solidFill>
                  <a:prstClr val="black"/>
                </a:solidFill>
                <a:latin typeface="Arial" pitchFamily="34" charset="0"/>
              </a:rPr>
              <a:pPr/>
              <a:t>6</a:t>
            </a:fld>
            <a:endParaRPr lang="de-DE" smtClean="0">
              <a:solidFill>
                <a:prstClr val="black"/>
              </a:solidFill>
              <a:latin typeface="Arial" pitchFamily="34" charset="0"/>
            </a:endParaRPr>
          </a:p>
        </p:txBody>
      </p:sp>
    </p:spTree>
    <p:extLst>
      <p:ext uri="{BB962C8B-B14F-4D97-AF65-F5344CB8AC3E}">
        <p14:creationId xmlns:p14="http://schemas.microsoft.com/office/powerpoint/2010/main" xmlns="" val="778255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en-US" dirty="0" smtClean="0"/>
              <a:t>The twenty-one overseas countries and Territories (OCTs) depend constitutionally on four of the European Union (EU) Member States: Denmark, France, the Netherlands, and the United Kingdom. OCT nationals are European citizens.</a:t>
            </a:r>
            <a:r>
              <a:rPr lang="en-US" baseline="0" dirty="0" smtClean="0"/>
              <a:t> </a:t>
            </a:r>
            <a:r>
              <a:rPr lang="en-US" dirty="0" smtClean="0"/>
              <a:t>However, these countries do not form part of EU territory. Accordingly, they are not directly subject to EU law, but they benefit from associate status conferred on them by the Treaty of Lisbon. The aim of this association is principally to contribute to their economic and social development.</a:t>
            </a:r>
          </a:p>
          <a:p>
            <a:endParaRPr lang="de-DE" dirty="0" smtClean="0">
              <a:latin typeface="Verdana" pitchFamily="34" charset="0"/>
              <a:ea typeface="Verdana" pitchFamily="34" charset="0"/>
              <a:cs typeface="Verdana" pitchFamily="34" charset="0"/>
            </a:endParaRPr>
          </a:p>
          <a:p>
            <a:r>
              <a:rPr lang="de-DE" b="1" dirty="0" smtClean="0">
                <a:latin typeface="Verdana" pitchFamily="34" charset="0"/>
                <a:ea typeface="Verdana" pitchFamily="34" charset="0"/>
                <a:cs typeface="Verdana" pitchFamily="34" charset="0"/>
              </a:rPr>
              <a:t>Assoziierung Aktuell: </a:t>
            </a:r>
          </a:p>
          <a:p>
            <a:endParaRPr lang="de-DE" dirty="0" smtClean="0">
              <a:latin typeface="Verdana" pitchFamily="34" charset="0"/>
              <a:ea typeface="Verdana" pitchFamily="34" charset="0"/>
              <a:cs typeface="Verdana" pitchFamily="34" charset="0"/>
            </a:endParaRPr>
          </a:p>
          <a:p>
            <a:r>
              <a:rPr lang="de-DE" dirty="0" smtClean="0">
                <a:latin typeface="Verdana" pitchFamily="34" charset="0"/>
                <a:ea typeface="Verdana" pitchFamily="34" charset="0"/>
                <a:cs typeface="Verdana" pitchFamily="34" charset="0"/>
              </a:rPr>
              <a:t>Zusagen: Israel und der Schweiz</a:t>
            </a:r>
          </a:p>
          <a:p>
            <a:pPr defTabSz="906170" fontAlgn="auto">
              <a:spcBef>
                <a:spcPts val="0"/>
              </a:spcBef>
              <a:spcAft>
                <a:spcPts val="0"/>
              </a:spcAft>
              <a:defRPr/>
            </a:pPr>
            <a:r>
              <a:rPr lang="de-DE" dirty="0" smtClean="0">
                <a:latin typeface="Verdana" pitchFamily="34" charset="0"/>
                <a:ea typeface="Verdana" pitchFamily="34" charset="0"/>
                <a:cs typeface="Verdana" pitchFamily="34" charset="0"/>
              </a:rPr>
              <a:t>Offen: Türkei (</a:t>
            </a:r>
            <a:r>
              <a:rPr lang="de-DE" dirty="0" smtClean="0"/>
              <a:t>Geplant ist es, das Assoziierungsabkommen für H2020 Ende März zu unterzeichnen, man kann aber noch nicht mit absoluter Sicherheit sagen, dass es dann auch </a:t>
            </a:r>
            <a:r>
              <a:rPr lang="de-DE" u="sng" dirty="0" smtClean="0"/>
              <a:t>rückführend auf den ersten Call</a:t>
            </a:r>
            <a:r>
              <a:rPr lang="de-DE" dirty="0" smtClean="0"/>
              <a:t> angewendet wird. Daher solltet ihr Antragsteller mit türkischen Partnern darauf hinweisen, dass diese sich mit TÜBITAK, dem Verhandlungsführer der Assoziierungsverhandlungen in Verbindung setzen und den Stand der Verhandlungen abfragen. </a:t>
            </a:r>
          </a:p>
          <a:p>
            <a:endParaRPr lang="de-DE" dirty="0" smtClean="0">
              <a:latin typeface="Verdana" pitchFamily="34" charset="0"/>
              <a:ea typeface="Verdana" pitchFamily="34" charset="0"/>
              <a:cs typeface="Verdana" pitchFamily="34" charset="0"/>
            </a:endParaRPr>
          </a:p>
          <a:p>
            <a:r>
              <a:rPr lang="de-DE" dirty="0" smtClean="0">
                <a:latin typeface="Verdana" pitchFamily="34" charset="0"/>
                <a:ea typeface="Verdana" pitchFamily="34" charset="0"/>
                <a:cs typeface="Verdana" pitchFamily="34" charset="0"/>
              </a:rPr>
              <a:t>Keine Assoziierung: Liechtenstein</a:t>
            </a:r>
          </a:p>
          <a:p>
            <a:endParaRPr lang="de-DE" dirty="0" smtClean="0">
              <a:latin typeface="Verdana" pitchFamily="34" charset="0"/>
              <a:ea typeface="Verdana" pitchFamily="34" charset="0"/>
              <a:cs typeface="Verdana" pitchFamily="34" charset="0"/>
            </a:endParaRPr>
          </a:p>
          <a:p>
            <a:r>
              <a:rPr lang="de-DE" dirty="0" smtClean="0">
                <a:latin typeface="Verdana" pitchFamily="34" charset="0"/>
                <a:ea typeface="Verdana" pitchFamily="34" charset="0"/>
                <a:cs typeface="Verdana" pitchFamily="34" charset="0"/>
              </a:rPr>
              <a:t>AC in RP7:</a:t>
            </a:r>
            <a:r>
              <a:rPr lang="de-DE" dirty="0" smtClean="0"/>
              <a:t> </a:t>
            </a:r>
            <a:r>
              <a:rPr lang="de-DE" dirty="0" err="1" smtClean="0"/>
              <a:t>Albania</a:t>
            </a:r>
            <a:r>
              <a:rPr lang="de-DE" dirty="0" smtClean="0"/>
              <a:t>, </a:t>
            </a:r>
            <a:r>
              <a:rPr lang="de-DE" dirty="0" err="1" smtClean="0"/>
              <a:t>Bosnia</a:t>
            </a:r>
            <a:r>
              <a:rPr lang="de-DE" dirty="0" smtClean="0"/>
              <a:t> </a:t>
            </a:r>
            <a:r>
              <a:rPr lang="de-DE" dirty="0" err="1" smtClean="0"/>
              <a:t>and</a:t>
            </a:r>
            <a:r>
              <a:rPr lang="de-DE" dirty="0" smtClean="0"/>
              <a:t> </a:t>
            </a:r>
            <a:r>
              <a:rPr lang="de-DE" dirty="0" err="1" smtClean="0"/>
              <a:t>Herzigovina</a:t>
            </a:r>
            <a:r>
              <a:rPr lang="de-DE" dirty="0" smtClean="0"/>
              <a:t>, </a:t>
            </a:r>
            <a:r>
              <a:rPr lang="de-DE" dirty="0" err="1" smtClean="0"/>
              <a:t>Faroe</a:t>
            </a:r>
            <a:r>
              <a:rPr lang="de-DE" dirty="0" smtClean="0"/>
              <a:t> Islands, </a:t>
            </a:r>
            <a:r>
              <a:rPr lang="de-DE" dirty="0" err="1" smtClean="0"/>
              <a:t>former</a:t>
            </a:r>
            <a:r>
              <a:rPr lang="de-DE" dirty="0" smtClean="0"/>
              <a:t> </a:t>
            </a:r>
            <a:r>
              <a:rPr lang="de-DE" dirty="0" err="1" smtClean="0"/>
              <a:t>Yugoslav</a:t>
            </a:r>
            <a:r>
              <a:rPr lang="de-DE" dirty="0" smtClean="0"/>
              <a:t> </a:t>
            </a:r>
            <a:r>
              <a:rPr lang="de-DE" dirty="0" err="1" smtClean="0"/>
              <a:t>Republic</a:t>
            </a:r>
            <a:r>
              <a:rPr lang="de-DE" dirty="0" smtClean="0"/>
              <a:t> </a:t>
            </a:r>
            <a:r>
              <a:rPr lang="de-DE" dirty="0" err="1" smtClean="0"/>
              <a:t>of</a:t>
            </a:r>
            <a:r>
              <a:rPr lang="de-DE" dirty="0" smtClean="0"/>
              <a:t> </a:t>
            </a:r>
            <a:r>
              <a:rPr lang="de-DE" dirty="0" err="1" smtClean="0"/>
              <a:t>Macedonia</a:t>
            </a:r>
            <a:r>
              <a:rPr lang="de-DE" dirty="0" smtClean="0"/>
              <a:t>, </a:t>
            </a:r>
            <a:r>
              <a:rPr lang="de-DE" dirty="0" err="1" smtClean="0"/>
              <a:t>Iceland</a:t>
            </a:r>
            <a:r>
              <a:rPr lang="de-DE" dirty="0" smtClean="0"/>
              <a:t>, Israel, Liechtenstein, </a:t>
            </a:r>
            <a:r>
              <a:rPr lang="de-DE" dirty="0" err="1" smtClean="0"/>
              <a:t>Moldova</a:t>
            </a:r>
            <a:r>
              <a:rPr lang="de-DE" dirty="0" smtClean="0"/>
              <a:t>, Montenegro, </a:t>
            </a:r>
            <a:r>
              <a:rPr lang="de-DE" dirty="0" err="1" smtClean="0"/>
              <a:t>Norway</a:t>
            </a:r>
            <a:r>
              <a:rPr lang="de-DE" dirty="0" smtClean="0"/>
              <a:t>, </a:t>
            </a:r>
            <a:r>
              <a:rPr lang="de-DE" dirty="0" err="1" smtClean="0"/>
              <a:t>Serbia</a:t>
            </a:r>
            <a:r>
              <a:rPr lang="de-DE" dirty="0" smtClean="0"/>
              <a:t>, </a:t>
            </a:r>
            <a:r>
              <a:rPr lang="de-DE" dirty="0" err="1" smtClean="0"/>
              <a:t>Switzerland</a:t>
            </a:r>
            <a:r>
              <a:rPr lang="de-DE" dirty="0" smtClean="0"/>
              <a:t> </a:t>
            </a:r>
            <a:r>
              <a:rPr lang="de-DE" dirty="0" err="1" smtClean="0"/>
              <a:t>and</a:t>
            </a:r>
            <a:r>
              <a:rPr lang="de-DE" dirty="0" smtClean="0"/>
              <a:t> Turkey. </a:t>
            </a:r>
          </a:p>
          <a:p>
            <a:endParaRPr lang="de-DE" dirty="0" smtClean="0">
              <a:latin typeface="Verdana" pitchFamily="34" charset="0"/>
              <a:ea typeface="Verdana" pitchFamily="34" charset="0"/>
              <a:cs typeface="Verdana" pitchFamily="34" charset="0"/>
            </a:endParaRPr>
          </a:p>
          <a:p>
            <a:pPr defTabSz="906154">
              <a:defRPr/>
            </a:pPr>
            <a:r>
              <a:rPr lang="de-DE" b="0" dirty="0" smtClean="0">
                <a:latin typeface="Verdana" pitchFamily="34" charset="0"/>
                <a:ea typeface="Verdana" pitchFamily="34" charset="0"/>
                <a:cs typeface="Verdana" pitchFamily="34" charset="0"/>
              </a:rPr>
              <a:t>Mexico:</a:t>
            </a:r>
            <a:r>
              <a:rPr lang="de-DE" b="0" baseline="0" dirty="0" smtClean="0">
                <a:latin typeface="Verdana" pitchFamily="34" charset="0"/>
                <a:ea typeface="Verdana" pitchFamily="34" charset="0"/>
                <a:cs typeface="Verdana" pitchFamily="34" charset="0"/>
              </a:rPr>
              <a:t> „</a:t>
            </a:r>
            <a:r>
              <a:rPr lang="de-DE" b="0" dirty="0" smtClean="0"/>
              <a:t>CONACYT“ </a:t>
            </a:r>
            <a:r>
              <a:rPr lang="de-DE" b="0" dirty="0" err="1" smtClean="0"/>
              <a:t>announced</a:t>
            </a:r>
            <a:r>
              <a:rPr lang="de-DE" b="0" dirty="0" smtClean="0"/>
              <a:t> </a:t>
            </a:r>
            <a:r>
              <a:rPr lang="de-DE" b="0" dirty="0" err="1" smtClean="0"/>
              <a:t>its</a:t>
            </a:r>
            <a:r>
              <a:rPr lang="de-DE" b="0" dirty="0" smtClean="0"/>
              <a:t> </a:t>
            </a:r>
            <a:r>
              <a:rPr lang="de-DE" b="0" dirty="0" err="1" smtClean="0"/>
              <a:t>commitment</a:t>
            </a:r>
            <a:r>
              <a:rPr lang="de-DE" b="0" dirty="0" smtClean="0"/>
              <a:t> </a:t>
            </a:r>
            <a:r>
              <a:rPr lang="de-DE" b="0" dirty="0" err="1" smtClean="0"/>
              <a:t>to</a:t>
            </a:r>
            <a:r>
              <a:rPr lang="de-DE" b="0" dirty="0" smtClean="0"/>
              <a:t> </a:t>
            </a:r>
            <a:r>
              <a:rPr lang="de-DE" b="0" dirty="0" err="1" smtClean="0"/>
              <a:t>finance</a:t>
            </a:r>
            <a:r>
              <a:rPr lang="de-DE" b="0" dirty="0" smtClean="0"/>
              <a:t> </a:t>
            </a:r>
            <a:r>
              <a:rPr lang="de-DE" b="0" dirty="0" err="1" smtClean="0"/>
              <a:t>Mexican</a:t>
            </a:r>
            <a:r>
              <a:rPr lang="de-DE" b="0" dirty="0" smtClean="0"/>
              <a:t> </a:t>
            </a:r>
            <a:r>
              <a:rPr lang="de-DE" b="0" dirty="0" err="1" smtClean="0"/>
              <a:t>institutions</a:t>
            </a:r>
            <a:r>
              <a:rPr lang="de-DE" b="0" dirty="0" smtClean="0"/>
              <a:t> </a:t>
            </a:r>
            <a:r>
              <a:rPr lang="de-DE" b="0" dirty="0" err="1" smtClean="0"/>
              <a:t>and</a:t>
            </a:r>
            <a:r>
              <a:rPr lang="de-DE" b="0" dirty="0" smtClean="0"/>
              <a:t> </a:t>
            </a:r>
            <a:r>
              <a:rPr lang="de-DE" b="0" dirty="0" err="1" smtClean="0"/>
              <a:t>researchers</a:t>
            </a:r>
            <a:r>
              <a:rPr lang="de-DE" b="0" dirty="0" smtClean="0"/>
              <a:t> </a:t>
            </a:r>
            <a:r>
              <a:rPr lang="de-DE" b="0" dirty="0" err="1" smtClean="0"/>
              <a:t>participating</a:t>
            </a:r>
            <a:r>
              <a:rPr lang="de-DE" b="0" dirty="0" smtClean="0"/>
              <a:t> in </a:t>
            </a:r>
            <a:r>
              <a:rPr lang="de-DE" b="0" dirty="0" err="1" smtClean="0"/>
              <a:t>the</a:t>
            </a:r>
            <a:r>
              <a:rPr lang="de-DE" b="0" dirty="0" smtClean="0"/>
              <a:t> Horizon2020 </a:t>
            </a:r>
            <a:r>
              <a:rPr lang="de-DE" b="0" dirty="0" err="1" smtClean="0"/>
              <a:t>calls</a:t>
            </a:r>
            <a:r>
              <a:rPr lang="de-DE" b="0" dirty="0" smtClean="0"/>
              <a:t>. </a:t>
            </a:r>
            <a:r>
              <a:rPr lang="de-DE" b="0" dirty="0" err="1" smtClean="0"/>
              <a:t>This</a:t>
            </a:r>
            <a:r>
              <a:rPr lang="de-DE" b="0" dirty="0" smtClean="0"/>
              <a:t> </a:t>
            </a:r>
            <a:r>
              <a:rPr lang="de-DE" b="0" dirty="0" err="1" smtClean="0"/>
              <a:t>shows</a:t>
            </a:r>
            <a:r>
              <a:rPr lang="de-DE" b="0" dirty="0" smtClean="0"/>
              <a:t> </a:t>
            </a:r>
            <a:r>
              <a:rPr lang="de-DE" b="0" dirty="0" err="1" smtClean="0"/>
              <a:t>the</a:t>
            </a:r>
            <a:r>
              <a:rPr lang="de-DE" b="0" dirty="0" smtClean="0"/>
              <a:t> </a:t>
            </a:r>
            <a:r>
              <a:rPr lang="de-DE" b="0" dirty="0" err="1" smtClean="0"/>
              <a:t>interest</a:t>
            </a:r>
            <a:r>
              <a:rPr lang="de-DE" b="0" dirty="0" smtClean="0"/>
              <a:t> </a:t>
            </a:r>
            <a:r>
              <a:rPr lang="de-DE" b="0" dirty="0" err="1" smtClean="0"/>
              <a:t>of</a:t>
            </a:r>
            <a:r>
              <a:rPr lang="de-DE" b="0" dirty="0" smtClean="0"/>
              <a:t> Mexico in </a:t>
            </a:r>
            <a:r>
              <a:rPr lang="de-DE" b="0" dirty="0" err="1" smtClean="0"/>
              <a:t>maintaining</a:t>
            </a:r>
            <a:r>
              <a:rPr lang="de-DE" b="0" dirty="0" smtClean="0"/>
              <a:t> </a:t>
            </a:r>
            <a:r>
              <a:rPr lang="de-DE" b="0" dirty="0" err="1" smtClean="0"/>
              <a:t>the</a:t>
            </a:r>
            <a:r>
              <a:rPr lang="de-DE" b="0" dirty="0" smtClean="0"/>
              <a:t> </a:t>
            </a:r>
            <a:r>
              <a:rPr lang="de-DE" b="0" dirty="0" err="1" smtClean="0"/>
              <a:t>cooperation</a:t>
            </a:r>
            <a:r>
              <a:rPr lang="de-DE" b="0" dirty="0" smtClean="0"/>
              <a:t> </a:t>
            </a:r>
            <a:r>
              <a:rPr lang="de-DE" b="0" dirty="0" err="1" smtClean="0"/>
              <a:t>with</a:t>
            </a:r>
            <a:r>
              <a:rPr lang="de-DE" b="0" dirty="0" smtClean="0"/>
              <a:t> </a:t>
            </a:r>
            <a:r>
              <a:rPr lang="de-DE" b="0" dirty="0" err="1" smtClean="0"/>
              <a:t>the</a:t>
            </a:r>
            <a:r>
              <a:rPr lang="de-DE" b="0" dirty="0" smtClean="0"/>
              <a:t> European Union. </a:t>
            </a:r>
          </a:p>
          <a:p>
            <a:endParaRPr lang="de-DE" dirty="0" smtClean="0">
              <a:latin typeface="Verdana" pitchFamily="34" charset="0"/>
              <a:ea typeface="Verdana" pitchFamily="34" charset="0"/>
              <a:cs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2B03B1D1-D0FD-46F6-87D2-A4A4FEC854E0}" type="slidenum">
              <a:rPr lang="de-DE" smtClean="0"/>
              <a:pPr/>
              <a:t>7</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C5F1E84-D53D-453C-A1F6-DDA27165F12B}"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xmlns="" val="2246570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09961">
              <a:defRPr/>
            </a:pPr>
            <a:endParaRPr lang="en-US" b="1" dirty="0" smtClean="0">
              <a:solidFill>
                <a:schemeClr val="bg1"/>
              </a:solidFill>
              <a:latin typeface="Verdana" pitchFamily="34" charset="0"/>
              <a:ea typeface="Verdana" pitchFamily="34" charset="0"/>
              <a:cs typeface="Verdana" pitchFamily="34" charset="0"/>
            </a:endParaRPr>
          </a:p>
          <a:p>
            <a:pPr defTabSz="909961">
              <a:defRPr/>
            </a:pPr>
            <a:endParaRPr lang="en-US" b="1" dirty="0" smtClean="0">
              <a:solidFill>
                <a:schemeClr val="bg1"/>
              </a:solidFill>
              <a:latin typeface="Verdana" pitchFamily="34" charset="0"/>
              <a:ea typeface="Verdana" pitchFamily="34" charset="0"/>
              <a:cs typeface="Verdana" pitchFamily="34" charset="0"/>
            </a:endParaRPr>
          </a:p>
          <a:p>
            <a:pPr defTabSz="909961">
              <a:defRPr/>
            </a:pPr>
            <a:endParaRPr lang="en-US" b="1" dirty="0" smtClean="0">
              <a:solidFill>
                <a:schemeClr val="bg1"/>
              </a:solidFill>
              <a:latin typeface="Verdana" pitchFamily="34" charset="0"/>
              <a:ea typeface="Verdana" pitchFamily="34" charset="0"/>
              <a:cs typeface="Verdana" pitchFamily="34" charset="0"/>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fld id="{291F5F00-875A-4FD8-ACA6-A31B5D77647E}" type="slidenum">
              <a:rPr lang="de-DE" smtClean="0"/>
              <a:pPr/>
              <a:t>9</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D737F0A-47DB-4059-B4C3-5934A1288788}" type="slidenum">
              <a:rPr lang="de-DE" smtClean="0"/>
              <a:pPr/>
              <a:t>12</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B03B1D1-D0FD-46F6-87D2-A4A4FEC854E0}" type="slidenum">
              <a:rPr lang="de-DE" smtClean="0"/>
              <a:pPr/>
              <a:t>13</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bwMode="auto">
          <a:noFill/>
          <a:ln>
            <a:solidFill>
              <a:srgbClr val="000000"/>
            </a:solidFill>
            <a:miter lim="800000"/>
            <a:headEnd/>
            <a:tailEnd/>
          </a:ln>
        </p:spPr>
      </p:sp>
      <p:sp>
        <p:nvSpPr>
          <p:cNvPr id="41987"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4198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FFA63C-B11D-4B0F-9208-06EC0863AC07}" type="slidenum">
              <a:rPr lang="de-DE">
                <a:solidFill>
                  <a:srgbClr val="000000"/>
                </a:solidFill>
              </a:rPr>
              <a:pPr fontAlgn="base">
                <a:spcBef>
                  <a:spcPct val="0"/>
                </a:spcBef>
                <a:spcAft>
                  <a:spcPct val="0"/>
                </a:spcAft>
              </a:pPr>
              <a:t>14</a:t>
            </a:fld>
            <a:endParaRPr lang="de-DE">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91F5F00-875A-4FD8-ACA6-A31B5D77647E}" type="slidenum">
              <a:rPr lang="de-DE" smtClean="0"/>
              <a:pPr/>
              <a:t>20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lvl1pPr algn="ctr">
              <a:defRPr>
                <a:solidFill>
                  <a:srgbClr val="292929"/>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4000504"/>
            <a:ext cx="6400800" cy="1114436"/>
          </a:xfrm>
        </p:spPr>
        <p:txBody>
          <a:bodyPr/>
          <a:lstStyle>
            <a:lvl1pPr marL="0" indent="0" algn="ctr">
              <a:buNone/>
              <a:defRPr>
                <a:solidFill>
                  <a:srgbClr val="292929"/>
                </a:solidFill>
              </a:defRPr>
            </a:lvl1pPr>
            <a:lvl2pPr marL="457141" indent="0" algn="ctr">
              <a:buNone/>
              <a:defRPr>
                <a:solidFill>
                  <a:schemeClr val="tx1">
                    <a:tint val="75000"/>
                  </a:schemeClr>
                </a:solidFill>
              </a:defRPr>
            </a:lvl2pPr>
            <a:lvl3pPr marL="914283" indent="0" algn="ctr">
              <a:buNone/>
              <a:defRPr>
                <a:solidFill>
                  <a:schemeClr val="tx1">
                    <a:tint val="75000"/>
                  </a:schemeClr>
                </a:solidFill>
              </a:defRPr>
            </a:lvl3pPr>
            <a:lvl4pPr marL="1371424" indent="0" algn="ctr">
              <a:buNone/>
              <a:defRPr>
                <a:solidFill>
                  <a:schemeClr val="tx1">
                    <a:tint val="75000"/>
                  </a:schemeClr>
                </a:solidFill>
              </a:defRPr>
            </a:lvl4pPr>
            <a:lvl5pPr marL="1828565" indent="0" algn="ctr">
              <a:buNone/>
              <a:defRPr>
                <a:solidFill>
                  <a:schemeClr val="tx1">
                    <a:tint val="75000"/>
                  </a:schemeClr>
                </a:solidFill>
              </a:defRPr>
            </a:lvl5pPr>
            <a:lvl6pPr marL="2285706" indent="0" algn="ctr">
              <a:buNone/>
              <a:defRPr>
                <a:solidFill>
                  <a:schemeClr val="tx1">
                    <a:tint val="75000"/>
                  </a:schemeClr>
                </a:solidFill>
              </a:defRPr>
            </a:lvl6pPr>
            <a:lvl7pPr marL="2742848" indent="0" algn="ctr">
              <a:buNone/>
              <a:defRPr>
                <a:solidFill>
                  <a:schemeClr val="tx1">
                    <a:tint val="75000"/>
                  </a:schemeClr>
                </a:solidFill>
              </a:defRPr>
            </a:lvl7pPr>
            <a:lvl8pPr marL="3199989" indent="0" algn="ctr">
              <a:buNone/>
              <a:defRPr>
                <a:solidFill>
                  <a:schemeClr val="tx1">
                    <a:tint val="75000"/>
                  </a:schemeClr>
                </a:solidFill>
              </a:defRPr>
            </a:lvl8pPr>
            <a:lvl9pPr marL="3657130" indent="0" algn="ctr">
              <a:buNone/>
              <a:defRPr>
                <a:solidFill>
                  <a:schemeClr val="tx1">
                    <a:tint val="75000"/>
                  </a:schemeClr>
                </a:solidFill>
              </a:defRPr>
            </a:lvl9pPr>
          </a:lstStyle>
          <a:p>
            <a:r>
              <a:rPr lang="de-DE" dirty="0" smtClean="0"/>
              <a:t>Formatvorlage des Untertitelmasters durch Klicken bearbeiten</a:t>
            </a:r>
            <a:endParaRPr lang="de-DE" dirty="0"/>
          </a:p>
        </p:txBody>
      </p:sp>
      <p:pic>
        <p:nvPicPr>
          <p:cNvPr id="7" name="Grafik 6" descr="kowi-logo-petrischale-de Kopie.bmp"/>
          <p:cNvPicPr>
            <a:picLocks noChangeAspect="1"/>
          </p:cNvPicPr>
          <p:nvPr userDrawn="1"/>
        </p:nvPicPr>
        <p:blipFill>
          <a:blip r:embed="rId2" cstate="print"/>
          <a:srcRect b="22319"/>
          <a:stretch>
            <a:fillRect/>
          </a:stretch>
        </p:blipFill>
        <p:spPr>
          <a:xfrm>
            <a:off x="0" y="-23"/>
            <a:ext cx="9144000" cy="1002387"/>
          </a:xfrm>
          <a:prstGeom prst="rect">
            <a:avLst/>
          </a:prstGeom>
        </p:spPr>
      </p:pic>
      <p:grpSp>
        <p:nvGrpSpPr>
          <p:cNvPr id="4" name="Group 4"/>
          <p:cNvGrpSpPr>
            <a:grpSpLocks/>
          </p:cNvGrpSpPr>
          <p:nvPr userDrawn="1"/>
        </p:nvGrpSpPr>
        <p:grpSpPr bwMode="auto">
          <a:xfrm>
            <a:off x="0" y="5949950"/>
            <a:ext cx="9144000" cy="1062038"/>
            <a:chOff x="0" y="3748"/>
            <a:chExt cx="5760" cy="857"/>
          </a:xfrm>
        </p:grpSpPr>
        <p:pic>
          <p:nvPicPr>
            <p:cNvPr id="9" name="Picture 5" descr="verlauf"/>
            <p:cNvPicPr>
              <a:picLocks noChangeAspect="1" noChangeArrowheads="1"/>
            </p:cNvPicPr>
            <p:nvPr userDrawn="1"/>
          </p:nvPicPr>
          <p:blipFill>
            <a:blip r:embed="rId3" cstate="print"/>
            <a:srcRect/>
            <a:stretch>
              <a:fillRect/>
            </a:stretch>
          </p:blipFill>
          <p:spPr bwMode="auto">
            <a:xfrm>
              <a:off x="0" y="3748"/>
              <a:ext cx="5760" cy="857"/>
            </a:xfrm>
            <a:prstGeom prst="rect">
              <a:avLst/>
            </a:prstGeom>
            <a:noFill/>
            <a:ln w="9525">
              <a:noFill/>
              <a:miter lim="800000"/>
              <a:headEnd/>
              <a:tailEnd/>
            </a:ln>
          </p:spPr>
        </p:pic>
        <p:sp>
          <p:nvSpPr>
            <p:cNvPr id="10" name="Rectangle 6"/>
            <p:cNvSpPr>
              <a:spLocks noChangeArrowheads="1"/>
            </p:cNvSpPr>
            <p:nvPr userDrawn="1"/>
          </p:nvSpPr>
          <p:spPr bwMode="auto">
            <a:xfrm>
              <a:off x="0" y="3748"/>
              <a:ext cx="5760" cy="857"/>
            </a:xfrm>
            <a:prstGeom prst="rect">
              <a:avLst/>
            </a:prstGeom>
            <a:gradFill rotWithShape="1">
              <a:gsLst>
                <a:gs pos="0">
                  <a:srgbClr val="FFCC66"/>
                </a:gs>
                <a:gs pos="100000">
                  <a:srgbClr val="FF9900"/>
                </a:gs>
              </a:gsLst>
              <a:lin ang="5400000" scaled="1"/>
            </a:gradFill>
            <a:ln w="9525">
              <a:noFill/>
              <a:miter lim="800000"/>
              <a:headEnd/>
              <a:tailEnd/>
            </a:ln>
            <a:effectLst/>
          </p:spPr>
          <p:txBody>
            <a:bodyPr wrap="none" anchor="ctr"/>
            <a:lstStyle/>
            <a:p>
              <a:pPr algn="ctr">
                <a:defRPr/>
              </a:pPr>
              <a:endParaRPr lang="de-DE" dirty="0">
                <a:solidFill>
                  <a:srgbClr val="292929"/>
                </a:solidFill>
                <a:latin typeface="Verdana" pitchFamily="34" charset="0"/>
              </a:endParaRPr>
            </a:p>
          </p:txBody>
        </p:sp>
      </p:grpSp>
      <p:sp>
        <p:nvSpPr>
          <p:cNvPr id="11" name="Textfeld 10"/>
          <p:cNvSpPr txBox="1"/>
          <p:nvPr userDrawn="1"/>
        </p:nvSpPr>
        <p:spPr>
          <a:xfrm>
            <a:off x="1250133" y="6357958"/>
            <a:ext cx="6643734" cy="369320"/>
          </a:xfrm>
          <a:prstGeom prst="rect">
            <a:avLst/>
          </a:prstGeom>
          <a:noFill/>
        </p:spPr>
        <p:txBody>
          <a:bodyPr wrap="square" lIns="91428" tIns="45714" rIns="91428" bIns="45714" rtlCol="0">
            <a:spAutoFit/>
          </a:bodyPr>
          <a:lstStyle/>
          <a:p>
            <a:pPr algn="ctr"/>
            <a:r>
              <a:rPr lang="de-DE" sz="1800" dirty="0" smtClean="0">
                <a:solidFill>
                  <a:srgbClr val="292929"/>
                </a:solidFill>
                <a:latin typeface="Verdana" pitchFamily="34" charset="0"/>
                <a:ea typeface="Verdana" pitchFamily="34" charset="0"/>
                <a:cs typeface="Verdana" pitchFamily="34" charset="0"/>
              </a:rPr>
              <a:t>Universität Hohenheim, 31</a:t>
            </a:r>
            <a:r>
              <a:rPr lang="de-DE" sz="1800" baseline="0" dirty="0" smtClean="0">
                <a:solidFill>
                  <a:srgbClr val="292929"/>
                </a:solidFill>
                <a:latin typeface="Verdana" pitchFamily="34" charset="0"/>
                <a:ea typeface="Verdana" pitchFamily="34" charset="0"/>
                <a:cs typeface="Verdana" pitchFamily="34" charset="0"/>
              </a:rPr>
              <a:t>. Oktober 2014</a:t>
            </a:r>
            <a:endParaRPr lang="de-DE" sz="1800" dirty="0">
              <a:solidFill>
                <a:srgbClr val="292929"/>
              </a:solidFill>
              <a:latin typeface="Verdana" pitchFamily="34" charset="0"/>
              <a:ea typeface="Verdana" pitchFamily="34" charset="0"/>
              <a:cs typeface="Verdana"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Zwischen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lvl1pPr algn="ctr">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4000504"/>
            <a:ext cx="6400800" cy="1114436"/>
          </a:xfrm>
        </p:spPr>
        <p:txBody>
          <a:bodyPr/>
          <a:lstStyle>
            <a:lvl1pPr marL="0" indent="0" algn="ctr">
              <a:buNone/>
              <a:defRPr>
                <a:solidFill>
                  <a:srgbClr val="292929"/>
                </a:solidFill>
              </a:defRPr>
            </a:lvl1pPr>
            <a:lvl2pPr marL="457141" indent="0" algn="ctr">
              <a:buNone/>
              <a:defRPr>
                <a:solidFill>
                  <a:schemeClr val="tx1">
                    <a:tint val="75000"/>
                  </a:schemeClr>
                </a:solidFill>
              </a:defRPr>
            </a:lvl2pPr>
            <a:lvl3pPr marL="914283" indent="0" algn="ctr">
              <a:buNone/>
              <a:defRPr>
                <a:solidFill>
                  <a:schemeClr val="tx1">
                    <a:tint val="75000"/>
                  </a:schemeClr>
                </a:solidFill>
              </a:defRPr>
            </a:lvl3pPr>
            <a:lvl4pPr marL="1371424" indent="0" algn="ctr">
              <a:buNone/>
              <a:defRPr>
                <a:solidFill>
                  <a:schemeClr val="tx1">
                    <a:tint val="75000"/>
                  </a:schemeClr>
                </a:solidFill>
              </a:defRPr>
            </a:lvl4pPr>
            <a:lvl5pPr marL="1828565" indent="0" algn="ctr">
              <a:buNone/>
              <a:defRPr>
                <a:solidFill>
                  <a:schemeClr val="tx1">
                    <a:tint val="75000"/>
                  </a:schemeClr>
                </a:solidFill>
              </a:defRPr>
            </a:lvl5pPr>
            <a:lvl6pPr marL="2285706" indent="0" algn="ctr">
              <a:buNone/>
              <a:defRPr>
                <a:solidFill>
                  <a:schemeClr val="tx1">
                    <a:tint val="75000"/>
                  </a:schemeClr>
                </a:solidFill>
              </a:defRPr>
            </a:lvl6pPr>
            <a:lvl7pPr marL="2742848" indent="0" algn="ctr">
              <a:buNone/>
              <a:defRPr>
                <a:solidFill>
                  <a:schemeClr val="tx1">
                    <a:tint val="75000"/>
                  </a:schemeClr>
                </a:solidFill>
              </a:defRPr>
            </a:lvl7pPr>
            <a:lvl8pPr marL="3199989" indent="0" algn="ctr">
              <a:buNone/>
              <a:defRPr>
                <a:solidFill>
                  <a:schemeClr val="tx1">
                    <a:tint val="75000"/>
                  </a:schemeClr>
                </a:solidFill>
              </a:defRPr>
            </a:lvl8pPr>
            <a:lvl9pPr marL="3657130" indent="0" algn="ctr">
              <a:buNone/>
              <a:defRPr>
                <a:solidFill>
                  <a:schemeClr val="tx1">
                    <a:tint val="75000"/>
                  </a:schemeClr>
                </a:solidFill>
              </a:defRPr>
            </a:lvl9pPr>
          </a:lstStyle>
          <a:p>
            <a:r>
              <a:rPr lang="de-DE" dirty="0" smtClean="0"/>
              <a:t>Formatvorlage des Untertitelmasters durch Klicken bearbeiten</a:t>
            </a:r>
            <a:endParaRPr lang="de-DE" dirty="0"/>
          </a:p>
        </p:txBody>
      </p:sp>
      <p:pic>
        <p:nvPicPr>
          <p:cNvPr id="7" name="Grafik 6" descr="kowi-logo-petrischale-de Kopie.bmp"/>
          <p:cNvPicPr>
            <a:picLocks noChangeAspect="1"/>
          </p:cNvPicPr>
          <p:nvPr userDrawn="1"/>
        </p:nvPicPr>
        <p:blipFill>
          <a:blip r:embed="rId2" cstate="print"/>
          <a:srcRect b="22319"/>
          <a:stretch>
            <a:fillRect/>
          </a:stretch>
        </p:blipFill>
        <p:spPr>
          <a:xfrm>
            <a:off x="0" y="-23"/>
            <a:ext cx="9144000" cy="1002387"/>
          </a:xfrm>
          <a:prstGeom prst="rect">
            <a:avLst/>
          </a:prstGeom>
        </p:spPr>
      </p:pic>
      <p:grpSp>
        <p:nvGrpSpPr>
          <p:cNvPr id="4" name="Group 4"/>
          <p:cNvGrpSpPr>
            <a:grpSpLocks/>
          </p:cNvGrpSpPr>
          <p:nvPr userDrawn="1"/>
        </p:nvGrpSpPr>
        <p:grpSpPr bwMode="auto">
          <a:xfrm>
            <a:off x="0" y="5949950"/>
            <a:ext cx="9144000" cy="1062038"/>
            <a:chOff x="0" y="3748"/>
            <a:chExt cx="5760" cy="857"/>
          </a:xfrm>
        </p:grpSpPr>
        <p:pic>
          <p:nvPicPr>
            <p:cNvPr id="6" name="Picture 5" descr="verlauf"/>
            <p:cNvPicPr>
              <a:picLocks noChangeAspect="1" noChangeArrowheads="1"/>
            </p:cNvPicPr>
            <p:nvPr userDrawn="1"/>
          </p:nvPicPr>
          <p:blipFill>
            <a:blip r:embed="rId3" cstate="print"/>
            <a:srcRect/>
            <a:stretch>
              <a:fillRect/>
            </a:stretch>
          </p:blipFill>
          <p:spPr bwMode="auto">
            <a:xfrm>
              <a:off x="0" y="3748"/>
              <a:ext cx="5760" cy="857"/>
            </a:xfrm>
            <a:prstGeom prst="rect">
              <a:avLst/>
            </a:prstGeom>
            <a:noFill/>
            <a:ln w="9525">
              <a:noFill/>
              <a:miter lim="800000"/>
              <a:headEnd/>
              <a:tailEnd/>
            </a:ln>
          </p:spPr>
        </p:pic>
        <p:sp>
          <p:nvSpPr>
            <p:cNvPr id="8" name="Rectangle 6"/>
            <p:cNvSpPr>
              <a:spLocks noChangeArrowheads="1"/>
            </p:cNvSpPr>
            <p:nvPr userDrawn="1"/>
          </p:nvSpPr>
          <p:spPr bwMode="auto">
            <a:xfrm>
              <a:off x="0" y="3748"/>
              <a:ext cx="5760" cy="857"/>
            </a:xfrm>
            <a:prstGeom prst="rect">
              <a:avLst/>
            </a:prstGeom>
            <a:gradFill rotWithShape="1">
              <a:gsLst>
                <a:gs pos="0">
                  <a:srgbClr val="FFCC66"/>
                </a:gs>
                <a:gs pos="100000">
                  <a:srgbClr val="FF9900"/>
                </a:gs>
              </a:gsLst>
              <a:lin ang="5400000" scaled="1"/>
            </a:gradFill>
            <a:ln w="9525">
              <a:noFill/>
              <a:miter lim="800000"/>
              <a:headEnd/>
              <a:tailEnd/>
            </a:ln>
            <a:effectLst/>
          </p:spPr>
          <p:txBody>
            <a:bodyPr wrap="none" anchor="ctr"/>
            <a:lstStyle/>
            <a:p>
              <a:pPr>
                <a:defRPr/>
              </a:pPr>
              <a:endParaRPr lang="de-DE">
                <a:solidFill>
                  <a:srgbClr val="000000"/>
                </a:solidFill>
                <a:latin typeface="Arial"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292929"/>
                </a:solidFill>
              </a:defRPr>
            </a:lvl1p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7200" y="2142001"/>
            <a:ext cx="4038600" cy="4525963"/>
          </a:xfrm>
        </p:spPr>
        <p:txBody>
          <a:bodyPr/>
          <a:lstStyle>
            <a:lvl1pPr>
              <a:defRPr sz="2000">
                <a:solidFill>
                  <a:srgbClr val="292929"/>
                </a:solidFill>
              </a:defRPr>
            </a:lvl1pPr>
            <a:lvl2pPr>
              <a:defRPr sz="1800">
                <a:solidFill>
                  <a:srgbClr val="292929"/>
                </a:solidFill>
              </a:defRPr>
            </a:lvl2pPr>
            <a:lvl3pPr>
              <a:defRPr sz="1600">
                <a:solidFill>
                  <a:srgbClr val="292929"/>
                </a:solidFill>
              </a:defRPr>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4" name="Inhaltsplatzhalter 3"/>
          <p:cNvSpPr>
            <a:spLocks noGrp="1"/>
          </p:cNvSpPr>
          <p:nvPr>
            <p:ph sz="half" idx="2"/>
          </p:nvPr>
        </p:nvSpPr>
        <p:spPr>
          <a:xfrm>
            <a:off x="4648200" y="2142001"/>
            <a:ext cx="4038600" cy="4525963"/>
          </a:xfrm>
        </p:spPr>
        <p:txBody>
          <a:bodyPr/>
          <a:lstStyle>
            <a:lvl1pPr>
              <a:defRPr sz="2000">
                <a:solidFill>
                  <a:srgbClr val="292929"/>
                </a:solidFill>
              </a:defRPr>
            </a:lvl1pPr>
            <a:lvl2pPr>
              <a:defRPr sz="1800">
                <a:solidFill>
                  <a:srgbClr val="292929"/>
                </a:solidFill>
              </a:defRPr>
            </a:lvl2pPr>
            <a:lvl3pPr>
              <a:defRPr sz="1600">
                <a:solidFill>
                  <a:srgbClr val="292929"/>
                </a:solidFill>
              </a:defRPr>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292929"/>
                </a:solidFill>
              </a:defRPr>
            </a:lvl1pPr>
          </a:lstStyle>
          <a:p>
            <a:r>
              <a:rPr lang="de-DE" dirty="0" smtClean="0"/>
              <a:t>Titelmasterformat durch Klicken bearbeiten</a:t>
            </a: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71473" y="1000108"/>
            <a:ext cx="3008313" cy="1019174"/>
          </a:xfrm>
        </p:spPr>
        <p:txBody>
          <a:bodyPr anchor="b" anchorCtr="0">
            <a:noAutofit/>
          </a:bodyPr>
          <a:lstStyle>
            <a:lvl1pPr algn="l">
              <a:defRPr sz="1800" b="0">
                <a:solidFill>
                  <a:srgbClr val="292929"/>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643306" y="1000109"/>
            <a:ext cx="5111750" cy="5710237"/>
          </a:xfrm>
        </p:spPr>
        <p:txBody>
          <a:bodyPr/>
          <a:lstStyle>
            <a:lvl1pPr>
              <a:defRPr sz="2000">
                <a:solidFill>
                  <a:srgbClr val="292929"/>
                </a:solidFill>
              </a:defRPr>
            </a:lvl1pPr>
            <a:lvl2pPr>
              <a:defRPr sz="1800">
                <a:solidFill>
                  <a:srgbClr val="292929"/>
                </a:solidFill>
              </a:defRPr>
            </a:lvl2pPr>
            <a:lvl3pPr>
              <a:defRPr sz="1600">
                <a:solidFill>
                  <a:srgbClr val="292929"/>
                </a:solidFill>
              </a:defRPr>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4" name="Textplatzhalter 3"/>
          <p:cNvSpPr>
            <a:spLocks noGrp="1"/>
          </p:cNvSpPr>
          <p:nvPr>
            <p:ph type="body" sz="half" idx="2"/>
          </p:nvPr>
        </p:nvSpPr>
        <p:spPr>
          <a:xfrm>
            <a:off x="571473" y="2000240"/>
            <a:ext cx="3008313" cy="4691063"/>
          </a:xfrm>
        </p:spPr>
        <p:txBody>
          <a:bodyPr>
            <a:normAutofit/>
          </a:bodyPr>
          <a:lstStyle>
            <a:lvl1pPr marL="0" indent="0">
              <a:buNone/>
              <a:defRPr sz="1800">
                <a:solidFill>
                  <a:srgbClr val="292929"/>
                </a:solidFill>
              </a:defRPr>
            </a:lvl1pPr>
            <a:lvl2pPr marL="457141" indent="0">
              <a:buNone/>
              <a:defRPr sz="1200"/>
            </a:lvl2pPr>
            <a:lvl3pPr marL="914283" indent="0">
              <a:buNone/>
              <a:defRPr sz="1000"/>
            </a:lvl3pPr>
            <a:lvl4pPr marL="1371424" indent="0">
              <a:buNone/>
              <a:defRPr sz="900"/>
            </a:lvl4pPr>
            <a:lvl5pPr marL="1828565" indent="0">
              <a:buNone/>
              <a:defRPr sz="900"/>
            </a:lvl5pPr>
            <a:lvl6pPr marL="2285706" indent="0">
              <a:buNone/>
              <a:defRPr sz="900"/>
            </a:lvl6pPr>
            <a:lvl7pPr marL="2742848" indent="0">
              <a:buNone/>
              <a:defRPr sz="900"/>
            </a:lvl7pPr>
            <a:lvl8pPr marL="3199989" indent="0">
              <a:buNone/>
              <a:defRPr sz="900"/>
            </a:lvl8pPr>
            <a:lvl9pPr marL="3657130" indent="0">
              <a:buNone/>
              <a:defRPr sz="900"/>
            </a:lvl9pPr>
          </a:lstStyle>
          <a:p>
            <a:pPr lvl="0"/>
            <a:r>
              <a:rPr lang="de-DE" dirty="0" smtClean="0"/>
              <a:t>Textmasterformate durch Klicken bearbeiten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828800" y="2071678"/>
            <a:ext cx="5486400" cy="3757610"/>
          </a:xfrm>
        </p:spPr>
        <p:txBody>
          <a:bodyPr/>
          <a:lstStyle>
            <a:lvl1pPr marL="0" indent="0" algn="ctr">
              <a:buNone/>
              <a:defRPr sz="3200">
                <a:solidFill>
                  <a:srgbClr val="292929"/>
                </a:solidFill>
              </a:defRPr>
            </a:lvl1pPr>
            <a:lvl2pPr marL="457141" indent="0">
              <a:buNone/>
              <a:defRPr sz="2800"/>
            </a:lvl2pPr>
            <a:lvl3pPr marL="914283" indent="0">
              <a:buNone/>
              <a:defRPr sz="2400"/>
            </a:lvl3pPr>
            <a:lvl4pPr marL="1371424" indent="0">
              <a:buNone/>
              <a:defRPr sz="2000"/>
            </a:lvl4pPr>
            <a:lvl5pPr marL="1828565" indent="0">
              <a:buNone/>
              <a:defRPr sz="2000"/>
            </a:lvl5pPr>
            <a:lvl6pPr marL="2285706" indent="0">
              <a:buNone/>
              <a:defRPr sz="2000"/>
            </a:lvl6pPr>
            <a:lvl7pPr marL="2742848" indent="0">
              <a:buNone/>
              <a:defRPr sz="2000"/>
            </a:lvl7pPr>
            <a:lvl8pPr marL="3199989" indent="0">
              <a:buNone/>
              <a:defRPr sz="2000"/>
            </a:lvl8pPr>
            <a:lvl9pPr marL="3657130" indent="0">
              <a:buNone/>
              <a:defRPr sz="2000"/>
            </a:lvl9pPr>
          </a:lstStyle>
          <a:p>
            <a:r>
              <a:rPr lang="de-DE" dirty="0" smtClean="0"/>
              <a:t>Bild durch Klicken auf Symbol hinzufügen</a:t>
            </a:r>
            <a:endParaRPr lang="de-DE" dirty="0"/>
          </a:p>
        </p:txBody>
      </p:sp>
      <p:sp>
        <p:nvSpPr>
          <p:cNvPr id="4" name="Textplatzhalter 3"/>
          <p:cNvSpPr>
            <a:spLocks noGrp="1"/>
          </p:cNvSpPr>
          <p:nvPr>
            <p:ph type="body" sz="half" idx="2"/>
          </p:nvPr>
        </p:nvSpPr>
        <p:spPr>
          <a:xfrm>
            <a:off x="1828800" y="5838848"/>
            <a:ext cx="5486400" cy="804862"/>
          </a:xfrm>
        </p:spPr>
        <p:txBody>
          <a:bodyPr>
            <a:normAutofit/>
          </a:bodyPr>
          <a:lstStyle>
            <a:lvl1pPr marL="0" indent="0" algn="ctr">
              <a:buNone/>
              <a:defRPr sz="2000">
                <a:solidFill>
                  <a:srgbClr val="292929"/>
                </a:solidFill>
              </a:defRPr>
            </a:lvl1pPr>
            <a:lvl2pPr marL="457141" indent="0">
              <a:buNone/>
              <a:defRPr sz="1200"/>
            </a:lvl2pPr>
            <a:lvl3pPr marL="914283" indent="0">
              <a:buNone/>
              <a:defRPr sz="1000"/>
            </a:lvl3pPr>
            <a:lvl4pPr marL="1371424" indent="0">
              <a:buNone/>
              <a:defRPr sz="900"/>
            </a:lvl4pPr>
            <a:lvl5pPr marL="1828565" indent="0">
              <a:buNone/>
              <a:defRPr sz="900"/>
            </a:lvl5pPr>
            <a:lvl6pPr marL="2285706" indent="0">
              <a:buNone/>
              <a:defRPr sz="900"/>
            </a:lvl6pPr>
            <a:lvl7pPr marL="2742848" indent="0">
              <a:buNone/>
              <a:defRPr sz="900"/>
            </a:lvl7pPr>
            <a:lvl8pPr marL="3199989" indent="0">
              <a:buNone/>
              <a:defRPr sz="900"/>
            </a:lvl8pPr>
            <a:lvl9pPr marL="3657130" indent="0">
              <a:buNone/>
              <a:defRPr sz="900"/>
            </a:lvl9pPr>
          </a:lstStyle>
          <a:p>
            <a:pPr lvl="0"/>
            <a:r>
              <a:rPr lang="de-DE" dirty="0" smtClean="0"/>
              <a:t>Textmasterformate durch Klicken bearbeiten</a:t>
            </a:r>
          </a:p>
        </p:txBody>
      </p:sp>
      <p:sp>
        <p:nvSpPr>
          <p:cNvPr id="10" name="Titel 1"/>
          <p:cNvSpPr>
            <a:spLocks noGrp="1"/>
          </p:cNvSpPr>
          <p:nvPr>
            <p:ph type="title"/>
          </p:nvPr>
        </p:nvSpPr>
        <p:spPr>
          <a:xfrm>
            <a:off x="457200" y="986401"/>
            <a:ext cx="8229600" cy="900000"/>
          </a:xfrm>
        </p:spPr>
        <p:txBody>
          <a:bodyPr/>
          <a:lstStyle>
            <a:lvl1pPr>
              <a:defRPr>
                <a:solidFill>
                  <a:srgbClr val="292929"/>
                </a:solidFill>
              </a:defRPr>
            </a:lvl1pPr>
          </a:lstStyle>
          <a:p>
            <a:r>
              <a:rPr lang="de-DE" dirty="0" smtClean="0"/>
              <a:t>Titelmasterformat durch Klicken bearbeiten</a:t>
            </a:r>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985839"/>
            <a:ext cx="8229600" cy="898525"/>
          </a:xfrm>
        </p:spPr>
        <p:txBody>
          <a:bodyPr/>
          <a:lstStyle>
            <a:lvl1pPr>
              <a:defRPr>
                <a:solidFill>
                  <a:srgbClr val="292929"/>
                </a:solidFill>
              </a:defRPr>
            </a:lvl1pPr>
          </a:lstStyle>
          <a:p>
            <a:r>
              <a:rPr lang="de-DE" dirty="0" smtClean="0"/>
              <a:t>Titelmasterformat durch Klicken bearbeiten</a:t>
            </a:r>
            <a:endParaRPr lang="de-DE" dirty="0"/>
          </a:p>
        </p:txBody>
      </p:sp>
      <p:sp>
        <p:nvSpPr>
          <p:cNvPr id="3" name="Tabellenplatzhalter 2"/>
          <p:cNvSpPr>
            <a:spLocks noGrp="1"/>
          </p:cNvSpPr>
          <p:nvPr>
            <p:ph type="tbl" idx="1"/>
          </p:nvPr>
        </p:nvSpPr>
        <p:spPr>
          <a:xfrm>
            <a:off x="457200" y="2143126"/>
            <a:ext cx="8229600" cy="4475163"/>
          </a:xfrm>
        </p:spPr>
        <p:txBody>
          <a:bodyPr rtlCol="0">
            <a:normAutofit/>
          </a:bodyPr>
          <a:lstStyle/>
          <a:p>
            <a:pPr lvl="0"/>
            <a:endParaRPr lang="de-DE" noProof="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986401"/>
            <a:ext cx="8229600" cy="900000"/>
          </a:xfrm>
          <a:prstGeom prst="rect">
            <a:avLst/>
          </a:prstGeom>
        </p:spPr>
        <p:txBody>
          <a:bodyPr vert="horz" lIns="91428" tIns="45714" rIns="91428" bIns="45714" rtlCol="0" anchor="ctr">
            <a:normAutofit/>
          </a:bodyPr>
          <a:lstStyle/>
          <a:p>
            <a:r>
              <a:rPr lang="de-DE" dirty="0" smtClean="0"/>
              <a:t>Titelmasterformat durch Klicken bearb.</a:t>
            </a:r>
            <a:endParaRPr lang="de-DE" dirty="0"/>
          </a:p>
        </p:txBody>
      </p:sp>
      <p:sp>
        <p:nvSpPr>
          <p:cNvPr id="3" name="Textplatzhalter 2"/>
          <p:cNvSpPr>
            <a:spLocks noGrp="1"/>
          </p:cNvSpPr>
          <p:nvPr>
            <p:ph type="body" idx="1"/>
          </p:nvPr>
        </p:nvSpPr>
        <p:spPr>
          <a:xfrm>
            <a:off x="457200" y="2142000"/>
            <a:ext cx="8229600" cy="4474800"/>
          </a:xfrm>
          <a:prstGeom prst="rect">
            <a:avLst/>
          </a:prstGeom>
        </p:spPr>
        <p:txBody>
          <a:bodyPr vert="horz" lIns="91428" tIns="45714" rIns="91428" bIns="45714"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8" name="Rechteck 7"/>
          <p:cNvSpPr/>
          <p:nvPr/>
        </p:nvSpPr>
        <p:spPr>
          <a:xfrm>
            <a:off x="5286380" y="0"/>
            <a:ext cx="3857620" cy="849600"/>
          </a:xfrm>
          <a:prstGeom prst="rect">
            <a:avLst/>
          </a:prstGeom>
          <a:gradFill flip="none" rotWithShape="1">
            <a:gsLst>
              <a:gs pos="9000">
                <a:srgbClr val="FFA400"/>
              </a:gs>
              <a:gs pos="100000">
                <a:srgbClr val="FFF2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de-DE"/>
          </a:p>
        </p:txBody>
      </p:sp>
      <p:pic>
        <p:nvPicPr>
          <p:cNvPr id="7" name="Grafik 6" descr="KoWi-Logo-orange-2010.png"/>
          <p:cNvPicPr>
            <a:picLocks noChangeAspect="1"/>
          </p:cNvPicPr>
          <p:nvPr/>
        </p:nvPicPr>
        <p:blipFill>
          <a:blip r:embed="rId11" cstate="print"/>
          <a:stretch>
            <a:fillRect/>
          </a:stretch>
        </p:blipFill>
        <p:spPr>
          <a:xfrm>
            <a:off x="0" y="1"/>
            <a:ext cx="5353050" cy="847725"/>
          </a:xfrm>
          <a:prstGeom prst="rect">
            <a:avLst/>
          </a:prstGeom>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Lst>
  <p:timing>
    <p:tnLst>
      <p:par>
        <p:cTn id="1" dur="indefinite" restart="never" nodeType="tmRoot"/>
      </p:par>
    </p:tnLst>
  </p:timing>
  <p:txStyles>
    <p:titleStyle>
      <a:lvl1pPr algn="ctr" defTabSz="914283" rtl="0" eaLnBrk="1" latinLnBrk="0" hangingPunct="1">
        <a:spcBef>
          <a:spcPct val="0"/>
        </a:spcBef>
        <a:buNone/>
        <a:defRPr sz="2800" kern="1200">
          <a:solidFill>
            <a:srgbClr val="292929"/>
          </a:solidFill>
          <a:latin typeface="Verdana" pitchFamily="34" charset="0"/>
          <a:ea typeface="+mj-ea"/>
          <a:cs typeface="+mj-cs"/>
        </a:defRPr>
      </a:lvl1pPr>
    </p:titleStyle>
    <p:bodyStyle>
      <a:lvl1pPr marL="342856" indent="-342856" algn="l" defTabSz="914283" rtl="0" eaLnBrk="1" latinLnBrk="0" hangingPunct="1">
        <a:lnSpc>
          <a:spcPct val="110000"/>
        </a:lnSpc>
        <a:spcBef>
          <a:spcPts val="600"/>
        </a:spcBef>
        <a:spcAft>
          <a:spcPts val="600"/>
        </a:spcAft>
        <a:buClr>
          <a:srgbClr val="FFCC00"/>
        </a:buClr>
        <a:buSzPct val="120000"/>
        <a:buFont typeface="Wingdings" pitchFamily="2" charset="2"/>
        <a:buChar char="§"/>
        <a:defRPr sz="2000" kern="1200">
          <a:solidFill>
            <a:srgbClr val="292929"/>
          </a:solidFill>
          <a:latin typeface="Verdana" pitchFamily="34" charset="0"/>
          <a:ea typeface="+mn-ea"/>
          <a:cs typeface="+mn-cs"/>
        </a:defRPr>
      </a:lvl1pPr>
      <a:lvl2pPr marL="742855" indent="-285714" algn="l" defTabSz="914283" rtl="0" eaLnBrk="1" latinLnBrk="0" hangingPunct="1">
        <a:lnSpc>
          <a:spcPct val="110000"/>
        </a:lnSpc>
        <a:spcBef>
          <a:spcPts val="300"/>
        </a:spcBef>
        <a:spcAft>
          <a:spcPts val="600"/>
        </a:spcAft>
        <a:buClr>
          <a:srgbClr val="FFC000"/>
        </a:buClr>
        <a:buSzPct val="120000"/>
        <a:buFont typeface="Wingdings" pitchFamily="2" charset="2"/>
        <a:buChar char="§"/>
        <a:defRPr lang="de-DE" sz="1800" kern="1200" dirty="0" smtClean="0">
          <a:solidFill>
            <a:srgbClr val="292929"/>
          </a:solidFill>
          <a:latin typeface="Verdana" pitchFamily="34" charset="0"/>
          <a:ea typeface="+mn-ea"/>
          <a:cs typeface="+mn-cs"/>
        </a:defRPr>
      </a:lvl2pPr>
      <a:lvl3pPr marL="1142853" indent="-228571" algn="l" defTabSz="914283" rtl="0" eaLnBrk="1" latinLnBrk="0" hangingPunct="1">
        <a:lnSpc>
          <a:spcPct val="110000"/>
        </a:lnSpc>
        <a:spcBef>
          <a:spcPts val="300"/>
        </a:spcBef>
        <a:spcAft>
          <a:spcPts val="600"/>
        </a:spcAft>
        <a:buClr>
          <a:srgbClr val="FFC000"/>
        </a:buClr>
        <a:buSzPct val="120000"/>
        <a:buFont typeface="Wingdings" pitchFamily="2" charset="2"/>
        <a:buChar char="§"/>
        <a:defRPr lang="de-DE" sz="1600" kern="1200" dirty="0" smtClean="0">
          <a:solidFill>
            <a:srgbClr val="292929"/>
          </a:solidFill>
          <a:latin typeface="Verdana" pitchFamily="34" charset="0"/>
          <a:ea typeface="+mn-ea"/>
          <a:cs typeface="+mn-cs"/>
        </a:defRPr>
      </a:lvl3pPr>
      <a:lvl4pPr marL="1599994" indent="-228571" algn="l" defTabSz="914283" rtl="0" eaLnBrk="1" latinLnBrk="0" hangingPunct="1">
        <a:spcBef>
          <a:spcPct val="20000"/>
        </a:spcBef>
        <a:buFont typeface="Arial" pitchFamily="34" charset="0"/>
        <a:buChar char="–"/>
        <a:defRPr sz="2000" kern="1200">
          <a:solidFill>
            <a:schemeClr val="bg1">
              <a:lumMod val="50000"/>
            </a:schemeClr>
          </a:solidFill>
          <a:latin typeface="Verdana" pitchFamily="34" charset="0"/>
          <a:ea typeface="+mn-ea"/>
          <a:cs typeface="+mn-cs"/>
        </a:defRPr>
      </a:lvl4pPr>
      <a:lvl5pPr marL="2057136" indent="-228571" algn="l" defTabSz="914283" rtl="0" eaLnBrk="1" latinLnBrk="0" hangingPunct="1">
        <a:spcBef>
          <a:spcPct val="20000"/>
        </a:spcBef>
        <a:buFont typeface="Arial" pitchFamily="34" charset="0"/>
        <a:buChar char="»"/>
        <a:defRPr sz="2000" kern="1200">
          <a:solidFill>
            <a:schemeClr val="bg1">
              <a:lumMod val="50000"/>
            </a:schemeClr>
          </a:solidFill>
          <a:latin typeface="Verdana" pitchFamily="34" charset="0"/>
          <a:ea typeface="+mn-ea"/>
          <a:cs typeface="+mn-cs"/>
        </a:defRPr>
      </a:lvl5pPr>
      <a:lvl6pPr marL="2514277" indent="-228571" algn="l" defTabSz="9142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8" indent="-228571" algn="l" defTabSz="9142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60" indent="-228571" algn="l" defTabSz="9142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01" indent="-228571" algn="l" defTabSz="9142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283" rtl="0" eaLnBrk="1" latinLnBrk="0" hangingPunct="1">
        <a:defRPr sz="1800" kern="1200">
          <a:solidFill>
            <a:schemeClr val="tx1"/>
          </a:solidFill>
          <a:latin typeface="+mn-lt"/>
          <a:ea typeface="+mn-ea"/>
          <a:cs typeface="+mn-cs"/>
        </a:defRPr>
      </a:lvl1pPr>
      <a:lvl2pPr marL="457141" algn="l" defTabSz="914283" rtl="0" eaLnBrk="1" latinLnBrk="0" hangingPunct="1">
        <a:defRPr sz="1800" kern="1200">
          <a:solidFill>
            <a:schemeClr val="tx1"/>
          </a:solidFill>
          <a:latin typeface="+mn-lt"/>
          <a:ea typeface="+mn-ea"/>
          <a:cs typeface="+mn-cs"/>
        </a:defRPr>
      </a:lvl2pPr>
      <a:lvl3pPr marL="914283" algn="l" defTabSz="914283" rtl="0" eaLnBrk="1" latinLnBrk="0" hangingPunct="1">
        <a:defRPr sz="1800" kern="1200">
          <a:solidFill>
            <a:schemeClr val="tx1"/>
          </a:solidFill>
          <a:latin typeface="+mn-lt"/>
          <a:ea typeface="+mn-ea"/>
          <a:cs typeface="+mn-cs"/>
        </a:defRPr>
      </a:lvl3pPr>
      <a:lvl4pPr marL="1371424" algn="l" defTabSz="914283" rtl="0" eaLnBrk="1" latinLnBrk="0" hangingPunct="1">
        <a:defRPr sz="1800" kern="1200">
          <a:solidFill>
            <a:schemeClr val="tx1"/>
          </a:solidFill>
          <a:latin typeface="+mn-lt"/>
          <a:ea typeface="+mn-ea"/>
          <a:cs typeface="+mn-cs"/>
        </a:defRPr>
      </a:lvl4pPr>
      <a:lvl5pPr marL="1828565" algn="l" defTabSz="914283" rtl="0" eaLnBrk="1" latinLnBrk="0" hangingPunct="1">
        <a:defRPr sz="1800" kern="1200">
          <a:solidFill>
            <a:schemeClr val="tx1"/>
          </a:solidFill>
          <a:latin typeface="+mn-lt"/>
          <a:ea typeface="+mn-ea"/>
          <a:cs typeface="+mn-cs"/>
        </a:defRPr>
      </a:lvl5pPr>
      <a:lvl6pPr marL="2285706" algn="l" defTabSz="914283" rtl="0" eaLnBrk="1" latinLnBrk="0" hangingPunct="1">
        <a:defRPr sz="1800" kern="1200">
          <a:solidFill>
            <a:schemeClr val="tx1"/>
          </a:solidFill>
          <a:latin typeface="+mn-lt"/>
          <a:ea typeface="+mn-ea"/>
          <a:cs typeface="+mn-cs"/>
        </a:defRPr>
      </a:lvl6pPr>
      <a:lvl7pPr marL="2742848" algn="l" defTabSz="914283" rtl="0" eaLnBrk="1" latinLnBrk="0" hangingPunct="1">
        <a:defRPr sz="1800" kern="1200">
          <a:solidFill>
            <a:schemeClr val="tx1"/>
          </a:solidFill>
          <a:latin typeface="+mn-lt"/>
          <a:ea typeface="+mn-ea"/>
          <a:cs typeface="+mn-cs"/>
        </a:defRPr>
      </a:lvl7pPr>
      <a:lvl8pPr marL="3199989" algn="l" defTabSz="914283" rtl="0" eaLnBrk="1" latinLnBrk="0" hangingPunct="1">
        <a:defRPr sz="1800" kern="1200">
          <a:solidFill>
            <a:schemeClr val="tx1"/>
          </a:solidFill>
          <a:latin typeface="+mn-lt"/>
          <a:ea typeface="+mn-ea"/>
          <a:cs typeface="+mn-cs"/>
        </a:defRPr>
      </a:lvl8pPr>
      <a:lvl9pPr marL="3657130" algn="l" defTabSz="9142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ec.europa.eu/euraxess/index.cfm/rights/index" TargetMode="External"/><Relationship Id="rId2" Type="http://schemas.openxmlformats.org/officeDocument/2006/relationships/hyperlink" Target="http://www.kowi.de/mariecurie" TargetMode="External"/><Relationship Id="rId1" Type="http://schemas.openxmlformats.org/officeDocument/2006/relationships/slideLayout" Target="../slideLayouts/slideLayout2.xml"/><Relationship Id="rId6" Type="http://schemas.openxmlformats.org/officeDocument/2006/relationships/hyperlink" Target="http://www.humboldt-foundation.de/web/3097.html" TargetMode="External"/><Relationship Id="rId5" Type="http://schemas.openxmlformats.org/officeDocument/2006/relationships/hyperlink" Target="http://cordis.europa.eu/fp7/mariecurieactions/itn_en.html" TargetMode="External"/><Relationship Id="rId4" Type="http://schemas.openxmlformats.org/officeDocument/2006/relationships/hyperlink" Target="http://ec.europa.eu/euraxess/index.cfm/rights/whatIsAResearcher"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hyperlink" Target="mailto:sr@kowi.de"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276873"/>
            <a:ext cx="7772400" cy="2016224"/>
          </a:xfrm>
        </p:spPr>
        <p:txBody>
          <a:bodyPr>
            <a:normAutofit/>
          </a:bodyPr>
          <a:lstStyle/>
          <a:p>
            <a:r>
              <a:rPr lang="de-DE" dirty="0" smtClean="0"/>
              <a:t>EU-Forschungsförderung in </a:t>
            </a:r>
            <a:r>
              <a:rPr lang="de-DE" dirty="0" err="1" smtClean="0"/>
              <a:t>Horizon</a:t>
            </a:r>
            <a:r>
              <a:rPr lang="de-DE" dirty="0" smtClean="0"/>
              <a:t> 2020 –  </a:t>
            </a:r>
            <a:br>
              <a:rPr lang="de-DE" dirty="0" smtClean="0"/>
            </a:br>
            <a:r>
              <a:rPr lang="de-DE" dirty="0" smtClean="0"/>
              <a:t>Die Marie </a:t>
            </a:r>
            <a:r>
              <a:rPr lang="de-DE" dirty="0" err="1" smtClean="0"/>
              <a:t>Skłodowska</a:t>
            </a:r>
            <a:r>
              <a:rPr lang="de-DE" dirty="0" smtClean="0"/>
              <a:t>-Curie Actions (</a:t>
            </a:r>
            <a:r>
              <a:rPr lang="de-DE" dirty="0" err="1" smtClean="0"/>
              <a:t>MSCA</a:t>
            </a:r>
            <a:r>
              <a:rPr lang="de-DE" dirty="0" smtClean="0"/>
              <a:t>)</a:t>
            </a:r>
            <a:endParaRPr lang="de-DE" dirty="0"/>
          </a:p>
        </p:txBody>
      </p:sp>
      <p:sp>
        <p:nvSpPr>
          <p:cNvPr id="4" name="Untertitel 2"/>
          <p:cNvSpPr txBox="1">
            <a:spLocks/>
          </p:cNvSpPr>
          <p:nvPr/>
        </p:nvSpPr>
        <p:spPr>
          <a:xfrm>
            <a:off x="1500166" y="4071942"/>
            <a:ext cx="6400800" cy="1114436"/>
          </a:xfrm>
          <a:prstGeom prst="rect">
            <a:avLst/>
          </a:prstGeom>
        </p:spPr>
        <p:txBody>
          <a:bodyPr vert="horz" lIns="91428" tIns="45714" rIns="91428" bIns="45714" rtlCol="0">
            <a:normAutofit/>
          </a:bodyPr>
          <a:lstStyle/>
          <a:p>
            <a:pPr algn="ctr" defTabSz="914283" fontAlgn="auto">
              <a:lnSpc>
                <a:spcPct val="110000"/>
              </a:lnSpc>
              <a:spcBef>
                <a:spcPts val="600"/>
              </a:spcBef>
              <a:spcAft>
                <a:spcPts val="600"/>
              </a:spcAft>
              <a:buClr>
                <a:srgbClr val="FFCC00"/>
              </a:buClr>
              <a:buSzPct val="120000"/>
              <a:defRPr/>
            </a:pPr>
            <a:endParaRPr lang="de-DE" sz="2000" dirty="0">
              <a:solidFill>
                <a:srgbClr val="292929"/>
              </a:solidFill>
              <a:latin typeface="Verdana" pitchFamily="34" charset="0"/>
              <a:cs typeface="+mn-cs"/>
            </a:endParaRPr>
          </a:p>
        </p:txBody>
      </p:sp>
      <p:sp>
        <p:nvSpPr>
          <p:cNvPr id="7" name="Untertitel 6"/>
          <p:cNvSpPr>
            <a:spLocks noGrp="1"/>
          </p:cNvSpPr>
          <p:nvPr>
            <p:ph type="subTitle" idx="1"/>
          </p:nvPr>
        </p:nvSpPr>
        <p:spPr>
          <a:xfrm>
            <a:off x="3071802" y="5072074"/>
            <a:ext cx="3000396" cy="428628"/>
          </a:xfrm>
        </p:spPr>
        <p:txBody>
          <a:bodyPr/>
          <a:lstStyle/>
          <a:p>
            <a:r>
              <a:rPr lang="de-DE" dirty="0" smtClean="0"/>
              <a:t>Sarah Raphael, </a:t>
            </a:r>
            <a:r>
              <a:rPr lang="de-DE" dirty="0" err="1" smtClean="0"/>
              <a:t>KoWi</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2693988"/>
            <a:ext cx="7772400" cy="1470025"/>
          </a:xfrm>
        </p:spPr>
        <p:txBody>
          <a:bodyPr>
            <a:normAutofit/>
          </a:bodyPr>
          <a:lstStyle/>
          <a:p>
            <a:pPr lvl="1" algn="ctr" defTabSz="914283" rtl="0">
              <a:spcBef>
                <a:spcPct val="0"/>
              </a:spcBef>
            </a:pPr>
            <a:r>
              <a:rPr lang="en-GB" sz="2800" dirty="0" smtClean="0">
                <a:latin typeface="Verdana" pitchFamily="34" charset="0"/>
                <a:ea typeface="Verdana" pitchFamily="34" charset="0"/>
                <a:cs typeface="Verdana" pitchFamily="34" charset="0"/>
              </a:rPr>
              <a:t>Die Marie </a:t>
            </a:r>
            <a:r>
              <a:rPr lang="en-GB" sz="2800" dirty="0" err="1" smtClean="0">
                <a:latin typeface="Verdana" pitchFamily="34" charset="0"/>
                <a:ea typeface="Verdana" pitchFamily="34" charset="0"/>
                <a:cs typeface="Verdana" pitchFamily="34" charset="0"/>
              </a:rPr>
              <a:t>Skłodowska</a:t>
            </a:r>
            <a:r>
              <a:rPr lang="en-GB" sz="2800" dirty="0" smtClean="0">
                <a:latin typeface="Verdana" pitchFamily="34" charset="0"/>
                <a:ea typeface="Verdana" pitchFamily="34" charset="0"/>
                <a:cs typeface="Verdana" pitchFamily="34" charset="0"/>
              </a:rPr>
              <a:t>-Curie Actions (</a:t>
            </a:r>
            <a:r>
              <a:rPr lang="en-GB" sz="2800" dirty="0" err="1" smtClean="0">
                <a:latin typeface="Verdana" pitchFamily="34" charset="0"/>
                <a:ea typeface="Verdana" pitchFamily="34" charset="0"/>
                <a:cs typeface="Verdana" pitchFamily="34" charset="0"/>
              </a:rPr>
              <a:t>MSCA</a:t>
            </a:r>
            <a:r>
              <a:rPr lang="en-GB" sz="2800" dirty="0" smtClean="0">
                <a:latin typeface="Verdana" pitchFamily="34" charset="0"/>
                <a:ea typeface="Verdana" pitchFamily="34" charset="0"/>
                <a:cs typeface="Verdana" pitchFamily="34" charset="0"/>
              </a:rPr>
              <a:t>)</a:t>
            </a:r>
            <a:endParaRPr lang="de-DE" sz="28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693988"/>
            <a:ext cx="7772400" cy="1470025"/>
          </a:xfrm>
        </p:spPr>
        <p:txBody>
          <a:bodyPr/>
          <a:lstStyle/>
          <a:p>
            <a:r>
              <a:rPr lang="de-DE" dirty="0" smtClean="0"/>
              <a:t>Ziele und Grundprinzipien</a:t>
            </a:r>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Marie </a:t>
            </a:r>
            <a:r>
              <a:rPr lang="en-GB" dirty="0" err="1" smtClean="0"/>
              <a:t>Skłodowska</a:t>
            </a:r>
            <a:r>
              <a:rPr lang="en-GB" dirty="0" smtClean="0"/>
              <a:t>-Curie </a:t>
            </a:r>
            <a:r>
              <a:rPr lang="de-DE" dirty="0" smtClean="0"/>
              <a:t>Actions – Ziele </a:t>
            </a:r>
            <a:endParaRPr lang="de-DE" dirty="0"/>
          </a:p>
        </p:txBody>
      </p:sp>
      <p:sp>
        <p:nvSpPr>
          <p:cNvPr id="10" name="Inhaltsplatzhalter 9"/>
          <p:cNvSpPr>
            <a:spLocks noGrp="1"/>
          </p:cNvSpPr>
          <p:nvPr>
            <p:ph idx="1"/>
          </p:nvPr>
        </p:nvSpPr>
        <p:spPr>
          <a:xfrm>
            <a:off x="457200" y="2060848"/>
            <a:ext cx="8229600" cy="4717424"/>
          </a:xfrm>
        </p:spPr>
        <p:txBody>
          <a:bodyPr>
            <a:normAutofit/>
          </a:bodyPr>
          <a:lstStyle/>
          <a:p>
            <a:pPr>
              <a:buFont typeface="Wingdings" pitchFamily="2" charset="2"/>
              <a:buChar char="Ø"/>
            </a:pPr>
            <a:r>
              <a:rPr lang="de-DE" dirty="0" smtClean="0"/>
              <a:t>Stärkung des Europäischen Forschungsraums</a:t>
            </a:r>
          </a:p>
          <a:p>
            <a:pPr lvl="1"/>
            <a:r>
              <a:rPr lang="de-DE" dirty="0" smtClean="0"/>
              <a:t>Anreize für den Beruf als Forscher schaffen</a:t>
            </a:r>
          </a:p>
          <a:p>
            <a:pPr lvl="1"/>
            <a:r>
              <a:rPr lang="de-DE" dirty="0" smtClean="0"/>
              <a:t>Forschende in Europa halten und nach Europa holen</a:t>
            </a:r>
          </a:p>
          <a:p>
            <a:pPr>
              <a:buFont typeface="Wingdings" pitchFamily="2" charset="2"/>
              <a:buChar char="Ø"/>
            </a:pPr>
            <a:r>
              <a:rPr lang="de-DE" dirty="0"/>
              <a:t>Steigerung </a:t>
            </a:r>
            <a:r>
              <a:rPr lang="de-DE" dirty="0" smtClean="0"/>
              <a:t>von </a:t>
            </a:r>
            <a:r>
              <a:rPr lang="de-DE" b="1" dirty="0" smtClean="0">
                <a:solidFill>
                  <a:srgbClr val="FF9900"/>
                </a:solidFill>
              </a:rPr>
              <a:t>Mobilität</a:t>
            </a:r>
            <a:r>
              <a:rPr lang="de-DE" dirty="0" smtClean="0"/>
              <a:t> durch Austausch </a:t>
            </a:r>
            <a:r>
              <a:rPr lang="de-DE" dirty="0"/>
              <a:t>von Personal, Wissen und </a:t>
            </a:r>
            <a:r>
              <a:rPr lang="de-DE" dirty="0" smtClean="0"/>
              <a:t>Technologie</a:t>
            </a:r>
            <a:endParaRPr lang="de-DE" b="1" dirty="0" smtClean="0">
              <a:solidFill>
                <a:srgbClr val="FF9900"/>
              </a:solidFill>
              <a:effectLst>
                <a:outerShdw blurRad="38100" dist="38100" dir="2700000" algn="tl">
                  <a:srgbClr val="000000">
                    <a:alpha val="43137"/>
                  </a:srgbClr>
                </a:outerShdw>
              </a:effectLst>
            </a:endParaRPr>
          </a:p>
          <a:p>
            <a:pPr lvl="2"/>
            <a:r>
              <a:rPr lang="de-DE" b="1" dirty="0" smtClean="0">
                <a:solidFill>
                  <a:srgbClr val="FF9900"/>
                </a:solidFill>
              </a:rPr>
              <a:t>i</a:t>
            </a:r>
            <a:r>
              <a:rPr lang="de-DE" dirty="0" smtClean="0"/>
              <a:t>nternational</a:t>
            </a:r>
          </a:p>
          <a:p>
            <a:pPr lvl="2"/>
            <a:r>
              <a:rPr lang="de-DE" b="1" dirty="0" smtClean="0">
                <a:solidFill>
                  <a:srgbClr val="FF9900"/>
                </a:solidFill>
              </a:rPr>
              <a:t>i</a:t>
            </a:r>
            <a:r>
              <a:rPr lang="de-DE" dirty="0" smtClean="0"/>
              <a:t>nterdisziplinär	</a:t>
            </a:r>
          </a:p>
          <a:p>
            <a:pPr lvl="2"/>
            <a:r>
              <a:rPr lang="de-DE" b="1" dirty="0" smtClean="0">
                <a:solidFill>
                  <a:srgbClr val="FF9900"/>
                </a:solidFill>
              </a:rPr>
              <a:t>i</a:t>
            </a:r>
            <a:r>
              <a:rPr lang="de-DE" dirty="0" smtClean="0"/>
              <a:t>ntersektoral</a:t>
            </a:r>
          </a:p>
          <a:p>
            <a:pPr>
              <a:buFont typeface="Wingdings" pitchFamily="2" charset="2"/>
              <a:buChar char="Ø"/>
            </a:pPr>
            <a:r>
              <a:rPr lang="de-DE" dirty="0" smtClean="0"/>
              <a:t>Förderung der wissenschaftlichen </a:t>
            </a:r>
            <a:r>
              <a:rPr lang="de-DE" b="1" dirty="0" smtClean="0">
                <a:solidFill>
                  <a:srgbClr val="FF9900"/>
                </a:solidFill>
              </a:rPr>
              <a:t>Karriere</a:t>
            </a:r>
          </a:p>
          <a:p>
            <a:pPr lvl="1"/>
            <a:r>
              <a:rPr lang="de-DE" dirty="0" smtClean="0"/>
              <a:t>Schlüsselkompetenzen für Wissenschaft und Wirtschaft </a:t>
            </a:r>
          </a:p>
          <a:p>
            <a:pPr lvl="1"/>
            <a:r>
              <a:rPr lang="de-DE" dirty="0" smtClean="0"/>
              <a:t>Faire und attraktive Arbeitsbedingungen</a:t>
            </a:r>
          </a:p>
        </p:txBody>
      </p:sp>
      <p:sp>
        <p:nvSpPr>
          <p:cNvPr id="5" name="Rectangle 4"/>
          <p:cNvSpPr txBox="1">
            <a:spLocks noChangeArrowheads="1"/>
          </p:cNvSpPr>
          <p:nvPr/>
        </p:nvSpPr>
        <p:spPr>
          <a:xfrm>
            <a:off x="5105400" y="2143125"/>
            <a:ext cx="4038600" cy="4475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30000"/>
              </a:lnSpc>
              <a:spcBef>
                <a:spcPct val="20000"/>
              </a:spcBef>
              <a:spcAft>
                <a:spcPts val="0"/>
              </a:spcAft>
              <a:buClr>
                <a:srgbClr val="FFCC00"/>
              </a:buClr>
              <a:buSzPct val="120000"/>
              <a:buFont typeface="Wingdings" pitchFamily="2" charset="2"/>
              <a:buChar char="§"/>
              <a:tabLst/>
              <a:defRPr/>
            </a:pPr>
            <a:endParaRPr kumimoji="0" lang="de-DE" sz="2200" b="0" i="0" u="none" strike="noStrike" kern="1200" cap="none" spc="0" normalizeH="0" baseline="0" noProof="0" dirty="0" smtClean="0">
              <a:ln>
                <a:noFill/>
              </a:ln>
              <a:solidFill>
                <a:srgbClr val="4D4D4D"/>
              </a:solidFill>
              <a:effectLst/>
              <a:uLnTx/>
              <a:uFillTx/>
              <a:latin typeface="Verdana" pitchFamily="34" charset="0"/>
              <a:ea typeface="+mn-ea"/>
              <a:cs typeface="+mn-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503566"/>
            <a:ext cx="8712968" cy="900000"/>
          </a:xfrm>
        </p:spPr>
        <p:txBody>
          <a:bodyPr>
            <a:noAutofit/>
          </a:bodyPr>
          <a:lstStyle/>
          <a:p>
            <a:r>
              <a:rPr lang="de-DE" dirty="0" smtClean="0"/>
              <a:t>Marie </a:t>
            </a:r>
            <a:r>
              <a:rPr lang="de-DE" dirty="0" err="1" smtClean="0"/>
              <a:t>Skłodowska</a:t>
            </a:r>
            <a:r>
              <a:rPr lang="de-DE" dirty="0" smtClean="0"/>
              <a:t>-Curie Actions – Grundprinzipien </a:t>
            </a:r>
            <a:endParaRPr lang="en-GB" dirty="0"/>
          </a:p>
        </p:txBody>
      </p:sp>
      <p:sp>
        <p:nvSpPr>
          <p:cNvPr id="10" name="Rechteck 9"/>
          <p:cNvSpPr/>
          <p:nvPr/>
        </p:nvSpPr>
        <p:spPr>
          <a:xfrm>
            <a:off x="1428728" y="2714620"/>
            <a:ext cx="2880000" cy="1440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err="1" smtClean="0"/>
              <a:t>Transnationale</a:t>
            </a:r>
            <a:r>
              <a:rPr lang="en-US" sz="2400" dirty="0" smtClean="0"/>
              <a:t> &amp; </a:t>
            </a:r>
            <a:r>
              <a:rPr lang="en-US" sz="2400" dirty="0" err="1" smtClean="0"/>
              <a:t>intersektorale</a:t>
            </a:r>
            <a:r>
              <a:rPr lang="en-US" sz="2400" dirty="0" smtClean="0"/>
              <a:t> </a:t>
            </a:r>
            <a:r>
              <a:rPr lang="en-US" sz="2400" dirty="0" err="1" smtClean="0"/>
              <a:t>Mobilität</a:t>
            </a:r>
            <a:endParaRPr lang="en-US" sz="2400" dirty="0" smtClean="0"/>
          </a:p>
        </p:txBody>
      </p:sp>
      <p:sp>
        <p:nvSpPr>
          <p:cNvPr id="11" name="Rechteck 10"/>
          <p:cNvSpPr/>
          <p:nvPr/>
        </p:nvSpPr>
        <p:spPr>
          <a:xfrm>
            <a:off x="4429124" y="2714620"/>
            <a:ext cx="2880000" cy="1440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err="1" smtClean="0"/>
              <a:t>Forschungserfahrung</a:t>
            </a:r>
            <a:r>
              <a:rPr lang="en-US" sz="2400" dirty="0" smtClean="0"/>
              <a:t> </a:t>
            </a:r>
            <a:r>
              <a:rPr lang="en-US" sz="2400" dirty="0" err="1" smtClean="0"/>
              <a:t>statt</a:t>
            </a:r>
            <a:r>
              <a:rPr lang="en-US" sz="2400" dirty="0" smtClean="0"/>
              <a:t> Alter</a:t>
            </a:r>
          </a:p>
        </p:txBody>
      </p:sp>
      <p:sp>
        <p:nvSpPr>
          <p:cNvPr id="17" name="Rechteck 16"/>
          <p:cNvSpPr/>
          <p:nvPr/>
        </p:nvSpPr>
        <p:spPr>
          <a:xfrm>
            <a:off x="4429124" y="4286256"/>
            <a:ext cx="2880000" cy="1440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2400" dirty="0" smtClean="0"/>
              <a:t>Individuelle Karriereentwicklung der Forschenden</a:t>
            </a:r>
            <a:endParaRPr lang="en-GB" sz="2400" dirty="0" smtClean="0"/>
          </a:p>
        </p:txBody>
      </p:sp>
      <p:sp>
        <p:nvSpPr>
          <p:cNvPr id="19" name="Rechteck 18"/>
          <p:cNvSpPr/>
          <p:nvPr/>
        </p:nvSpPr>
        <p:spPr>
          <a:xfrm>
            <a:off x="1428728" y="4286256"/>
            <a:ext cx="2880000" cy="1440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smtClean="0"/>
              <a:t>Bottom up–</a:t>
            </a:r>
            <a:r>
              <a:rPr lang="en-US" sz="2400" dirty="0" err="1" smtClean="0"/>
              <a:t>Förderung</a:t>
            </a:r>
            <a:endParaRPr lang="en-US" sz="2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6"/>
          <p:cNvGrpSpPr>
            <a:grpSpLocks/>
          </p:cNvGrpSpPr>
          <p:nvPr/>
        </p:nvGrpSpPr>
        <p:grpSpPr bwMode="auto">
          <a:xfrm>
            <a:off x="711200" y="1868488"/>
            <a:ext cx="7670800" cy="4113212"/>
            <a:chOff x="611560" y="2298699"/>
            <a:chExt cx="7779543" cy="4559301"/>
          </a:xfrm>
        </p:grpSpPr>
        <p:sp>
          <p:nvSpPr>
            <p:cNvPr id="4" name="Freihandform 3"/>
            <p:cNvSpPr/>
            <p:nvPr/>
          </p:nvSpPr>
          <p:spPr>
            <a:xfrm>
              <a:off x="611560" y="2298699"/>
              <a:ext cx="1946895" cy="2053243"/>
            </a:xfrm>
            <a:custGeom>
              <a:avLst/>
              <a:gdLst>
                <a:gd name="connsiteX0" fmla="*/ 0 w 1946895"/>
                <a:gd name="connsiteY0" fmla="*/ 194690 h 4475162"/>
                <a:gd name="connsiteX1" fmla="*/ 57024 w 1946895"/>
                <a:gd name="connsiteY1" fmla="*/ 57023 h 4475162"/>
                <a:gd name="connsiteX2" fmla="*/ 194691 w 1946895"/>
                <a:gd name="connsiteY2" fmla="*/ 0 h 4475162"/>
                <a:gd name="connsiteX3" fmla="*/ 1752205 w 1946895"/>
                <a:gd name="connsiteY3" fmla="*/ 0 h 4475162"/>
                <a:gd name="connsiteX4" fmla="*/ 1889872 w 1946895"/>
                <a:gd name="connsiteY4" fmla="*/ 57024 h 4475162"/>
                <a:gd name="connsiteX5" fmla="*/ 1946895 w 1946895"/>
                <a:gd name="connsiteY5" fmla="*/ 194691 h 4475162"/>
                <a:gd name="connsiteX6" fmla="*/ 1946895 w 1946895"/>
                <a:gd name="connsiteY6" fmla="*/ 4280472 h 4475162"/>
                <a:gd name="connsiteX7" fmla="*/ 1889872 w 1946895"/>
                <a:gd name="connsiteY7" fmla="*/ 4418139 h 4475162"/>
                <a:gd name="connsiteX8" fmla="*/ 1752205 w 1946895"/>
                <a:gd name="connsiteY8" fmla="*/ 4475162 h 4475162"/>
                <a:gd name="connsiteX9" fmla="*/ 194690 w 1946895"/>
                <a:gd name="connsiteY9" fmla="*/ 4475162 h 4475162"/>
                <a:gd name="connsiteX10" fmla="*/ 57023 w 1946895"/>
                <a:gd name="connsiteY10" fmla="*/ 4418138 h 4475162"/>
                <a:gd name="connsiteX11" fmla="*/ 0 w 1946895"/>
                <a:gd name="connsiteY11" fmla="*/ 4280471 h 4475162"/>
                <a:gd name="connsiteX12" fmla="*/ 0 w 1946895"/>
                <a:gd name="connsiteY12" fmla="*/ 194690 h 447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6895" h="4475162">
                  <a:moveTo>
                    <a:pt x="0" y="194690"/>
                  </a:moveTo>
                  <a:cubicBezTo>
                    <a:pt x="0" y="143055"/>
                    <a:pt x="20512" y="93535"/>
                    <a:pt x="57024" y="57023"/>
                  </a:cubicBezTo>
                  <a:cubicBezTo>
                    <a:pt x="93536" y="20512"/>
                    <a:pt x="143056" y="0"/>
                    <a:pt x="194691" y="0"/>
                  </a:cubicBezTo>
                  <a:lnTo>
                    <a:pt x="1752205" y="0"/>
                  </a:lnTo>
                  <a:cubicBezTo>
                    <a:pt x="1803840" y="0"/>
                    <a:pt x="1853360" y="20512"/>
                    <a:pt x="1889872" y="57024"/>
                  </a:cubicBezTo>
                  <a:cubicBezTo>
                    <a:pt x="1926383" y="93536"/>
                    <a:pt x="1946895" y="143056"/>
                    <a:pt x="1946895" y="194691"/>
                  </a:cubicBezTo>
                  <a:lnTo>
                    <a:pt x="1946895" y="4280472"/>
                  </a:lnTo>
                  <a:cubicBezTo>
                    <a:pt x="1946895" y="4332107"/>
                    <a:pt x="1926383" y="4381627"/>
                    <a:pt x="1889872" y="4418139"/>
                  </a:cubicBezTo>
                  <a:cubicBezTo>
                    <a:pt x="1853361" y="4454650"/>
                    <a:pt x="1803840" y="4475162"/>
                    <a:pt x="1752205" y="4475162"/>
                  </a:cubicBezTo>
                  <a:lnTo>
                    <a:pt x="194690" y="4475162"/>
                  </a:lnTo>
                  <a:cubicBezTo>
                    <a:pt x="143055" y="4475162"/>
                    <a:pt x="93535" y="4454650"/>
                    <a:pt x="57023" y="4418138"/>
                  </a:cubicBezTo>
                  <a:cubicBezTo>
                    <a:pt x="20512" y="4381626"/>
                    <a:pt x="0" y="4332106"/>
                    <a:pt x="0" y="4280471"/>
                  </a:cubicBezTo>
                  <a:lnTo>
                    <a:pt x="0" y="194690"/>
                  </a:lnTo>
                  <a:close/>
                </a:path>
              </a:pathLst>
            </a:custGeom>
            <a:solidFill>
              <a:srgbClr val="FF9900"/>
            </a:solidFill>
            <a:ln w="9525" algn="ctr">
              <a:noFill/>
              <a:miter lim="800000"/>
              <a:headEnd/>
              <a:tailEnd/>
            </a:ln>
          </p:spPr>
          <p:txBody>
            <a:bodyPr lIns="68580" tIns="68580" rIns="68580" bIns="3201194" spcCol="1270" anchor="ctr"/>
            <a:lstStyle/>
            <a:p>
              <a:pPr algn="ctr" defTabSz="800100" fontAlgn="auto">
                <a:lnSpc>
                  <a:spcPct val="90000"/>
                </a:lnSpc>
                <a:spcAft>
                  <a:spcPct val="35000"/>
                </a:spcAft>
                <a:defRPr/>
              </a:pPr>
              <a:endParaRPr lang="en-US" smtClean="0">
                <a:solidFill>
                  <a:srgbClr val="FFFFFF"/>
                </a:solidFill>
                <a:latin typeface="Verdana" pitchFamily="34" charset="0"/>
              </a:endParaRPr>
            </a:p>
            <a:p>
              <a:pPr algn="ctr" defTabSz="800100" fontAlgn="auto">
                <a:lnSpc>
                  <a:spcPct val="90000"/>
                </a:lnSpc>
                <a:spcAft>
                  <a:spcPct val="35000"/>
                </a:spcAft>
                <a:defRPr/>
              </a:pPr>
              <a:endParaRPr lang="en-US">
                <a:solidFill>
                  <a:srgbClr val="FFFFFF"/>
                </a:solidFill>
                <a:latin typeface="Verdana" pitchFamily="34" charset="0"/>
              </a:endParaRPr>
            </a:p>
          </p:txBody>
        </p:sp>
        <p:sp>
          <p:nvSpPr>
            <p:cNvPr id="5" name="Freihandform 4"/>
            <p:cNvSpPr/>
            <p:nvPr/>
          </p:nvSpPr>
          <p:spPr>
            <a:xfrm>
              <a:off x="3491880" y="2298700"/>
              <a:ext cx="1946895" cy="2053243"/>
            </a:xfrm>
            <a:custGeom>
              <a:avLst/>
              <a:gdLst>
                <a:gd name="connsiteX0" fmla="*/ 0 w 1946895"/>
                <a:gd name="connsiteY0" fmla="*/ 194690 h 4475162"/>
                <a:gd name="connsiteX1" fmla="*/ 57024 w 1946895"/>
                <a:gd name="connsiteY1" fmla="*/ 57023 h 4475162"/>
                <a:gd name="connsiteX2" fmla="*/ 194691 w 1946895"/>
                <a:gd name="connsiteY2" fmla="*/ 0 h 4475162"/>
                <a:gd name="connsiteX3" fmla="*/ 1752205 w 1946895"/>
                <a:gd name="connsiteY3" fmla="*/ 0 h 4475162"/>
                <a:gd name="connsiteX4" fmla="*/ 1889872 w 1946895"/>
                <a:gd name="connsiteY4" fmla="*/ 57024 h 4475162"/>
                <a:gd name="connsiteX5" fmla="*/ 1946895 w 1946895"/>
                <a:gd name="connsiteY5" fmla="*/ 194691 h 4475162"/>
                <a:gd name="connsiteX6" fmla="*/ 1946895 w 1946895"/>
                <a:gd name="connsiteY6" fmla="*/ 4280472 h 4475162"/>
                <a:gd name="connsiteX7" fmla="*/ 1889872 w 1946895"/>
                <a:gd name="connsiteY7" fmla="*/ 4418139 h 4475162"/>
                <a:gd name="connsiteX8" fmla="*/ 1752205 w 1946895"/>
                <a:gd name="connsiteY8" fmla="*/ 4475162 h 4475162"/>
                <a:gd name="connsiteX9" fmla="*/ 194690 w 1946895"/>
                <a:gd name="connsiteY9" fmla="*/ 4475162 h 4475162"/>
                <a:gd name="connsiteX10" fmla="*/ 57023 w 1946895"/>
                <a:gd name="connsiteY10" fmla="*/ 4418138 h 4475162"/>
                <a:gd name="connsiteX11" fmla="*/ 0 w 1946895"/>
                <a:gd name="connsiteY11" fmla="*/ 4280471 h 4475162"/>
                <a:gd name="connsiteX12" fmla="*/ 0 w 1946895"/>
                <a:gd name="connsiteY12" fmla="*/ 194690 h 447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6895" h="4475162">
                  <a:moveTo>
                    <a:pt x="0" y="194690"/>
                  </a:moveTo>
                  <a:cubicBezTo>
                    <a:pt x="0" y="143055"/>
                    <a:pt x="20512" y="93535"/>
                    <a:pt x="57024" y="57023"/>
                  </a:cubicBezTo>
                  <a:cubicBezTo>
                    <a:pt x="93536" y="20512"/>
                    <a:pt x="143056" y="0"/>
                    <a:pt x="194691" y="0"/>
                  </a:cubicBezTo>
                  <a:lnTo>
                    <a:pt x="1752205" y="0"/>
                  </a:lnTo>
                  <a:cubicBezTo>
                    <a:pt x="1803840" y="0"/>
                    <a:pt x="1853360" y="20512"/>
                    <a:pt x="1889872" y="57024"/>
                  </a:cubicBezTo>
                  <a:cubicBezTo>
                    <a:pt x="1926383" y="93536"/>
                    <a:pt x="1946895" y="143056"/>
                    <a:pt x="1946895" y="194691"/>
                  </a:cubicBezTo>
                  <a:lnTo>
                    <a:pt x="1946895" y="4280472"/>
                  </a:lnTo>
                  <a:cubicBezTo>
                    <a:pt x="1946895" y="4332107"/>
                    <a:pt x="1926383" y="4381627"/>
                    <a:pt x="1889872" y="4418139"/>
                  </a:cubicBezTo>
                  <a:cubicBezTo>
                    <a:pt x="1853361" y="4454650"/>
                    <a:pt x="1803840" y="4475162"/>
                    <a:pt x="1752205" y="4475162"/>
                  </a:cubicBezTo>
                  <a:lnTo>
                    <a:pt x="194690" y="4475162"/>
                  </a:lnTo>
                  <a:cubicBezTo>
                    <a:pt x="143055" y="4475162"/>
                    <a:pt x="93535" y="4454650"/>
                    <a:pt x="57023" y="4418138"/>
                  </a:cubicBezTo>
                  <a:cubicBezTo>
                    <a:pt x="20512" y="4381626"/>
                    <a:pt x="0" y="4332106"/>
                    <a:pt x="0" y="4280471"/>
                  </a:cubicBezTo>
                  <a:lnTo>
                    <a:pt x="0" y="194690"/>
                  </a:lnTo>
                  <a:close/>
                </a:path>
              </a:pathLst>
            </a:custGeom>
            <a:solidFill>
              <a:srgbClr val="FF9900"/>
            </a:solidFill>
            <a:ln w="9525" algn="ctr">
              <a:noFill/>
              <a:miter lim="800000"/>
              <a:headEnd/>
              <a:tailEnd/>
            </a:ln>
            <a:effectLst/>
          </p:spPr>
          <p:txBody>
            <a:bodyPr lIns="68580" tIns="68580" rIns="68580" bIns="3201194" spcCol="1270" anchor="ctr"/>
            <a:lstStyle/>
            <a:p>
              <a:pPr algn="ctr" defTabSz="800100" fontAlgn="auto">
                <a:lnSpc>
                  <a:spcPct val="90000"/>
                </a:lnSpc>
                <a:spcAft>
                  <a:spcPct val="35000"/>
                </a:spcAft>
                <a:defRPr/>
              </a:pPr>
              <a:endParaRPr lang="en-US" smtClean="0">
                <a:solidFill>
                  <a:srgbClr val="FFFFFF"/>
                </a:solidFill>
                <a:latin typeface="Verdana" pitchFamily="34" charset="0"/>
              </a:endParaRPr>
            </a:p>
            <a:p>
              <a:pPr algn="ctr" defTabSz="800100" fontAlgn="auto">
                <a:lnSpc>
                  <a:spcPct val="90000"/>
                </a:lnSpc>
                <a:spcAft>
                  <a:spcPct val="35000"/>
                </a:spcAft>
                <a:defRPr/>
              </a:pPr>
              <a:endParaRPr lang="en-US">
                <a:solidFill>
                  <a:srgbClr val="FFFFFF"/>
                </a:solidFill>
                <a:latin typeface="Verdana" pitchFamily="34" charset="0"/>
              </a:endParaRPr>
            </a:p>
          </p:txBody>
        </p:sp>
        <p:sp>
          <p:nvSpPr>
            <p:cNvPr id="6" name="Freihandform 5"/>
            <p:cNvSpPr/>
            <p:nvPr/>
          </p:nvSpPr>
          <p:spPr>
            <a:xfrm>
              <a:off x="6444208" y="2304865"/>
              <a:ext cx="1946895" cy="2075236"/>
            </a:xfrm>
            <a:custGeom>
              <a:avLst/>
              <a:gdLst>
                <a:gd name="connsiteX0" fmla="*/ 0 w 1946895"/>
                <a:gd name="connsiteY0" fmla="*/ 194690 h 4475162"/>
                <a:gd name="connsiteX1" fmla="*/ 57024 w 1946895"/>
                <a:gd name="connsiteY1" fmla="*/ 57023 h 4475162"/>
                <a:gd name="connsiteX2" fmla="*/ 194691 w 1946895"/>
                <a:gd name="connsiteY2" fmla="*/ 0 h 4475162"/>
                <a:gd name="connsiteX3" fmla="*/ 1752205 w 1946895"/>
                <a:gd name="connsiteY3" fmla="*/ 0 h 4475162"/>
                <a:gd name="connsiteX4" fmla="*/ 1889872 w 1946895"/>
                <a:gd name="connsiteY4" fmla="*/ 57024 h 4475162"/>
                <a:gd name="connsiteX5" fmla="*/ 1946895 w 1946895"/>
                <a:gd name="connsiteY5" fmla="*/ 194691 h 4475162"/>
                <a:gd name="connsiteX6" fmla="*/ 1946895 w 1946895"/>
                <a:gd name="connsiteY6" fmla="*/ 4280472 h 4475162"/>
                <a:gd name="connsiteX7" fmla="*/ 1889872 w 1946895"/>
                <a:gd name="connsiteY7" fmla="*/ 4418139 h 4475162"/>
                <a:gd name="connsiteX8" fmla="*/ 1752205 w 1946895"/>
                <a:gd name="connsiteY8" fmla="*/ 4475162 h 4475162"/>
                <a:gd name="connsiteX9" fmla="*/ 194690 w 1946895"/>
                <a:gd name="connsiteY9" fmla="*/ 4475162 h 4475162"/>
                <a:gd name="connsiteX10" fmla="*/ 57023 w 1946895"/>
                <a:gd name="connsiteY10" fmla="*/ 4418138 h 4475162"/>
                <a:gd name="connsiteX11" fmla="*/ 0 w 1946895"/>
                <a:gd name="connsiteY11" fmla="*/ 4280471 h 4475162"/>
                <a:gd name="connsiteX12" fmla="*/ 0 w 1946895"/>
                <a:gd name="connsiteY12" fmla="*/ 194690 h 447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6895" h="4475162">
                  <a:moveTo>
                    <a:pt x="0" y="194690"/>
                  </a:moveTo>
                  <a:cubicBezTo>
                    <a:pt x="0" y="143055"/>
                    <a:pt x="20512" y="93535"/>
                    <a:pt x="57024" y="57023"/>
                  </a:cubicBezTo>
                  <a:cubicBezTo>
                    <a:pt x="93536" y="20512"/>
                    <a:pt x="143056" y="0"/>
                    <a:pt x="194691" y="0"/>
                  </a:cubicBezTo>
                  <a:lnTo>
                    <a:pt x="1752205" y="0"/>
                  </a:lnTo>
                  <a:cubicBezTo>
                    <a:pt x="1803840" y="0"/>
                    <a:pt x="1853360" y="20512"/>
                    <a:pt x="1889872" y="57024"/>
                  </a:cubicBezTo>
                  <a:cubicBezTo>
                    <a:pt x="1926383" y="93536"/>
                    <a:pt x="1946895" y="143056"/>
                    <a:pt x="1946895" y="194691"/>
                  </a:cubicBezTo>
                  <a:lnTo>
                    <a:pt x="1946895" y="4280472"/>
                  </a:lnTo>
                  <a:cubicBezTo>
                    <a:pt x="1946895" y="4332107"/>
                    <a:pt x="1926383" y="4381627"/>
                    <a:pt x="1889872" y="4418139"/>
                  </a:cubicBezTo>
                  <a:cubicBezTo>
                    <a:pt x="1853361" y="4454650"/>
                    <a:pt x="1803840" y="4475162"/>
                    <a:pt x="1752205" y="4475162"/>
                  </a:cubicBezTo>
                  <a:lnTo>
                    <a:pt x="194690" y="4475162"/>
                  </a:lnTo>
                  <a:cubicBezTo>
                    <a:pt x="143055" y="4475162"/>
                    <a:pt x="93535" y="4454650"/>
                    <a:pt x="57023" y="4418138"/>
                  </a:cubicBezTo>
                  <a:cubicBezTo>
                    <a:pt x="20512" y="4381626"/>
                    <a:pt x="0" y="4332106"/>
                    <a:pt x="0" y="4280471"/>
                  </a:cubicBezTo>
                  <a:lnTo>
                    <a:pt x="0" y="194690"/>
                  </a:lnTo>
                  <a:close/>
                </a:path>
              </a:pathLst>
            </a:custGeom>
            <a:solidFill>
              <a:srgbClr val="FF9900"/>
            </a:solidFill>
            <a:ln w="9525" algn="ctr">
              <a:noFill/>
              <a:miter lim="800000"/>
              <a:headEnd/>
              <a:tailEnd/>
            </a:ln>
          </p:spPr>
          <p:txBody>
            <a:bodyPr lIns="68580" tIns="68580" rIns="68580" bIns="3201194" spcCol="1270" anchor="ctr"/>
            <a:lstStyle/>
            <a:p>
              <a:pPr algn="ctr" defTabSz="800100" fontAlgn="auto">
                <a:lnSpc>
                  <a:spcPct val="90000"/>
                </a:lnSpc>
                <a:spcAft>
                  <a:spcPct val="35000"/>
                </a:spcAft>
                <a:defRPr/>
              </a:pPr>
              <a:endParaRPr lang="en-US" smtClean="0">
                <a:solidFill>
                  <a:srgbClr val="FFFFFF"/>
                </a:solidFill>
                <a:latin typeface="Verdana" pitchFamily="34" charset="0"/>
              </a:endParaRPr>
            </a:p>
            <a:p>
              <a:pPr algn="ctr" defTabSz="800100" fontAlgn="auto">
                <a:lnSpc>
                  <a:spcPct val="90000"/>
                </a:lnSpc>
                <a:spcAft>
                  <a:spcPct val="35000"/>
                </a:spcAft>
                <a:defRPr/>
              </a:pPr>
              <a:endParaRPr lang="en-US">
                <a:solidFill>
                  <a:srgbClr val="FFFFFF"/>
                </a:solidFill>
                <a:latin typeface="Verdana" pitchFamily="34" charset="0"/>
              </a:endParaRPr>
            </a:p>
          </p:txBody>
        </p:sp>
        <p:sp>
          <p:nvSpPr>
            <p:cNvPr id="35" name="Rechteck 34"/>
            <p:cNvSpPr/>
            <p:nvPr/>
          </p:nvSpPr>
          <p:spPr>
            <a:xfrm>
              <a:off x="1447800" y="5791200"/>
              <a:ext cx="6248400" cy="1066800"/>
            </a:xfrm>
            <a:prstGeom prst="rect">
              <a:avLst/>
            </a:prstGeom>
            <a:gradFill flip="none" rotWithShape="1">
              <a:gsLst>
                <a:gs pos="41000">
                  <a:schemeClr val="bg1"/>
                </a:gs>
                <a:gs pos="100000">
                  <a:schemeClr val="bg1">
                    <a:alpha val="6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15363" name="Titel 1"/>
          <p:cNvSpPr>
            <a:spLocks noGrp="1"/>
          </p:cNvSpPr>
          <p:nvPr>
            <p:ph type="title"/>
          </p:nvPr>
        </p:nvSpPr>
        <p:spPr>
          <a:xfrm>
            <a:off x="89756" y="985838"/>
            <a:ext cx="8964488" cy="900112"/>
          </a:xfrm>
        </p:spPr>
        <p:txBody>
          <a:bodyPr>
            <a:normAutofit/>
          </a:bodyPr>
          <a:lstStyle/>
          <a:p>
            <a:r>
              <a:rPr lang="de-DE" dirty="0" smtClean="0"/>
              <a:t>Marie </a:t>
            </a:r>
            <a:r>
              <a:rPr lang="de-DE" dirty="0" err="1" smtClean="0"/>
              <a:t>Skłodowska</a:t>
            </a:r>
            <a:r>
              <a:rPr lang="de-DE" smtClean="0"/>
              <a:t>-Curie Actions</a:t>
            </a:r>
            <a:endParaRPr lang="en-US" dirty="0" smtClean="0">
              <a:solidFill>
                <a:srgbClr val="4D4D4D"/>
              </a:solidFill>
            </a:endParaRPr>
          </a:p>
        </p:txBody>
      </p:sp>
      <p:sp>
        <p:nvSpPr>
          <p:cNvPr id="15364" name="Inhaltsplatzhalter 23"/>
          <p:cNvSpPr>
            <a:spLocks noGrp="1"/>
          </p:cNvSpPr>
          <p:nvPr>
            <p:ph idx="1"/>
          </p:nvPr>
        </p:nvSpPr>
        <p:spPr>
          <a:xfrm>
            <a:off x="64071" y="4869333"/>
            <a:ext cx="3312815" cy="1223963"/>
          </a:xfrm>
        </p:spPr>
        <p:txBody>
          <a:bodyPr>
            <a:noAutofit/>
          </a:bodyPr>
          <a:lstStyle/>
          <a:p>
            <a:pPr algn="ctr">
              <a:spcBef>
                <a:spcPts val="300"/>
              </a:spcBef>
              <a:spcAft>
                <a:spcPts val="300"/>
              </a:spcAft>
              <a:buFont typeface="Wingdings" pitchFamily="2" charset="2"/>
              <a:buNone/>
            </a:pPr>
            <a:r>
              <a:rPr lang="en-US" sz="1200" b="1" dirty="0" smtClean="0"/>
              <a:t>Innovative Training Networks (</a:t>
            </a:r>
            <a:r>
              <a:rPr lang="en-US" sz="1200" b="1" dirty="0" err="1" smtClean="0"/>
              <a:t>ITN</a:t>
            </a:r>
            <a:r>
              <a:rPr lang="en-US" sz="1200" b="1" dirty="0" smtClean="0"/>
              <a:t>)</a:t>
            </a:r>
          </a:p>
          <a:p>
            <a:pPr algn="ctr">
              <a:spcBef>
                <a:spcPts val="300"/>
              </a:spcBef>
              <a:spcAft>
                <a:spcPts val="300"/>
              </a:spcAft>
              <a:buFont typeface="Wingdings" pitchFamily="2" charset="2"/>
              <a:buNone/>
            </a:pPr>
            <a:r>
              <a:rPr lang="en-US" sz="1200" dirty="0" smtClean="0"/>
              <a:t>European Training Networks (</a:t>
            </a:r>
            <a:r>
              <a:rPr lang="en-US" sz="1200" dirty="0" err="1" smtClean="0"/>
              <a:t>ETN</a:t>
            </a:r>
            <a:r>
              <a:rPr lang="en-US" sz="1200" dirty="0" smtClean="0"/>
              <a:t>)</a:t>
            </a:r>
          </a:p>
          <a:p>
            <a:pPr algn="ctr">
              <a:spcBef>
                <a:spcPts val="300"/>
              </a:spcBef>
              <a:spcAft>
                <a:spcPts val="300"/>
              </a:spcAft>
              <a:buFont typeface="Wingdings" pitchFamily="2" charset="2"/>
              <a:buNone/>
            </a:pPr>
            <a:r>
              <a:rPr lang="en-US" sz="1200" dirty="0" smtClean="0"/>
              <a:t>European Industrial Doctorates (</a:t>
            </a:r>
            <a:r>
              <a:rPr lang="en-US" sz="1200" dirty="0" err="1" smtClean="0"/>
              <a:t>EID</a:t>
            </a:r>
            <a:r>
              <a:rPr lang="en-US" sz="1200" dirty="0" smtClean="0"/>
              <a:t>)</a:t>
            </a:r>
          </a:p>
          <a:p>
            <a:pPr algn="ctr">
              <a:spcBef>
                <a:spcPts val="300"/>
              </a:spcBef>
              <a:spcAft>
                <a:spcPts val="300"/>
              </a:spcAft>
              <a:buNone/>
            </a:pPr>
            <a:r>
              <a:rPr lang="en-US" sz="1200" dirty="0" smtClean="0">
                <a:cs typeface="Times New Roman" pitchFamily="18" charset="0"/>
              </a:rPr>
              <a:t>European Joint Doctorates (</a:t>
            </a:r>
            <a:r>
              <a:rPr lang="en-US" sz="1200" dirty="0" err="1" smtClean="0">
                <a:cs typeface="Times New Roman" pitchFamily="18" charset="0"/>
              </a:rPr>
              <a:t>EJD</a:t>
            </a:r>
            <a:r>
              <a:rPr lang="en-US" sz="1200" dirty="0" smtClean="0">
                <a:cs typeface="Times New Roman" pitchFamily="18" charset="0"/>
              </a:rPr>
              <a:t>)</a:t>
            </a:r>
          </a:p>
          <a:p>
            <a:pPr algn="ctr">
              <a:spcBef>
                <a:spcPts val="300"/>
              </a:spcBef>
              <a:spcAft>
                <a:spcPts val="300"/>
              </a:spcAft>
              <a:buFont typeface="Wingdings" pitchFamily="2" charset="2"/>
              <a:buNone/>
            </a:pPr>
            <a:endParaRPr lang="en-US" sz="1200" dirty="0" smtClean="0"/>
          </a:p>
        </p:txBody>
      </p:sp>
      <p:sp>
        <p:nvSpPr>
          <p:cNvPr id="15365" name="Inhaltsplatzhalter 23"/>
          <p:cNvSpPr txBox="1">
            <a:spLocks/>
          </p:cNvSpPr>
          <p:nvPr/>
        </p:nvSpPr>
        <p:spPr bwMode="auto">
          <a:xfrm>
            <a:off x="5655220" y="4869334"/>
            <a:ext cx="3600450" cy="1223962"/>
          </a:xfrm>
          <a:prstGeom prst="rect">
            <a:avLst/>
          </a:prstGeom>
          <a:noFill/>
          <a:ln w="9525">
            <a:noFill/>
            <a:miter lim="800000"/>
            <a:headEnd/>
            <a:tailEnd/>
          </a:ln>
        </p:spPr>
        <p:txBody>
          <a:bodyPr/>
          <a:lstStyle/>
          <a:p>
            <a:pPr marL="342900" indent="-342900" algn="ctr">
              <a:spcBef>
                <a:spcPts val="300"/>
              </a:spcBef>
              <a:spcAft>
                <a:spcPts val="300"/>
              </a:spcAft>
              <a:buClr>
                <a:srgbClr val="FFCC00"/>
              </a:buClr>
              <a:buSzPct val="120000"/>
            </a:pPr>
            <a:r>
              <a:rPr lang="en-US" sz="1200" b="1" dirty="0" smtClean="0">
                <a:solidFill>
                  <a:srgbClr val="292929"/>
                </a:solidFill>
                <a:latin typeface="Verdana" pitchFamily="34" charset="0"/>
              </a:rPr>
              <a:t>Research and Innovation Staff Exchange (RISE)</a:t>
            </a:r>
          </a:p>
          <a:p>
            <a:pPr marL="342900" indent="-342900" algn="ctr">
              <a:spcBef>
                <a:spcPts val="300"/>
              </a:spcBef>
              <a:spcAft>
                <a:spcPts val="300"/>
              </a:spcAft>
              <a:buClr>
                <a:srgbClr val="FFCC00"/>
              </a:buClr>
              <a:buSzPct val="120000"/>
            </a:pPr>
            <a:r>
              <a:rPr lang="en-US" sz="1200" dirty="0" smtClean="0">
                <a:solidFill>
                  <a:srgbClr val="292929"/>
                </a:solidFill>
                <a:latin typeface="Verdana" pitchFamily="34" charset="0"/>
              </a:rPr>
              <a:t>(</a:t>
            </a:r>
            <a:r>
              <a:rPr lang="en-US" sz="1200" dirty="0" err="1" smtClean="0">
                <a:solidFill>
                  <a:srgbClr val="292929"/>
                </a:solidFill>
                <a:latin typeface="Verdana" pitchFamily="34" charset="0"/>
              </a:rPr>
              <a:t>internationale</a:t>
            </a:r>
            <a:r>
              <a:rPr lang="en-US" sz="1200" dirty="0" smtClean="0">
                <a:solidFill>
                  <a:srgbClr val="292929"/>
                </a:solidFill>
                <a:latin typeface="Verdana" pitchFamily="34" charset="0"/>
              </a:rPr>
              <a:t> + </a:t>
            </a:r>
            <a:r>
              <a:rPr lang="en-US" sz="1200" dirty="0" err="1" smtClean="0">
                <a:solidFill>
                  <a:srgbClr val="292929"/>
                </a:solidFill>
                <a:latin typeface="Verdana" pitchFamily="34" charset="0"/>
              </a:rPr>
              <a:t>intersektorale</a:t>
            </a:r>
            <a:r>
              <a:rPr lang="en-US" sz="1200" dirty="0" smtClean="0">
                <a:solidFill>
                  <a:srgbClr val="292929"/>
                </a:solidFill>
                <a:latin typeface="Verdana" pitchFamily="34" charset="0"/>
              </a:rPr>
              <a:t> </a:t>
            </a:r>
            <a:r>
              <a:rPr lang="en-US" sz="1200" dirty="0" err="1" smtClean="0">
                <a:solidFill>
                  <a:srgbClr val="292929"/>
                </a:solidFill>
                <a:latin typeface="Verdana" pitchFamily="34" charset="0"/>
              </a:rPr>
              <a:t>Mobilität</a:t>
            </a:r>
            <a:r>
              <a:rPr lang="en-US" sz="1200" dirty="0" smtClean="0">
                <a:solidFill>
                  <a:srgbClr val="292929"/>
                </a:solidFill>
                <a:latin typeface="Verdana" pitchFamily="34" charset="0"/>
              </a:rPr>
              <a:t>)</a:t>
            </a:r>
            <a:endParaRPr lang="en-US" sz="1200" dirty="0">
              <a:solidFill>
                <a:srgbClr val="292929"/>
              </a:solidFill>
              <a:latin typeface="Verdana" pitchFamily="34" charset="0"/>
            </a:endParaRPr>
          </a:p>
        </p:txBody>
      </p:sp>
      <p:sp>
        <p:nvSpPr>
          <p:cNvPr id="15368" name="Rechteck 24"/>
          <p:cNvSpPr>
            <a:spLocks noChangeArrowheads="1"/>
          </p:cNvSpPr>
          <p:nvPr/>
        </p:nvSpPr>
        <p:spPr bwMode="auto">
          <a:xfrm>
            <a:off x="3204388" y="1978025"/>
            <a:ext cx="2603588" cy="840230"/>
          </a:xfrm>
          <a:prstGeom prst="rect">
            <a:avLst/>
          </a:prstGeom>
          <a:noFill/>
          <a:ln w="9525">
            <a:noFill/>
            <a:miter lim="800000"/>
            <a:headEnd/>
            <a:tailEnd/>
          </a:ln>
        </p:spPr>
        <p:txBody>
          <a:bodyPr>
            <a:spAutoFit/>
          </a:bodyPr>
          <a:lstStyle/>
          <a:p>
            <a:pPr algn="ctr" defTabSz="800100">
              <a:lnSpc>
                <a:spcPct val="90000"/>
              </a:lnSpc>
              <a:spcAft>
                <a:spcPts val="0"/>
              </a:spcAft>
            </a:pPr>
            <a:r>
              <a:rPr lang="en-US" dirty="0" smtClean="0">
                <a:solidFill>
                  <a:srgbClr val="FFFFFF"/>
                </a:solidFill>
                <a:latin typeface="Verdana" pitchFamily="34" charset="0"/>
              </a:rPr>
              <a:t>Individual-</a:t>
            </a:r>
            <a:br>
              <a:rPr lang="en-US" dirty="0" smtClean="0">
                <a:solidFill>
                  <a:srgbClr val="FFFFFF"/>
                </a:solidFill>
                <a:latin typeface="Verdana" pitchFamily="34" charset="0"/>
              </a:rPr>
            </a:br>
            <a:r>
              <a:rPr lang="en-US" dirty="0" err="1" smtClean="0">
                <a:solidFill>
                  <a:srgbClr val="FFFFFF"/>
                </a:solidFill>
                <a:latin typeface="Verdana" pitchFamily="34" charset="0"/>
              </a:rPr>
              <a:t>förderung</a:t>
            </a:r>
            <a:endParaRPr lang="en-US" dirty="0" smtClean="0">
              <a:solidFill>
                <a:srgbClr val="FFFFFF"/>
              </a:solidFill>
              <a:latin typeface="Verdana" pitchFamily="34" charset="0"/>
            </a:endParaRPr>
          </a:p>
          <a:p>
            <a:pPr algn="ctr" defTabSz="800100">
              <a:lnSpc>
                <a:spcPct val="90000"/>
              </a:lnSpc>
              <a:spcAft>
                <a:spcPts val="0"/>
              </a:spcAft>
            </a:pPr>
            <a:r>
              <a:rPr lang="en-US" dirty="0" smtClean="0">
                <a:solidFill>
                  <a:srgbClr val="FFFFFF"/>
                </a:solidFill>
                <a:latin typeface="Verdana" pitchFamily="34" charset="0"/>
              </a:rPr>
              <a:t>(</a:t>
            </a:r>
            <a:r>
              <a:rPr lang="en-US" dirty="0" err="1" smtClean="0">
                <a:solidFill>
                  <a:srgbClr val="FFFFFF"/>
                </a:solidFill>
                <a:latin typeface="Verdana" pitchFamily="34" charset="0"/>
              </a:rPr>
              <a:t>Postdocs</a:t>
            </a:r>
            <a:r>
              <a:rPr lang="en-US" dirty="0" smtClean="0">
                <a:solidFill>
                  <a:srgbClr val="FFFFFF"/>
                </a:solidFill>
                <a:latin typeface="Verdana" pitchFamily="34" charset="0"/>
              </a:rPr>
              <a:t>)</a:t>
            </a:r>
            <a:endParaRPr lang="en-US" dirty="0">
              <a:solidFill>
                <a:srgbClr val="FFFFFF"/>
              </a:solidFill>
              <a:latin typeface="Verdana" pitchFamily="34" charset="0"/>
            </a:endParaRPr>
          </a:p>
        </p:txBody>
      </p:sp>
      <p:sp>
        <p:nvSpPr>
          <p:cNvPr id="15369" name="Rechteck 25"/>
          <p:cNvSpPr>
            <a:spLocks noChangeArrowheads="1"/>
          </p:cNvSpPr>
          <p:nvPr/>
        </p:nvSpPr>
        <p:spPr bwMode="auto">
          <a:xfrm>
            <a:off x="6777661" y="2071678"/>
            <a:ext cx="1350050" cy="590931"/>
          </a:xfrm>
          <a:prstGeom prst="rect">
            <a:avLst/>
          </a:prstGeom>
          <a:noFill/>
          <a:ln w="9525">
            <a:noFill/>
            <a:miter lim="800000"/>
            <a:headEnd/>
            <a:tailEnd/>
          </a:ln>
        </p:spPr>
        <p:txBody>
          <a:bodyPr wrap="none">
            <a:spAutoFit/>
          </a:bodyPr>
          <a:lstStyle/>
          <a:p>
            <a:pPr algn="ctr" defTabSz="800100">
              <a:lnSpc>
                <a:spcPct val="90000"/>
              </a:lnSpc>
              <a:spcAft>
                <a:spcPct val="35000"/>
              </a:spcAft>
            </a:pPr>
            <a:r>
              <a:rPr lang="en-US" dirty="0" smtClean="0">
                <a:solidFill>
                  <a:srgbClr val="FFFFFF"/>
                </a:solidFill>
                <a:latin typeface="Verdana" pitchFamily="34" charset="0"/>
              </a:rPr>
              <a:t>Personal-</a:t>
            </a:r>
            <a:br>
              <a:rPr lang="en-US" dirty="0" smtClean="0">
                <a:solidFill>
                  <a:srgbClr val="FFFFFF"/>
                </a:solidFill>
                <a:latin typeface="Verdana" pitchFamily="34" charset="0"/>
              </a:rPr>
            </a:br>
            <a:r>
              <a:rPr lang="en-US" dirty="0" err="1" smtClean="0">
                <a:solidFill>
                  <a:srgbClr val="FFFFFF"/>
                </a:solidFill>
                <a:latin typeface="Verdana" pitchFamily="34" charset="0"/>
              </a:rPr>
              <a:t>austausch</a:t>
            </a:r>
            <a:endParaRPr lang="en-US" dirty="0">
              <a:solidFill>
                <a:srgbClr val="FFFFFF"/>
              </a:solidFill>
              <a:latin typeface="Verdana" pitchFamily="34" charset="0"/>
            </a:endParaRPr>
          </a:p>
        </p:txBody>
      </p:sp>
      <p:sp>
        <p:nvSpPr>
          <p:cNvPr id="15370" name="Rechteck 26"/>
          <p:cNvSpPr>
            <a:spLocks noChangeArrowheads="1"/>
          </p:cNvSpPr>
          <p:nvPr/>
        </p:nvSpPr>
        <p:spPr bwMode="auto">
          <a:xfrm>
            <a:off x="785786" y="1988840"/>
            <a:ext cx="1778820" cy="840230"/>
          </a:xfrm>
          <a:prstGeom prst="rect">
            <a:avLst/>
          </a:prstGeom>
          <a:noFill/>
          <a:ln w="9525">
            <a:noFill/>
            <a:miter lim="800000"/>
            <a:headEnd/>
            <a:tailEnd/>
          </a:ln>
        </p:spPr>
        <p:txBody>
          <a:bodyPr wrap="none">
            <a:spAutoFit/>
          </a:bodyPr>
          <a:lstStyle/>
          <a:p>
            <a:pPr algn="ctr" defTabSz="800100">
              <a:lnSpc>
                <a:spcPct val="90000"/>
              </a:lnSpc>
              <a:spcAft>
                <a:spcPct val="35000"/>
              </a:spcAft>
            </a:pPr>
            <a:r>
              <a:rPr lang="en-US" dirty="0" err="1" smtClean="0">
                <a:solidFill>
                  <a:srgbClr val="FFFFFF"/>
                </a:solidFill>
                <a:latin typeface="Verdana" pitchFamily="34" charset="0"/>
              </a:rPr>
              <a:t>Strukturierte</a:t>
            </a:r>
            <a:r>
              <a:rPr lang="en-US" dirty="0" smtClean="0">
                <a:solidFill>
                  <a:srgbClr val="FFFFFF"/>
                </a:solidFill>
                <a:latin typeface="Verdana" pitchFamily="34" charset="0"/>
              </a:rPr>
              <a:t> </a:t>
            </a:r>
            <a:br>
              <a:rPr lang="en-US" dirty="0" smtClean="0">
                <a:solidFill>
                  <a:srgbClr val="FFFFFF"/>
                </a:solidFill>
                <a:latin typeface="Verdana" pitchFamily="34" charset="0"/>
              </a:rPr>
            </a:br>
            <a:r>
              <a:rPr lang="en-US" dirty="0" err="1" smtClean="0">
                <a:solidFill>
                  <a:srgbClr val="FFFFFF"/>
                </a:solidFill>
                <a:latin typeface="Verdana" pitchFamily="34" charset="0"/>
              </a:rPr>
              <a:t>Doktoranden</a:t>
            </a:r>
            <a:r>
              <a:rPr lang="en-US" dirty="0" smtClean="0">
                <a:solidFill>
                  <a:srgbClr val="FFFFFF"/>
                </a:solidFill>
                <a:latin typeface="Verdana" pitchFamily="34" charset="0"/>
              </a:rPr>
              <a:t>-</a:t>
            </a:r>
            <a:br>
              <a:rPr lang="en-US" dirty="0" smtClean="0">
                <a:solidFill>
                  <a:srgbClr val="FFFFFF"/>
                </a:solidFill>
                <a:latin typeface="Verdana" pitchFamily="34" charset="0"/>
              </a:rPr>
            </a:br>
            <a:r>
              <a:rPr lang="en-US" dirty="0" err="1" smtClean="0">
                <a:solidFill>
                  <a:srgbClr val="FFFFFF"/>
                </a:solidFill>
                <a:latin typeface="Verdana" pitchFamily="34" charset="0"/>
              </a:rPr>
              <a:t>förderung</a:t>
            </a:r>
            <a:endParaRPr lang="en-US" dirty="0">
              <a:solidFill>
                <a:srgbClr val="FFFFFF"/>
              </a:solidFill>
              <a:latin typeface="Verdana" pitchFamily="34" charset="0"/>
            </a:endParaRPr>
          </a:p>
        </p:txBody>
      </p:sp>
      <p:sp>
        <p:nvSpPr>
          <p:cNvPr id="28" name="Pfeil nach unten 27"/>
          <p:cNvSpPr/>
          <p:nvPr/>
        </p:nvSpPr>
        <p:spPr bwMode="auto">
          <a:xfrm>
            <a:off x="1378455" y="4068763"/>
            <a:ext cx="503238" cy="720725"/>
          </a:xfrm>
          <a:prstGeom prst="downArrow">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Inhaltsplatzhalter 23"/>
          <p:cNvSpPr txBox="1">
            <a:spLocks/>
          </p:cNvSpPr>
          <p:nvPr/>
        </p:nvSpPr>
        <p:spPr bwMode="auto">
          <a:xfrm>
            <a:off x="2866453" y="4869160"/>
            <a:ext cx="3600452" cy="1223963"/>
          </a:xfrm>
          <a:prstGeom prst="rect">
            <a:avLst/>
          </a:prstGeom>
        </p:spPr>
        <p:txBody>
          <a:bodyPr>
            <a:noAutofit/>
          </a:bodyPr>
          <a:lstStyle/>
          <a:p>
            <a:pPr marL="342900" indent="-342900" algn="ctr" fontAlgn="auto">
              <a:lnSpc>
                <a:spcPct val="110000"/>
              </a:lnSpc>
              <a:spcBef>
                <a:spcPts val="300"/>
              </a:spcBef>
              <a:spcAft>
                <a:spcPts val="300"/>
              </a:spcAft>
              <a:buClr>
                <a:srgbClr val="FFCC00"/>
              </a:buClr>
              <a:buSzPct val="120000"/>
              <a:defRPr/>
            </a:pPr>
            <a:r>
              <a:rPr lang="en-US" sz="1200" b="1" dirty="0" smtClean="0">
                <a:solidFill>
                  <a:srgbClr val="292929"/>
                </a:solidFill>
                <a:latin typeface="Verdana" pitchFamily="34" charset="0"/>
              </a:rPr>
              <a:t>Individual Fellowships (IF)</a:t>
            </a:r>
          </a:p>
          <a:p>
            <a:pPr marL="342900" indent="-342900" algn="ctr" fontAlgn="auto">
              <a:lnSpc>
                <a:spcPct val="110000"/>
              </a:lnSpc>
              <a:spcBef>
                <a:spcPts val="300"/>
              </a:spcBef>
              <a:spcAft>
                <a:spcPts val="300"/>
              </a:spcAft>
              <a:buClr>
                <a:srgbClr val="FFCC00"/>
              </a:buClr>
              <a:buSzPct val="120000"/>
              <a:defRPr/>
            </a:pPr>
            <a:r>
              <a:rPr lang="en-US" sz="1200" dirty="0" smtClean="0">
                <a:solidFill>
                  <a:srgbClr val="292929"/>
                </a:solidFill>
                <a:latin typeface="Verdana" pitchFamily="34" charset="0"/>
              </a:rPr>
              <a:t>European Fellowship (</a:t>
            </a:r>
            <a:r>
              <a:rPr lang="en-US" sz="1200" dirty="0" err="1" smtClean="0">
                <a:solidFill>
                  <a:srgbClr val="292929"/>
                </a:solidFill>
                <a:latin typeface="Verdana" pitchFamily="34" charset="0"/>
              </a:rPr>
              <a:t>EF</a:t>
            </a:r>
            <a:r>
              <a:rPr lang="en-US" sz="1200" dirty="0" smtClean="0">
                <a:solidFill>
                  <a:srgbClr val="292929"/>
                </a:solidFill>
                <a:latin typeface="Verdana" pitchFamily="34" charset="0"/>
              </a:rPr>
              <a:t>)</a:t>
            </a:r>
          </a:p>
          <a:p>
            <a:pPr marL="342900" indent="-342900" algn="ctr" fontAlgn="auto">
              <a:lnSpc>
                <a:spcPct val="110000"/>
              </a:lnSpc>
              <a:spcBef>
                <a:spcPts val="300"/>
              </a:spcBef>
              <a:spcAft>
                <a:spcPts val="300"/>
              </a:spcAft>
              <a:buClr>
                <a:srgbClr val="FFCC00"/>
              </a:buClr>
              <a:buSzPct val="120000"/>
              <a:defRPr/>
            </a:pPr>
            <a:r>
              <a:rPr lang="en-US" sz="1200" dirty="0" smtClean="0">
                <a:solidFill>
                  <a:srgbClr val="292929"/>
                </a:solidFill>
                <a:latin typeface="Verdana" pitchFamily="34" charset="0"/>
              </a:rPr>
              <a:t>Global Fellowship (GF)</a:t>
            </a:r>
          </a:p>
        </p:txBody>
      </p:sp>
      <p:sp>
        <p:nvSpPr>
          <p:cNvPr id="39" name="Pfeil nach unten 38"/>
          <p:cNvSpPr/>
          <p:nvPr/>
        </p:nvSpPr>
        <p:spPr bwMode="auto">
          <a:xfrm>
            <a:off x="7237414" y="4068763"/>
            <a:ext cx="503237" cy="720725"/>
          </a:xfrm>
          <a:prstGeom prst="downArrow">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Pfeil nach unten 39"/>
          <p:cNvSpPr/>
          <p:nvPr/>
        </p:nvSpPr>
        <p:spPr bwMode="auto">
          <a:xfrm>
            <a:off x="4213224" y="4068763"/>
            <a:ext cx="503238" cy="720725"/>
          </a:xfrm>
          <a:prstGeom prst="downArrow">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7" name="Abgerundetes Rechteck 28"/>
          <p:cNvSpPr>
            <a:spLocks noChangeArrowheads="1"/>
          </p:cNvSpPr>
          <p:nvPr/>
        </p:nvSpPr>
        <p:spPr bwMode="auto">
          <a:xfrm>
            <a:off x="755576" y="6268880"/>
            <a:ext cx="4495874" cy="403225"/>
          </a:xfrm>
          <a:prstGeom prst="roundRect">
            <a:avLst>
              <a:gd name="adj" fmla="val 10000"/>
            </a:avLst>
          </a:prstGeom>
          <a:solidFill>
            <a:srgbClr val="FF9900"/>
          </a:solidFill>
          <a:ln w="9525" algn="ctr">
            <a:noFill/>
            <a:miter lim="800000"/>
            <a:headEnd/>
            <a:tailEnd/>
          </a:ln>
        </p:spPr>
        <p:txBody>
          <a:bodyPr anchor="ctr"/>
          <a:lstStyle/>
          <a:p>
            <a:pPr marL="342900" indent="-342900" algn="ctr">
              <a:lnSpc>
                <a:spcPct val="110000"/>
              </a:lnSpc>
              <a:spcBef>
                <a:spcPts val="600"/>
              </a:spcBef>
              <a:spcAft>
                <a:spcPts val="600"/>
              </a:spcAft>
              <a:buClr>
                <a:srgbClr val="FFCC00"/>
              </a:buClr>
              <a:buSzPct val="120000"/>
            </a:pPr>
            <a:r>
              <a:rPr lang="en-US" sz="1700" dirty="0" err="1" smtClean="0">
                <a:solidFill>
                  <a:schemeClr val="bg1"/>
                </a:solidFill>
                <a:latin typeface="Verdana" pitchFamily="34" charset="0"/>
              </a:rPr>
              <a:t>Kofinanzierung</a:t>
            </a:r>
            <a:endParaRPr lang="en-US" sz="1700" dirty="0">
              <a:solidFill>
                <a:schemeClr val="bg1"/>
              </a:solidFill>
              <a:latin typeface="Verdana" pitchFamily="34" charset="0"/>
            </a:endParaRPr>
          </a:p>
        </p:txBody>
      </p:sp>
      <p:pic>
        <p:nvPicPr>
          <p:cNvPr id="20" name="Picture 8" descr="Logo_Marie-Curie"/>
          <p:cNvPicPr preferRelativeResize="0">
            <a:picLocks noChangeArrowheads="1"/>
          </p:cNvPicPr>
          <p:nvPr/>
        </p:nvPicPr>
        <p:blipFill>
          <a:blip r:embed="rId3" cstate="print">
            <a:clrChange>
              <a:clrFrom>
                <a:srgbClr val="3CAB56"/>
              </a:clrFrom>
              <a:clrTo>
                <a:srgbClr val="3CAB56">
                  <a:alpha val="0"/>
                </a:srgbClr>
              </a:clrTo>
            </a:clrChange>
            <a:grayscl/>
          </a:blip>
          <a:srcRect l="2292" t="46803" r="56451" b="12885"/>
          <a:stretch>
            <a:fillRect/>
          </a:stretch>
        </p:blipFill>
        <p:spPr bwMode="auto">
          <a:xfrm>
            <a:off x="7030331" y="2843411"/>
            <a:ext cx="848373" cy="763226"/>
          </a:xfrm>
          <a:prstGeom prst="rect">
            <a:avLst/>
          </a:prstGeom>
          <a:noFill/>
          <a:ln w="9525">
            <a:noFill/>
            <a:miter lim="800000"/>
            <a:headEnd/>
            <a:tailEnd/>
          </a:ln>
        </p:spPr>
      </p:pic>
      <p:pic>
        <p:nvPicPr>
          <p:cNvPr id="21" name="Picture 8" descr="Logo_Marie-Curie"/>
          <p:cNvPicPr preferRelativeResize="0">
            <a:picLocks noChangeArrowheads="1"/>
          </p:cNvPicPr>
          <p:nvPr/>
        </p:nvPicPr>
        <p:blipFill>
          <a:blip r:embed="rId3" cstate="print">
            <a:clrChange>
              <a:clrFrom>
                <a:srgbClr val="3CAB56"/>
              </a:clrFrom>
              <a:clrTo>
                <a:srgbClr val="3CAB56">
                  <a:alpha val="0"/>
                </a:srgbClr>
              </a:clrTo>
            </a:clrChange>
            <a:grayscl/>
          </a:blip>
          <a:srcRect l="2292" t="46803" r="56451" b="12885"/>
          <a:stretch>
            <a:fillRect/>
          </a:stretch>
        </p:blipFill>
        <p:spPr bwMode="auto">
          <a:xfrm>
            <a:off x="1225724" y="2852936"/>
            <a:ext cx="848373" cy="763226"/>
          </a:xfrm>
          <a:prstGeom prst="rect">
            <a:avLst/>
          </a:prstGeom>
          <a:noFill/>
          <a:ln w="9525">
            <a:noFill/>
            <a:miter lim="800000"/>
            <a:headEnd/>
            <a:tailEnd/>
          </a:ln>
        </p:spPr>
      </p:pic>
      <p:pic>
        <p:nvPicPr>
          <p:cNvPr id="22" name="Picture 8" descr="Logo_Marie-Curie"/>
          <p:cNvPicPr preferRelativeResize="0">
            <a:picLocks noChangeArrowheads="1"/>
          </p:cNvPicPr>
          <p:nvPr/>
        </p:nvPicPr>
        <p:blipFill>
          <a:blip r:embed="rId3" cstate="print">
            <a:clrChange>
              <a:clrFrom>
                <a:srgbClr val="3CAB56"/>
              </a:clrFrom>
              <a:clrTo>
                <a:srgbClr val="3CAB56">
                  <a:alpha val="0"/>
                </a:srgbClr>
              </a:clrTo>
            </a:clrChange>
            <a:grayscl/>
          </a:blip>
          <a:srcRect l="2292" t="46803" r="56451" b="12885"/>
          <a:stretch>
            <a:fillRect/>
          </a:stretch>
        </p:blipFill>
        <p:spPr bwMode="auto">
          <a:xfrm>
            <a:off x="4067944" y="2852936"/>
            <a:ext cx="848373" cy="763226"/>
          </a:xfrm>
          <a:prstGeom prst="rect">
            <a:avLst/>
          </a:prstGeom>
          <a:noFill/>
          <a:ln w="9525">
            <a:noFill/>
            <a:miter lim="800000"/>
            <a:headEnd/>
            <a:tailEnd/>
          </a:ln>
        </p:spPr>
      </p:pic>
      <p:sp>
        <p:nvSpPr>
          <p:cNvPr id="23" name="Rechteck 22"/>
          <p:cNvSpPr/>
          <p:nvPr/>
        </p:nvSpPr>
        <p:spPr>
          <a:xfrm>
            <a:off x="3472830" y="1772816"/>
            <a:ext cx="2376264" cy="4320480"/>
          </a:xfrm>
          <a:prstGeom prst="rect">
            <a:avLst/>
          </a:prstGeom>
          <a:solidFill>
            <a:srgbClr val="FFFFFF">
              <a:alpha val="74000"/>
            </a:srgbClr>
          </a:solidFill>
          <a:ln w="25400" cap="flat" cmpd="sng" algn="ctr">
            <a:solidFill>
              <a:srgbClr val="FFFFFF"/>
            </a:solidFill>
            <a:prstDash val="solid"/>
          </a:ln>
          <a:effectLst/>
        </p:spPr>
        <p:txBody>
          <a:bodyPr anchor="ctr"/>
          <a:lstStyle/>
          <a:p>
            <a:pPr algn="ctr" fontAlgn="auto">
              <a:spcBef>
                <a:spcPts val="0"/>
              </a:spcBef>
              <a:spcAft>
                <a:spcPts val="0"/>
              </a:spcAft>
              <a:defRPr/>
            </a:pPr>
            <a:endParaRPr lang="de-DE" kern="0" dirty="0">
              <a:solidFill>
                <a:schemeClr val="tx1">
                  <a:lumMod val="75000"/>
                  <a:lumOff val="25000"/>
                </a:schemeClr>
              </a:solidFill>
              <a:latin typeface="Verdan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600" dirty="0" smtClean="0"/>
              <a:t>Klassifikation nach Forschungserfahrung</a:t>
            </a:r>
            <a:endParaRPr lang="de-DE" sz="2600" dirty="0"/>
          </a:p>
        </p:txBody>
      </p:sp>
      <p:graphicFrame>
        <p:nvGraphicFramePr>
          <p:cNvPr id="4" name="Inhaltsplatzhalter 3"/>
          <p:cNvGraphicFramePr>
            <a:graphicFrameLocks noGrp="1"/>
          </p:cNvGraphicFramePr>
          <p:nvPr>
            <p:ph idx="1"/>
          </p:nvPr>
        </p:nvGraphicFramePr>
        <p:xfrm>
          <a:off x="457200" y="2060846"/>
          <a:ext cx="8229771" cy="3672411"/>
        </p:xfrm>
        <a:graphic>
          <a:graphicData uri="http://schemas.openxmlformats.org/drawingml/2006/table">
            <a:tbl>
              <a:tblPr firstRow="1" bandRow="1">
                <a:tableStyleId>{5C22544A-7EE6-4342-B048-85BDC9FD1C3A}</a:tableStyleId>
              </a:tblPr>
              <a:tblGrid>
                <a:gridCol w="2458616"/>
                <a:gridCol w="2736304"/>
                <a:gridCol w="3034851"/>
              </a:tblGrid>
              <a:tr h="12241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smtClean="0">
                          <a:latin typeface="Verdana" pitchFamily="34" charset="0"/>
                        </a:rPr>
                        <a:t>MSCA</a:t>
                      </a:r>
                      <a:r>
                        <a:rPr lang="de-DE" sz="1800" baseline="0" dirty="0" smtClean="0">
                          <a:latin typeface="Verdana" pitchFamily="34" charset="0"/>
                        </a:rPr>
                        <a:t> </a:t>
                      </a:r>
                      <a:r>
                        <a:rPr lang="de-DE" sz="1800" dirty="0" smtClean="0">
                          <a:latin typeface="Verdana" pitchFamily="34" charset="0"/>
                        </a:rPr>
                        <a:t>Klassifikation</a:t>
                      </a:r>
                    </a:p>
                  </a:txBody>
                  <a:tcPr marL="89119" marR="89119" anchor="ctr">
                    <a:solidFill>
                      <a:srgbClr val="FF99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smtClean="0">
                          <a:latin typeface="Verdana" pitchFamily="34" charset="0"/>
                        </a:rPr>
                        <a:t>Status</a:t>
                      </a:r>
                    </a:p>
                  </a:txBody>
                  <a:tcPr marL="89119" marR="89119" anchor="ctr">
                    <a:solidFill>
                      <a:srgbClr val="FF99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smtClean="0">
                          <a:latin typeface="Verdana" pitchFamily="34" charset="0"/>
                        </a:rPr>
                        <a:t>Forschungserfahrung nach Graduierung</a:t>
                      </a:r>
                    </a:p>
                  </a:txBody>
                  <a:tcPr marL="89119" marR="89119" anchor="ctr">
                    <a:solidFill>
                      <a:srgbClr val="FF9900"/>
                    </a:solidFill>
                  </a:tcPr>
                </a:tc>
              </a:tr>
              <a:tr h="12241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noProof="0" dirty="0" smtClean="0">
                          <a:solidFill>
                            <a:schemeClr val="bg1"/>
                          </a:solidFill>
                          <a:latin typeface="Verdana" pitchFamily="34" charset="0"/>
                        </a:rPr>
                        <a:t>Early Stage Researchers</a:t>
                      </a:r>
                    </a:p>
                  </a:txBody>
                  <a:tcPr marL="89119" marR="89119" anchor="ctr">
                    <a:solidFill>
                      <a:srgbClr val="FF99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smtClean="0">
                          <a:solidFill>
                            <a:srgbClr val="292929"/>
                          </a:solidFill>
                          <a:latin typeface="Verdana" pitchFamily="34" charset="0"/>
                        </a:rPr>
                        <a:t>Doktorand/in (i.d.R.)</a:t>
                      </a:r>
                    </a:p>
                  </a:txBody>
                  <a:tcPr marL="89119" marR="89119" anchor="c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smtClean="0">
                          <a:solidFill>
                            <a:srgbClr val="292929"/>
                          </a:solidFill>
                          <a:latin typeface="Verdana" pitchFamily="34" charset="0"/>
                        </a:rPr>
                        <a:t>&lt; 4 Jahre</a:t>
                      </a:r>
                    </a:p>
                  </a:txBody>
                  <a:tcPr marL="89119" marR="89119" anchor="ctr">
                    <a:solidFill>
                      <a:schemeClr val="accent6">
                        <a:lumMod val="40000"/>
                        <a:lumOff val="60000"/>
                      </a:schemeClr>
                    </a:solidFill>
                  </a:tcPr>
                </a:tc>
              </a:tr>
              <a:tr h="12241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noProof="0" dirty="0" smtClean="0">
                          <a:solidFill>
                            <a:schemeClr val="bg1"/>
                          </a:solidFill>
                          <a:latin typeface="Verdana" pitchFamily="34" charset="0"/>
                        </a:rPr>
                        <a:t>Experienced Researchers</a:t>
                      </a:r>
                    </a:p>
                  </a:txBody>
                  <a:tcPr marL="89119" marR="89119" anchor="ctr">
                    <a:solidFill>
                      <a:srgbClr val="FF99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noProof="0" dirty="0" err="1" smtClean="0">
                          <a:solidFill>
                            <a:srgbClr val="292929"/>
                          </a:solidFill>
                          <a:latin typeface="Verdana" pitchFamily="34" charset="0"/>
                        </a:rPr>
                        <a:t>Postdoc</a:t>
                      </a:r>
                      <a:r>
                        <a:rPr lang="de-DE" sz="1800" dirty="0" smtClean="0">
                          <a:solidFill>
                            <a:srgbClr val="292929"/>
                          </a:solidFill>
                          <a:latin typeface="Verdana" pitchFamily="34" charset="0"/>
                        </a:rPr>
                        <a:t> (i.d.R.)</a:t>
                      </a:r>
                    </a:p>
                  </a:txBody>
                  <a:tcPr marL="89119" marR="89119" anchor="c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smtClean="0">
                          <a:solidFill>
                            <a:srgbClr val="292929"/>
                          </a:solidFill>
                          <a:latin typeface="Verdana" pitchFamily="34" charset="0"/>
                        </a:rPr>
                        <a:t>≥ 4 Jahre                       </a:t>
                      </a:r>
                      <a:r>
                        <a:rPr lang="de-DE" sz="1800" u="sng" dirty="0" smtClean="0">
                          <a:solidFill>
                            <a:srgbClr val="292929"/>
                          </a:solidFill>
                          <a:latin typeface="Verdana" pitchFamily="34" charset="0"/>
                        </a:rPr>
                        <a:t>oder</a:t>
                      </a:r>
                      <a:r>
                        <a:rPr lang="de-DE" sz="1800" baseline="0" dirty="0" smtClean="0">
                          <a:solidFill>
                            <a:srgbClr val="292929"/>
                          </a:solidFill>
                          <a:latin typeface="Verdana" pitchFamily="34" charset="0"/>
                        </a:rPr>
                        <a:t> Doktortitel</a:t>
                      </a:r>
                      <a:endParaRPr lang="de-DE" sz="1800" dirty="0" smtClean="0">
                        <a:solidFill>
                          <a:srgbClr val="292929"/>
                        </a:solidFill>
                        <a:latin typeface="Verdana" pitchFamily="34" charset="0"/>
                      </a:endParaRPr>
                    </a:p>
                  </a:txBody>
                  <a:tcPr marL="89119" marR="89119" anchor="ctr">
                    <a:solidFill>
                      <a:schemeClr val="accent6">
                        <a:lumMod val="40000"/>
                        <a:lumOff val="60000"/>
                      </a:schemeClr>
                    </a:solidFill>
                  </a:tcPr>
                </a:tc>
              </a:tr>
            </a:tbl>
          </a:graphicData>
        </a:graphic>
      </p:graphicFrame>
    </p:spTree>
    <p:extLst>
      <p:ext uri="{BB962C8B-B14F-4D97-AF65-F5344CB8AC3E}">
        <p14:creationId xmlns="" xmlns:p14="http://schemas.microsoft.com/office/powerpoint/2010/main" val="284496747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40768"/>
            <a:ext cx="8229600" cy="900000"/>
          </a:xfrm>
        </p:spPr>
        <p:txBody>
          <a:bodyPr>
            <a:normAutofit/>
          </a:bodyPr>
          <a:lstStyle/>
          <a:p>
            <a:r>
              <a:rPr lang="de-DE" dirty="0" err="1" smtClean="0"/>
              <a:t>MSCA</a:t>
            </a:r>
            <a:r>
              <a:rPr lang="de-DE" dirty="0" smtClean="0"/>
              <a:t> Mobilitätsregel</a:t>
            </a:r>
            <a:endParaRPr lang="de-DE" dirty="0"/>
          </a:p>
        </p:txBody>
      </p:sp>
      <p:sp>
        <p:nvSpPr>
          <p:cNvPr id="4" name="Inhaltsplatzhalter 3"/>
          <p:cNvSpPr txBox="1">
            <a:spLocks/>
          </p:cNvSpPr>
          <p:nvPr/>
        </p:nvSpPr>
        <p:spPr bwMode="auto">
          <a:xfrm>
            <a:off x="467544" y="2708920"/>
            <a:ext cx="8229600" cy="2232248"/>
          </a:xfrm>
          <a:prstGeom prst="roundRect">
            <a:avLst/>
          </a:prstGeom>
          <a:solidFill>
            <a:srgbClr val="FF9900"/>
          </a:solidFill>
          <a:ln w="25400" cap="flat" cmpd="sng" algn="ctr">
            <a:noFill/>
            <a:prstDash val="solid"/>
            <a:miter lim="800000"/>
            <a:headEnd/>
            <a:tailEnd/>
          </a:ln>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rmAutofit/>
          </a:bodyPr>
          <a:lstStyle/>
          <a:p>
            <a:pPr marL="342900" indent="-342900" algn="ctr" defTabSz="914400">
              <a:lnSpc>
                <a:spcPct val="110000"/>
              </a:lnSpc>
              <a:spcBef>
                <a:spcPts val="600"/>
              </a:spcBef>
              <a:spcAft>
                <a:spcPts val="600"/>
              </a:spcAft>
              <a:buClr>
                <a:srgbClr val="FFCC00"/>
              </a:buClr>
              <a:buSzPct val="120000"/>
              <a:buFont typeface="Wingdings" pitchFamily="2" charset="2"/>
              <a:buNone/>
              <a:defRPr/>
            </a:pPr>
            <a:r>
              <a:rPr lang="de-DE" sz="2400" dirty="0" err="1" smtClean="0">
                <a:solidFill>
                  <a:prstClr val="white"/>
                </a:solidFill>
                <a:latin typeface="Verdana" pitchFamily="34" charset="0"/>
              </a:rPr>
              <a:t>Fellows</a:t>
            </a:r>
            <a:r>
              <a:rPr lang="de-DE" sz="2400" dirty="0" smtClean="0">
                <a:solidFill>
                  <a:prstClr val="white"/>
                </a:solidFill>
                <a:latin typeface="Verdana" pitchFamily="34" charset="0"/>
              </a:rPr>
              <a:t> dürfen nicht mehr als </a:t>
            </a:r>
            <a:r>
              <a:rPr lang="de-DE" sz="2400" b="1" dirty="0" smtClean="0">
                <a:solidFill>
                  <a:prstClr val="white"/>
                </a:solidFill>
                <a:latin typeface="Verdana" pitchFamily="34" charset="0"/>
              </a:rPr>
              <a:t>12 </a:t>
            </a:r>
            <a:r>
              <a:rPr lang="de-DE" sz="2400" b="1" dirty="0" smtClean="0">
                <a:solidFill>
                  <a:prstClr val="white"/>
                </a:solidFill>
                <a:latin typeface="Verdana" pitchFamily="34" charset="0"/>
              </a:rPr>
              <a:t>Monate</a:t>
            </a:r>
            <a:r>
              <a:rPr lang="de-DE" sz="2400" dirty="0" smtClean="0">
                <a:solidFill>
                  <a:prstClr val="white"/>
                </a:solidFill>
                <a:latin typeface="Verdana" pitchFamily="34" charset="0"/>
              </a:rPr>
              <a:t> innerhalb der </a:t>
            </a:r>
            <a:r>
              <a:rPr lang="de-DE" sz="2400" b="1" dirty="0" smtClean="0">
                <a:solidFill>
                  <a:prstClr val="white"/>
                </a:solidFill>
                <a:latin typeface="Verdana" pitchFamily="34" charset="0"/>
              </a:rPr>
              <a:t>letzten 3 Jahre</a:t>
            </a:r>
            <a:r>
              <a:rPr lang="de-DE" sz="2400" dirty="0" smtClean="0">
                <a:solidFill>
                  <a:prstClr val="white"/>
                </a:solidFill>
                <a:latin typeface="Verdana" pitchFamily="34" charset="0"/>
              </a:rPr>
              <a:t> im potenziellen Gastland gelebt oder gearbeitet haben.</a:t>
            </a:r>
            <a:endParaRPr lang="de-DE" sz="2400" dirty="0">
              <a:solidFill>
                <a:prstClr val="white"/>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Sektoren – Definition</a:t>
            </a:r>
            <a:endParaRPr lang="de-DE" dirty="0"/>
          </a:p>
        </p:txBody>
      </p:sp>
      <p:graphicFrame>
        <p:nvGraphicFramePr>
          <p:cNvPr id="4" name="Content Placeholder 3"/>
          <p:cNvGraphicFramePr>
            <a:graphicFrameLocks noGrp="1"/>
          </p:cNvGraphicFramePr>
          <p:nvPr>
            <p:ph idx="1"/>
          </p:nvPr>
        </p:nvGraphicFramePr>
        <p:xfrm>
          <a:off x="457200" y="2142000"/>
          <a:ext cx="8229600" cy="447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2693988"/>
            <a:ext cx="7772400" cy="1470025"/>
          </a:xfrm>
        </p:spPr>
        <p:txBody>
          <a:bodyPr/>
          <a:lstStyle/>
          <a:p>
            <a:r>
              <a:rPr lang="de-DE" dirty="0" smtClean="0"/>
              <a:t>Förderlinien im Einzelnen</a:t>
            </a: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2693988"/>
            <a:ext cx="7772400" cy="1470025"/>
          </a:xfrm>
        </p:spPr>
        <p:txBody>
          <a:bodyPr/>
          <a:lstStyle/>
          <a:p>
            <a:r>
              <a:rPr lang="de-DE" dirty="0" smtClean="0"/>
              <a:t>Strukturierte Doktorandenförderung</a:t>
            </a:r>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 des </a:t>
            </a:r>
            <a:r>
              <a:rPr lang="de-DE" dirty="0" smtClean="0"/>
              <a:t>Vortrags</a:t>
            </a:r>
            <a:endParaRPr lang="de-DE" dirty="0"/>
          </a:p>
        </p:txBody>
      </p:sp>
      <p:sp>
        <p:nvSpPr>
          <p:cNvPr id="3" name="Inhaltsplatzhalter 2"/>
          <p:cNvSpPr>
            <a:spLocks noGrp="1"/>
          </p:cNvSpPr>
          <p:nvPr>
            <p:ph idx="1"/>
          </p:nvPr>
        </p:nvSpPr>
        <p:spPr>
          <a:xfrm>
            <a:off x="457200" y="2142000"/>
            <a:ext cx="8291264" cy="4474800"/>
          </a:xfrm>
        </p:spPr>
        <p:txBody>
          <a:bodyPr>
            <a:normAutofit/>
          </a:bodyPr>
          <a:lstStyle/>
          <a:p>
            <a:r>
              <a:rPr lang="de-DE" dirty="0" smtClean="0"/>
              <a:t>Über KoWi</a:t>
            </a:r>
          </a:p>
          <a:p>
            <a:r>
              <a:rPr lang="de-DE" dirty="0" err="1" smtClean="0"/>
              <a:t>Horizon</a:t>
            </a:r>
            <a:r>
              <a:rPr lang="de-DE" dirty="0" smtClean="0"/>
              <a:t> 2020 - das EU-Rahmenprogramm für Forschung und Innovation</a:t>
            </a:r>
          </a:p>
          <a:p>
            <a:r>
              <a:rPr lang="de-DE" dirty="0" smtClean="0"/>
              <a:t>Die Marie </a:t>
            </a:r>
            <a:r>
              <a:rPr lang="de-DE" dirty="0" err="1" smtClean="0"/>
              <a:t>Skłodowska</a:t>
            </a:r>
            <a:r>
              <a:rPr lang="de-DE" dirty="0" smtClean="0"/>
              <a:t>-Curie Actions (</a:t>
            </a:r>
            <a:r>
              <a:rPr lang="de-DE" dirty="0" err="1" smtClean="0"/>
              <a:t>MSCA</a:t>
            </a:r>
            <a:r>
              <a:rPr lang="de-DE" dirty="0" smtClean="0"/>
              <a:t>)</a:t>
            </a:r>
          </a:p>
          <a:p>
            <a:pPr lvl="1"/>
            <a:r>
              <a:rPr lang="de-DE" dirty="0" smtClean="0"/>
              <a:t>Ziele und Grundprinzipien</a:t>
            </a:r>
          </a:p>
          <a:p>
            <a:pPr lvl="1"/>
            <a:r>
              <a:rPr lang="de-DE" dirty="0" smtClean="0"/>
              <a:t>Förderlinien</a:t>
            </a:r>
          </a:p>
          <a:p>
            <a:pPr lvl="1"/>
            <a:r>
              <a:rPr lang="de-DE" dirty="0" smtClean="0"/>
              <a:t>Vertragsnetzwerk und Finanzierung</a:t>
            </a:r>
          </a:p>
          <a:p>
            <a:r>
              <a:rPr lang="de-DE" dirty="0" smtClean="0"/>
              <a:t>Weitere Informationen </a:t>
            </a:r>
          </a:p>
          <a:p>
            <a:r>
              <a:rPr lang="de-DE" dirty="0" err="1" smtClean="0"/>
              <a:t>KoWi</a:t>
            </a:r>
            <a:r>
              <a:rPr lang="de-DE" dirty="0" smtClean="0"/>
              <a:t> Services</a:t>
            </a:r>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Innovative Training Networks (</a:t>
            </a:r>
            <a:r>
              <a:rPr lang="de-DE" dirty="0" err="1" smtClean="0"/>
              <a:t>ITN</a:t>
            </a:r>
            <a:r>
              <a:rPr lang="de-DE" dirty="0" smtClean="0"/>
              <a:t>)</a:t>
            </a:r>
            <a:endParaRPr lang="de-DE" dirty="0"/>
          </a:p>
        </p:txBody>
      </p:sp>
      <p:sp>
        <p:nvSpPr>
          <p:cNvPr id="3" name="Inhaltsplatzhalter 2"/>
          <p:cNvSpPr>
            <a:spLocks noGrp="1"/>
          </p:cNvSpPr>
          <p:nvPr>
            <p:ph idx="1"/>
          </p:nvPr>
        </p:nvSpPr>
        <p:spPr>
          <a:xfrm>
            <a:off x="428596" y="1857364"/>
            <a:ext cx="8229600" cy="4474800"/>
          </a:xfrm>
        </p:spPr>
        <p:txBody>
          <a:bodyPr>
            <a:noAutofit/>
          </a:bodyPr>
          <a:lstStyle/>
          <a:p>
            <a:r>
              <a:rPr lang="de-DE" sz="1800" b="1" dirty="0" smtClean="0">
                <a:solidFill>
                  <a:srgbClr val="FF9900"/>
                </a:solidFill>
              </a:rPr>
              <a:t>Netzwerk </a:t>
            </a:r>
            <a:r>
              <a:rPr lang="de-DE" sz="1800" dirty="0" smtClean="0"/>
              <a:t>von Einrichtungen in Europa, die gemeinsam ein </a:t>
            </a:r>
            <a:r>
              <a:rPr lang="de-DE" sz="1800" b="1" dirty="0" smtClean="0">
                <a:solidFill>
                  <a:srgbClr val="FF9900"/>
                </a:solidFill>
              </a:rPr>
              <a:t>Doktorandenprogramm </a:t>
            </a:r>
            <a:r>
              <a:rPr lang="de-DE" sz="1800" dirty="0" smtClean="0"/>
              <a:t>durchführen</a:t>
            </a:r>
          </a:p>
          <a:p>
            <a:pPr lvl="1"/>
            <a:r>
              <a:rPr lang="de-DE" sz="1600" dirty="0" smtClean="0"/>
              <a:t>Konsortien</a:t>
            </a:r>
            <a:r>
              <a:rPr lang="de-DE" sz="1600" b="1" dirty="0" smtClean="0">
                <a:solidFill>
                  <a:srgbClr val="FF9900"/>
                </a:solidFill>
              </a:rPr>
              <a:t> </a:t>
            </a:r>
            <a:r>
              <a:rPr lang="de-DE" sz="1600" dirty="0" smtClean="0"/>
              <a:t>aus festen Partnern, die Doktoranden einstellen  („</a:t>
            </a:r>
            <a:r>
              <a:rPr lang="de-DE" sz="1600" dirty="0" err="1" smtClean="0"/>
              <a:t>beneficiaries</a:t>
            </a:r>
            <a:r>
              <a:rPr lang="de-DE" sz="1600" dirty="0" smtClean="0"/>
              <a:t>“) und Trainingskooperationen („</a:t>
            </a:r>
            <a:r>
              <a:rPr lang="de-DE" sz="1600" dirty="0" err="1" smtClean="0"/>
              <a:t>partner</a:t>
            </a:r>
            <a:r>
              <a:rPr lang="de-DE" sz="1600" dirty="0" smtClean="0"/>
              <a:t> </a:t>
            </a:r>
            <a:r>
              <a:rPr lang="de-DE" sz="1600" dirty="0" err="1" smtClean="0"/>
              <a:t>organisations</a:t>
            </a:r>
            <a:r>
              <a:rPr lang="de-DE" sz="1600" dirty="0" smtClean="0"/>
              <a:t>“)</a:t>
            </a:r>
          </a:p>
          <a:p>
            <a:r>
              <a:rPr lang="de-DE" sz="1800" dirty="0" smtClean="0"/>
              <a:t>Basis: Innovatives Forschungsprojekt</a:t>
            </a:r>
          </a:p>
          <a:p>
            <a:r>
              <a:rPr lang="de-DE" sz="1800" dirty="0" smtClean="0"/>
              <a:t>Einbindung </a:t>
            </a:r>
            <a:r>
              <a:rPr lang="de-DE" sz="1800" dirty="0" smtClean="0"/>
              <a:t>von </a:t>
            </a:r>
            <a:r>
              <a:rPr lang="de-DE" sz="1800" b="1" dirty="0" smtClean="0">
                <a:solidFill>
                  <a:srgbClr val="FF9900"/>
                </a:solidFill>
              </a:rPr>
              <a:t>„non-</a:t>
            </a:r>
            <a:r>
              <a:rPr lang="de-DE" sz="1800" b="1" dirty="0" err="1" smtClean="0">
                <a:solidFill>
                  <a:srgbClr val="FF9900"/>
                </a:solidFill>
              </a:rPr>
              <a:t>academic</a:t>
            </a:r>
            <a:r>
              <a:rPr lang="de-DE" sz="1800" b="1" dirty="0" smtClean="0">
                <a:solidFill>
                  <a:srgbClr val="FF9900"/>
                </a:solidFill>
              </a:rPr>
              <a:t> </a:t>
            </a:r>
            <a:r>
              <a:rPr lang="de-DE" sz="1800" b="1" dirty="0" err="1" smtClean="0">
                <a:solidFill>
                  <a:srgbClr val="FF9900"/>
                </a:solidFill>
              </a:rPr>
              <a:t>partners</a:t>
            </a:r>
            <a:r>
              <a:rPr lang="de-DE" sz="1800" b="1" dirty="0" smtClean="0">
                <a:solidFill>
                  <a:srgbClr val="FF9900"/>
                </a:solidFill>
              </a:rPr>
              <a:t>“ essentiell</a:t>
            </a:r>
          </a:p>
          <a:p>
            <a:r>
              <a:rPr lang="de-DE" sz="1800" dirty="0" smtClean="0"/>
              <a:t>Gut strukturiertes, im Detail beschriebenes </a:t>
            </a:r>
            <a:r>
              <a:rPr lang="de-DE" sz="1800" b="1" dirty="0" smtClean="0">
                <a:solidFill>
                  <a:srgbClr val="FF9900"/>
                </a:solidFill>
              </a:rPr>
              <a:t>Trainingsprogramm </a:t>
            </a:r>
          </a:p>
          <a:p>
            <a:r>
              <a:rPr lang="de-DE" sz="1800" dirty="0" smtClean="0"/>
              <a:t>Planung von Entsendungen bis zu 30% der Anstellungszeit</a:t>
            </a:r>
          </a:p>
          <a:p>
            <a:r>
              <a:rPr lang="de-DE" sz="1800" dirty="0" smtClean="0"/>
              <a:t>Laufzeit: 48 Monate (3-36 Monate Anstellungszeit der Doktoranden), keine Verlängerung möglich</a:t>
            </a:r>
          </a:p>
          <a:p>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European Training Networks (</a:t>
            </a:r>
            <a:r>
              <a:rPr lang="de-DE" dirty="0" err="1" smtClean="0"/>
              <a:t>ETN</a:t>
            </a:r>
            <a:r>
              <a:rPr lang="de-DE" dirty="0" smtClean="0"/>
              <a:t>) </a:t>
            </a:r>
            <a:endParaRPr lang="de-DE" dirty="0"/>
          </a:p>
        </p:txBody>
      </p:sp>
      <p:sp>
        <p:nvSpPr>
          <p:cNvPr id="90" name="Freeform 87"/>
          <p:cNvSpPr>
            <a:spLocks noChangeAspect="1"/>
          </p:cNvSpPr>
          <p:nvPr/>
        </p:nvSpPr>
        <p:spPr bwMode="auto">
          <a:xfrm>
            <a:off x="5003249" y="6715900"/>
            <a:ext cx="413367" cy="85740"/>
          </a:xfrm>
          <a:custGeom>
            <a:avLst/>
            <a:gdLst>
              <a:gd name="T0" fmla="*/ 1 w 201"/>
              <a:gd name="T1" fmla="*/ 0 h 54"/>
              <a:gd name="T2" fmla="*/ 1 w 201"/>
              <a:gd name="T3" fmla="*/ 0 h 54"/>
              <a:gd name="T4" fmla="*/ 1 w 201"/>
              <a:gd name="T5" fmla="*/ 0 h 54"/>
              <a:gd name="T6" fmla="*/ 1 w 201"/>
              <a:gd name="T7" fmla="*/ 0 h 54"/>
              <a:gd name="T8" fmla="*/ 1 w 201"/>
              <a:gd name="T9" fmla="*/ 0 h 54"/>
              <a:gd name="T10" fmla="*/ 1 w 201"/>
              <a:gd name="T11" fmla="*/ 0 h 54"/>
              <a:gd name="T12" fmla="*/ 1 w 201"/>
              <a:gd name="T13" fmla="*/ 0 h 54"/>
              <a:gd name="T14" fmla="*/ 2 w 201"/>
              <a:gd name="T15" fmla="*/ 0 h 54"/>
              <a:gd name="T16" fmla="*/ 2 w 201"/>
              <a:gd name="T17" fmla="*/ 0 h 54"/>
              <a:gd name="T18" fmla="*/ 2 w 201"/>
              <a:gd name="T19" fmla="*/ 0 h 54"/>
              <a:gd name="T20" fmla="*/ 2 w 201"/>
              <a:gd name="T21" fmla="*/ 0 h 54"/>
              <a:gd name="T22" fmla="*/ 2 w 201"/>
              <a:gd name="T23" fmla="*/ 0 h 54"/>
              <a:gd name="T24" fmla="*/ 2 w 201"/>
              <a:gd name="T25" fmla="*/ 0 h 54"/>
              <a:gd name="T26" fmla="*/ 2 w 201"/>
              <a:gd name="T27" fmla="*/ 0 h 54"/>
              <a:gd name="T28" fmla="*/ 2 w 201"/>
              <a:gd name="T29" fmla="*/ 0 h 54"/>
              <a:gd name="T30" fmla="*/ 2 w 201"/>
              <a:gd name="T31" fmla="*/ 0 h 54"/>
              <a:gd name="T32" fmla="*/ 2 w 201"/>
              <a:gd name="T33" fmla="*/ 0 h 54"/>
              <a:gd name="T34" fmla="*/ 1 w 201"/>
              <a:gd name="T35" fmla="*/ 0 h 54"/>
              <a:gd name="T36" fmla="*/ 1 w 201"/>
              <a:gd name="T37" fmla="*/ 0 h 54"/>
              <a:gd name="T38" fmla="*/ 1 w 201"/>
              <a:gd name="T39" fmla="*/ 0 h 54"/>
              <a:gd name="T40" fmla="*/ 1 w 201"/>
              <a:gd name="T41" fmla="*/ 0 h 54"/>
              <a:gd name="T42" fmla="*/ 1 w 201"/>
              <a:gd name="T43" fmla="*/ 0 h 54"/>
              <a:gd name="T44" fmla="*/ 1 w 201"/>
              <a:gd name="T45" fmla="*/ 0 h 54"/>
              <a:gd name="T46" fmla="*/ 1 w 201"/>
              <a:gd name="T47" fmla="*/ 0 h 54"/>
              <a:gd name="T48" fmla="*/ 0 w 201"/>
              <a:gd name="T49" fmla="*/ 0 h 54"/>
              <a:gd name="T50" fmla="*/ 1 w 201"/>
              <a:gd name="T51" fmla="*/ 0 h 54"/>
              <a:gd name="T52" fmla="*/ 1 w 201"/>
              <a:gd name="T53" fmla="*/ 0 h 54"/>
              <a:gd name="T54" fmla="*/ 1 w 201"/>
              <a:gd name="T55" fmla="*/ 0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54"/>
              <a:gd name="T86" fmla="*/ 201 w 201"/>
              <a:gd name="T87" fmla="*/ 54 h 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54">
                <a:moveTo>
                  <a:pt x="42" y="11"/>
                </a:moveTo>
                <a:lnTo>
                  <a:pt x="57" y="4"/>
                </a:lnTo>
                <a:lnTo>
                  <a:pt x="64" y="11"/>
                </a:lnTo>
                <a:lnTo>
                  <a:pt x="70" y="13"/>
                </a:lnTo>
                <a:lnTo>
                  <a:pt x="81" y="7"/>
                </a:lnTo>
                <a:lnTo>
                  <a:pt x="88" y="4"/>
                </a:lnTo>
                <a:lnTo>
                  <a:pt x="120" y="7"/>
                </a:lnTo>
                <a:lnTo>
                  <a:pt x="151" y="6"/>
                </a:lnTo>
                <a:lnTo>
                  <a:pt x="160" y="15"/>
                </a:lnTo>
                <a:lnTo>
                  <a:pt x="160" y="20"/>
                </a:lnTo>
                <a:lnTo>
                  <a:pt x="182" y="17"/>
                </a:lnTo>
                <a:lnTo>
                  <a:pt x="194" y="19"/>
                </a:lnTo>
                <a:lnTo>
                  <a:pt x="201" y="26"/>
                </a:lnTo>
                <a:lnTo>
                  <a:pt x="194" y="35"/>
                </a:lnTo>
                <a:lnTo>
                  <a:pt x="175" y="34"/>
                </a:lnTo>
                <a:lnTo>
                  <a:pt x="162" y="41"/>
                </a:lnTo>
                <a:lnTo>
                  <a:pt x="140" y="41"/>
                </a:lnTo>
                <a:lnTo>
                  <a:pt x="118" y="50"/>
                </a:lnTo>
                <a:lnTo>
                  <a:pt x="99" y="54"/>
                </a:lnTo>
                <a:lnTo>
                  <a:pt x="84" y="45"/>
                </a:lnTo>
                <a:lnTo>
                  <a:pt x="64" y="34"/>
                </a:lnTo>
                <a:lnTo>
                  <a:pt x="44" y="34"/>
                </a:lnTo>
                <a:lnTo>
                  <a:pt x="17" y="28"/>
                </a:lnTo>
                <a:lnTo>
                  <a:pt x="7" y="20"/>
                </a:lnTo>
                <a:lnTo>
                  <a:pt x="0" y="6"/>
                </a:lnTo>
                <a:lnTo>
                  <a:pt x="4" y="0"/>
                </a:lnTo>
                <a:lnTo>
                  <a:pt x="27" y="4"/>
                </a:lnTo>
                <a:lnTo>
                  <a:pt x="42" y="11"/>
                </a:lnTo>
                <a:close/>
              </a:path>
            </a:pathLst>
          </a:custGeom>
          <a:solidFill>
            <a:schemeClr val="bg1">
              <a:lumMod val="85000"/>
            </a:schemeClr>
          </a:solidFill>
          <a:ln w="12700">
            <a:noFill/>
            <a:prstDash val="solid"/>
            <a:round/>
            <a:headEnd/>
            <a:tailEnd/>
          </a:ln>
        </p:spPr>
        <p:txBody>
          <a:bodyPr/>
          <a:lstStyle/>
          <a:p>
            <a:endParaRPr lang="de-DE"/>
          </a:p>
        </p:txBody>
      </p:sp>
      <p:sp>
        <p:nvSpPr>
          <p:cNvPr id="111" name="Freeform 108"/>
          <p:cNvSpPr>
            <a:spLocks noChangeAspect="1"/>
          </p:cNvSpPr>
          <p:nvPr/>
        </p:nvSpPr>
        <p:spPr bwMode="auto">
          <a:xfrm>
            <a:off x="6116475" y="6682923"/>
            <a:ext cx="331512" cy="85740"/>
          </a:xfrm>
          <a:custGeom>
            <a:avLst/>
            <a:gdLst>
              <a:gd name="T0" fmla="*/ 0 w 255"/>
              <a:gd name="T1" fmla="*/ 0 h 75"/>
              <a:gd name="T2" fmla="*/ 0 w 255"/>
              <a:gd name="T3" fmla="*/ 0 h 75"/>
              <a:gd name="T4" fmla="*/ 0 w 255"/>
              <a:gd name="T5" fmla="*/ 0 h 75"/>
              <a:gd name="T6" fmla="*/ 0 w 255"/>
              <a:gd name="T7" fmla="*/ 0 h 75"/>
              <a:gd name="T8" fmla="*/ 0 w 255"/>
              <a:gd name="T9" fmla="*/ 0 h 75"/>
              <a:gd name="T10" fmla="*/ 0 w 255"/>
              <a:gd name="T11" fmla="*/ 0 h 75"/>
              <a:gd name="T12" fmla="*/ 0 w 255"/>
              <a:gd name="T13" fmla="*/ 0 h 75"/>
              <a:gd name="T14" fmla="*/ 0 w 255"/>
              <a:gd name="T15" fmla="*/ 0 h 75"/>
              <a:gd name="T16" fmla="*/ 0 w 255"/>
              <a:gd name="T17" fmla="*/ 0 h 75"/>
              <a:gd name="T18" fmla="*/ 0 w 255"/>
              <a:gd name="T19" fmla="*/ 0 h 75"/>
              <a:gd name="T20" fmla="*/ 0 w 255"/>
              <a:gd name="T21" fmla="*/ 0 h 75"/>
              <a:gd name="T22" fmla="*/ 0 w 255"/>
              <a:gd name="T23" fmla="*/ 0 h 75"/>
              <a:gd name="T24" fmla="*/ 0 w 255"/>
              <a:gd name="T25" fmla="*/ 0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5"/>
              <a:gd name="T40" fmla="*/ 0 h 75"/>
              <a:gd name="T41" fmla="*/ 255 w 255"/>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5" h="75">
                <a:moveTo>
                  <a:pt x="59" y="5"/>
                </a:moveTo>
                <a:cubicBezTo>
                  <a:pt x="110" y="0"/>
                  <a:pt x="175" y="8"/>
                  <a:pt x="223" y="9"/>
                </a:cubicBezTo>
                <a:cubicBezTo>
                  <a:pt x="237" y="11"/>
                  <a:pt x="242" y="12"/>
                  <a:pt x="253" y="19"/>
                </a:cubicBezTo>
                <a:cubicBezTo>
                  <a:pt x="252" y="24"/>
                  <a:pt x="255" y="32"/>
                  <a:pt x="251" y="35"/>
                </a:cubicBezTo>
                <a:cubicBezTo>
                  <a:pt x="245" y="39"/>
                  <a:pt x="236" y="36"/>
                  <a:pt x="229" y="37"/>
                </a:cubicBezTo>
                <a:cubicBezTo>
                  <a:pt x="204" y="41"/>
                  <a:pt x="202" y="43"/>
                  <a:pt x="167" y="45"/>
                </a:cubicBezTo>
                <a:cubicBezTo>
                  <a:pt x="155" y="53"/>
                  <a:pt x="143" y="52"/>
                  <a:pt x="129" y="53"/>
                </a:cubicBezTo>
                <a:cubicBezTo>
                  <a:pt x="106" y="61"/>
                  <a:pt x="81" y="60"/>
                  <a:pt x="57" y="61"/>
                </a:cubicBezTo>
                <a:cubicBezTo>
                  <a:pt x="52" y="75"/>
                  <a:pt x="45" y="71"/>
                  <a:pt x="31" y="69"/>
                </a:cubicBezTo>
                <a:cubicBezTo>
                  <a:pt x="18" y="60"/>
                  <a:pt x="9" y="62"/>
                  <a:pt x="3" y="45"/>
                </a:cubicBezTo>
                <a:cubicBezTo>
                  <a:pt x="4" y="32"/>
                  <a:pt x="0" y="19"/>
                  <a:pt x="13" y="15"/>
                </a:cubicBezTo>
                <a:cubicBezTo>
                  <a:pt x="30" y="16"/>
                  <a:pt x="49" y="24"/>
                  <a:pt x="63" y="15"/>
                </a:cubicBezTo>
                <a:cubicBezTo>
                  <a:pt x="73" y="9"/>
                  <a:pt x="64" y="8"/>
                  <a:pt x="59" y="5"/>
                </a:cubicBezTo>
                <a:close/>
              </a:path>
            </a:pathLst>
          </a:custGeom>
          <a:solidFill>
            <a:schemeClr val="bg1">
              <a:lumMod val="85000"/>
            </a:schemeClr>
          </a:solidFill>
          <a:ln w="9525" cap="flat" cmpd="sng">
            <a:noFill/>
            <a:prstDash val="solid"/>
            <a:round/>
            <a:headEnd/>
            <a:tailEnd/>
          </a:ln>
        </p:spPr>
        <p:txBody>
          <a:bodyPr wrap="none" anchor="ctr"/>
          <a:lstStyle/>
          <a:p>
            <a:endParaRPr lang="de-DE"/>
          </a:p>
        </p:txBody>
      </p:sp>
      <p:sp>
        <p:nvSpPr>
          <p:cNvPr id="112" name="Freeform 109"/>
          <p:cNvSpPr>
            <a:spLocks noChangeAspect="1"/>
          </p:cNvSpPr>
          <p:nvPr/>
        </p:nvSpPr>
        <p:spPr bwMode="auto">
          <a:xfrm>
            <a:off x="3689478" y="6613671"/>
            <a:ext cx="114597" cy="85740"/>
          </a:xfrm>
          <a:custGeom>
            <a:avLst/>
            <a:gdLst>
              <a:gd name="T0" fmla="*/ 0 w 57"/>
              <a:gd name="T1" fmla="*/ 1 h 52"/>
              <a:gd name="T2" fmla="*/ 0 w 57"/>
              <a:gd name="T3" fmla="*/ 1 h 52"/>
              <a:gd name="T4" fmla="*/ 0 w 57"/>
              <a:gd name="T5" fmla="*/ 1 h 52"/>
              <a:gd name="T6" fmla="*/ 0 w 57"/>
              <a:gd name="T7" fmla="*/ 1 h 52"/>
              <a:gd name="T8" fmla="*/ 0 w 57"/>
              <a:gd name="T9" fmla="*/ 1 h 52"/>
              <a:gd name="T10" fmla="*/ 0 60000 65536"/>
              <a:gd name="T11" fmla="*/ 0 60000 65536"/>
              <a:gd name="T12" fmla="*/ 0 60000 65536"/>
              <a:gd name="T13" fmla="*/ 0 60000 65536"/>
              <a:gd name="T14" fmla="*/ 0 60000 65536"/>
              <a:gd name="T15" fmla="*/ 0 w 57"/>
              <a:gd name="T16" fmla="*/ 0 h 52"/>
              <a:gd name="T17" fmla="*/ 57 w 57"/>
              <a:gd name="T18" fmla="*/ 52 h 52"/>
            </a:gdLst>
            <a:ahLst/>
            <a:cxnLst>
              <a:cxn ang="T10">
                <a:pos x="T0" y="T1"/>
              </a:cxn>
              <a:cxn ang="T11">
                <a:pos x="T2" y="T3"/>
              </a:cxn>
              <a:cxn ang="T12">
                <a:pos x="T4" y="T5"/>
              </a:cxn>
              <a:cxn ang="T13">
                <a:pos x="T6" y="T7"/>
              </a:cxn>
              <a:cxn ang="T14">
                <a:pos x="T8" y="T9"/>
              </a:cxn>
            </a:cxnLst>
            <a:rect l="T15" t="T16" r="T17" b="T18"/>
            <a:pathLst>
              <a:path w="57" h="52">
                <a:moveTo>
                  <a:pt x="33" y="6"/>
                </a:moveTo>
                <a:cubicBezTo>
                  <a:pt x="22" y="7"/>
                  <a:pt x="9" y="0"/>
                  <a:pt x="1" y="8"/>
                </a:cubicBezTo>
                <a:cubicBezTo>
                  <a:pt x="1" y="8"/>
                  <a:pt x="0" y="42"/>
                  <a:pt x="9" y="48"/>
                </a:cubicBezTo>
                <a:cubicBezTo>
                  <a:pt x="13" y="50"/>
                  <a:pt x="21" y="52"/>
                  <a:pt x="21" y="52"/>
                </a:cubicBezTo>
                <a:cubicBezTo>
                  <a:pt x="39" y="49"/>
                  <a:pt x="57" y="30"/>
                  <a:pt x="33" y="6"/>
                </a:cubicBezTo>
                <a:close/>
              </a:path>
            </a:pathLst>
          </a:custGeom>
          <a:solidFill>
            <a:schemeClr val="bg1">
              <a:lumMod val="85000"/>
            </a:schemeClr>
          </a:solidFill>
          <a:ln w="9525" cmpd="sng">
            <a:noFill/>
            <a:round/>
            <a:headEnd/>
            <a:tailEnd/>
          </a:ln>
        </p:spPr>
        <p:txBody>
          <a:bodyPr wrap="none" anchor="ctr"/>
          <a:lstStyle/>
          <a:p>
            <a:endParaRPr lang="de-DE"/>
          </a:p>
        </p:txBody>
      </p:sp>
      <p:grpSp>
        <p:nvGrpSpPr>
          <p:cNvPr id="134" name="Gruppieren 133"/>
          <p:cNvGrpSpPr/>
          <p:nvPr/>
        </p:nvGrpSpPr>
        <p:grpSpPr>
          <a:xfrm>
            <a:off x="35496" y="1864238"/>
            <a:ext cx="7272808" cy="4877130"/>
            <a:chOff x="611560" y="1772816"/>
            <a:chExt cx="7272808" cy="4877130"/>
          </a:xfrm>
        </p:grpSpPr>
        <p:grpSp>
          <p:nvGrpSpPr>
            <p:cNvPr id="3" name="Gruppieren 154"/>
            <p:cNvGrpSpPr/>
            <p:nvPr/>
          </p:nvGrpSpPr>
          <p:grpSpPr>
            <a:xfrm>
              <a:off x="611560" y="1772816"/>
              <a:ext cx="7272808" cy="4877130"/>
              <a:chOff x="648568" y="1772816"/>
              <a:chExt cx="7272808" cy="4877130"/>
            </a:xfrm>
          </p:grpSpPr>
          <p:sp>
            <p:nvSpPr>
              <p:cNvPr id="32" name="Freeform 25"/>
              <p:cNvSpPr>
                <a:spLocks noChangeAspect="1"/>
              </p:cNvSpPr>
              <p:nvPr/>
            </p:nvSpPr>
            <p:spPr bwMode="auto">
              <a:xfrm>
                <a:off x="648568" y="5360545"/>
                <a:ext cx="585263" cy="649647"/>
              </a:xfrm>
              <a:custGeom>
                <a:avLst/>
                <a:gdLst>
                  <a:gd name="T0" fmla="*/ 1 w 307"/>
                  <a:gd name="T1" fmla="*/ 0 h 436"/>
                  <a:gd name="T2" fmla="*/ 1 w 307"/>
                  <a:gd name="T3" fmla="*/ 0 h 436"/>
                  <a:gd name="T4" fmla="*/ 1 w 307"/>
                  <a:gd name="T5" fmla="*/ 0 h 436"/>
                  <a:gd name="T6" fmla="*/ 1 w 307"/>
                  <a:gd name="T7" fmla="*/ 0 h 436"/>
                  <a:gd name="T8" fmla="*/ 1 w 307"/>
                  <a:gd name="T9" fmla="*/ 0 h 436"/>
                  <a:gd name="T10" fmla="*/ 1 w 307"/>
                  <a:gd name="T11" fmla="*/ 0 h 436"/>
                  <a:gd name="T12" fmla="*/ 1 w 307"/>
                  <a:gd name="T13" fmla="*/ 0 h 436"/>
                  <a:gd name="T14" fmla="*/ 1 w 307"/>
                  <a:gd name="T15" fmla="*/ 0 h 436"/>
                  <a:gd name="T16" fmla="*/ 1 w 307"/>
                  <a:gd name="T17" fmla="*/ 0 h 436"/>
                  <a:gd name="T18" fmla="*/ 1 w 307"/>
                  <a:gd name="T19" fmla="*/ 1 h 436"/>
                  <a:gd name="T20" fmla="*/ 1 w 307"/>
                  <a:gd name="T21" fmla="*/ 1 h 436"/>
                  <a:gd name="T22" fmla="*/ 1 w 307"/>
                  <a:gd name="T23" fmla="*/ 1 h 436"/>
                  <a:gd name="T24" fmla="*/ 1 w 307"/>
                  <a:gd name="T25" fmla="*/ 1 h 436"/>
                  <a:gd name="T26" fmla="*/ 1 w 307"/>
                  <a:gd name="T27" fmla="*/ 1 h 436"/>
                  <a:gd name="T28" fmla="*/ 0 w 307"/>
                  <a:gd name="T29" fmla="*/ 1 h 436"/>
                  <a:gd name="T30" fmla="*/ 0 w 307"/>
                  <a:gd name="T31" fmla="*/ 1 h 436"/>
                  <a:gd name="T32" fmla="*/ 0 w 307"/>
                  <a:gd name="T33" fmla="*/ 1 h 436"/>
                  <a:gd name="T34" fmla="*/ 0 w 307"/>
                  <a:gd name="T35" fmla="*/ 2 h 436"/>
                  <a:gd name="T36" fmla="*/ 0 w 307"/>
                  <a:gd name="T37" fmla="*/ 2 h 436"/>
                  <a:gd name="T38" fmla="*/ 0 w 307"/>
                  <a:gd name="T39" fmla="*/ 2 h 436"/>
                  <a:gd name="T40" fmla="*/ 0 w 307"/>
                  <a:gd name="T41" fmla="*/ 2 h 436"/>
                  <a:gd name="T42" fmla="*/ 0 w 307"/>
                  <a:gd name="T43" fmla="*/ 1 h 436"/>
                  <a:gd name="T44" fmla="*/ 0 w 307"/>
                  <a:gd name="T45" fmla="*/ 1 h 436"/>
                  <a:gd name="T46" fmla="*/ 0 w 307"/>
                  <a:gd name="T47" fmla="*/ 1 h 436"/>
                  <a:gd name="T48" fmla="*/ 0 w 307"/>
                  <a:gd name="T49" fmla="*/ 1 h 436"/>
                  <a:gd name="T50" fmla="*/ 0 w 307"/>
                  <a:gd name="T51" fmla="*/ 1 h 436"/>
                  <a:gd name="T52" fmla="*/ 0 w 307"/>
                  <a:gd name="T53" fmla="*/ 1 h 436"/>
                  <a:gd name="T54" fmla="*/ 0 w 307"/>
                  <a:gd name="T55" fmla="*/ 1 h 436"/>
                  <a:gd name="T56" fmla="*/ 0 w 307"/>
                  <a:gd name="T57" fmla="*/ 1 h 436"/>
                  <a:gd name="T58" fmla="*/ 0 w 307"/>
                  <a:gd name="T59" fmla="*/ 1 h 436"/>
                  <a:gd name="T60" fmla="*/ 0 w 307"/>
                  <a:gd name="T61" fmla="*/ 1 h 436"/>
                  <a:gd name="T62" fmla="*/ 0 w 307"/>
                  <a:gd name="T63" fmla="*/ 0 h 436"/>
                  <a:gd name="T64" fmla="*/ 0 w 307"/>
                  <a:gd name="T65" fmla="*/ 0 h 436"/>
                  <a:gd name="T66" fmla="*/ 0 w 307"/>
                  <a:gd name="T67" fmla="*/ 0 h 436"/>
                  <a:gd name="T68" fmla="*/ 0 w 307"/>
                  <a:gd name="T69" fmla="*/ 0 h 4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7"/>
                  <a:gd name="T106" fmla="*/ 0 h 436"/>
                  <a:gd name="T107" fmla="*/ 307 w 307"/>
                  <a:gd name="T108" fmla="*/ 436 h 4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7" h="436">
                    <a:moveTo>
                      <a:pt x="155" y="4"/>
                    </a:moveTo>
                    <a:lnTo>
                      <a:pt x="177" y="0"/>
                    </a:lnTo>
                    <a:lnTo>
                      <a:pt x="192" y="17"/>
                    </a:lnTo>
                    <a:lnTo>
                      <a:pt x="194" y="37"/>
                    </a:lnTo>
                    <a:lnTo>
                      <a:pt x="200" y="41"/>
                    </a:lnTo>
                    <a:lnTo>
                      <a:pt x="211" y="38"/>
                    </a:lnTo>
                    <a:lnTo>
                      <a:pt x="246" y="52"/>
                    </a:lnTo>
                    <a:lnTo>
                      <a:pt x="256" y="45"/>
                    </a:lnTo>
                    <a:lnTo>
                      <a:pt x="271" y="44"/>
                    </a:lnTo>
                    <a:lnTo>
                      <a:pt x="280" y="56"/>
                    </a:lnTo>
                    <a:lnTo>
                      <a:pt x="288" y="76"/>
                    </a:lnTo>
                    <a:lnTo>
                      <a:pt x="299" y="89"/>
                    </a:lnTo>
                    <a:lnTo>
                      <a:pt x="307" y="96"/>
                    </a:lnTo>
                    <a:lnTo>
                      <a:pt x="304" y="103"/>
                    </a:lnTo>
                    <a:lnTo>
                      <a:pt x="278" y="110"/>
                    </a:lnTo>
                    <a:lnTo>
                      <a:pt x="248" y="126"/>
                    </a:lnTo>
                    <a:lnTo>
                      <a:pt x="249" y="153"/>
                    </a:lnTo>
                    <a:lnTo>
                      <a:pt x="232" y="167"/>
                    </a:lnTo>
                    <a:lnTo>
                      <a:pt x="218" y="179"/>
                    </a:lnTo>
                    <a:lnTo>
                      <a:pt x="216" y="205"/>
                    </a:lnTo>
                    <a:lnTo>
                      <a:pt x="216" y="222"/>
                    </a:lnTo>
                    <a:lnTo>
                      <a:pt x="205" y="234"/>
                    </a:lnTo>
                    <a:lnTo>
                      <a:pt x="196" y="222"/>
                    </a:lnTo>
                    <a:lnTo>
                      <a:pt x="180" y="227"/>
                    </a:lnTo>
                    <a:lnTo>
                      <a:pt x="178" y="235"/>
                    </a:lnTo>
                    <a:lnTo>
                      <a:pt x="175" y="257"/>
                    </a:lnTo>
                    <a:lnTo>
                      <a:pt x="181" y="265"/>
                    </a:lnTo>
                    <a:lnTo>
                      <a:pt x="178" y="287"/>
                    </a:lnTo>
                    <a:lnTo>
                      <a:pt x="168" y="297"/>
                    </a:lnTo>
                    <a:lnTo>
                      <a:pt x="155" y="314"/>
                    </a:lnTo>
                    <a:lnTo>
                      <a:pt x="149" y="328"/>
                    </a:lnTo>
                    <a:lnTo>
                      <a:pt x="152" y="354"/>
                    </a:lnTo>
                    <a:lnTo>
                      <a:pt x="163" y="369"/>
                    </a:lnTo>
                    <a:lnTo>
                      <a:pt x="156" y="378"/>
                    </a:lnTo>
                    <a:lnTo>
                      <a:pt x="127" y="387"/>
                    </a:lnTo>
                    <a:lnTo>
                      <a:pt x="116" y="398"/>
                    </a:lnTo>
                    <a:lnTo>
                      <a:pt x="115" y="410"/>
                    </a:lnTo>
                    <a:lnTo>
                      <a:pt x="115" y="432"/>
                    </a:lnTo>
                    <a:lnTo>
                      <a:pt x="82" y="432"/>
                    </a:lnTo>
                    <a:lnTo>
                      <a:pt x="59" y="436"/>
                    </a:lnTo>
                    <a:lnTo>
                      <a:pt x="33" y="406"/>
                    </a:lnTo>
                    <a:lnTo>
                      <a:pt x="19" y="406"/>
                    </a:lnTo>
                    <a:lnTo>
                      <a:pt x="7" y="406"/>
                    </a:lnTo>
                    <a:lnTo>
                      <a:pt x="0" y="395"/>
                    </a:lnTo>
                    <a:lnTo>
                      <a:pt x="7" y="384"/>
                    </a:lnTo>
                    <a:lnTo>
                      <a:pt x="22" y="362"/>
                    </a:lnTo>
                    <a:lnTo>
                      <a:pt x="30" y="340"/>
                    </a:lnTo>
                    <a:lnTo>
                      <a:pt x="48" y="314"/>
                    </a:lnTo>
                    <a:lnTo>
                      <a:pt x="52" y="299"/>
                    </a:lnTo>
                    <a:lnTo>
                      <a:pt x="44" y="288"/>
                    </a:lnTo>
                    <a:lnTo>
                      <a:pt x="33" y="278"/>
                    </a:lnTo>
                    <a:lnTo>
                      <a:pt x="30" y="272"/>
                    </a:lnTo>
                    <a:lnTo>
                      <a:pt x="44" y="267"/>
                    </a:lnTo>
                    <a:lnTo>
                      <a:pt x="52" y="252"/>
                    </a:lnTo>
                    <a:lnTo>
                      <a:pt x="37" y="248"/>
                    </a:lnTo>
                    <a:lnTo>
                      <a:pt x="22" y="256"/>
                    </a:lnTo>
                    <a:lnTo>
                      <a:pt x="22" y="237"/>
                    </a:lnTo>
                    <a:lnTo>
                      <a:pt x="30" y="226"/>
                    </a:lnTo>
                    <a:lnTo>
                      <a:pt x="37" y="215"/>
                    </a:lnTo>
                    <a:lnTo>
                      <a:pt x="41" y="200"/>
                    </a:lnTo>
                    <a:lnTo>
                      <a:pt x="44" y="189"/>
                    </a:lnTo>
                    <a:lnTo>
                      <a:pt x="52" y="186"/>
                    </a:lnTo>
                    <a:lnTo>
                      <a:pt x="63" y="193"/>
                    </a:lnTo>
                    <a:lnTo>
                      <a:pt x="82" y="167"/>
                    </a:lnTo>
                    <a:lnTo>
                      <a:pt x="93" y="149"/>
                    </a:lnTo>
                    <a:lnTo>
                      <a:pt x="122" y="115"/>
                    </a:lnTo>
                    <a:lnTo>
                      <a:pt x="122" y="101"/>
                    </a:lnTo>
                    <a:lnTo>
                      <a:pt x="137" y="78"/>
                    </a:lnTo>
                    <a:lnTo>
                      <a:pt x="141" y="52"/>
                    </a:lnTo>
                    <a:lnTo>
                      <a:pt x="148" y="38"/>
                    </a:lnTo>
                    <a:lnTo>
                      <a:pt x="155" y="4"/>
                    </a:lnTo>
                    <a:close/>
                  </a:path>
                </a:pathLst>
              </a:custGeom>
              <a:solidFill>
                <a:schemeClr val="bg1">
                  <a:lumMod val="85000"/>
                </a:schemeClr>
              </a:solidFill>
              <a:ln w="12700">
                <a:noFill/>
                <a:prstDash val="solid"/>
                <a:round/>
                <a:headEnd/>
                <a:tailEnd/>
              </a:ln>
            </p:spPr>
            <p:txBody>
              <a:bodyPr/>
              <a:lstStyle/>
              <a:p>
                <a:endParaRPr lang="de-DE"/>
              </a:p>
            </p:txBody>
          </p:sp>
          <p:sp>
            <p:nvSpPr>
              <p:cNvPr id="33" name="Freeform 26"/>
              <p:cNvSpPr>
                <a:spLocks noChangeAspect="1"/>
              </p:cNvSpPr>
              <p:nvPr/>
            </p:nvSpPr>
            <p:spPr bwMode="auto">
              <a:xfrm>
                <a:off x="865483" y="5156087"/>
                <a:ext cx="1551150" cy="1068455"/>
              </a:xfrm>
              <a:custGeom>
                <a:avLst/>
                <a:gdLst>
                  <a:gd name="T0" fmla="*/ 0 w 811"/>
                  <a:gd name="T1" fmla="*/ 0 h 718"/>
                  <a:gd name="T2" fmla="*/ 0 w 811"/>
                  <a:gd name="T3" fmla="*/ 0 h 718"/>
                  <a:gd name="T4" fmla="*/ 0 w 811"/>
                  <a:gd name="T5" fmla="*/ 0 h 718"/>
                  <a:gd name="T6" fmla="*/ 0 w 811"/>
                  <a:gd name="T7" fmla="*/ 0 h 718"/>
                  <a:gd name="T8" fmla="*/ 0 w 811"/>
                  <a:gd name="T9" fmla="*/ 0 h 718"/>
                  <a:gd name="T10" fmla="*/ 0 w 811"/>
                  <a:gd name="T11" fmla="*/ 0 h 718"/>
                  <a:gd name="T12" fmla="*/ 0 w 811"/>
                  <a:gd name="T13" fmla="*/ 0 h 718"/>
                  <a:gd name="T14" fmla="*/ 1 w 811"/>
                  <a:gd name="T15" fmla="*/ 0 h 718"/>
                  <a:gd name="T16" fmla="*/ 1 w 811"/>
                  <a:gd name="T17" fmla="*/ 0 h 718"/>
                  <a:gd name="T18" fmla="*/ 2 w 811"/>
                  <a:gd name="T19" fmla="*/ 0 h 718"/>
                  <a:gd name="T20" fmla="*/ 2 w 811"/>
                  <a:gd name="T21" fmla="*/ 0 h 718"/>
                  <a:gd name="T22" fmla="*/ 2 w 811"/>
                  <a:gd name="T23" fmla="*/ 0 h 718"/>
                  <a:gd name="T24" fmla="*/ 3 w 811"/>
                  <a:gd name="T25" fmla="*/ 0 h 718"/>
                  <a:gd name="T26" fmla="*/ 3 w 811"/>
                  <a:gd name="T27" fmla="*/ 1 h 718"/>
                  <a:gd name="T28" fmla="*/ 3 w 811"/>
                  <a:gd name="T29" fmla="*/ 1 h 718"/>
                  <a:gd name="T30" fmla="*/ 3 w 811"/>
                  <a:gd name="T31" fmla="*/ 1 h 718"/>
                  <a:gd name="T32" fmla="*/ 3 w 811"/>
                  <a:gd name="T33" fmla="*/ 1 h 718"/>
                  <a:gd name="T34" fmla="*/ 3 w 811"/>
                  <a:gd name="T35" fmla="*/ 1 h 718"/>
                  <a:gd name="T36" fmla="*/ 4 w 811"/>
                  <a:gd name="T37" fmla="*/ 1 h 718"/>
                  <a:gd name="T38" fmla="*/ 4 w 811"/>
                  <a:gd name="T39" fmla="*/ 1 h 718"/>
                  <a:gd name="T40" fmla="*/ 4 w 811"/>
                  <a:gd name="T41" fmla="*/ 1 h 718"/>
                  <a:gd name="T42" fmla="*/ 4 w 811"/>
                  <a:gd name="T43" fmla="*/ 1 h 718"/>
                  <a:gd name="T44" fmla="*/ 4 w 811"/>
                  <a:gd name="T45" fmla="*/ 2 h 718"/>
                  <a:gd name="T46" fmla="*/ 3 w 811"/>
                  <a:gd name="T47" fmla="*/ 2 h 718"/>
                  <a:gd name="T48" fmla="*/ 3 w 811"/>
                  <a:gd name="T49" fmla="*/ 2 h 718"/>
                  <a:gd name="T50" fmla="*/ 3 w 811"/>
                  <a:gd name="T51" fmla="*/ 2 h 718"/>
                  <a:gd name="T52" fmla="*/ 3 w 811"/>
                  <a:gd name="T53" fmla="*/ 2 h 718"/>
                  <a:gd name="T54" fmla="*/ 3 w 811"/>
                  <a:gd name="T55" fmla="*/ 2 h 718"/>
                  <a:gd name="T56" fmla="*/ 3 w 811"/>
                  <a:gd name="T57" fmla="*/ 2 h 718"/>
                  <a:gd name="T58" fmla="*/ 3 w 811"/>
                  <a:gd name="T59" fmla="*/ 2 h 718"/>
                  <a:gd name="T60" fmla="*/ 3 w 811"/>
                  <a:gd name="T61" fmla="*/ 2 h 718"/>
                  <a:gd name="T62" fmla="*/ 2 w 811"/>
                  <a:gd name="T63" fmla="*/ 2 h 718"/>
                  <a:gd name="T64" fmla="*/ 2 w 811"/>
                  <a:gd name="T65" fmla="*/ 3 h 718"/>
                  <a:gd name="T66" fmla="*/ 2 w 811"/>
                  <a:gd name="T67" fmla="*/ 3 h 718"/>
                  <a:gd name="T68" fmla="*/ 2 w 811"/>
                  <a:gd name="T69" fmla="*/ 3 h 718"/>
                  <a:gd name="T70" fmla="*/ 2 w 811"/>
                  <a:gd name="T71" fmla="*/ 3 h 718"/>
                  <a:gd name="T72" fmla="*/ 1 w 811"/>
                  <a:gd name="T73" fmla="*/ 3 h 718"/>
                  <a:gd name="T74" fmla="*/ 1 w 811"/>
                  <a:gd name="T75" fmla="*/ 3 h 718"/>
                  <a:gd name="T76" fmla="*/ 1 w 811"/>
                  <a:gd name="T77" fmla="*/ 3 h 718"/>
                  <a:gd name="T78" fmla="*/ 0 w 811"/>
                  <a:gd name="T79" fmla="*/ 3 h 718"/>
                  <a:gd name="T80" fmla="*/ 0 w 811"/>
                  <a:gd name="T81" fmla="*/ 3 h 718"/>
                  <a:gd name="T82" fmla="*/ 0 w 811"/>
                  <a:gd name="T83" fmla="*/ 3 h 718"/>
                  <a:gd name="T84" fmla="*/ 0 w 811"/>
                  <a:gd name="T85" fmla="*/ 2 h 718"/>
                  <a:gd name="T86" fmla="*/ 0 w 811"/>
                  <a:gd name="T87" fmla="*/ 2 h 718"/>
                  <a:gd name="T88" fmla="*/ 0 w 811"/>
                  <a:gd name="T89" fmla="*/ 2 h 718"/>
                  <a:gd name="T90" fmla="*/ 0 w 811"/>
                  <a:gd name="T91" fmla="*/ 2 h 718"/>
                  <a:gd name="T92" fmla="*/ 0 w 811"/>
                  <a:gd name="T93" fmla="*/ 2 h 718"/>
                  <a:gd name="T94" fmla="*/ 0 w 811"/>
                  <a:gd name="T95" fmla="*/ 2 h 718"/>
                  <a:gd name="T96" fmla="*/ 0 w 811"/>
                  <a:gd name="T97" fmla="*/ 1 h 718"/>
                  <a:gd name="T98" fmla="*/ 0 w 811"/>
                  <a:gd name="T99" fmla="*/ 1 h 718"/>
                  <a:gd name="T100" fmla="*/ 0 w 811"/>
                  <a:gd name="T101" fmla="*/ 1 h 718"/>
                  <a:gd name="T102" fmla="*/ 0 w 811"/>
                  <a:gd name="T103" fmla="*/ 1 h 718"/>
                  <a:gd name="T104" fmla="*/ 0 w 811"/>
                  <a:gd name="T105" fmla="*/ 1 h 718"/>
                  <a:gd name="T106" fmla="*/ 1 w 811"/>
                  <a:gd name="T107" fmla="*/ 1 h 718"/>
                  <a:gd name="T108" fmla="*/ 1 w 811"/>
                  <a:gd name="T109" fmla="*/ 1 h 718"/>
                  <a:gd name="T110" fmla="*/ 0 w 811"/>
                  <a:gd name="T111" fmla="*/ 1 h 718"/>
                  <a:gd name="T112" fmla="*/ 0 w 811"/>
                  <a:gd name="T113" fmla="*/ 1 h 718"/>
                  <a:gd name="T114" fmla="*/ 0 w 811"/>
                  <a:gd name="T115" fmla="*/ 0 h 718"/>
                  <a:gd name="T116" fmla="*/ 0 w 811"/>
                  <a:gd name="T117" fmla="*/ 0 h 718"/>
                  <a:gd name="T118" fmla="*/ 0 w 811"/>
                  <a:gd name="T119" fmla="*/ 0 h 718"/>
                  <a:gd name="T120" fmla="*/ 0 w 811"/>
                  <a:gd name="T121" fmla="*/ 0 h 7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1"/>
                  <a:gd name="T184" fmla="*/ 0 h 718"/>
                  <a:gd name="T185" fmla="*/ 811 w 811"/>
                  <a:gd name="T186" fmla="*/ 718 h 7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1" h="718">
                    <a:moveTo>
                      <a:pt x="41" y="141"/>
                    </a:moveTo>
                    <a:lnTo>
                      <a:pt x="37" y="130"/>
                    </a:lnTo>
                    <a:lnTo>
                      <a:pt x="41" y="115"/>
                    </a:lnTo>
                    <a:lnTo>
                      <a:pt x="63" y="78"/>
                    </a:lnTo>
                    <a:lnTo>
                      <a:pt x="52" y="70"/>
                    </a:lnTo>
                    <a:lnTo>
                      <a:pt x="56" y="59"/>
                    </a:lnTo>
                    <a:lnTo>
                      <a:pt x="44" y="56"/>
                    </a:lnTo>
                    <a:lnTo>
                      <a:pt x="44" y="41"/>
                    </a:lnTo>
                    <a:lnTo>
                      <a:pt x="52" y="30"/>
                    </a:lnTo>
                    <a:lnTo>
                      <a:pt x="89" y="19"/>
                    </a:lnTo>
                    <a:lnTo>
                      <a:pt x="119" y="22"/>
                    </a:lnTo>
                    <a:lnTo>
                      <a:pt x="122" y="11"/>
                    </a:lnTo>
                    <a:lnTo>
                      <a:pt x="145" y="0"/>
                    </a:lnTo>
                    <a:lnTo>
                      <a:pt x="157" y="4"/>
                    </a:lnTo>
                    <a:lnTo>
                      <a:pt x="182" y="37"/>
                    </a:lnTo>
                    <a:lnTo>
                      <a:pt x="223" y="56"/>
                    </a:lnTo>
                    <a:lnTo>
                      <a:pt x="260" y="56"/>
                    </a:lnTo>
                    <a:lnTo>
                      <a:pt x="270" y="59"/>
                    </a:lnTo>
                    <a:lnTo>
                      <a:pt x="369" y="115"/>
                    </a:lnTo>
                    <a:lnTo>
                      <a:pt x="399" y="119"/>
                    </a:lnTo>
                    <a:lnTo>
                      <a:pt x="421" y="141"/>
                    </a:lnTo>
                    <a:lnTo>
                      <a:pt x="454" y="133"/>
                    </a:lnTo>
                    <a:lnTo>
                      <a:pt x="473" y="145"/>
                    </a:lnTo>
                    <a:lnTo>
                      <a:pt x="492" y="163"/>
                    </a:lnTo>
                    <a:lnTo>
                      <a:pt x="514" y="163"/>
                    </a:lnTo>
                    <a:lnTo>
                      <a:pt x="529" y="167"/>
                    </a:lnTo>
                    <a:lnTo>
                      <a:pt x="536" y="174"/>
                    </a:lnTo>
                    <a:lnTo>
                      <a:pt x="529" y="185"/>
                    </a:lnTo>
                    <a:lnTo>
                      <a:pt x="529" y="200"/>
                    </a:lnTo>
                    <a:lnTo>
                      <a:pt x="588" y="241"/>
                    </a:lnTo>
                    <a:lnTo>
                      <a:pt x="621" y="267"/>
                    </a:lnTo>
                    <a:lnTo>
                      <a:pt x="636" y="263"/>
                    </a:lnTo>
                    <a:lnTo>
                      <a:pt x="654" y="259"/>
                    </a:lnTo>
                    <a:lnTo>
                      <a:pt x="711" y="285"/>
                    </a:lnTo>
                    <a:lnTo>
                      <a:pt x="718" y="304"/>
                    </a:lnTo>
                    <a:lnTo>
                      <a:pt x="726" y="311"/>
                    </a:lnTo>
                    <a:lnTo>
                      <a:pt x="744" y="315"/>
                    </a:lnTo>
                    <a:lnTo>
                      <a:pt x="755" y="322"/>
                    </a:lnTo>
                    <a:lnTo>
                      <a:pt x="770" y="322"/>
                    </a:lnTo>
                    <a:lnTo>
                      <a:pt x="785" y="322"/>
                    </a:lnTo>
                    <a:lnTo>
                      <a:pt x="800" y="326"/>
                    </a:lnTo>
                    <a:lnTo>
                      <a:pt x="804" y="322"/>
                    </a:lnTo>
                    <a:lnTo>
                      <a:pt x="811" y="337"/>
                    </a:lnTo>
                    <a:lnTo>
                      <a:pt x="811" y="356"/>
                    </a:lnTo>
                    <a:lnTo>
                      <a:pt x="800" y="367"/>
                    </a:lnTo>
                    <a:lnTo>
                      <a:pt x="741" y="411"/>
                    </a:lnTo>
                    <a:lnTo>
                      <a:pt x="715" y="411"/>
                    </a:lnTo>
                    <a:lnTo>
                      <a:pt x="640" y="429"/>
                    </a:lnTo>
                    <a:lnTo>
                      <a:pt x="614" y="433"/>
                    </a:lnTo>
                    <a:lnTo>
                      <a:pt x="614" y="455"/>
                    </a:lnTo>
                    <a:lnTo>
                      <a:pt x="599" y="455"/>
                    </a:lnTo>
                    <a:lnTo>
                      <a:pt x="584" y="466"/>
                    </a:lnTo>
                    <a:lnTo>
                      <a:pt x="569" y="485"/>
                    </a:lnTo>
                    <a:lnTo>
                      <a:pt x="554" y="499"/>
                    </a:lnTo>
                    <a:lnTo>
                      <a:pt x="536" y="503"/>
                    </a:lnTo>
                    <a:lnTo>
                      <a:pt x="521" y="522"/>
                    </a:lnTo>
                    <a:lnTo>
                      <a:pt x="521" y="548"/>
                    </a:lnTo>
                    <a:lnTo>
                      <a:pt x="532" y="562"/>
                    </a:lnTo>
                    <a:lnTo>
                      <a:pt x="536" y="573"/>
                    </a:lnTo>
                    <a:lnTo>
                      <a:pt x="536" y="592"/>
                    </a:lnTo>
                    <a:lnTo>
                      <a:pt x="532" y="599"/>
                    </a:lnTo>
                    <a:lnTo>
                      <a:pt x="517" y="603"/>
                    </a:lnTo>
                    <a:lnTo>
                      <a:pt x="495" y="622"/>
                    </a:lnTo>
                    <a:lnTo>
                      <a:pt x="466" y="648"/>
                    </a:lnTo>
                    <a:lnTo>
                      <a:pt x="454" y="659"/>
                    </a:lnTo>
                    <a:lnTo>
                      <a:pt x="447" y="666"/>
                    </a:lnTo>
                    <a:lnTo>
                      <a:pt x="447" y="677"/>
                    </a:lnTo>
                    <a:lnTo>
                      <a:pt x="414" y="677"/>
                    </a:lnTo>
                    <a:lnTo>
                      <a:pt x="395" y="681"/>
                    </a:lnTo>
                    <a:lnTo>
                      <a:pt x="380" y="685"/>
                    </a:lnTo>
                    <a:lnTo>
                      <a:pt x="373" y="692"/>
                    </a:lnTo>
                    <a:lnTo>
                      <a:pt x="362" y="707"/>
                    </a:lnTo>
                    <a:lnTo>
                      <a:pt x="343" y="714"/>
                    </a:lnTo>
                    <a:lnTo>
                      <a:pt x="332" y="714"/>
                    </a:lnTo>
                    <a:lnTo>
                      <a:pt x="310" y="711"/>
                    </a:lnTo>
                    <a:lnTo>
                      <a:pt x="273" y="707"/>
                    </a:lnTo>
                    <a:lnTo>
                      <a:pt x="208" y="681"/>
                    </a:lnTo>
                    <a:lnTo>
                      <a:pt x="182" y="677"/>
                    </a:lnTo>
                    <a:lnTo>
                      <a:pt x="157" y="685"/>
                    </a:lnTo>
                    <a:lnTo>
                      <a:pt x="137" y="696"/>
                    </a:lnTo>
                    <a:lnTo>
                      <a:pt x="115" y="699"/>
                    </a:lnTo>
                    <a:lnTo>
                      <a:pt x="96" y="711"/>
                    </a:lnTo>
                    <a:lnTo>
                      <a:pt x="85" y="718"/>
                    </a:lnTo>
                    <a:lnTo>
                      <a:pt x="44" y="674"/>
                    </a:lnTo>
                    <a:lnTo>
                      <a:pt x="44" y="611"/>
                    </a:lnTo>
                    <a:lnTo>
                      <a:pt x="26" y="588"/>
                    </a:lnTo>
                    <a:lnTo>
                      <a:pt x="4" y="570"/>
                    </a:lnTo>
                    <a:lnTo>
                      <a:pt x="0" y="559"/>
                    </a:lnTo>
                    <a:lnTo>
                      <a:pt x="0" y="536"/>
                    </a:lnTo>
                    <a:lnTo>
                      <a:pt x="11" y="525"/>
                    </a:lnTo>
                    <a:lnTo>
                      <a:pt x="41" y="514"/>
                    </a:lnTo>
                    <a:lnTo>
                      <a:pt x="48" y="507"/>
                    </a:lnTo>
                    <a:lnTo>
                      <a:pt x="37" y="492"/>
                    </a:lnTo>
                    <a:lnTo>
                      <a:pt x="33" y="466"/>
                    </a:lnTo>
                    <a:lnTo>
                      <a:pt x="44" y="444"/>
                    </a:lnTo>
                    <a:lnTo>
                      <a:pt x="67" y="422"/>
                    </a:lnTo>
                    <a:lnTo>
                      <a:pt x="67" y="404"/>
                    </a:lnTo>
                    <a:lnTo>
                      <a:pt x="59" y="389"/>
                    </a:lnTo>
                    <a:lnTo>
                      <a:pt x="67" y="363"/>
                    </a:lnTo>
                    <a:lnTo>
                      <a:pt x="70" y="360"/>
                    </a:lnTo>
                    <a:lnTo>
                      <a:pt x="81" y="360"/>
                    </a:lnTo>
                    <a:lnTo>
                      <a:pt x="89" y="371"/>
                    </a:lnTo>
                    <a:lnTo>
                      <a:pt x="100" y="356"/>
                    </a:lnTo>
                    <a:lnTo>
                      <a:pt x="104" y="315"/>
                    </a:lnTo>
                    <a:lnTo>
                      <a:pt x="133" y="289"/>
                    </a:lnTo>
                    <a:lnTo>
                      <a:pt x="133" y="274"/>
                    </a:lnTo>
                    <a:lnTo>
                      <a:pt x="133" y="263"/>
                    </a:lnTo>
                    <a:lnTo>
                      <a:pt x="164" y="245"/>
                    </a:lnTo>
                    <a:lnTo>
                      <a:pt x="186" y="241"/>
                    </a:lnTo>
                    <a:lnTo>
                      <a:pt x="194" y="233"/>
                    </a:lnTo>
                    <a:lnTo>
                      <a:pt x="175" y="215"/>
                    </a:lnTo>
                    <a:lnTo>
                      <a:pt x="160" y="185"/>
                    </a:lnTo>
                    <a:lnTo>
                      <a:pt x="153" y="178"/>
                    </a:lnTo>
                    <a:lnTo>
                      <a:pt x="130" y="189"/>
                    </a:lnTo>
                    <a:lnTo>
                      <a:pt x="115" y="182"/>
                    </a:lnTo>
                    <a:lnTo>
                      <a:pt x="93" y="174"/>
                    </a:lnTo>
                    <a:lnTo>
                      <a:pt x="85" y="178"/>
                    </a:lnTo>
                    <a:lnTo>
                      <a:pt x="78" y="170"/>
                    </a:lnTo>
                    <a:lnTo>
                      <a:pt x="78" y="156"/>
                    </a:lnTo>
                    <a:lnTo>
                      <a:pt x="67" y="141"/>
                    </a:lnTo>
                    <a:lnTo>
                      <a:pt x="59" y="137"/>
                    </a:lnTo>
                    <a:lnTo>
                      <a:pt x="41" y="141"/>
                    </a:lnTo>
                    <a:close/>
                  </a:path>
                </a:pathLst>
              </a:custGeom>
              <a:solidFill>
                <a:schemeClr val="bg1">
                  <a:lumMod val="85000"/>
                </a:schemeClr>
              </a:solidFill>
              <a:ln w="12700">
                <a:noFill/>
                <a:prstDash val="solid"/>
                <a:round/>
                <a:headEnd/>
                <a:tailEnd/>
              </a:ln>
            </p:spPr>
            <p:txBody>
              <a:bodyPr/>
              <a:lstStyle/>
              <a:p>
                <a:endParaRPr lang="de-DE"/>
              </a:p>
            </p:txBody>
          </p:sp>
          <p:sp>
            <p:nvSpPr>
              <p:cNvPr id="37" name="Freeform 27"/>
              <p:cNvSpPr>
                <a:spLocks noChangeAspect="1"/>
              </p:cNvSpPr>
              <p:nvPr/>
            </p:nvSpPr>
            <p:spPr bwMode="auto">
              <a:xfrm>
                <a:off x="4499841" y="3461069"/>
                <a:ext cx="53206" cy="39572"/>
              </a:xfrm>
              <a:custGeom>
                <a:avLst/>
                <a:gdLst>
                  <a:gd name="T0" fmla="*/ 0 w 28"/>
                  <a:gd name="T1" fmla="*/ 0 h 26"/>
                  <a:gd name="T2" fmla="*/ 0 w 28"/>
                  <a:gd name="T3" fmla="*/ 0 h 26"/>
                  <a:gd name="T4" fmla="*/ 0 w 28"/>
                  <a:gd name="T5" fmla="*/ 0 h 26"/>
                  <a:gd name="T6" fmla="*/ 0 w 28"/>
                  <a:gd name="T7" fmla="*/ 0 h 26"/>
                  <a:gd name="T8" fmla="*/ 0 w 28"/>
                  <a:gd name="T9" fmla="*/ 0 h 26"/>
                  <a:gd name="T10" fmla="*/ 0 w 28"/>
                  <a:gd name="T11" fmla="*/ 0 h 26"/>
                  <a:gd name="T12" fmla="*/ 0 w 28"/>
                  <a:gd name="T13" fmla="*/ 0 h 26"/>
                  <a:gd name="T14" fmla="*/ 0 60000 65536"/>
                  <a:gd name="T15" fmla="*/ 0 60000 65536"/>
                  <a:gd name="T16" fmla="*/ 0 60000 65536"/>
                  <a:gd name="T17" fmla="*/ 0 60000 65536"/>
                  <a:gd name="T18" fmla="*/ 0 60000 65536"/>
                  <a:gd name="T19" fmla="*/ 0 60000 65536"/>
                  <a:gd name="T20" fmla="*/ 0 60000 65536"/>
                  <a:gd name="T21" fmla="*/ 0 w 28"/>
                  <a:gd name="T22" fmla="*/ 0 h 26"/>
                  <a:gd name="T23" fmla="*/ 28 w 2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6">
                    <a:moveTo>
                      <a:pt x="24" y="0"/>
                    </a:moveTo>
                    <a:lnTo>
                      <a:pt x="13" y="6"/>
                    </a:lnTo>
                    <a:lnTo>
                      <a:pt x="0" y="17"/>
                    </a:lnTo>
                    <a:lnTo>
                      <a:pt x="2" y="26"/>
                    </a:lnTo>
                    <a:lnTo>
                      <a:pt x="9" y="26"/>
                    </a:lnTo>
                    <a:lnTo>
                      <a:pt x="28" y="13"/>
                    </a:lnTo>
                    <a:lnTo>
                      <a:pt x="24" y="0"/>
                    </a:lnTo>
                    <a:close/>
                  </a:path>
                </a:pathLst>
              </a:custGeom>
              <a:solidFill>
                <a:schemeClr val="bg1">
                  <a:lumMod val="85000"/>
                </a:schemeClr>
              </a:solidFill>
              <a:ln w="12700">
                <a:noFill/>
                <a:prstDash val="solid"/>
                <a:round/>
                <a:headEnd/>
                <a:tailEnd/>
              </a:ln>
            </p:spPr>
            <p:txBody>
              <a:bodyPr/>
              <a:lstStyle/>
              <a:p>
                <a:endParaRPr lang="de-DE"/>
              </a:p>
            </p:txBody>
          </p:sp>
          <p:sp>
            <p:nvSpPr>
              <p:cNvPr id="38" name="Freeform 28"/>
              <p:cNvSpPr>
                <a:spLocks noChangeAspect="1"/>
              </p:cNvSpPr>
              <p:nvPr/>
            </p:nvSpPr>
            <p:spPr bwMode="auto">
              <a:xfrm>
                <a:off x="4557140" y="2198050"/>
                <a:ext cx="843105" cy="1345462"/>
              </a:xfrm>
              <a:custGeom>
                <a:avLst/>
                <a:gdLst>
                  <a:gd name="T0" fmla="*/ 0 w 438"/>
                  <a:gd name="T1" fmla="*/ 3 h 903"/>
                  <a:gd name="T2" fmla="*/ 0 w 438"/>
                  <a:gd name="T3" fmla="*/ 3 h 903"/>
                  <a:gd name="T4" fmla="*/ 0 w 438"/>
                  <a:gd name="T5" fmla="*/ 3 h 903"/>
                  <a:gd name="T6" fmla="*/ 0 w 438"/>
                  <a:gd name="T7" fmla="*/ 3 h 903"/>
                  <a:gd name="T8" fmla="*/ 0 w 438"/>
                  <a:gd name="T9" fmla="*/ 3 h 903"/>
                  <a:gd name="T10" fmla="*/ 0 w 438"/>
                  <a:gd name="T11" fmla="*/ 3 h 903"/>
                  <a:gd name="T12" fmla="*/ 0 w 438"/>
                  <a:gd name="T13" fmla="*/ 3 h 903"/>
                  <a:gd name="T14" fmla="*/ 0 w 438"/>
                  <a:gd name="T15" fmla="*/ 2 h 903"/>
                  <a:gd name="T16" fmla="*/ 0 w 438"/>
                  <a:gd name="T17" fmla="*/ 2 h 903"/>
                  <a:gd name="T18" fmla="*/ 0 w 438"/>
                  <a:gd name="T19" fmla="*/ 2 h 903"/>
                  <a:gd name="T20" fmla="*/ 0 w 438"/>
                  <a:gd name="T21" fmla="*/ 2 h 903"/>
                  <a:gd name="T22" fmla="*/ 1 w 438"/>
                  <a:gd name="T23" fmla="*/ 2 h 903"/>
                  <a:gd name="T24" fmla="*/ 1 w 438"/>
                  <a:gd name="T25" fmla="*/ 2 h 903"/>
                  <a:gd name="T26" fmla="*/ 1 w 438"/>
                  <a:gd name="T27" fmla="*/ 2 h 903"/>
                  <a:gd name="T28" fmla="*/ 1 w 438"/>
                  <a:gd name="T29" fmla="*/ 2 h 903"/>
                  <a:gd name="T30" fmla="*/ 1 w 438"/>
                  <a:gd name="T31" fmla="*/ 1 h 903"/>
                  <a:gd name="T32" fmla="*/ 0 w 438"/>
                  <a:gd name="T33" fmla="*/ 1 h 903"/>
                  <a:gd name="T34" fmla="*/ 0 w 438"/>
                  <a:gd name="T35" fmla="*/ 1 h 903"/>
                  <a:gd name="T36" fmla="*/ 0 w 438"/>
                  <a:gd name="T37" fmla="*/ 1 h 903"/>
                  <a:gd name="T38" fmla="*/ 0 w 438"/>
                  <a:gd name="T39" fmla="*/ 0 h 903"/>
                  <a:gd name="T40" fmla="*/ 0 w 438"/>
                  <a:gd name="T41" fmla="*/ 0 h 903"/>
                  <a:gd name="T42" fmla="*/ 0 w 438"/>
                  <a:gd name="T43" fmla="*/ 0 h 903"/>
                  <a:gd name="T44" fmla="*/ 0 w 438"/>
                  <a:gd name="T45" fmla="*/ 0 h 903"/>
                  <a:gd name="T46" fmla="*/ 0 w 438"/>
                  <a:gd name="T47" fmla="*/ 0 h 903"/>
                  <a:gd name="T48" fmla="*/ 0 w 438"/>
                  <a:gd name="T49" fmla="*/ 0 h 903"/>
                  <a:gd name="T50" fmla="*/ 0 w 438"/>
                  <a:gd name="T51" fmla="*/ 0 h 903"/>
                  <a:gd name="T52" fmla="*/ 1 w 438"/>
                  <a:gd name="T53" fmla="*/ 0 h 903"/>
                  <a:gd name="T54" fmla="*/ 1 w 438"/>
                  <a:gd name="T55" fmla="*/ 0 h 903"/>
                  <a:gd name="T56" fmla="*/ 1 w 438"/>
                  <a:gd name="T57" fmla="*/ 0 h 903"/>
                  <a:gd name="T58" fmla="*/ 1 w 438"/>
                  <a:gd name="T59" fmla="*/ 0 h 903"/>
                  <a:gd name="T60" fmla="*/ 1 w 438"/>
                  <a:gd name="T61" fmla="*/ 0 h 903"/>
                  <a:gd name="T62" fmla="*/ 1 w 438"/>
                  <a:gd name="T63" fmla="*/ 0 h 903"/>
                  <a:gd name="T64" fmla="*/ 1 w 438"/>
                  <a:gd name="T65" fmla="*/ 0 h 903"/>
                  <a:gd name="T66" fmla="*/ 1 w 438"/>
                  <a:gd name="T67" fmla="*/ 0 h 903"/>
                  <a:gd name="T68" fmla="*/ 1 w 438"/>
                  <a:gd name="T69" fmla="*/ 0 h 903"/>
                  <a:gd name="T70" fmla="*/ 1 w 438"/>
                  <a:gd name="T71" fmla="*/ 0 h 903"/>
                  <a:gd name="T72" fmla="*/ 1 w 438"/>
                  <a:gd name="T73" fmla="*/ 0 h 903"/>
                  <a:gd name="T74" fmla="*/ 1 w 438"/>
                  <a:gd name="T75" fmla="*/ 0 h 903"/>
                  <a:gd name="T76" fmla="*/ 2 w 438"/>
                  <a:gd name="T77" fmla="*/ 1 h 903"/>
                  <a:gd name="T78" fmla="*/ 2 w 438"/>
                  <a:gd name="T79" fmla="*/ 1 h 903"/>
                  <a:gd name="T80" fmla="*/ 2 w 438"/>
                  <a:gd name="T81" fmla="*/ 1 h 903"/>
                  <a:gd name="T82" fmla="*/ 2 w 438"/>
                  <a:gd name="T83" fmla="*/ 2 h 903"/>
                  <a:gd name="T84" fmla="*/ 2 w 438"/>
                  <a:gd name="T85" fmla="*/ 2 h 903"/>
                  <a:gd name="T86" fmla="*/ 2 w 438"/>
                  <a:gd name="T87" fmla="*/ 2 h 903"/>
                  <a:gd name="T88" fmla="*/ 2 w 438"/>
                  <a:gd name="T89" fmla="*/ 2 h 903"/>
                  <a:gd name="T90" fmla="*/ 2 w 438"/>
                  <a:gd name="T91" fmla="*/ 3 h 903"/>
                  <a:gd name="T92" fmla="*/ 2 w 438"/>
                  <a:gd name="T93" fmla="*/ 3 h 903"/>
                  <a:gd name="T94" fmla="*/ 2 w 438"/>
                  <a:gd name="T95" fmla="*/ 3 h 903"/>
                  <a:gd name="T96" fmla="*/ 2 w 438"/>
                  <a:gd name="T97" fmla="*/ 3 h 903"/>
                  <a:gd name="T98" fmla="*/ 1 w 438"/>
                  <a:gd name="T99" fmla="*/ 3 h 903"/>
                  <a:gd name="T100" fmla="*/ 1 w 438"/>
                  <a:gd name="T101" fmla="*/ 3 h 903"/>
                  <a:gd name="T102" fmla="*/ 1 w 438"/>
                  <a:gd name="T103" fmla="*/ 3 h 903"/>
                  <a:gd name="T104" fmla="*/ 1 w 438"/>
                  <a:gd name="T105" fmla="*/ 4 h 903"/>
                  <a:gd name="T106" fmla="*/ 0 w 438"/>
                  <a:gd name="T107" fmla="*/ 4 h 9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8"/>
                  <a:gd name="T163" fmla="*/ 0 h 903"/>
                  <a:gd name="T164" fmla="*/ 438 w 438"/>
                  <a:gd name="T165" fmla="*/ 903 h 9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8" h="903">
                    <a:moveTo>
                      <a:pt x="122" y="903"/>
                    </a:moveTo>
                    <a:lnTo>
                      <a:pt x="119" y="873"/>
                    </a:lnTo>
                    <a:lnTo>
                      <a:pt x="104" y="858"/>
                    </a:lnTo>
                    <a:lnTo>
                      <a:pt x="93" y="851"/>
                    </a:lnTo>
                    <a:lnTo>
                      <a:pt x="74" y="844"/>
                    </a:lnTo>
                    <a:lnTo>
                      <a:pt x="59" y="844"/>
                    </a:lnTo>
                    <a:lnTo>
                      <a:pt x="52" y="829"/>
                    </a:lnTo>
                    <a:lnTo>
                      <a:pt x="59" y="773"/>
                    </a:lnTo>
                    <a:lnTo>
                      <a:pt x="56" y="740"/>
                    </a:lnTo>
                    <a:lnTo>
                      <a:pt x="44" y="725"/>
                    </a:lnTo>
                    <a:lnTo>
                      <a:pt x="37" y="718"/>
                    </a:lnTo>
                    <a:lnTo>
                      <a:pt x="41" y="688"/>
                    </a:lnTo>
                    <a:lnTo>
                      <a:pt x="37" y="669"/>
                    </a:lnTo>
                    <a:lnTo>
                      <a:pt x="30" y="655"/>
                    </a:lnTo>
                    <a:lnTo>
                      <a:pt x="41" y="622"/>
                    </a:lnTo>
                    <a:lnTo>
                      <a:pt x="52" y="622"/>
                    </a:lnTo>
                    <a:lnTo>
                      <a:pt x="59" y="615"/>
                    </a:lnTo>
                    <a:lnTo>
                      <a:pt x="63" y="592"/>
                    </a:lnTo>
                    <a:lnTo>
                      <a:pt x="85" y="574"/>
                    </a:lnTo>
                    <a:lnTo>
                      <a:pt x="107" y="555"/>
                    </a:lnTo>
                    <a:lnTo>
                      <a:pt x="111" y="533"/>
                    </a:lnTo>
                    <a:lnTo>
                      <a:pt x="137" y="511"/>
                    </a:lnTo>
                    <a:lnTo>
                      <a:pt x="163" y="485"/>
                    </a:lnTo>
                    <a:lnTo>
                      <a:pt x="159" y="474"/>
                    </a:lnTo>
                    <a:lnTo>
                      <a:pt x="159" y="459"/>
                    </a:lnTo>
                    <a:lnTo>
                      <a:pt x="178" y="448"/>
                    </a:lnTo>
                    <a:lnTo>
                      <a:pt x="185" y="444"/>
                    </a:lnTo>
                    <a:lnTo>
                      <a:pt x="181" y="422"/>
                    </a:lnTo>
                    <a:lnTo>
                      <a:pt x="181" y="400"/>
                    </a:lnTo>
                    <a:lnTo>
                      <a:pt x="174" y="396"/>
                    </a:lnTo>
                    <a:lnTo>
                      <a:pt x="163" y="400"/>
                    </a:lnTo>
                    <a:lnTo>
                      <a:pt x="152" y="385"/>
                    </a:lnTo>
                    <a:lnTo>
                      <a:pt x="141" y="344"/>
                    </a:lnTo>
                    <a:lnTo>
                      <a:pt x="119" y="314"/>
                    </a:lnTo>
                    <a:lnTo>
                      <a:pt x="126" y="273"/>
                    </a:lnTo>
                    <a:lnTo>
                      <a:pt x="122" y="255"/>
                    </a:lnTo>
                    <a:lnTo>
                      <a:pt x="96" y="229"/>
                    </a:lnTo>
                    <a:lnTo>
                      <a:pt x="107" y="196"/>
                    </a:lnTo>
                    <a:lnTo>
                      <a:pt x="100" y="177"/>
                    </a:lnTo>
                    <a:lnTo>
                      <a:pt x="81" y="158"/>
                    </a:lnTo>
                    <a:lnTo>
                      <a:pt x="70" y="170"/>
                    </a:lnTo>
                    <a:lnTo>
                      <a:pt x="30" y="129"/>
                    </a:lnTo>
                    <a:lnTo>
                      <a:pt x="19" y="114"/>
                    </a:lnTo>
                    <a:lnTo>
                      <a:pt x="11" y="99"/>
                    </a:lnTo>
                    <a:lnTo>
                      <a:pt x="0" y="92"/>
                    </a:lnTo>
                    <a:lnTo>
                      <a:pt x="15" y="78"/>
                    </a:lnTo>
                    <a:lnTo>
                      <a:pt x="37" y="78"/>
                    </a:lnTo>
                    <a:lnTo>
                      <a:pt x="48" y="95"/>
                    </a:lnTo>
                    <a:lnTo>
                      <a:pt x="78" y="129"/>
                    </a:lnTo>
                    <a:lnTo>
                      <a:pt x="107" y="110"/>
                    </a:lnTo>
                    <a:lnTo>
                      <a:pt x="126" y="114"/>
                    </a:lnTo>
                    <a:lnTo>
                      <a:pt x="130" y="125"/>
                    </a:lnTo>
                    <a:lnTo>
                      <a:pt x="152" y="129"/>
                    </a:lnTo>
                    <a:lnTo>
                      <a:pt x="159" y="99"/>
                    </a:lnTo>
                    <a:lnTo>
                      <a:pt x="170" y="89"/>
                    </a:lnTo>
                    <a:lnTo>
                      <a:pt x="178" y="78"/>
                    </a:lnTo>
                    <a:lnTo>
                      <a:pt x="178" y="67"/>
                    </a:lnTo>
                    <a:lnTo>
                      <a:pt x="174" y="37"/>
                    </a:lnTo>
                    <a:lnTo>
                      <a:pt x="193" y="19"/>
                    </a:lnTo>
                    <a:lnTo>
                      <a:pt x="204" y="19"/>
                    </a:lnTo>
                    <a:lnTo>
                      <a:pt x="222" y="0"/>
                    </a:lnTo>
                    <a:lnTo>
                      <a:pt x="244" y="26"/>
                    </a:lnTo>
                    <a:lnTo>
                      <a:pt x="252" y="37"/>
                    </a:lnTo>
                    <a:lnTo>
                      <a:pt x="244" y="59"/>
                    </a:lnTo>
                    <a:lnTo>
                      <a:pt x="226" y="74"/>
                    </a:lnTo>
                    <a:lnTo>
                      <a:pt x="211" y="92"/>
                    </a:lnTo>
                    <a:lnTo>
                      <a:pt x="215" y="110"/>
                    </a:lnTo>
                    <a:lnTo>
                      <a:pt x="248" y="85"/>
                    </a:lnTo>
                    <a:lnTo>
                      <a:pt x="248" y="63"/>
                    </a:lnTo>
                    <a:lnTo>
                      <a:pt x="252" y="30"/>
                    </a:lnTo>
                    <a:lnTo>
                      <a:pt x="263" y="22"/>
                    </a:lnTo>
                    <a:lnTo>
                      <a:pt x="275" y="63"/>
                    </a:lnTo>
                    <a:lnTo>
                      <a:pt x="275" y="99"/>
                    </a:lnTo>
                    <a:lnTo>
                      <a:pt x="267" y="114"/>
                    </a:lnTo>
                    <a:lnTo>
                      <a:pt x="267" y="136"/>
                    </a:lnTo>
                    <a:lnTo>
                      <a:pt x="297" y="158"/>
                    </a:lnTo>
                    <a:lnTo>
                      <a:pt x="297" y="173"/>
                    </a:lnTo>
                    <a:lnTo>
                      <a:pt x="316" y="199"/>
                    </a:lnTo>
                    <a:lnTo>
                      <a:pt x="323" y="218"/>
                    </a:lnTo>
                    <a:lnTo>
                      <a:pt x="319" y="262"/>
                    </a:lnTo>
                    <a:lnTo>
                      <a:pt x="331" y="311"/>
                    </a:lnTo>
                    <a:lnTo>
                      <a:pt x="349" y="351"/>
                    </a:lnTo>
                    <a:lnTo>
                      <a:pt x="345" y="411"/>
                    </a:lnTo>
                    <a:lnTo>
                      <a:pt x="360" y="448"/>
                    </a:lnTo>
                    <a:lnTo>
                      <a:pt x="368" y="463"/>
                    </a:lnTo>
                    <a:lnTo>
                      <a:pt x="375" y="518"/>
                    </a:lnTo>
                    <a:lnTo>
                      <a:pt x="382" y="541"/>
                    </a:lnTo>
                    <a:lnTo>
                      <a:pt x="419" y="566"/>
                    </a:lnTo>
                    <a:lnTo>
                      <a:pt x="438" y="589"/>
                    </a:lnTo>
                    <a:lnTo>
                      <a:pt x="438" y="604"/>
                    </a:lnTo>
                    <a:lnTo>
                      <a:pt x="423" y="673"/>
                    </a:lnTo>
                    <a:lnTo>
                      <a:pt x="416" y="680"/>
                    </a:lnTo>
                    <a:lnTo>
                      <a:pt x="423" y="695"/>
                    </a:lnTo>
                    <a:lnTo>
                      <a:pt x="405" y="721"/>
                    </a:lnTo>
                    <a:lnTo>
                      <a:pt x="382" y="732"/>
                    </a:lnTo>
                    <a:lnTo>
                      <a:pt x="382" y="744"/>
                    </a:lnTo>
                    <a:lnTo>
                      <a:pt x="349" y="788"/>
                    </a:lnTo>
                    <a:lnTo>
                      <a:pt x="327" y="799"/>
                    </a:lnTo>
                    <a:lnTo>
                      <a:pt x="323" y="825"/>
                    </a:lnTo>
                    <a:lnTo>
                      <a:pt x="301" y="825"/>
                    </a:lnTo>
                    <a:lnTo>
                      <a:pt x="290" y="833"/>
                    </a:lnTo>
                    <a:lnTo>
                      <a:pt x="267" y="840"/>
                    </a:lnTo>
                    <a:lnTo>
                      <a:pt x="237" y="836"/>
                    </a:lnTo>
                    <a:lnTo>
                      <a:pt x="215" y="855"/>
                    </a:lnTo>
                    <a:lnTo>
                      <a:pt x="189" y="870"/>
                    </a:lnTo>
                    <a:lnTo>
                      <a:pt x="163" y="877"/>
                    </a:lnTo>
                    <a:lnTo>
                      <a:pt x="144" y="892"/>
                    </a:lnTo>
                    <a:lnTo>
                      <a:pt x="122" y="903"/>
                    </a:lnTo>
                    <a:close/>
                  </a:path>
                </a:pathLst>
              </a:custGeom>
              <a:solidFill>
                <a:schemeClr val="bg1">
                  <a:lumMod val="85000"/>
                </a:schemeClr>
              </a:solidFill>
              <a:ln w="12700">
                <a:noFill/>
                <a:prstDash val="solid"/>
                <a:round/>
                <a:headEnd/>
                <a:tailEnd/>
              </a:ln>
            </p:spPr>
            <p:txBody>
              <a:bodyPr/>
              <a:lstStyle/>
              <a:p>
                <a:endParaRPr lang="de-DE"/>
              </a:p>
            </p:txBody>
          </p:sp>
          <p:sp>
            <p:nvSpPr>
              <p:cNvPr id="40" name="Freeform 29"/>
              <p:cNvSpPr>
                <a:spLocks noChangeAspect="1"/>
              </p:cNvSpPr>
              <p:nvPr/>
            </p:nvSpPr>
            <p:spPr bwMode="auto">
              <a:xfrm>
                <a:off x="1782258" y="3411604"/>
                <a:ext cx="863569" cy="1108027"/>
              </a:xfrm>
              <a:custGeom>
                <a:avLst/>
                <a:gdLst>
                  <a:gd name="T0" fmla="*/ 0 w 452"/>
                  <a:gd name="T1" fmla="*/ 2 h 745"/>
                  <a:gd name="T2" fmla="*/ 0 w 452"/>
                  <a:gd name="T3" fmla="*/ 2 h 745"/>
                  <a:gd name="T4" fmla="*/ 0 w 452"/>
                  <a:gd name="T5" fmla="*/ 2 h 745"/>
                  <a:gd name="T6" fmla="*/ 0 w 452"/>
                  <a:gd name="T7" fmla="*/ 2 h 745"/>
                  <a:gd name="T8" fmla="*/ 0 w 452"/>
                  <a:gd name="T9" fmla="*/ 2 h 745"/>
                  <a:gd name="T10" fmla="*/ 1 w 452"/>
                  <a:gd name="T11" fmla="*/ 2 h 745"/>
                  <a:gd name="T12" fmla="*/ 0 w 452"/>
                  <a:gd name="T13" fmla="*/ 2 h 745"/>
                  <a:gd name="T14" fmla="*/ 0 w 452"/>
                  <a:gd name="T15" fmla="*/ 2 h 745"/>
                  <a:gd name="T16" fmla="*/ 0 w 452"/>
                  <a:gd name="T17" fmla="*/ 3 h 745"/>
                  <a:gd name="T18" fmla="*/ 0 w 452"/>
                  <a:gd name="T19" fmla="*/ 3 h 745"/>
                  <a:gd name="T20" fmla="*/ 0 w 452"/>
                  <a:gd name="T21" fmla="*/ 3 h 745"/>
                  <a:gd name="T22" fmla="*/ 0 w 452"/>
                  <a:gd name="T23" fmla="*/ 3 h 745"/>
                  <a:gd name="T24" fmla="*/ 0 w 452"/>
                  <a:gd name="T25" fmla="*/ 3 h 745"/>
                  <a:gd name="T26" fmla="*/ 0 w 452"/>
                  <a:gd name="T27" fmla="*/ 3 h 745"/>
                  <a:gd name="T28" fmla="*/ 1 w 452"/>
                  <a:gd name="T29" fmla="*/ 3 h 745"/>
                  <a:gd name="T30" fmla="*/ 1 w 452"/>
                  <a:gd name="T31" fmla="*/ 3 h 745"/>
                  <a:gd name="T32" fmla="*/ 1 w 452"/>
                  <a:gd name="T33" fmla="*/ 3 h 745"/>
                  <a:gd name="T34" fmla="*/ 1 w 452"/>
                  <a:gd name="T35" fmla="*/ 3 h 745"/>
                  <a:gd name="T36" fmla="*/ 2 w 452"/>
                  <a:gd name="T37" fmla="*/ 3 h 745"/>
                  <a:gd name="T38" fmla="*/ 2 w 452"/>
                  <a:gd name="T39" fmla="*/ 3 h 745"/>
                  <a:gd name="T40" fmla="*/ 2 w 452"/>
                  <a:gd name="T41" fmla="*/ 3 h 745"/>
                  <a:gd name="T42" fmla="*/ 2 w 452"/>
                  <a:gd name="T43" fmla="*/ 3 h 745"/>
                  <a:gd name="T44" fmla="*/ 2 w 452"/>
                  <a:gd name="T45" fmla="*/ 2 h 745"/>
                  <a:gd name="T46" fmla="*/ 2 w 452"/>
                  <a:gd name="T47" fmla="*/ 2 h 745"/>
                  <a:gd name="T48" fmla="*/ 2 w 452"/>
                  <a:gd name="T49" fmla="*/ 2 h 745"/>
                  <a:gd name="T50" fmla="*/ 2 w 452"/>
                  <a:gd name="T51" fmla="*/ 2 h 745"/>
                  <a:gd name="T52" fmla="*/ 2 w 452"/>
                  <a:gd name="T53" fmla="*/ 2 h 745"/>
                  <a:gd name="T54" fmla="*/ 2 w 452"/>
                  <a:gd name="T55" fmla="*/ 2 h 745"/>
                  <a:gd name="T56" fmla="*/ 2 w 452"/>
                  <a:gd name="T57" fmla="*/ 1 h 745"/>
                  <a:gd name="T58" fmla="*/ 2 w 452"/>
                  <a:gd name="T59" fmla="*/ 1 h 745"/>
                  <a:gd name="T60" fmla="*/ 1 w 452"/>
                  <a:gd name="T61" fmla="*/ 1 h 745"/>
                  <a:gd name="T62" fmla="*/ 1 w 452"/>
                  <a:gd name="T63" fmla="*/ 1 h 745"/>
                  <a:gd name="T64" fmla="*/ 1 w 452"/>
                  <a:gd name="T65" fmla="*/ 1 h 745"/>
                  <a:gd name="T66" fmla="*/ 1 w 452"/>
                  <a:gd name="T67" fmla="*/ 1 h 745"/>
                  <a:gd name="T68" fmla="*/ 2 w 452"/>
                  <a:gd name="T69" fmla="*/ 0 h 745"/>
                  <a:gd name="T70" fmla="*/ 2 w 452"/>
                  <a:gd name="T71" fmla="*/ 0 h 745"/>
                  <a:gd name="T72" fmla="*/ 1 w 452"/>
                  <a:gd name="T73" fmla="*/ 0 h 745"/>
                  <a:gd name="T74" fmla="*/ 1 w 452"/>
                  <a:gd name="T75" fmla="*/ 0 h 745"/>
                  <a:gd name="T76" fmla="*/ 1 w 452"/>
                  <a:gd name="T77" fmla="*/ 0 h 745"/>
                  <a:gd name="T78" fmla="*/ 2 w 452"/>
                  <a:gd name="T79" fmla="*/ 0 h 745"/>
                  <a:gd name="T80" fmla="*/ 1 w 452"/>
                  <a:gd name="T81" fmla="*/ 0 h 745"/>
                  <a:gd name="T82" fmla="*/ 1 w 452"/>
                  <a:gd name="T83" fmla="*/ 0 h 745"/>
                  <a:gd name="T84" fmla="*/ 1 w 452"/>
                  <a:gd name="T85" fmla="*/ 0 h 745"/>
                  <a:gd name="T86" fmla="*/ 1 w 452"/>
                  <a:gd name="T87" fmla="*/ 0 h 745"/>
                  <a:gd name="T88" fmla="*/ 1 w 452"/>
                  <a:gd name="T89" fmla="*/ 0 h 745"/>
                  <a:gd name="T90" fmla="*/ 1 w 452"/>
                  <a:gd name="T91" fmla="*/ 0 h 745"/>
                  <a:gd name="T92" fmla="*/ 1 w 452"/>
                  <a:gd name="T93" fmla="*/ 1 h 745"/>
                  <a:gd name="T94" fmla="*/ 1 w 452"/>
                  <a:gd name="T95" fmla="*/ 1 h 745"/>
                  <a:gd name="T96" fmla="*/ 1 w 452"/>
                  <a:gd name="T97" fmla="*/ 1 h 745"/>
                  <a:gd name="T98" fmla="*/ 1 w 452"/>
                  <a:gd name="T99" fmla="*/ 1 h 745"/>
                  <a:gd name="T100" fmla="*/ 1 w 452"/>
                  <a:gd name="T101" fmla="*/ 1 h 745"/>
                  <a:gd name="T102" fmla="*/ 1 w 452"/>
                  <a:gd name="T103" fmla="*/ 1 h 745"/>
                  <a:gd name="T104" fmla="*/ 1 w 452"/>
                  <a:gd name="T105" fmla="*/ 2 h 745"/>
                  <a:gd name="T106" fmla="*/ 1 w 452"/>
                  <a:gd name="T107" fmla="*/ 2 h 745"/>
                  <a:gd name="T108" fmla="*/ 1 w 452"/>
                  <a:gd name="T109" fmla="*/ 2 h 7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2"/>
                  <a:gd name="T166" fmla="*/ 0 h 745"/>
                  <a:gd name="T167" fmla="*/ 452 w 452"/>
                  <a:gd name="T168" fmla="*/ 745 h 7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2" h="745">
                    <a:moveTo>
                      <a:pt x="135" y="478"/>
                    </a:moveTo>
                    <a:lnTo>
                      <a:pt x="156" y="497"/>
                    </a:lnTo>
                    <a:lnTo>
                      <a:pt x="147" y="515"/>
                    </a:lnTo>
                    <a:lnTo>
                      <a:pt x="134" y="530"/>
                    </a:lnTo>
                    <a:lnTo>
                      <a:pt x="113" y="540"/>
                    </a:lnTo>
                    <a:lnTo>
                      <a:pt x="97" y="549"/>
                    </a:lnTo>
                    <a:lnTo>
                      <a:pt x="80" y="551"/>
                    </a:lnTo>
                    <a:lnTo>
                      <a:pt x="71" y="558"/>
                    </a:lnTo>
                    <a:lnTo>
                      <a:pt x="84" y="580"/>
                    </a:lnTo>
                    <a:lnTo>
                      <a:pt x="104" y="580"/>
                    </a:lnTo>
                    <a:lnTo>
                      <a:pt x="113" y="582"/>
                    </a:lnTo>
                    <a:lnTo>
                      <a:pt x="113" y="597"/>
                    </a:lnTo>
                    <a:lnTo>
                      <a:pt x="124" y="597"/>
                    </a:lnTo>
                    <a:lnTo>
                      <a:pt x="132" y="593"/>
                    </a:lnTo>
                    <a:lnTo>
                      <a:pt x="137" y="608"/>
                    </a:lnTo>
                    <a:lnTo>
                      <a:pt x="148" y="621"/>
                    </a:lnTo>
                    <a:lnTo>
                      <a:pt x="167" y="621"/>
                    </a:lnTo>
                    <a:lnTo>
                      <a:pt x="181" y="617"/>
                    </a:lnTo>
                    <a:lnTo>
                      <a:pt x="192" y="621"/>
                    </a:lnTo>
                    <a:lnTo>
                      <a:pt x="163" y="645"/>
                    </a:lnTo>
                    <a:lnTo>
                      <a:pt x="152" y="651"/>
                    </a:lnTo>
                    <a:lnTo>
                      <a:pt x="137" y="645"/>
                    </a:lnTo>
                    <a:lnTo>
                      <a:pt x="104" y="632"/>
                    </a:lnTo>
                    <a:lnTo>
                      <a:pt x="87" y="632"/>
                    </a:lnTo>
                    <a:lnTo>
                      <a:pt x="72" y="645"/>
                    </a:lnTo>
                    <a:lnTo>
                      <a:pt x="52" y="662"/>
                    </a:lnTo>
                    <a:lnTo>
                      <a:pt x="41" y="671"/>
                    </a:lnTo>
                    <a:lnTo>
                      <a:pt x="28" y="675"/>
                    </a:lnTo>
                    <a:lnTo>
                      <a:pt x="13" y="682"/>
                    </a:lnTo>
                    <a:lnTo>
                      <a:pt x="2" y="691"/>
                    </a:lnTo>
                    <a:lnTo>
                      <a:pt x="0" y="697"/>
                    </a:lnTo>
                    <a:lnTo>
                      <a:pt x="13" y="699"/>
                    </a:lnTo>
                    <a:lnTo>
                      <a:pt x="22" y="708"/>
                    </a:lnTo>
                    <a:lnTo>
                      <a:pt x="35" y="714"/>
                    </a:lnTo>
                    <a:lnTo>
                      <a:pt x="48" y="708"/>
                    </a:lnTo>
                    <a:lnTo>
                      <a:pt x="59" y="702"/>
                    </a:lnTo>
                    <a:lnTo>
                      <a:pt x="72" y="704"/>
                    </a:lnTo>
                    <a:lnTo>
                      <a:pt x="91" y="715"/>
                    </a:lnTo>
                    <a:lnTo>
                      <a:pt x="110" y="723"/>
                    </a:lnTo>
                    <a:lnTo>
                      <a:pt x="122" y="715"/>
                    </a:lnTo>
                    <a:lnTo>
                      <a:pt x="128" y="701"/>
                    </a:lnTo>
                    <a:lnTo>
                      <a:pt x="148" y="689"/>
                    </a:lnTo>
                    <a:lnTo>
                      <a:pt x="161" y="689"/>
                    </a:lnTo>
                    <a:lnTo>
                      <a:pt x="173" y="702"/>
                    </a:lnTo>
                    <a:lnTo>
                      <a:pt x="183" y="710"/>
                    </a:lnTo>
                    <a:lnTo>
                      <a:pt x="198" y="710"/>
                    </a:lnTo>
                    <a:lnTo>
                      <a:pt x="218" y="712"/>
                    </a:lnTo>
                    <a:lnTo>
                      <a:pt x="231" y="717"/>
                    </a:lnTo>
                    <a:lnTo>
                      <a:pt x="244" y="708"/>
                    </a:lnTo>
                    <a:lnTo>
                      <a:pt x="255" y="708"/>
                    </a:lnTo>
                    <a:lnTo>
                      <a:pt x="266" y="714"/>
                    </a:lnTo>
                    <a:lnTo>
                      <a:pt x="279" y="728"/>
                    </a:lnTo>
                    <a:lnTo>
                      <a:pt x="296" y="730"/>
                    </a:lnTo>
                    <a:lnTo>
                      <a:pt x="315" y="734"/>
                    </a:lnTo>
                    <a:lnTo>
                      <a:pt x="328" y="741"/>
                    </a:lnTo>
                    <a:lnTo>
                      <a:pt x="344" y="745"/>
                    </a:lnTo>
                    <a:lnTo>
                      <a:pt x="357" y="738"/>
                    </a:lnTo>
                    <a:lnTo>
                      <a:pt x="374" y="728"/>
                    </a:lnTo>
                    <a:lnTo>
                      <a:pt x="385" y="726"/>
                    </a:lnTo>
                    <a:lnTo>
                      <a:pt x="398" y="723"/>
                    </a:lnTo>
                    <a:lnTo>
                      <a:pt x="411" y="712"/>
                    </a:lnTo>
                    <a:lnTo>
                      <a:pt x="402" y="701"/>
                    </a:lnTo>
                    <a:lnTo>
                      <a:pt x="381" y="689"/>
                    </a:lnTo>
                    <a:lnTo>
                      <a:pt x="374" y="682"/>
                    </a:lnTo>
                    <a:lnTo>
                      <a:pt x="374" y="675"/>
                    </a:lnTo>
                    <a:lnTo>
                      <a:pt x="383" y="667"/>
                    </a:lnTo>
                    <a:lnTo>
                      <a:pt x="398" y="665"/>
                    </a:lnTo>
                    <a:lnTo>
                      <a:pt x="413" y="658"/>
                    </a:lnTo>
                    <a:lnTo>
                      <a:pt x="437" y="632"/>
                    </a:lnTo>
                    <a:lnTo>
                      <a:pt x="448" y="619"/>
                    </a:lnTo>
                    <a:lnTo>
                      <a:pt x="452" y="597"/>
                    </a:lnTo>
                    <a:lnTo>
                      <a:pt x="452" y="584"/>
                    </a:lnTo>
                    <a:lnTo>
                      <a:pt x="441" y="575"/>
                    </a:lnTo>
                    <a:lnTo>
                      <a:pt x="426" y="564"/>
                    </a:lnTo>
                    <a:lnTo>
                      <a:pt x="413" y="558"/>
                    </a:lnTo>
                    <a:lnTo>
                      <a:pt x="398" y="560"/>
                    </a:lnTo>
                    <a:lnTo>
                      <a:pt x="389" y="565"/>
                    </a:lnTo>
                    <a:lnTo>
                      <a:pt x="385" y="556"/>
                    </a:lnTo>
                    <a:lnTo>
                      <a:pt x="393" y="541"/>
                    </a:lnTo>
                    <a:lnTo>
                      <a:pt x="396" y="530"/>
                    </a:lnTo>
                    <a:lnTo>
                      <a:pt x="394" y="510"/>
                    </a:lnTo>
                    <a:lnTo>
                      <a:pt x="393" y="482"/>
                    </a:lnTo>
                    <a:lnTo>
                      <a:pt x="398" y="460"/>
                    </a:lnTo>
                    <a:lnTo>
                      <a:pt x="394" y="447"/>
                    </a:lnTo>
                    <a:lnTo>
                      <a:pt x="385" y="431"/>
                    </a:lnTo>
                    <a:lnTo>
                      <a:pt x="363" y="392"/>
                    </a:lnTo>
                    <a:lnTo>
                      <a:pt x="354" y="374"/>
                    </a:lnTo>
                    <a:lnTo>
                      <a:pt x="350" y="352"/>
                    </a:lnTo>
                    <a:lnTo>
                      <a:pt x="348" y="339"/>
                    </a:lnTo>
                    <a:lnTo>
                      <a:pt x="354" y="317"/>
                    </a:lnTo>
                    <a:lnTo>
                      <a:pt x="354" y="300"/>
                    </a:lnTo>
                    <a:lnTo>
                      <a:pt x="350" y="281"/>
                    </a:lnTo>
                    <a:lnTo>
                      <a:pt x="341" y="272"/>
                    </a:lnTo>
                    <a:lnTo>
                      <a:pt x="324" y="255"/>
                    </a:lnTo>
                    <a:lnTo>
                      <a:pt x="311" y="250"/>
                    </a:lnTo>
                    <a:lnTo>
                      <a:pt x="298" y="248"/>
                    </a:lnTo>
                    <a:lnTo>
                      <a:pt x="289" y="246"/>
                    </a:lnTo>
                    <a:lnTo>
                      <a:pt x="289" y="237"/>
                    </a:lnTo>
                    <a:lnTo>
                      <a:pt x="294" y="230"/>
                    </a:lnTo>
                    <a:lnTo>
                      <a:pt x="309" y="228"/>
                    </a:lnTo>
                    <a:lnTo>
                      <a:pt x="322" y="233"/>
                    </a:lnTo>
                    <a:lnTo>
                      <a:pt x="331" y="235"/>
                    </a:lnTo>
                    <a:lnTo>
                      <a:pt x="337" y="226"/>
                    </a:lnTo>
                    <a:lnTo>
                      <a:pt x="335" y="215"/>
                    </a:lnTo>
                    <a:lnTo>
                      <a:pt x="389" y="165"/>
                    </a:lnTo>
                    <a:lnTo>
                      <a:pt x="398" y="154"/>
                    </a:lnTo>
                    <a:lnTo>
                      <a:pt x="398" y="131"/>
                    </a:lnTo>
                    <a:lnTo>
                      <a:pt x="385" y="120"/>
                    </a:lnTo>
                    <a:lnTo>
                      <a:pt x="370" y="118"/>
                    </a:lnTo>
                    <a:lnTo>
                      <a:pt x="357" y="98"/>
                    </a:lnTo>
                    <a:lnTo>
                      <a:pt x="331" y="98"/>
                    </a:lnTo>
                    <a:lnTo>
                      <a:pt x="307" y="102"/>
                    </a:lnTo>
                    <a:lnTo>
                      <a:pt x="302" y="100"/>
                    </a:lnTo>
                    <a:lnTo>
                      <a:pt x="296" y="91"/>
                    </a:lnTo>
                    <a:lnTo>
                      <a:pt x="307" y="83"/>
                    </a:lnTo>
                    <a:lnTo>
                      <a:pt x="318" y="72"/>
                    </a:lnTo>
                    <a:lnTo>
                      <a:pt x="341" y="52"/>
                    </a:lnTo>
                    <a:lnTo>
                      <a:pt x="359" y="50"/>
                    </a:lnTo>
                    <a:lnTo>
                      <a:pt x="376" y="37"/>
                    </a:lnTo>
                    <a:lnTo>
                      <a:pt x="393" y="24"/>
                    </a:lnTo>
                    <a:lnTo>
                      <a:pt x="355" y="15"/>
                    </a:lnTo>
                    <a:lnTo>
                      <a:pt x="339" y="13"/>
                    </a:lnTo>
                    <a:lnTo>
                      <a:pt x="320" y="11"/>
                    </a:lnTo>
                    <a:lnTo>
                      <a:pt x="298" y="0"/>
                    </a:lnTo>
                    <a:lnTo>
                      <a:pt x="278" y="22"/>
                    </a:lnTo>
                    <a:lnTo>
                      <a:pt x="279" y="33"/>
                    </a:lnTo>
                    <a:lnTo>
                      <a:pt x="268" y="37"/>
                    </a:lnTo>
                    <a:lnTo>
                      <a:pt x="250" y="48"/>
                    </a:lnTo>
                    <a:lnTo>
                      <a:pt x="233" y="54"/>
                    </a:lnTo>
                    <a:lnTo>
                      <a:pt x="233" y="70"/>
                    </a:lnTo>
                    <a:lnTo>
                      <a:pt x="231" y="83"/>
                    </a:lnTo>
                    <a:lnTo>
                      <a:pt x="216" y="104"/>
                    </a:lnTo>
                    <a:lnTo>
                      <a:pt x="192" y="130"/>
                    </a:lnTo>
                    <a:lnTo>
                      <a:pt x="183" y="143"/>
                    </a:lnTo>
                    <a:lnTo>
                      <a:pt x="188" y="152"/>
                    </a:lnTo>
                    <a:lnTo>
                      <a:pt x="213" y="150"/>
                    </a:lnTo>
                    <a:lnTo>
                      <a:pt x="214" y="155"/>
                    </a:lnTo>
                    <a:lnTo>
                      <a:pt x="214" y="165"/>
                    </a:lnTo>
                    <a:lnTo>
                      <a:pt x="181" y="207"/>
                    </a:lnTo>
                    <a:lnTo>
                      <a:pt x="169" y="230"/>
                    </a:lnTo>
                    <a:lnTo>
                      <a:pt x="161" y="250"/>
                    </a:lnTo>
                    <a:lnTo>
                      <a:pt x="169" y="259"/>
                    </a:lnTo>
                    <a:lnTo>
                      <a:pt x="185" y="241"/>
                    </a:lnTo>
                    <a:lnTo>
                      <a:pt x="200" y="220"/>
                    </a:lnTo>
                    <a:lnTo>
                      <a:pt x="211" y="226"/>
                    </a:lnTo>
                    <a:lnTo>
                      <a:pt x="213" y="257"/>
                    </a:lnTo>
                    <a:lnTo>
                      <a:pt x="214" y="278"/>
                    </a:lnTo>
                    <a:lnTo>
                      <a:pt x="194" y="289"/>
                    </a:lnTo>
                    <a:lnTo>
                      <a:pt x="181" y="302"/>
                    </a:lnTo>
                    <a:lnTo>
                      <a:pt x="176" y="313"/>
                    </a:lnTo>
                    <a:lnTo>
                      <a:pt x="203" y="335"/>
                    </a:lnTo>
                    <a:lnTo>
                      <a:pt x="226" y="331"/>
                    </a:lnTo>
                    <a:lnTo>
                      <a:pt x="231" y="344"/>
                    </a:lnTo>
                    <a:lnTo>
                      <a:pt x="255" y="329"/>
                    </a:lnTo>
                    <a:lnTo>
                      <a:pt x="253" y="341"/>
                    </a:lnTo>
                    <a:lnTo>
                      <a:pt x="233" y="365"/>
                    </a:lnTo>
                    <a:lnTo>
                      <a:pt x="242" y="391"/>
                    </a:lnTo>
                    <a:lnTo>
                      <a:pt x="244" y="405"/>
                    </a:lnTo>
                    <a:lnTo>
                      <a:pt x="265" y="407"/>
                    </a:lnTo>
                    <a:lnTo>
                      <a:pt x="266" y="420"/>
                    </a:lnTo>
                    <a:lnTo>
                      <a:pt x="242" y="449"/>
                    </a:lnTo>
                    <a:lnTo>
                      <a:pt x="233" y="445"/>
                    </a:lnTo>
                    <a:lnTo>
                      <a:pt x="224" y="454"/>
                    </a:lnTo>
                    <a:lnTo>
                      <a:pt x="222" y="469"/>
                    </a:lnTo>
                    <a:lnTo>
                      <a:pt x="198" y="456"/>
                    </a:lnTo>
                    <a:lnTo>
                      <a:pt x="135" y="478"/>
                    </a:lnTo>
                    <a:close/>
                  </a:path>
                </a:pathLst>
              </a:custGeom>
              <a:solidFill>
                <a:schemeClr val="bg1">
                  <a:lumMod val="85000"/>
                </a:schemeClr>
              </a:solidFill>
              <a:ln w="12700">
                <a:noFill/>
                <a:prstDash val="solid"/>
                <a:round/>
                <a:headEnd/>
                <a:tailEnd/>
              </a:ln>
            </p:spPr>
            <p:txBody>
              <a:bodyPr/>
              <a:lstStyle/>
              <a:p>
                <a:endParaRPr lang="de-DE"/>
              </a:p>
            </p:txBody>
          </p:sp>
          <p:grpSp>
            <p:nvGrpSpPr>
              <p:cNvPr id="4" name="Group 30" descr="Small checker board"/>
              <p:cNvGrpSpPr>
                <a:grpSpLocks noChangeAspect="1"/>
              </p:cNvGrpSpPr>
              <p:nvPr/>
            </p:nvGrpSpPr>
            <p:grpSpPr bwMode="auto">
              <a:xfrm>
                <a:off x="3759054" y="2343149"/>
                <a:ext cx="1064114" cy="1770865"/>
                <a:chOff x="2193" y="724"/>
                <a:chExt cx="557" cy="1187"/>
              </a:xfrm>
              <a:solidFill>
                <a:schemeClr val="bg1">
                  <a:lumMod val="85000"/>
                </a:schemeClr>
              </a:solidFill>
            </p:grpSpPr>
            <p:sp>
              <p:nvSpPr>
                <p:cNvPr id="127" name="Freeform 31"/>
                <p:cNvSpPr>
                  <a:spLocks noChangeAspect="1"/>
                </p:cNvSpPr>
                <p:nvPr/>
              </p:nvSpPr>
              <p:spPr bwMode="auto">
                <a:xfrm>
                  <a:off x="2417" y="1751"/>
                  <a:ext cx="37" cy="92"/>
                </a:xfrm>
                <a:custGeom>
                  <a:avLst/>
                  <a:gdLst>
                    <a:gd name="T0" fmla="*/ 37 w 37"/>
                    <a:gd name="T1" fmla="*/ 0 h 92"/>
                    <a:gd name="T2" fmla="*/ 35 w 37"/>
                    <a:gd name="T3" fmla="*/ 31 h 92"/>
                    <a:gd name="T4" fmla="*/ 24 w 37"/>
                    <a:gd name="T5" fmla="*/ 55 h 92"/>
                    <a:gd name="T6" fmla="*/ 7 w 37"/>
                    <a:gd name="T7" fmla="*/ 70 h 92"/>
                    <a:gd name="T8" fmla="*/ 11 w 37"/>
                    <a:gd name="T9" fmla="*/ 86 h 92"/>
                    <a:gd name="T10" fmla="*/ 4 w 37"/>
                    <a:gd name="T11" fmla="*/ 92 h 92"/>
                    <a:gd name="T12" fmla="*/ 0 w 37"/>
                    <a:gd name="T13" fmla="*/ 72 h 92"/>
                    <a:gd name="T14" fmla="*/ 6 w 37"/>
                    <a:gd name="T15" fmla="*/ 57 h 92"/>
                    <a:gd name="T16" fmla="*/ 11 w 37"/>
                    <a:gd name="T17" fmla="*/ 40 h 92"/>
                    <a:gd name="T18" fmla="*/ 37 w 37"/>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92"/>
                    <a:gd name="T32" fmla="*/ 37 w 37"/>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92">
                      <a:moveTo>
                        <a:pt x="37" y="0"/>
                      </a:moveTo>
                      <a:lnTo>
                        <a:pt x="35" y="31"/>
                      </a:lnTo>
                      <a:lnTo>
                        <a:pt x="24" y="55"/>
                      </a:lnTo>
                      <a:lnTo>
                        <a:pt x="7" y="70"/>
                      </a:lnTo>
                      <a:lnTo>
                        <a:pt x="11" y="86"/>
                      </a:lnTo>
                      <a:lnTo>
                        <a:pt x="4" y="92"/>
                      </a:lnTo>
                      <a:lnTo>
                        <a:pt x="0" y="72"/>
                      </a:lnTo>
                      <a:lnTo>
                        <a:pt x="6" y="57"/>
                      </a:lnTo>
                      <a:lnTo>
                        <a:pt x="11" y="40"/>
                      </a:lnTo>
                      <a:lnTo>
                        <a:pt x="37" y="0"/>
                      </a:lnTo>
                      <a:close/>
                    </a:path>
                  </a:pathLst>
                </a:custGeom>
                <a:grpFill/>
                <a:ln w="12700">
                  <a:noFill/>
                  <a:prstDash val="solid"/>
                  <a:round/>
                  <a:headEnd/>
                  <a:tailEnd/>
                </a:ln>
              </p:spPr>
              <p:txBody>
                <a:bodyPr/>
                <a:lstStyle/>
                <a:p>
                  <a:endParaRPr lang="de-DE"/>
                </a:p>
              </p:txBody>
            </p:sp>
            <p:sp>
              <p:nvSpPr>
                <p:cNvPr id="128" name="Freeform 32"/>
                <p:cNvSpPr>
                  <a:spLocks noChangeAspect="1"/>
                </p:cNvSpPr>
                <p:nvPr/>
              </p:nvSpPr>
              <p:spPr bwMode="auto">
                <a:xfrm>
                  <a:off x="2499" y="1708"/>
                  <a:ext cx="50" cy="73"/>
                </a:xfrm>
                <a:custGeom>
                  <a:avLst/>
                  <a:gdLst>
                    <a:gd name="T0" fmla="*/ 39 w 50"/>
                    <a:gd name="T1" fmla="*/ 0 h 73"/>
                    <a:gd name="T2" fmla="*/ 50 w 50"/>
                    <a:gd name="T3" fmla="*/ 0 h 73"/>
                    <a:gd name="T4" fmla="*/ 37 w 50"/>
                    <a:gd name="T5" fmla="*/ 15 h 73"/>
                    <a:gd name="T6" fmla="*/ 35 w 50"/>
                    <a:gd name="T7" fmla="*/ 26 h 73"/>
                    <a:gd name="T8" fmla="*/ 39 w 50"/>
                    <a:gd name="T9" fmla="*/ 41 h 73"/>
                    <a:gd name="T10" fmla="*/ 26 w 50"/>
                    <a:gd name="T11" fmla="*/ 56 h 73"/>
                    <a:gd name="T12" fmla="*/ 9 w 50"/>
                    <a:gd name="T13" fmla="*/ 73 h 73"/>
                    <a:gd name="T14" fmla="*/ 6 w 50"/>
                    <a:gd name="T15" fmla="*/ 56 h 73"/>
                    <a:gd name="T16" fmla="*/ 0 w 50"/>
                    <a:gd name="T17" fmla="*/ 49 h 73"/>
                    <a:gd name="T18" fmla="*/ 0 w 50"/>
                    <a:gd name="T19" fmla="*/ 36 h 73"/>
                    <a:gd name="T20" fmla="*/ 15 w 50"/>
                    <a:gd name="T21" fmla="*/ 22 h 73"/>
                    <a:gd name="T22" fmla="*/ 39 w 50"/>
                    <a:gd name="T23" fmla="*/ 0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73"/>
                    <a:gd name="T38" fmla="*/ 50 w 50"/>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73">
                      <a:moveTo>
                        <a:pt x="39" y="0"/>
                      </a:moveTo>
                      <a:lnTo>
                        <a:pt x="50" y="0"/>
                      </a:lnTo>
                      <a:lnTo>
                        <a:pt x="37" y="15"/>
                      </a:lnTo>
                      <a:lnTo>
                        <a:pt x="35" y="26"/>
                      </a:lnTo>
                      <a:lnTo>
                        <a:pt x="39" y="41"/>
                      </a:lnTo>
                      <a:lnTo>
                        <a:pt x="26" y="56"/>
                      </a:lnTo>
                      <a:lnTo>
                        <a:pt x="9" y="73"/>
                      </a:lnTo>
                      <a:lnTo>
                        <a:pt x="6" y="56"/>
                      </a:lnTo>
                      <a:lnTo>
                        <a:pt x="0" y="49"/>
                      </a:lnTo>
                      <a:lnTo>
                        <a:pt x="0" y="36"/>
                      </a:lnTo>
                      <a:lnTo>
                        <a:pt x="15" y="22"/>
                      </a:lnTo>
                      <a:lnTo>
                        <a:pt x="39" y="0"/>
                      </a:lnTo>
                      <a:close/>
                    </a:path>
                  </a:pathLst>
                </a:custGeom>
                <a:grpFill/>
                <a:ln w="12700">
                  <a:noFill/>
                  <a:prstDash val="solid"/>
                  <a:round/>
                  <a:headEnd/>
                  <a:tailEnd/>
                </a:ln>
              </p:spPr>
              <p:txBody>
                <a:bodyPr/>
                <a:lstStyle/>
                <a:p>
                  <a:endParaRPr lang="de-DE"/>
                </a:p>
              </p:txBody>
            </p:sp>
            <p:grpSp>
              <p:nvGrpSpPr>
                <p:cNvPr id="5" name="Group 33" descr="Small checker board"/>
                <p:cNvGrpSpPr>
                  <a:grpSpLocks noChangeAspect="1"/>
                </p:cNvGrpSpPr>
                <p:nvPr/>
              </p:nvGrpSpPr>
              <p:grpSpPr bwMode="auto">
                <a:xfrm>
                  <a:off x="2193" y="724"/>
                  <a:ext cx="557" cy="1187"/>
                  <a:chOff x="2193" y="724"/>
                  <a:chExt cx="557" cy="1187"/>
                </a:xfrm>
                <a:grpFill/>
              </p:grpSpPr>
              <p:sp>
                <p:nvSpPr>
                  <p:cNvPr id="130" name="Freeform 34"/>
                  <p:cNvSpPr>
                    <a:spLocks noChangeAspect="1"/>
                  </p:cNvSpPr>
                  <p:nvPr/>
                </p:nvSpPr>
                <p:spPr bwMode="auto">
                  <a:xfrm>
                    <a:off x="2195" y="724"/>
                    <a:ext cx="555" cy="1187"/>
                  </a:xfrm>
                  <a:custGeom>
                    <a:avLst/>
                    <a:gdLst>
                      <a:gd name="T0" fmla="*/ 436 w 555"/>
                      <a:gd name="T1" fmla="*/ 21 h 1187"/>
                      <a:gd name="T2" fmla="*/ 511 w 555"/>
                      <a:gd name="T3" fmla="*/ 73 h 1187"/>
                      <a:gd name="T4" fmla="*/ 518 w 555"/>
                      <a:gd name="T5" fmla="*/ 118 h 1187"/>
                      <a:gd name="T6" fmla="*/ 536 w 555"/>
                      <a:gd name="T7" fmla="*/ 158 h 1187"/>
                      <a:gd name="T8" fmla="*/ 533 w 555"/>
                      <a:gd name="T9" fmla="*/ 210 h 1187"/>
                      <a:gd name="T10" fmla="*/ 548 w 555"/>
                      <a:gd name="T11" fmla="*/ 247 h 1187"/>
                      <a:gd name="T12" fmla="*/ 544 w 555"/>
                      <a:gd name="T13" fmla="*/ 277 h 1187"/>
                      <a:gd name="T14" fmla="*/ 477 w 555"/>
                      <a:gd name="T15" fmla="*/ 284 h 1187"/>
                      <a:gd name="T16" fmla="*/ 448 w 555"/>
                      <a:gd name="T17" fmla="*/ 329 h 1187"/>
                      <a:gd name="T18" fmla="*/ 440 w 555"/>
                      <a:gd name="T19" fmla="*/ 362 h 1187"/>
                      <a:gd name="T20" fmla="*/ 444 w 555"/>
                      <a:gd name="T21" fmla="*/ 410 h 1187"/>
                      <a:gd name="T22" fmla="*/ 422 w 555"/>
                      <a:gd name="T23" fmla="*/ 455 h 1187"/>
                      <a:gd name="T24" fmla="*/ 359 w 555"/>
                      <a:gd name="T25" fmla="*/ 492 h 1187"/>
                      <a:gd name="T26" fmla="*/ 336 w 555"/>
                      <a:gd name="T27" fmla="*/ 514 h 1187"/>
                      <a:gd name="T28" fmla="*/ 307 w 555"/>
                      <a:gd name="T29" fmla="*/ 570 h 1187"/>
                      <a:gd name="T30" fmla="*/ 298 w 555"/>
                      <a:gd name="T31" fmla="*/ 613 h 1187"/>
                      <a:gd name="T32" fmla="*/ 272 w 555"/>
                      <a:gd name="T33" fmla="*/ 673 h 1187"/>
                      <a:gd name="T34" fmla="*/ 310 w 555"/>
                      <a:gd name="T35" fmla="*/ 751 h 1187"/>
                      <a:gd name="T36" fmla="*/ 340 w 555"/>
                      <a:gd name="T37" fmla="*/ 810 h 1187"/>
                      <a:gd name="T38" fmla="*/ 307 w 555"/>
                      <a:gd name="T39" fmla="*/ 832 h 1187"/>
                      <a:gd name="T40" fmla="*/ 279 w 555"/>
                      <a:gd name="T41" fmla="*/ 836 h 1187"/>
                      <a:gd name="T42" fmla="*/ 216 w 555"/>
                      <a:gd name="T43" fmla="*/ 840 h 1187"/>
                      <a:gd name="T44" fmla="*/ 275 w 555"/>
                      <a:gd name="T45" fmla="*/ 854 h 1187"/>
                      <a:gd name="T46" fmla="*/ 307 w 555"/>
                      <a:gd name="T47" fmla="*/ 873 h 1187"/>
                      <a:gd name="T48" fmla="*/ 286 w 555"/>
                      <a:gd name="T49" fmla="*/ 888 h 1187"/>
                      <a:gd name="T50" fmla="*/ 249 w 555"/>
                      <a:gd name="T51" fmla="*/ 921 h 1187"/>
                      <a:gd name="T52" fmla="*/ 238 w 555"/>
                      <a:gd name="T53" fmla="*/ 954 h 1187"/>
                      <a:gd name="T54" fmla="*/ 223 w 555"/>
                      <a:gd name="T55" fmla="*/ 1032 h 1187"/>
                      <a:gd name="T56" fmla="*/ 205 w 555"/>
                      <a:gd name="T57" fmla="*/ 1084 h 1187"/>
                      <a:gd name="T58" fmla="*/ 159 w 555"/>
                      <a:gd name="T59" fmla="*/ 1125 h 1187"/>
                      <a:gd name="T60" fmla="*/ 115 w 555"/>
                      <a:gd name="T61" fmla="*/ 1140 h 1187"/>
                      <a:gd name="T62" fmla="*/ 107 w 555"/>
                      <a:gd name="T63" fmla="*/ 1176 h 1187"/>
                      <a:gd name="T64" fmla="*/ 63 w 555"/>
                      <a:gd name="T65" fmla="*/ 1187 h 1187"/>
                      <a:gd name="T66" fmla="*/ 44 w 555"/>
                      <a:gd name="T67" fmla="*/ 1168 h 1187"/>
                      <a:gd name="T68" fmla="*/ 26 w 555"/>
                      <a:gd name="T69" fmla="*/ 1103 h 1187"/>
                      <a:gd name="T70" fmla="*/ 41 w 555"/>
                      <a:gd name="T71" fmla="*/ 1088 h 1187"/>
                      <a:gd name="T72" fmla="*/ 44 w 555"/>
                      <a:gd name="T73" fmla="*/ 1066 h 1187"/>
                      <a:gd name="T74" fmla="*/ 26 w 555"/>
                      <a:gd name="T75" fmla="*/ 1006 h 1187"/>
                      <a:gd name="T76" fmla="*/ 11 w 555"/>
                      <a:gd name="T77" fmla="*/ 958 h 1187"/>
                      <a:gd name="T78" fmla="*/ 0 w 555"/>
                      <a:gd name="T79" fmla="*/ 884 h 1187"/>
                      <a:gd name="T80" fmla="*/ 19 w 555"/>
                      <a:gd name="T81" fmla="*/ 854 h 1187"/>
                      <a:gd name="T82" fmla="*/ 33 w 555"/>
                      <a:gd name="T83" fmla="*/ 780 h 1187"/>
                      <a:gd name="T84" fmla="*/ 70 w 555"/>
                      <a:gd name="T85" fmla="*/ 736 h 1187"/>
                      <a:gd name="T86" fmla="*/ 59 w 555"/>
                      <a:gd name="T87" fmla="*/ 658 h 1187"/>
                      <a:gd name="T88" fmla="*/ 74 w 555"/>
                      <a:gd name="T89" fmla="*/ 621 h 1187"/>
                      <a:gd name="T90" fmla="*/ 67 w 555"/>
                      <a:gd name="T91" fmla="*/ 555 h 1187"/>
                      <a:gd name="T92" fmla="*/ 82 w 555"/>
                      <a:gd name="T93" fmla="*/ 477 h 1187"/>
                      <a:gd name="T94" fmla="*/ 130 w 555"/>
                      <a:gd name="T95" fmla="*/ 425 h 1187"/>
                      <a:gd name="T96" fmla="*/ 175 w 555"/>
                      <a:gd name="T97" fmla="*/ 410 h 1187"/>
                      <a:gd name="T98" fmla="*/ 156 w 555"/>
                      <a:gd name="T99" fmla="*/ 362 h 1187"/>
                      <a:gd name="T100" fmla="*/ 175 w 555"/>
                      <a:gd name="T101" fmla="*/ 322 h 1187"/>
                      <a:gd name="T102" fmla="*/ 186 w 555"/>
                      <a:gd name="T103" fmla="*/ 262 h 1187"/>
                      <a:gd name="T104" fmla="*/ 235 w 555"/>
                      <a:gd name="T105" fmla="*/ 225 h 1187"/>
                      <a:gd name="T106" fmla="*/ 257 w 555"/>
                      <a:gd name="T107" fmla="*/ 177 h 1187"/>
                      <a:gd name="T108" fmla="*/ 292 w 555"/>
                      <a:gd name="T109" fmla="*/ 103 h 1187"/>
                      <a:gd name="T110" fmla="*/ 331 w 555"/>
                      <a:gd name="T111" fmla="*/ 69 h 1187"/>
                      <a:gd name="T112" fmla="*/ 368 w 555"/>
                      <a:gd name="T113" fmla="*/ 42 h 1187"/>
                      <a:gd name="T114" fmla="*/ 414 w 555"/>
                      <a:gd name="T115" fmla="*/ 0 h 11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1187"/>
                      <a:gd name="T176" fmla="*/ 555 w 555"/>
                      <a:gd name="T177" fmla="*/ 1187 h 11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1187">
                        <a:moveTo>
                          <a:pt x="418" y="0"/>
                        </a:moveTo>
                        <a:lnTo>
                          <a:pt x="425" y="3"/>
                        </a:lnTo>
                        <a:lnTo>
                          <a:pt x="436" y="21"/>
                        </a:lnTo>
                        <a:lnTo>
                          <a:pt x="485" y="69"/>
                        </a:lnTo>
                        <a:lnTo>
                          <a:pt x="492" y="58"/>
                        </a:lnTo>
                        <a:lnTo>
                          <a:pt x="511" y="73"/>
                        </a:lnTo>
                        <a:lnTo>
                          <a:pt x="518" y="88"/>
                        </a:lnTo>
                        <a:lnTo>
                          <a:pt x="518" y="99"/>
                        </a:lnTo>
                        <a:lnTo>
                          <a:pt x="518" y="118"/>
                        </a:lnTo>
                        <a:lnTo>
                          <a:pt x="511" y="129"/>
                        </a:lnTo>
                        <a:lnTo>
                          <a:pt x="525" y="144"/>
                        </a:lnTo>
                        <a:lnTo>
                          <a:pt x="536" y="158"/>
                        </a:lnTo>
                        <a:lnTo>
                          <a:pt x="536" y="170"/>
                        </a:lnTo>
                        <a:lnTo>
                          <a:pt x="536" y="188"/>
                        </a:lnTo>
                        <a:lnTo>
                          <a:pt x="533" y="210"/>
                        </a:lnTo>
                        <a:lnTo>
                          <a:pt x="525" y="218"/>
                        </a:lnTo>
                        <a:lnTo>
                          <a:pt x="536" y="229"/>
                        </a:lnTo>
                        <a:lnTo>
                          <a:pt x="548" y="247"/>
                        </a:lnTo>
                        <a:lnTo>
                          <a:pt x="555" y="266"/>
                        </a:lnTo>
                        <a:lnTo>
                          <a:pt x="555" y="273"/>
                        </a:lnTo>
                        <a:lnTo>
                          <a:pt x="544" y="277"/>
                        </a:lnTo>
                        <a:lnTo>
                          <a:pt x="496" y="277"/>
                        </a:lnTo>
                        <a:lnTo>
                          <a:pt x="485" y="277"/>
                        </a:lnTo>
                        <a:lnTo>
                          <a:pt x="477" y="284"/>
                        </a:lnTo>
                        <a:lnTo>
                          <a:pt x="477" y="299"/>
                        </a:lnTo>
                        <a:lnTo>
                          <a:pt x="470" y="310"/>
                        </a:lnTo>
                        <a:lnTo>
                          <a:pt x="448" y="329"/>
                        </a:lnTo>
                        <a:lnTo>
                          <a:pt x="451" y="344"/>
                        </a:lnTo>
                        <a:lnTo>
                          <a:pt x="448" y="355"/>
                        </a:lnTo>
                        <a:lnTo>
                          <a:pt x="440" y="362"/>
                        </a:lnTo>
                        <a:lnTo>
                          <a:pt x="448" y="385"/>
                        </a:lnTo>
                        <a:lnTo>
                          <a:pt x="451" y="399"/>
                        </a:lnTo>
                        <a:lnTo>
                          <a:pt x="444" y="410"/>
                        </a:lnTo>
                        <a:lnTo>
                          <a:pt x="429" y="422"/>
                        </a:lnTo>
                        <a:lnTo>
                          <a:pt x="425" y="436"/>
                        </a:lnTo>
                        <a:lnTo>
                          <a:pt x="422" y="455"/>
                        </a:lnTo>
                        <a:lnTo>
                          <a:pt x="396" y="466"/>
                        </a:lnTo>
                        <a:lnTo>
                          <a:pt x="381" y="477"/>
                        </a:lnTo>
                        <a:lnTo>
                          <a:pt x="359" y="492"/>
                        </a:lnTo>
                        <a:lnTo>
                          <a:pt x="362" y="503"/>
                        </a:lnTo>
                        <a:lnTo>
                          <a:pt x="344" y="507"/>
                        </a:lnTo>
                        <a:lnTo>
                          <a:pt x="336" y="514"/>
                        </a:lnTo>
                        <a:lnTo>
                          <a:pt x="318" y="540"/>
                        </a:lnTo>
                        <a:lnTo>
                          <a:pt x="303" y="551"/>
                        </a:lnTo>
                        <a:lnTo>
                          <a:pt x="307" y="570"/>
                        </a:lnTo>
                        <a:lnTo>
                          <a:pt x="298" y="576"/>
                        </a:lnTo>
                        <a:lnTo>
                          <a:pt x="290" y="584"/>
                        </a:lnTo>
                        <a:lnTo>
                          <a:pt x="298" y="613"/>
                        </a:lnTo>
                        <a:lnTo>
                          <a:pt x="294" y="632"/>
                        </a:lnTo>
                        <a:lnTo>
                          <a:pt x="275" y="643"/>
                        </a:lnTo>
                        <a:lnTo>
                          <a:pt x="272" y="673"/>
                        </a:lnTo>
                        <a:lnTo>
                          <a:pt x="275" y="710"/>
                        </a:lnTo>
                        <a:lnTo>
                          <a:pt x="283" y="728"/>
                        </a:lnTo>
                        <a:lnTo>
                          <a:pt x="310" y="751"/>
                        </a:lnTo>
                        <a:lnTo>
                          <a:pt x="321" y="773"/>
                        </a:lnTo>
                        <a:lnTo>
                          <a:pt x="333" y="795"/>
                        </a:lnTo>
                        <a:lnTo>
                          <a:pt x="340" y="810"/>
                        </a:lnTo>
                        <a:lnTo>
                          <a:pt x="333" y="825"/>
                        </a:lnTo>
                        <a:lnTo>
                          <a:pt x="318" y="836"/>
                        </a:lnTo>
                        <a:lnTo>
                          <a:pt x="307" y="832"/>
                        </a:lnTo>
                        <a:lnTo>
                          <a:pt x="298" y="821"/>
                        </a:lnTo>
                        <a:lnTo>
                          <a:pt x="283" y="825"/>
                        </a:lnTo>
                        <a:lnTo>
                          <a:pt x="279" y="836"/>
                        </a:lnTo>
                        <a:lnTo>
                          <a:pt x="257" y="836"/>
                        </a:lnTo>
                        <a:lnTo>
                          <a:pt x="223" y="832"/>
                        </a:lnTo>
                        <a:lnTo>
                          <a:pt x="216" y="840"/>
                        </a:lnTo>
                        <a:lnTo>
                          <a:pt x="238" y="851"/>
                        </a:lnTo>
                        <a:lnTo>
                          <a:pt x="268" y="840"/>
                        </a:lnTo>
                        <a:lnTo>
                          <a:pt x="275" y="854"/>
                        </a:lnTo>
                        <a:lnTo>
                          <a:pt x="298" y="858"/>
                        </a:lnTo>
                        <a:lnTo>
                          <a:pt x="314" y="865"/>
                        </a:lnTo>
                        <a:lnTo>
                          <a:pt x="307" y="873"/>
                        </a:lnTo>
                        <a:lnTo>
                          <a:pt x="286" y="869"/>
                        </a:lnTo>
                        <a:lnTo>
                          <a:pt x="283" y="877"/>
                        </a:lnTo>
                        <a:lnTo>
                          <a:pt x="286" y="888"/>
                        </a:lnTo>
                        <a:lnTo>
                          <a:pt x="275" y="903"/>
                        </a:lnTo>
                        <a:lnTo>
                          <a:pt x="257" y="917"/>
                        </a:lnTo>
                        <a:lnTo>
                          <a:pt x="249" y="921"/>
                        </a:lnTo>
                        <a:lnTo>
                          <a:pt x="242" y="925"/>
                        </a:lnTo>
                        <a:lnTo>
                          <a:pt x="246" y="943"/>
                        </a:lnTo>
                        <a:lnTo>
                          <a:pt x="238" y="954"/>
                        </a:lnTo>
                        <a:lnTo>
                          <a:pt x="227" y="977"/>
                        </a:lnTo>
                        <a:lnTo>
                          <a:pt x="231" y="999"/>
                        </a:lnTo>
                        <a:lnTo>
                          <a:pt x="223" y="1032"/>
                        </a:lnTo>
                        <a:lnTo>
                          <a:pt x="216" y="1047"/>
                        </a:lnTo>
                        <a:lnTo>
                          <a:pt x="216" y="1069"/>
                        </a:lnTo>
                        <a:lnTo>
                          <a:pt x="205" y="1084"/>
                        </a:lnTo>
                        <a:lnTo>
                          <a:pt x="190" y="1110"/>
                        </a:lnTo>
                        <a:lnTo>
                          <a:pt x="186" y="1129"/>
                        </a:lnTo>
                        <a:lnTo>
                          <a:pt x="159" y="1125"/>
                        </a:lnTo>
                        <a:lnTo>
                          <a:pt x="133" y="1125"/>
                        </a:lnTo>
                        <a:lnTo>
                          <a:pt x="130" y="1136"/>
                        </a:lnTo>
                        <a:lnTo>
                          <a:pt x="115" y="1140"/>
                        </a:lnTo>
                        <a:lnTo>
                          <a:pt x="107" y="1144"/>
                        </a:lnTo>
                        <a:lnTo>
                          <a:pt x="111" y="1157"/>
                        </a:lnTo>
                        <a:lnTo>
                          <a:pt x="107" y="1176"/>
                        </a:lnTo>
                        <a:lnTo>
                          <a:pt x="89" y="1187"/>
                        </a:lnTo>
                        <a:lnTo>
                          <a:pt x="78" y="1176"/>
                        </a:lnTo>
                        <a:lnTo>
                          <a:pt x="63" y="1187"/>
                        </a:lnTo>
                        <a:lnTo>
                          <a:pt x="44" y="1187"/>
                        </a:lnTo>
                        <a:lnTo>
                          <a:pt x="37" y="1176"/>
                        </a:lnTo>
                        <a:lnTo>
                          <a:pt x="44" y="1168"/>
                        </a:lnTo>
                        <a:lnTo>
                          <a:pt x="48" y="1147"/>
                        </a:lnTo>
                        <a:lnTo>
                          <a:pt x="33" y="1118"/>
                        </a:lnTo>
                        <a:lnTo>
                          <a:pt x="26" y="1103"/>
                        </a:lnTo>
                        <a:lnTo>
                          <a:pt x="30" y="1095"/>
                        </a:lnTo>
                        <a:lnTo>
                          <a:pt x="37" y="1095"/>
                        </a:lnTo>
                        <a:lnTo>
                          <a:pt x="41" y="1088"/>
                        </a:lnTo>
                        <a:lnTo>
                          <a:pt x="44" y="1080"/>
                        </a:lnTo>
                        <a:lnTo>
                          <a:pt x="48" y="1073"/>
                        </a:lnTo>
                        <a:lnTo>
                          <a:pt x="44" y="1066"/>
                        </a:lnTo>
                        <a:lnTo>
                          <a:pt x="37" y="1051"/>
                        </a:lnTo>
                        <a:lnTo>
                          <a:pt x="22" y="1029"/>
                        </a:lnTo>
                        <a:lnTo>
                          <a:pt x="26" y="1006"/>
                        </a:lnTo>
                        <a:lnTo>
                          <a:pt x="15" y="988"/>
                        </a:lnTo>
                        <a:lnTo>
                          <a:pt x="4" y="977"/>
                        </a:lnTo>
                        <a:lnTo>
                          <a:pt x="11" y="958"/>
                        </a:lnTo>
                        <a:lnTo>
                          <a:pt x="19" y="921"/>
                        </a:lnTo>
                        <a:lnTo>
                          <a:pt x="4" y="903"/>
                        </a:lnTo>
                        <a:lnTo>
                          <a:pt x="0" y="884"/>
                        </a:lnTo>
                        <a:lnTo>
                          <a:pt x="0" y="873"/>
                        </a:lnTo>
                        <a:lnTo>
                          <a:pt x="7" y="851"/>
                        </a:lnTo>
                        <a:lnTo>
                          <a:pt x="19" y="854"/>
                        </a:lnTo>
                        <a:lnTo>
                          <a:pt x="30" y="825"/>
                        </a:lnTo>
                        <a:lnTo>
                          <a:pt x="30" y="791"/>
                        </a:lnTo>
                        <a:lnTo>
                          <a:pt x="33" y="780"/>
                        </a:lnTo>
                        <a:lnTo>
                          <a:pt x="48" y="769"/>
                        </a:lnTo>
                        <a:lnTo>
                          <a:pt x="70" y="754"/>
                        </a:lnTo>
                        <a:lnTo>
                          <a:pt x="70" y="736"/>
                        </a:lnTo>
                        <a:lnTo>
                          <a:pt x="67" y="680"/>
                        </a:lnTo>
                        <a:lnTo>
                          <a:pt x="59" y="673"/>
                        </a:lnTo>
                        <a:lnTo>
                          <a:pt x="59" y="658"/>
                        </a:lnTo>
                        <a:lnTo>
                          <a:pt x="78" y="650"/>
                        </a:lnTo>
                        <a:lnTo>
                          <a:pt x="85" y="643"/>
                        </a:lnTo>
                        <a:lnTo>
                          <a:pt x="74" y="621"/>
                        </a:lnTo>
                        <a:lnTo>
                          <a:pt x="59" y="599"/>
                        </a:lnTo>
                        <a:lnTo>
                          <a:pt x="63" y="573"/>
                        </a:lnTo>
                        <a:lnTo>
                          <a:pt x="67" y="555"/>
                        </a:lnTo>
                        <a:lnTo>
                          <a:pt x="82" y="522"/>
                        </a:lnTo>
                        <a:lnTo>
                          <a:pt x="82" y="507"/>
                        </a:lnTo>
                        <a:lnTo>
                          <a:pt x="82" y="477"/>
                        </a:lnTo>
                        <a:lnTo>
                          <a:pt x="93" y="451"/>
                        </a:lnTo>
                        <a:lnTo>
                          <a:pt x="111" y="436"/>
                        </a:lnTo>
                        <a:lnTo>
                          <a:pt x="130" y="425"/>
                        </a:lnTo>
                        <a:lnTo>
                          <a:pt x="148" y="429"/>
                        </a:lnTo>
                        <a:lnTo>
                          <a:pt x="167" y="436"/>
                        </a:lnTo>
                        <a:lnTo>
                          <a:pt x="175" y="410"/>
                        </a:lnTo>
                        <a:lnTo>
                          <a:pt x="167" y="388"/>
                        </a:lnTo>
                        <a:lnTo>
                          <a:pt x="159" y="373"/>
                        </a:lnTo>
                        <a:lnTo>
                          <a:pt x="156" y="362"/>
                        </a:lnTo>
                        <a:lnTo>
                          <a:pt x="159" y="351"/>
                        </a:lnTo>
                        <a:lnTo>
                          <a:pt x="172" y="347"/>
                        </a:lnTo>
                        <a:lnTo>
                          <a:pt x="175" y="322"/>
                        </a:lnTo>
                        <a:lnTo>
                          <a:pt x="183" y="299"/>
                        </a:lnTo>
                        <a:lnTo>
                          <a:pt x="186" y="281"/>
                        </a:lnTo>
                        <a:lnTo>
                          <a:pt x="186" y="262"/>
                        </a:lnTo>
                        <a:lnTo>
                          <a:pt x="197" y="244"/>
                        </a:lnTo>
                        <a:lnTo>
                          <a:pt x="220" y="229"/>
                        </a:lnTo>
                        <a:lnTo>
                          <a:pt x="235" y="225"/>
                        </a:lnTo>
                        <a:lnTo>
                          <a:pt x="235" y="207"/>
                        </a:lnTo>
                        <a:lnTo>
                          <a:pt x="242" y="195"/>
                        </a:lnTo>
                        <a:lnTo>
                          <a:pt x="257" y="177"/>
                        </a:lnTo>
                        <a:lnTo>
                          <a:pt x="272" y="166"/>
                        </a:lnTo>
                        <a:lnTo>
                          <a:pt x="264" y="134"/>
                        </a:lnTo>
                        <a:lnTo>
                          <a:pt x="292" y="103"/>
                        </a:lnTo>
                        <a:lnTo>
                          <a:pt x="298" y="90"/>
                        </a:lnTo>
                        <a:lnTo>
                          <a:pt x="318" y="86"/>
                        </a:lnTo>
                        <a:lnTo>
                          <a:pt x="331" y="69"/>
                        </a:lnTo>
                        <a:lnTo>
                          <a:pt x="331" y="58"/>
                        </a:lnTo>
                        <a:lnTo>
                          <a:pt x="344" y="45"/>
                        </a:lnTo>
                        <a:lnTo>
                          <a:pt x="368" y="42"/>
                        </a:lnTo>
                        <a:lnTo>
                          <a:pt x="396" y="42"/>
                        </a:lnTo>
                        <a:lnTo>
                          <a:pt x="418" y="21"/>
                        </a:lnTo>
                        <a:lnTo>
                          <a:pt x="414" y="0"/>
                        </a:lnTo>
                        <a:lnTo>
                          <a:pt x="418" y="0"/>
                        </a:lnTo>
                        <a:close/>
                      </a:path>
                    </a:pathLst>
                  </a:custGeom>
                  <a:grpFill/>
                  <a:ln w="9525">
                    <a:noFill/>
                    <a:round/>
                    <a:headEnd/>
                    <a:tailEnd/>
                  </a:ln>
                </p:spPr>
                <p:txBody>
                  <a:bodyPr/>
                  <a:lstStyle/>
                  <a:p>
                    <a:endParaRPr lang="de-DE"/>
                  </a:p>
                </p:txBody>
              </p:sp>
              <p:sp>
                <p:nvSpPr>
                  <p:cNvPr id="131" name="Freeform 35"/>
                  <p:cNvSpPr>
                    <a:spLocks noChangeAspect="1"/>
                  </p:cNvSpPr>
                  <p:nvPr/>
                </p:nvSpPr>
                <p:spPr bwMode="auto">
                  <a:xfrm>
                    <a:off x="2193" y="724"/>
                    <a:ext cx="554" cy="1185"/>
                  </a:xfrm>
                  <a:custGeom>
                    <a:avLst/>
                    <a:gdLst>
                      <a:gd name="T0" fmla="*/ 436 w 555"/>
                      <a:gd name="T1" fmla="*/ 21 h 1187"/>
                      <a:gd name="T2" fmla="*/ 511 w 555"/>
                      <a:gd name="T3" fmla="*/ 73 h 1187"/>
                      <a:gd name="T4" fmla="*/ 518 w 555"/>
                      <a:gd name="T5" fmla="*/ 118 h 1187"/>
                      <a:gd name="T6" fmla="*/ 536 w 555"/>
                      <a:gd name="T7" fmla="*/ 158 h 1187"/>
                      <a:gd name="T8" fmla="*/ 533 w 555"/>
                      <a:gd name="T9" fmla="*/ 210 h 1187"/>
                      <a:gd name="T10" fmla="*/ 548 w 555"/>
                      <a:gd name="T11" fmla="*/ 247 h 1187"/>
                      <a:gd name="T12" fmla="*/ 544 w 555"/>
                      <a:gd name="T13" fmla="*/ 277 h 1187"/>
                      <a:gd name="T14" fmla="*/ 477 w 555"/>
                      <a:gd name="T15" fmla="*/ 284 h 1187"/>
                      <a:gd name="T16" fmla="*/ 448 w 555"/>
                      <a:gd name="T17" fmla="*/ 329 h 1187"/>
                      <a:gd name="T18" fmla="*/ 440 w 555"/>
                      <a:gd name="T19" fmla="*/ 362 h 1187"/>
                      <a:gd name="T20" fmla="*/ 444 w 555"/>
                      <a:gd name="T21" fmla="*/ 410 h 1187"/>
                      <a:gd name="T22" fmla="*/ 422 w 555"/>
                      <a:gd name="T23" fmla="*/ 455 h 1187"/>
                      <a:gd name="T24" fmla="*/ 359 w 555"/>
                      <a:gd name="T25" fmla="*/ 492 h 1187"/>
                      <a:gd name="T26" fmla="*/ 336 w 555"/>
                      <a:gd name="T27" fmla="*/ 514 h 1187"/>
                      <a:gd name="T28" fmla="*/ 307 w 555"/>
                      <a:gd name="T29" fmla="*/ 570 h 1187"/>
                      <a:gd name="T30" fmla="*/ 298 w 555"/>
                      <a:gd name="T31" fmla="*/ 613 h 1187"/>
                      <a:gd name="T32" fmla="*/ 272 w 555"/>
                      <a:gd name="T33" fmla="*/ 673 h 1187"/>
                      <a:gd name="T34" fmla="*/ 310 w 555"/>
                      <a:gd name="T35" fmla="*/ 751 h 1187"/>
                      <a:gd name="T36" fmla="*/ 340 w 555"/>
                      <a:gd name="T37" fmla="*/ 810 h 1187"/>
                      <a:gd name="T38" fmla="*/ 307 w 555"/>
                      <a:gd name="T39" fmla="*/ 832 h 1187"/>
                      <a:gd name="T40" fmla="*/ 279 w 555"/>
                      <a:gd name="T41" fmla="*/ 836 h 1187"/>
                      <a:gd name="T42" fmla="*/ 216 w 555"/>
                      <a:gd name="T43" fmla="*/ 840 h 1187"/>
                      <a:gd name="T44" fmla="*/ 275 w 555"/>
                      <a:gd name="T45" fmla="*/ 854 h 1187"/>
                      <a:gd name="T46" fmla="*/ 307 w 555"/>
                      <a:gd name="T47" fmla="*/ 873 h 1187"/>
                      <a:gd name="T48" fmla="*/ 286 w 555"/>
                      <a:gd name="T49" fmla="*/ 888 h 1187"/>
                      <a:gd name="T50" fmla="*/ 249 w 555"/>
                      <a:gd name="T51" fmla="*/ 921 h 1187"/>
                      <a:gd name="T52" fmla="*/ 238 w 555"/>
                      <a:gd name="T53" fmla="*/ 954 h 1187"/>
                      <a:gd name="T54" fmla="*/ 223 w 555"/>
                      <a:gd name="T55" fmla="*/ 1032 h 1187"/>
                      <a:gd name="T56" fmla="*/ 205 w 555"/>
                      <a:gd name="T57" fmla="*/ 1084 h 1187"/>
                      <a:gd name="T58" fmla="*/ 159 w 555"/>
                      <a:gd name="T59" fmla="*/ 1125 h 1187"/>
                      <a:gd name="T60" fmla="*/ 115 w 555"/>
                      <a:gd name="T61" fmla="*/ 1140 h 1187"/>
                      <a:gd name="T62" fmla="*/ 107 w 555"/>
                      <a:gd name="T63" fmla="*/ 1176 h 1187"/>
                      <a:gd name="T64" fmla="*/ 63 w 555"/>
                      <a:gd name="T65" fmla="*/ 1187 h 1187"/>
                      <a:gd name="T66" fmla="*/ 44 w 555"/>
                      <a:gd name="T67" fmla="*/ 1168 h 1187"/>
                      <a:gd name="T68" fmla="*/ 26 w 555"/>
                      <a:gd name="T69" fmla="*/ 1103 h 1187"/>
                      <a:gd name="T70" fmla="*/ 41 w 555"/>
                      <a:gd name="T71" fmla="*/ 1088 h 1187"/>
                      <a:gd name="T72" fmla="*/ 44 w 555"/>
                      <a:gd name="T73" fmla="*/ 1066 h 1187"/>
                      <a:gd name="T74" fmla="*/ 26 w 555"/>
                      <a:gd name="T75" fmla="*/ 1006 h 1187"/>
                      <a:gd name="T76" fmla="*/ 11 w 555"/>
                      <a:gd name="T77" fmla="*/ 958 h 1187"/>
                      <a:gd name="T78" fmla="*/ 0 w 555"/>
                      <a:gd name="T79" fmla="*/ 884 h 1187"/>
                      <a:gd name="T80" fmla="*/ 19 w 555"/>
                      <a:gd name="T81" fmla="*/ 854 h 1187"/>
                      <a:gd name="T82" fmla="*/ 33 w 555"/>
                      <a:gd name="T83" fmla="*/ 780 h 1187"/>
                      <a:gd name="T84" fmla="*/ 70 w 555"/>
                      <a:gd name="T85" fmla="*/ 736 h 1187"/>
                      <a:gd name="T86" fmla="*/ 59 w 555"/>
                      <a:gd name="T87" fmla="*/ 658 h 1187"/>
                      <a:gd name="T88" fmla="*/ 74 w 555"/>
                      <a:gd name="T89" fmla="*/ 621 h 1187"/>
                      <a:gd name="T90" fmla="*/ 67 w 555"/>
                      <a:gd name="T91" fmla="*/ 555 h 1187"/>
                      <a:gd name="T92" fmla="*/ 82 w 555"/>
                      <a:gd name="T93" fmla="*/ 477 h 1187"/>
                      <a:gd name="T94" fmla="*/ 130 w 555"/>
                      <a:gd name="T95" fmla="*/ 425 h 1187"/>
                      <a:gd name="T96" fmla="*/ 175 w 555"/>
                      <a:gd name="T97" fmla="*/ 410 h 1187"/>
                      <a:gd name="T98" fmla="*/ 156 w 555"/>
                      <a:gd name="T99" fmla="*/ 362 h 1187"/>
                      <a:gd name="T100" fmla="*/ 175 w 555"/>
                      <a:gd name="T101" fmla="*/ 322 h 1187"/>
                      <a:gd name="T102" fmla="*/ 186 w 555"/>
                      <a:gd name="T103" fmla="*/ 262 h 1187"/>
                      <a:gd name="T104" fmla="*/ 235 w 555"/>
                      <a:gd name="T105" fmla="*/ 225 h 1187"/>
                      <a:gd name="T106" fmla="*/ 257 w 555"/>
                      <a:gd name="T107" fmla="*/ 177 h 1187"/>
                      <a:gd name="T108" fmla="*/ 292 w 555"/>
                      <a:gd name="T109" fmla="*/ 103 h 1187"/>
                      <a:gd name="T110" fmla="*/ 331 w 555"/>
                      <a:gd name="T111" fmla="*/ 69 h 1187"/>
                      <a:gd name="T112" fmla="*/ 368 w 555"/>
                      <a:gd name="T113" fmla="*/ 42 h 1187"/>
                      <a:gd name="T114" fmla="*/ 414 w 555"/>
                      <a:gd name="T115" fmla="*/ 0 h 11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1187"/>
                      <a:gd name="T176" fmla="*/ 555 w 555"/>
                      <a:gd name="T177" fmla="*/ 1187 h 11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1187">
                        <a:moveTo>
                          <a:pt x="418" y="0"/>
                        </a:moveTo>
                        <a:lnTo>
                          <a:pt x="425" y="3"/>
                        </a:lnTo>
                        <a:lnTo>
                          <a:pt x="436" y="21"/>
                        </a:lnTo>
                        <a:lnTo>
                          <a:pt x="485" y="69"/>
                        </a:lnTo>
                        <a:lnTo>
                          <a:pt x="492" y="58"/>
                        </a:lnTo>
                        <a:lnTo>
                          <a:pt x="511" y="73"/>
                        </a:lnTo>
                        <a:lnTo>
                          <a:pt x="518" y="88"/>
                        </a:lnTo>
                        <a:lnTo>
                          <a:pt x="518" y="99"/>
                        </a:lnTo>
                        <a:lnTo>
                          <a:pt x="518" y="118"/>
                        </a:lnTo>
                        <a:lnTo>
                          <a:pt x="511" y="129"/>
                        </a:lnTo>
                        <a:lnTo>
                          <a:pt x="525" y="144"/>
                        </a:lnTo>
                        <a:lnTo>
                          <a:pt x="536" y="158"/>
                        </a:lnTo>
                        <a:lnTo>
                          <a:pt x="536" y="170"/>
                        </a:lnTo>
                        <a:lnTo>
                          <a:pt x="536" y="188"/>
                        </a:lnTo>
                        <a:lnTo>
                          <a:pt x="533" y="210"/>
                        </a:lnTo>
                        <a:lnTo>
                          <a:pt x="525" y="218"/>
                        </a:lnTo>
                        <a:lnTo>
                          <a:pt x="536" y="229"/>
                        </a:lnTo>
                        <a:lnTo>
                          <a:pt x="548" y="247"/>
                        </a:lnTo>
                        <a:lnTo>
                          <a:pt x="555" y="266"/>
                        </a:lnTo>
                        <a:lnTo>
                          <a:pt x="555" y="273"/>
                        </a:lnTo>
                        <a:lnTo>
                          <a:pt x="544" y="277"/>
                        </a:lnTo>
                        <a:lnTo>
                          <a:pt x="496" y="277"/>
                        </a:lnTo>
                        <a:lnTo>
                          <a:pt x="485" y="277"/>
                        </a:lnTo>
                        <a:lnTo>
                          <a:pt x="477" y="284"/>
                        </a:lnTo>
                        <a:lnTo>
                          <a:pt x="477" y="299"/>
                        </a:lnTo>
                        <a:lnTo>
                          <a:pt x="470" y="310"/>
                        </a:lnTo>
                        <a:lnTo>
                          <a:pt x="448" y="329"/>
                        </a:lnTo>
                        <a:lnTo>
                          <a:pt x="451" y="344"/>
                        </a:lnTo>
                        <a:lnTo>
                          <a:pt x="448" y="355"/>
                        </a:lnTo>
                        <a:lnTo>
                          <a:pt x="440" y="362"/>
                        </a:lnTo>
                        <a:lnTo>
                          <a:pt x="448" y="385"/>
                        </a:lnTo>
                        <a:lnTo>
                          <a:pt x="451" y="399"/>
                        </a:lnTo>
                        <a:lnTo>
                          <a:pt x="444" y="410"/>
                        </a:lnTo>
                        <a:lnTo>
                          <a:pt x="429" y="422"/>
                        </a:lnTo>
                        <a:lnTo>
                          <a:pt x="425" y="436"/>
                        </a:lnTo>
                        <a:lnTo>
                          <a:pt x="422" y="455"/>
                        </a:lnTo>
                        <a:lnTo>
                          <a:pt x="396" y="466"/>
                        </a:lnTo>
                        <a:lnTo>
                          <a:pt x="381" y="477"/>
                        </a:lnTo>
                        <a:lnTo>
                          <a:pt x="359" y="492"/>
                        </a:lnTo>
                        <a:lnTo>
                          <a:pt x="362" y="503"/>
                        </a:lnTo>
                        <a:lnTo>
                          <a:pt x="344" y="507"/>
                        </a:lnTo>
                        <a:lnTo>
                          <a:pt x="336" y="514"/>
                        </a:lnTo>
                        <a:lnTo>
                          <a:pt x="318" y="540"/>
                        </a:lnTo>
                        <a:lnTo>
                          <a:pt x="303" y="551"/>
                        </a:lnTo>
                        <a:lnTo>
                          <a:pt x="307" y="570"/>
                        </a:lnTo>
                        <a:lnTo>
                          <a:pt x="298" y="576"/>
                        </a:lnTo>
                        <a:lnTo>
                          <a:pt x="290" y="584"/>
                        </a:lnTo>
                        <a:lnTo>
                          <a:pt x="298" y="613"/>
                        </a:lnTo>
                        <a:lnTo>
                          <a:pt x="294" y="632"/>
                        </a:lnTo>
                        <a:lnTo>
                          <a:pt x="275" y="643"/>
                        </a:lnTo>
                        <a:lnTo>
                          <a:pt x="272" y="673"/>
                        </a:lnTo>
                        <a:lnTo>
                          <a:pt x="275" y="710"/>
                        </a:lnTo>
                        <a:lnTo>
                          <a:pt x="283" y="728"/>
                        </a:lnTo>
                        <a:lnTo>
                          <a:pt x="310" y="751"/>
                        </a:lnTo>
                        <a:lnTo>
                          <a:pt x="321" y="773"/>
                        </a:lnTo>
                        <a:lnTo>
                          <a:pt x="333" y="795"/>
                        </a:lnTo>
                        <a:lnTo>
                          <a:pt x="340" y="810"/>
                        </a:lnTo>
                        <a:lnTo>
                          <a:pt x="333" y="825"/>
                        </a:lnTo>
                        <a:lnTo>
                          <a:pt x="318" y="836"/>
                        </a:lnTo>
                        <a:lnTo>
                          <a:pt x="307" y="832"/>
                        </a:lnTo>
                        <a:lnTo>
                          <a:pt x="298" y="821"/>
                        </a:lnTo>
                        <a:lnTo>
                          <a:pt x="283" y="825"/>
                        </a:lnTo>
                        <a:lnTo>
                          <a:pt x="279" y="836"/>
                        </a:lnTo>
                        <a:lnTo>
                          <a:pt x="257" y="836"/>
                        </a:lnTo>
                        <a:lnTo>
                          <a:pt x="223" y="832"/>
                        </a:lnTo>
                        <a:lnTo>
                          <a:pt x="216" y="840"/>
                        </a:lnTo>
                        <a:lnTo>
                          <a:pt x="238" y="851"/>
                        </a:lnTo>
                        <a:lnTo>
                          <a:pt x="268" y="840"/>
                        </a:lnTo>
                        <a:lnTo>
                          <a:pt x="275" y="854"/>
                        </a:lnTo>
                        <a:lnTo>
                          <a:pt x="298" y="858"/>
                        </a:lnTo>
                        <a:lnTo>
                          <a:pt x="314" y="865"/>
                        </a:lnTo>
                        <a:lnTo>
                          <a:pt x="307" y="873"/>
                        </a:lnTo>
                        <a:lnTo>
                          <a:pt x="286" y="869"/>
                        </a:lnTo>
                        <a:lnTo>
                          <a:pt x="283" y="877"/>
                        </a:lnTo>
                        <a:lnTo>
                          <a:pt x="286" y="888"/>
                        </a:lnTo>
                        <a:lnTo>
                          <a:pt x="275" y="903"/>
                        </a:lnTo>
                        <a:lnTo>
                          <a:pt x="257" y="917"/>
                        </a:lnTo>
                        <a:lnTo>
                          <a:pt x="249" y="921"/>
                        </a:lnTo>
                        <a:lnTo>
                          <a:pt x="242" y="925"/>
                        </a:lnTo>
                        <a:lnTo>
                          <a:pt x="246" y="943"/>
                        </a:lnTo>
                        <a:lnTo>
                          <a:pt x="238" y="954"/>
                        </a:lnTo>
                        <a:lnTo>
                          <a:pt x="227" y="977"/>
                        </a:lnTo>
                        <a:lnTo>
                          <a:pt x="231" y="999"/>
                        </a:lnTo>
                        <a:lnTo>
                          <a:pt x="223" y="1032"/>
                        </a:lnTo>
                        <a:lnTo>
                          <a:pt x="216" y="1047"/>
                        </a:lnTo>
                        <a:lnTo>
                          <a:pt x="216" y="1069"/>
                        </a:lnTo>
                        <a:lnTo>
                          <a:pt x="205" y="1084"/>
                        </a:lnTo>
                        <a:lnTo>
                          <a:pt x="190" y="1110"/>
                        </a:lnTo>
                        <a:lnTo>
                          <a:pt x="186" y="1129"/>
                        </a:lnTo>
                        <a:lnTo>
                          <a:pt x="159" y="1125"/>
                        </a:lnTo>
                        <a:lnTo>
                          <a:pt x="133" y="1125"/>
                        </a:lnTo>
                        <a:lnTo>
                          <a:pt x="130" y="1136"/>
                        </a:lnTo>
                        <a:lnTo>
                          <a:pt x="115" y="1140"/>
                        </a:lnTo>
                        <a:lnTo>
                          <a:pt x="107" y="1144"/>
                        </a:lnTo>
                        <a:lnTo>
                          <a:pt x="111" y="1157"/>
                        </a:lnTo>
                        <a:lnTo>
                          <a:pt x="107" y="1176"/>
                        </a:lnTo>
                        <a:lnTo>
                          <a:pt x="89" y="1187"/>
                        </a:lnTo>
                        <a:lnTo>
                          <a:pt x="78" y="1176"/>
                        </a:lnTo>
                        <a:lnTo>
                          <a:pt x="63" y="1187"/>
                        </a:lnTo>
                        <a:lnTo>
                          <a:pt x="44" y="1187"/>
                        </a:lnTo>
                        <a:lnTo>
                          <a:pt x="37" y="1176"/>
                        </a:lnTo>
                        <a:lnTo>
                          <a:pt x="44" y="1168"/>
                        </a:lnTo>
                        <a:lnTo>
                          <a:pt x="48" y="1147"/>
                        </a:lnTo>
                        <a:lnTo>
                          <a:pt x="33" y="1118"/>
                        </a:lnTo>
                        <a:lnTo>
                          <a:pt x="26" y="1103"/>
                        </a:lnTo>
                        <a:lnTo>
                          <a:pt x="30" y="1095"/>
                        </a:lnTo>
                        <a:lnTo>
                          <a:pt x="37" y="1095"/>
                        </a:lnTo>
                        <a:lnTo>
                          <a:pt x="41" y="1088"/>
                        </a:lnTo>
                        <a:lnTo>
                          <a:pt x="44" y="1080"/>
                        </a:lnTo>
                        <a:lnTo>
                          <a:pt x="48" y="1073"/>
                        </a:lnTo>
                        <a:lnTo>
                          <a:pt x="44" y="1066"/>
                        </a:lnTo>
                        <a:lnTo>
                          <a:pt x="37" y="1051"/>
                        </a:lnTo>
                        <a:lnTo>
                          <a:pt x="22" y="1029"/>
                        </a:lnTo>
                        <a:lnTo>
                          <a:pt x="26" y="1006"/>
                        </a:lnTo>
                        <a:lnTo>
                          <a:pt x="15" y="988"/>
                        </a:lnTo>
                        <a:lnTo>
                          <a:pt x="4" y="977"/>
                        </a:lnTo>
                        <a:lnTo>
                          <a:pt x="11" y="958"/>
                        </a:lnTo>
                        <a:lnTo>
                          <a:pt x="19" y="921"/>
                        </a:lnTo>
                        <a:lnTo>
                          <a:pt x="4" y="903"/>
                        </a:lnTo>
                        <a:lnTo>
                          <a:pt x="0" y="884"/>
                        </a:lnTo>
                        <a:lnTo>
                          <a:pt x="0" y="873"/>
                        </a:lnTo>
                        <a:lnTo>
                          <a:pt x="7" y="851"/>
                        </a:lnTo>
                        <a:lnTo>
                          <a:pt x="19" y="854"/>
                        </a:lnTo>
                        <a:lnTo>
                          <a:pt x="30" y="825"/>
                        </a:lnTo>
                        <a:lnTo>
                          <a:pt x="30" y="791"/>
                        </a:lnTo>
                        <a:lnTo>
                          <a:pt x="33" y="780"/>
                        </a:lnTo>
                        <a:lnTo>
                          <a:pt x="48" y="769"/>
                        </a:lnTo>
                        <a:lnTo>
                          <a:pt x="70" y="754"/>
                        </a:lnTo>
                        <a:lnTo>
                          <a:pt x="70" y="736"/>
                        </a:lnTo>
                        <a:lnTo>
                          <a:pt x="67" y="680"/>
                        </a:lnTo>
                        <a:lnTo>
                          <a:pt x="59" y="673"/>
                        </a:lnTo>
                        <a:lnTo>
                          <a:pt x="59" y="658"/>
                        </a:lnTo>
                        <a:lnTo>
                          <a:pt x="78" y="650"/>
                        </a:lnTo>
                        <a:lnTo>
                          <a:pt x="85" y="643"/>
                        </a:lnTo>
                        <a:lnTo>
                          <a:pt x="74" y="621"/>
                        </a:lnTo>
                        <a:lnTo>
                          <a:pt x="59" y="599"/>
                        </a:lnTo>
                        <a:lnTo>
                          <a:pt x="63" y="573"/>
                        </a:lnTo>
                        <a:lnTo>
                          <a:pt x="67" y="555"/>
                        </a:lnTo>
                        <a:lnTo>
                          <a:pt x="82" y="522"/>
                        </a:lnTo>
                        <a:lnTo>
                          <a:pt x="82" y="507"/>
                        </a:lnTo>
                        <a:lnTo>
                          <a:pt x="82" y="477"/>
                        </a:lnTo>
                        <a:lnTo>
                          <a:pt x="93" y="451"/>
                        </a:lnTo>
                        <a:lnTo>
                          <a:pt x="111" y="436"/>
                        </a:lnTo>
                        <a:lnTo>
                          <a:pt x="130" y="425"/>
                        </a:lnTo>
                        <a:lnTo>
                          <a:pt x="148" y="429"/>
                        </a:lnTo>
                        <a:lnTo>
                          <a:pt x="167" y="436"/>
                        </a:lnTo>
                        <a:lnTo>
                          <a:pt x="175" y="410"/>
                        </a:lnTo>
                        <a:lnTo>
                          <a:pt x="167" y="388"/>
                        </a:lnTo>
                        <a:lnTo>
                          <a:pt x="159" y="373"/>
                        </a:lnTo>
                        <a:lnTo>
                          <a:pt x="156" y="362"/>
                        </a:lnTo>
                        <a:lnTo>
                          <a:pt x="159" y="351"/>
                        </a:lnTo>
                        <a:lnTo>
                          <a:pt x="172" y="347"/>
                        </a:lnTo>
                        <a:lnTo>
                          <a:pt x="175" y="322"/>
                        </a:lnTo>
                        <a:lnTo>
                          <a:pt x="183" y="299"/>
                        </a:lnTo>
                        <a:lnTo>
                          <a:pt x="186" y="281"/>
                        </a:lnTo>
                        <a:lnTo>
                          <a:pt x="186" y="262"/>
                        </a:lnTo>
                        <a:lnTo>
                          <a:pt x="197" y="244"/>
                        </a:lnTo>
                        <a:lnTo>
                          <a:pt x="220" y="229"/>
                        </a:lnTo>
                        <a:lnTo>
                          <a:pt x="235" y="225"/>
                        </a:lnTo>
                        <a:lnTo>
                          <a:pt x="235" y="207"/>
                        </a:lnTo>
                        <a:lnTo>
                          <a:pt x="242" y="195"/>
                        </a:lnTo>
                        <a:lnTo>
                          <a:pt x="257" y="177"/>
                        </a:lnTo>
                        <a:lnTo>
                          <a:pt x="272" y="166"/>
                        </a:lnTo>
                        <a:lnTo>
                          <a:pt x="264" y="134"/>
                        </a:lnTo>
                        <a:lnTo>
                          <a:pt x="292" y="103"/>
                        </a:lnTo>
                        <a:lnTo>
                          <a:pt x="298" y="90"/>
                        </a:lnTo>
                        <a:lnTo>
                          <a:pt x="318" y="86"/>
                        </a:lnTo>
                        <a:lnTo>
                          <a:pt x="331" y="69"/>
                        </a:lnTo>
                        <a:lnTo>
                          <a:pt x="331" y="58"/>
                        </a:lnTo>
                        <a:lnTo>
                          <a:pt x="344" y="45"/>
                        </a:lnTo>
                        <a:lnTo>
                          <a:pt x="368" y="42"/>
                        </a:lnTo>
                        <a:lnTo>
                          <a:pt x="396" y="42"/>
                        </a:lnTo>
                        <a:lnTo>
                          <a:pt x="418" y="21"/>
                        </a:lnTo>
                        <a:lnTo>
                          <a:pt x="414" y="0"/>
                        </a:lnTo>
                      </a:path>
                    </a:pathLst>
                  </a:custGeom>
                  <a:grpFill/>
                  <a:ln w="12700">
                    <a:noFill/>
                    <a:prstDash val="solid"/>
                    <a:round/>
                    <a:headEnd/>
                    <a:tailEnd/>
                  </a:ln>
                </p:spPr>
                <p:txBody>
                  <a:bodyPr/>
                  <a:lstStyle/>
                  <a:p>
                    <a:endParaRPr lang="de-DE"/>
                  </a:p>
                </p:txBody>
              </p:sp>
            </p:grpSp>
          </p:grpSp>
          <p:grpSp>
            <p:nvGrpSpPr>
              <p:cNvPr id="6" name="Group 36" descr="Small checker board"/>
              <p:cNvGrpSpPr>
                <a:grpSpLocks noChangeAspect="1"/>
              </p:cNvGrpSpPr>
              <p:nvPr/>
            </p:nvGrpSpPr>
            <p:grpSpPr bwMode="auto">
              <a:xfrm>
                <a:off x="3243368" y="2056249"/>
                <a:ext cx="1935868" cy="1652148"/>
                <a:chOff x="1925" y="532"/>
                <a:chExt cx="1012" cy="1110"/>
              </a:xfrm>
              <a:solidFill>
                <a:schemeClr val="bg1">
                  <a:lumMod val="85000"/>
                </a:schemeClr>
              </a:solidFill>
            </p:grpSpPr>
            <p:sp>
              <p:nvSpPr>
                <p:cNvPr id="124" name="Freeform 37"/>
                <p:cNvSpPr>
                  <a:spLocks noChangeAspect="1"/>
                </p:cNvSpPr>
                <p:nvPr/>
              </p:nvSpPr>
              <p:spPr bwMode="auto">
                <a:xfrm>
                  <a:off x="1925" y="532"/>
                  <a:ext cx="1012" cy="1110"/>
                </a:xfrm>
                <a:custGeom>
                  <a:avLst/>
                  <a:gdLst>
                    <a:gd name="T0" fmla="*/ 297 w 1012"/>
                    <a:gd name="T1" fmla="*/ 1014 h 1110"/>
                    <a:gd name="T2" fmla="*/ 337 w 1012"/>
                    <a:gd name="T3" fmla="*/ 951 h 1110"/>
                    <a:gd name="T4" fmla="*/ 326 w 1012"/>
                    <a:gd name="T5" fmla="*/ 865 h 1110"/>
                    <a:gd name="T6" fmla="*/ 334 w 1012"/>
                    <a:gd name="T7" fmla="*/ 791 h 1110"/>
                    <a:gd name="T8" fmla="*/ 352 w 1012"/>
                    <a:gd name="T9" fmla="*/ 688 h 1110"/>
                    <a:gd name="T10" fmla="*/ 404 w 1012"/>
                    <a:gd name="T11" fmla="*/ 618 h 1110"/>
                    <a:gd name="T12" fmla="*/ 430 w 1012"/>
                    <a:gd name="T13" fmla="*/ 562 h 1110"/>
                    <a:gd name="T14" fmla="*/ 450 w 1012"/>
                    <a:gd name="T15" fmla="*/ 507 h 1110"/>
                    <a:gd name="T16" fmla="*/ 505 w 1012"/>
                    <a:gd name="T17" fmla="*/ 414 h 1110"/>
                    <a:gd name="T18" fmla="*/ 535 w 1012"/>
                    <a:gd name="T19" fmla="*/ 340 h 1110"/>
                    <a:gd name="T20" fmla="*/ 603 w 1012"/>
                    <a:gd name="T21" fmla="*/ 266 h 1110"/>
                    <a:gd name="T22" fmla="*/ 659 w 1012"/>
                    <a:gd name="T23" fmla="*/ 240 h 1110"/>
                    <a:gd name="T24" fmla="*/ 696 w 1012"/>
                    <a:gd name="T25" fmla="*/ 174 h 1110"/>
                    <a:gd name="T26" fmla="*/ 785 w 1012"/>
                    <a:gd name="T27" fmla="*/ 210 h 1110"/>
                    <a:gd name="T28" fmla="*/ 833 w 1012"/>
                    <a:gd name="T29" fmla="*/ 221 h 1110"/>
                    <a:gd name="T30" fmla="*/ 859 w 1012"/>
                    <a:gd name="T31" fmla="*/ 133 h 1110"/>
                    <a:gd name="T32" fmla="*/ 933 w 1012"/>
                    <a:gd name="T33" fmla="*/ 126 h 1110"/>
                    <a:gd name="T34" fmla="*/ 960 w 1012"/>
                    <a:gd name="T35" fmla="*/ 159 h 1110"/>
                    <a:gd name="T36" fmla="*/ 982 w 1012"/>
                    <a:gd name="T37" fmla="*/ 115 h 1110"/>
                    <a:gd name="T38" fmla="*/ 1008 w 1012"/>
                    <a:gd name="T39" fmla="*/ 63 h 1110"/>
                    <a:gd name="T40" fmla="*/ 960 w 1012"/>
                    <a:gd name="T41" fmla="*/ 19 h 1110"/>
                    <a:gd name="T42" fmla="*/ 915 w 1012"/>
                    <a:gd name="T43" fmla="*/ 22 h 1110"/>
                    <a:gd name="T44" fmla="*/ 889 w 1012"/>
                    <a:gd name="T45" fmla="*/ 19 h 1110"/>
                    <a:gd name="T46" fmla="*/ 852 w 1012"/>
                    <a:gd name="T47" fmla="*/ 44 h 1110"/>
                    <a:gd name="T48" fmla="*/ 837 w 1012"/>
                    <a:gd name="T49" fmla="*/ 30 h 1110"/>
                    <a:gd name="T50" fmla="*/ 781 w 1012"/>
                    <a:gd name="T51" fmla="*/ 96 h 1110"/>
                    <a:gd name="T52" fmla="*/ 726 w 1012"/>
                    <a:gd name="T53" fmla="*/ 115 h 1110"/>
                    <a:gd name="T54" fmla="*/ 666 w 1012"/>
                    <a:gd name="T55" fmla="*/ 133 h 1110"/>
                    <a:gd name="T56" fmla="*/ 596 w 1012"/>
                    <a:gd name="T57" fmla="*/ 148 h 1110"/>
                    <a:gd name="T58" fmla="*/ 588 w 1012"/>
                    <a:gd name="T59" fmla="*/ 203 h 1110"/>
                    <a:gd name="T60" fmla="*/ 581 w 1012"/>
                    <a:gd name="T61" fmla="*/ 251 h 1110"/>
                    <a:gd name="T62" fmla="*/ 524 w 1012"/>
                    <a:gd name="T63" fmla="*/ 262 h 1110"/>
                    <a:gd name="T64" fmla="*/ 505 w 1012"/>
                    <a:gd name="T65" fmla="*/ 303 h 1110"/>
                    <a:gd name="T66" fmla="*/ 461 w 1012"/>
                    <a:gd name="T67" fmla="*/ 362 h 1110"/>
                    <a:gd name="T68" fmla="*/ 415 w 1012"/>
                    <a:gd name="T69" fmla="*/ 436 h 1110"/>
                    <a:gd name="T70" fmla="*/ 378 w 1012"/>
                    <a:gd name="T71" fmla="*/ 511 h 1110"/>
                    <a:gd name="T72" fmla="*/ 356 w 1012"/>
                    <a:gd name="T73" fmla="*/ 555 h 1110"/>
                    <a:gd name="T74" fmla="*/ 285 w 1012"/>
                    <a:gd name="T75" fmla="*/ 618 h 1110"/>
                    <a:gd name="T76" fmla="*/ 326 w 1012"/>
                    <a:gd name="T77" fmla="*/ 625 h 1110"/>
                    <a:gd name="T78" fmla="*/ 263 w 1012"/>
                    <a:gd name="T79" fmla="*/ 637 h 1110"/>
                    <a:gd name="T80" fmla="*/ 204 w 1012"/>
                    <a:gd name="T81" fmla="*/ 674 h 1110"/>
                    <a:gd name="T82" fmla="*/ 154 w 1012"/>
                    <a:gd name="T83" fmla="*/ 677 h 1110"/>
                    <a:gd name="T84" fmla="*/ 113 w 1012"/>
                    <a:gd name="T85" fmla="*/ 705 h 1110"/>
                    <a:gd name="T86" fmla="*/ 87 w 1012"/>
                    <a:gd name="T87" fmla="*/ 733 h 1110"/>
                    <a:gd name="T88" fmla="*/ 35 w 1012"/>
                    <a:gd name="T89" fmla="*/ 767 h 1110"/>
                    <a:gd name="T90" fmla="*/ 20 w 1012"/>
                    <a:gd name="T91" fmla="*/ 889 h 1110"/>
                    <a:gd name="T92" fmla="*/ 41 w 1012"/>
                    <a:gd name="T93" fmla="*/ 917 h 1110"/>
                    <a:gd name="T94" fmla="*/ 20 w 1012"/>
                    <a:gd name="T95" fmla="*/ 971 h 1110"/>
                    <a:gd name="T96" fmla="*/ 33 w 1012"/>
                    <a:gd name="T97" fmla="*/ 1003 h 1110"/>
                    <a:gd name="T98" fmla="*/ 0 w 1012"/>
                    <a:gd name="T99" fmla="*/ 1030 h 1110"/>
                    <a:gd name="T100" fmla="*/ 85 w 1012"/>
                    <a:gd name="T101" fmla="*/ 1110 h 1110"/>
                    <a:gd name="T102" fmla="*/ 209 w 1012"/>
                    <a:gd name="T103" fmla="*/ 1019 h 1110"/>
                    <a:gd name="T104" fmla="*/ 254 w 1012"/>
                    <a:gd name="T105" fmla="*/ 967 h 1110"/>
                    <a:gd name="T106" fmla="*/ 263 w 1012"/>
                    <a:gd name="T107" fmla="*/ 1045 h 1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2"/>
                    <a:gd name="T163" fmla="*/ 0 h 1110"/>
                    <a:gd name="T164" fmla="*/ 1012 w 1012"/>
                    <a:gd name="T165" fmla="*/ 1110 h 11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2" h="1110">
                      <a:moveTo>
                        <a:pt x="271" y="1045"/>
                      </a:moveTo>
                      <a:lnTo>
                        <a:pt x="274" y="1043"/>
                      </a:lnTo>
                      <a:lnTo>
                        <a:pt x="285" y="1040"/>
                      </a:lnTo>
                      <a:lnTo>
                        <a:pt x="293" y="1028"/>
                      </a:lnTo>
                      <a:lnTo>
                        <a:pt x="297" y="1014"/>
                      </a:lnTo>
                      <a:lnTo>
                        <a:pt x="300" y="1006"/>
                      </a:lnTo>
                      <a:lnTo>
                        <a:pt x="297" y="984"/>
                      </a:lnTo>
                      <a:lnTo>
                        <a:pt x="300" y="969"/>
                      </a:lnTo>
                      <a:lnTo>
                        <a:pt x="311" y="962"/>
                      </a:lnTo>
                      <a:lnTo>
                        <a:pt x="337" y="951"/>
                      </a:lnTo>
                      <a:lnTo>
                        <a:pt x="341" y="939"/>
                      </a:lnTo>
                      <a:lnTo>
                        <a:pt x="337" y="902"/>
                      </a:lnTo>
                      <a:lnTo>
                        <a:pt x="334" y="895"/>
                      </a:lnTo>
                      <a:lnTo>
                        <a:pt x="334" y="873"/>
                      </a:lnTo>
                      <a:lnTo>
                        <a:pt x="326" y="865"/>
                      </a:lnTo>
                      <a:lnTo>
                        <a:pt x="330" y="847"/>
                      </a:lnTo>
                      <a:lnTo>
                        <a:pt x="337" y="847"/>
                      </a:lnTo>
                      <a:lnTo>
                        <a:pt x="356" y="836"/>
                      </a:lnTo>
                      <a:lnTo>
                        <a:pt x="341" y="802"/>
                      </a:lnTo>
                      <a:lnTo>
                        <a:pt x="334" y="791"/>
                      </a:lnTo>
                      <a:lnTo>
                        <a:pt x="334" y="788"/>
                      </a:lnTo>
                      <a:lnTo>
                        <a:pt x="334" y="759"/>
                      </a:lnTo>
                      <a:lnTo>
                        <a:pt x="345" y="737"/>
                      </a:lnTo>
                      <a:lnTo>
                        <a:pt x="348" y="714"/>
                      </a:lnTo>
                      <a:lnTo>
                        <a:pt x="352" y="688"/>
                      </a:lnTo>
                      <a:lnTo>
                        <a:pt x="348" y="666"/>
                      </a:lnTo>
                      <a:lnTo>
                        <a:pt x="356" y="651"/>
                      </a:lnTo>
                      <a:lnTo>
                        <a:pt x="360" y="640"/>
                      </a:lnTo>
                      <a:lnTo>
                        <a:pt x="382" y="625"/>
                      </a:lnTo>
                      <a:lnTo>
                        <a:pt x="404" y="618"/>
                      </a:lnTo>
                      <a:lnTo>
                        <a:pt x="423" y="625"/>
                      </a:lnTo>
                      <a:lnTo>
                        <a:pt x="430" y="629"/>
                      </a:lnTo>
                      <a:lnTo>
                        <a:pt x="442" y="614"/>
                      </a:lnTo>
                      <a:lnTo>
                        <a:pt x="442" y="596"/>
                      </a:lnTo>
                      <a:lnTo>
                        <a:pt x="430" y="562"/>
                      </a:lnTo>
                      <a:lnTo>
                        <a:pt x="426" y="548"/>
                      </a:lnTo>
                      <a:lnTo>
                        <a:pt x="430" y="540"/>
                      </a:lnTo>
                      <a:lnTo>
                        <a:pt x="437" y="540"/>
                      </a:lnTo>
                      <a:lnTo>
                        <a:pt x="446" y="529"/>
                      </a:lnTo>
                      <a:lnTo>
                        <a:pt x="450" y="507"/>
                      </a:lnTo>
                      <a:lnTo>
                        <a:pt x="453" y="477"/>
                      </a:lnTo>
                      <a:lnTo>
                        <a:pt x="457" y="448"/>
                      </a:lnTo>
                      <a:lnTo>
                        <a:pt x="468" y="436"/>
                      </a:lnTo>
                      <a:lnTo>
                        <a:pt x="490" y="422"/>
                      </a:lnTo>
                      <a:lnTo>
                        <a:pt x="505" y="414"/>
                      </a:lnTo>
                      <a:lnTo>
                        <a:pt x="509" y="392"/>
                      </a:lnTo>
                      <a:lnTo>
                        <a:pt x="516" y="377"/>
                      </a:lnTo>
                      <a:lnTo>
                        <a:pt x="535" y="362"/>
                      </a:lnTo>
                      <a:lnTo>
                        <a:pt x="539" y="351"/>
                      </a:lnTo>
                      <a:lnTo>
                        <a:pt x="535" y="340"/>
                      </a:lnTo>
                      <a:lnTo>
                        <a:pt x="535" y="325"/>
                      </a:lnTo>
                      <a:lnTo>
                        <a:pt x="550" y="314"/>
                      </a:lnTo>
                      <a:lnTo>
                        <a:pt x="568" y="281"/>
                      </a:lnTo>
                      <a:lnTo>
                        <a:pt x="581" y="284"/>
                      </a:lnTo>
                      <a:lnTo>
                        <a:pt x="603" y="266"/>
                      </a:lnTo>
                      <a:lnTo>
                        <a:pt x="600" y="251"/>
                      </a:lnTo>
                      <a:lnTo>
                        <a:pt x="614" y="236"/>
                      </a:lnTo>
                      <a:lnTo>
                        <a:pt x="622" y="240"/>
                      </a:lnTo>
                      <a:lnTo>
                        <a:pt x="637" y="236"/>
                      </a:lnTo>
                      <a:lnTo>
                        <a:pt x="659" y="240"/>
                      </a:lnTo>
                      <a:lnTo>
                        <a:pt x="688" y="214"/>
                      </a:lnTo>
                      <a:lnTo>
                        <a:pt x="685" y="199"/>
                      </a:lnTo>
                      <a:lnTo>
                        <a:pt x="688" y="192"/>
                      </a:lnTo>
                      <a:lnTo>
                        <a:pt x="681" y="188"/>
                      </a:lnTo>
                      <a:lnTo>
                        <a:pt x="696" y="174"/>
                      </a:lnTo>
                      <a:lnTo>
                        <a:pt x="718" y="171"/>
                      </a:lnTo>
                      <a:lnTo>
                        <a:pt x="733" y="192"/>
                      </a:lnTo>
                      <a:lnTo>
                        <a:pt x="759" y="221"/>
                      </a:lnTo>
                      <a:lnTo>
                        <a:pt x="770" y="221"/>
                      </a:lnTo>
                      <a:lnTo>
                        <a:pt x="785" y="210"/>
                      </a:lnTo>
                      <a:lnTo>
                        <a:pt x="796" y="207"/>
                      </a:lnTo>
                      <a:lnTo>
                        <a:pt x="803" y="210"/>
                      </a:lnTo>
                      <a:lnTo>
                        <a:pt x="815" y="221"/>
                      </a:lnTo>
                      <a:lnTo>
                        <a:pt x="829" y="225"/>
                      </a:lnTo>
                      <a:lnTo>
                        <a:pt x="833" y="221"/>
                      </a:lnTo>
                      <a:lnTo>
                        <a:pt x="840" y="207"/>
                      </a:lnTo>
                      <a:lnTo>
                        <a:pt x="844" y="199"/>
                      </a:lnTo>
                      <a:lnTo>
                        <a:pt x="859" y="174"/>
                      </a:lnTo>
                      <a:lnTo>
                        <a:pt x="863" y="171"/>
                      </a:lnTo>
                      <a:lnTo>
                        <a:pt x="859" y="133"/>
                      </a:lnTo>
                      <a:lnTo>
                        <a:pt x="878" y="115"/>
                      </a:lnTo>
                      <a:lnTo>
                        <a:pt x="885" y="119"/>
                      </a:lnTo>
                      <a:lnTo>
                        <a:pt x="907" y="96"/>
                      </a:lnTo>
                      <a:lnTo>
                        <a:pt x="926" y="119"/>
                      </a:lnTo>
                      <a:lnTo>
                        <a:pt x="933" y="126"/>
                      </a:lnTo>
                      <a:lnTo>
                        <a:pt x="944" y="122"/>
                      </a:lnTo>
                      <a:lnTo>
                        <a:pt x="952" y="133"/>
                      </a:lnTo>
                      <a:lnTo>
                        <a:pt x="952" y="141"/>
                      </a:lnTo>
                      <a:lnTo>
                        <a:pt x="960" y="148"/>
                      </a:lnTo>
                      <a:lnTo>
                        <a:pt x="960" y="159"/>
                      </a:lnTo>
                      <a:lnTo>
                        <a:pt x="971" y="145"/>
                      </a:lnTo>
                      <a:lnTo>
                        <a:pt x="990" y="130"/>
                      </a:lnTo>
                      <a:lnTo>
                        <a:pt x="1001" y="107"/>
                      </a:lnTo>
                      <a:lnTo>
                        <a:pt x="993" y="104"/>
                      </a:lnTo>
                      <a:lnTo>
                        <a:pt x="982" y="115"/>
                      </a:lnTo>
                      <a:lnTo>
                        <a:pt x="979" y="96"/>
                      </a:lnTo>
                      <a:lnTo>
                        <a:pt x="971" y="93"/>
                      </a:lnTo>
                      <a:lnTo>
                        <a:pt x="968" y="82"/>
                      </a:lnTo>
                      <a:lnTo>
                        <a:pt x="997" y="59"/>
                      </a:lnTo>
                      <a:lnTo>
                        <a:pt x="1008" y="63"/>
                      </a:lnTo>
                      <a:lnTo>
                        <a:pt x="1012" y="48"/>
                      </a:lnTo>
                      <a:lnTo>
                        <a:pt x="1005" y="44"/>
                      </a:lnTo>
                      <a:lnTo>
                        <a:pt x="986" y="37"/>
                      </a:lnTo>
                      <a:lnTo>
                        <a:pt x="975" y="33"/>
                      </a:lnTo>
                      <a:lnTo>
                        <a:pt x="960" y="19"/>
                      </a:lnTo>
                      <a:lnTo>
                        <a:pt x="944" y="15"/>
                      </a:lnTo>
                      <a:lnTo>
                        <a:pt x="929" y="30"/>
                      </a:lnTo>
                      <a:lnTo>
                        <a:pt x="922" y="41"/>
                      </a:lnTo>
                      <a:lnTo>
                        <a:pt x="907" y="30"/>
                      </a:lnTo>
                      <a:lnTo>
                        <a:pt x="915" y="22"/>
                      </a:lnTo>
                      <a:lnTo>
                        <a:pt x="918" y="4"/>
                      </a:lnTo>
                      <a:lnTo>
                        <a:pt x="915" y="0"/>
                      </a:lnTo>
                      <a:lnTo>
                        <a:pt x="896" y="0"/>
                      </a:lnTo>
                      <a:lnTo>
                        <a:pt x="892" y="7"/>
                      </a:lnTo>
                      <a:lnTo>
                        <a:pt x="889" y="19"/>
                      </a:lnTo>
                      <a:lnTo>
                        <a:pt x="892" y="30"/>
                      </a:lnTo>
                      <a:lnTo>
                        <a:pt x="878" y="44"/>
                      </a:lnTo>
                      <a:lnTo>
                        <a:pt x="866" y="22"/>
                      </a:lnTo>
                      <a:lnTo>
                        <a:pt x="855" y="26"/>
                      </a:lnTo>
                      <a:lnTo>
                        <a:pt x="852" y="44"/>
                      </a:lnTo>
                      <a:lnTo>
                        <a:pt x="844" y="70"/>
                      </a:lnTo>
                      <a:lnTo>
                        <a:pt x="826" y="89"/>
                      </a:lnTo>
                      <a:lnTo>
                        <a:pt x="815" y="67"/>
                      </a:lnTo>
                      <a:lnTo>
                        <a:pt x="833" y="52"/>
                      </a:lnTo>
                      <a:lnTo>
                        <a:pt x="837" y="30"/>
                      </a:lnTo>
                      <a:lnTo>
                        <a:pt x="826" y="30"/>
                      </a:lnTo>
                      <a:lnTo>
                        <a:pt x="807" y="30"/>
                      </a:lnTo>
                      <a:lnTo>
                        <a:pt x="792" y="52"/>
                      </a:lnTo>
                      <a:lnTo>
                        <a:pt x="774" y="82"/>
                      </a:lnTo>
                      <a:lnTo>
                        <a:pt x="781" y="96"/>
                      </a:lnTo>
                      <a:lnTo>
                        <a:pt x="770" y="104"/>
                      </a:lnTo>
                      <a:lnTo>
                        <a:pt x="755" y="93"/>
                      </a:lnTo>
                      <a:lnTo>
                        <a:pt x="740" y="100"/>
                      </a:lnTo>
                      <a:lnTo>
                        <a:pt x="744" y="115"/>
                      </a:lnTo>
                      <a:lnTo>
                        <a:pt x="726" y="115"/>
                      </a:lnTo>
                      <a:lnTo>
                        <a:pt x="714" y="119"/>
                      </a:lnTo>
                      <a:lnTo>
                        <a:pt x="700" y="137"/>
                      </a:lnTo>
                      <a:lnTo>
                        <a:pt x="681" y="133"/>
                      </a:lnTo>
                      <a:lnTo>
                        <a:pt x="681" y="145"/>
                      </a:lnTo>
                      <a:lnTo>
                        <a:pt x="666" y="133"/>
                      </a:lnTo>
                      <a:lnTo>
                        <a:pt x="648" y="141"/>
                      </a:lnTo>
                      <a:lnTo>
                        <a:pt x="644" y="156"/>
                      </a:lnTo>
                      <a:lnTo>
                        <a:pt x="629" y="159"/>
                      </a:lnTo>
                      <a:lnTo>
                        <a:pt x="618" y="145"/>
                      </a:lnTo>
                      <a:lnTo>
                        <a:pt x="596" y="148"/>
                      </a:lnTo>
                      <a:lnTo>
                        <a:pt x="574" y="156"/>
                      </a:lnTo>
                      <a:lnTo>
                        <a:pt x="574" y="178"/>
                      </a:lnTo>
                      <a:lnTo>
                        <a:pt x="588" y="182"/>
                      </a:lnTo>
                      <a:lnTo>
                        <a:pt x="588" y="188"/>
                      </a:lnTo>
                      <a:lnTo>
                        <a:pt x="588" y="203"/>
                      </a:lnTo>
                      <a:lnTo>
                        <a:pt x="577" y="199"/>
                      </a:lnTo>
                      <a:lnTo>
                        <a:pt x="564" y="207"/>
                      </a:lnTo>
                      <a:lnTo>
                        <a:pt x="568" y="221"/>
                      </a:lnTo>
                      <a:lnTo>
                        <a:pt x="581" y="233"/>
                      </a:lnTo>
                      <a:lnTo>
                        <a:pt x="581" y="251"/>
                      </a:lnTo>
                      <a:lnTo>
                        <a:pt x="568" y="244"/>
                      </a:lnTo>
                      <a:lnTo>
                        <a:pt x="557" y="247"/>
                      </a:lnTo>
                      <a:lnTo>
                        <a:pt x="557" y="262"/>
                      </a:lnTo>
                      <a:lnTo>
                        <a:pt x="539" y="262"/>
                      </a:lnTo>
                      <a:lnTo>
                        <a:pt x="524" y="262"/>
                      </a:lnTo>
                      <a:lnTo>
                        <a:pt x="520" y="273"/>
                      </a:lnTo>
                      <a:lnTo>
                        <a:pt x="516" y="281"/>
                      </a:lnTo>
                      <a:lnTo>
                        <a:pt x="505" y="284"/>
                      </a:lnTo>
                      <a:lnTo>
                        <a:pt x="501" y="292"/>
                      </a:lnTo>
                      <a:lnTo>
                        <a:pt x="505" y="303"/>
                      </a:lnTo>
                      <a:lnTo>
                        <a:pt x="483" y="310"/>
                      </a:lnTo>
                      <a:lnTo>
                        <a:pt x="498" y="325"/>
                      </a:lnTo>
                      <a:lnTo>
                        <a:pt x="501" y="333"/>
                      </a:lnTo>
                      <a:lnTo>
                        <a:pt x="487" y="344"/>
                      </a:lnTo>
                      <a:lnTo>
                        <a:pt x="461" y="362"/>
                      </a:lnTo>
                      <a:lnTo>
                        <a:pt x="442" y="377"/>
                      </a:lnTo>
                      <a:lnTo>
                        <a:pt x="430" y="399"/>
                      </a:lnTo>
                      <a:lnTo>
                        <a:pt x="411" y="414"/>
                      </a:lnTo>
                      <a:lnTo>
                        <a:pt x="411" y="425"/>
                      </a:lnTo>
                      <a:lnTo>
                        <a:pt x="415" y="436"/>
                      </a:lnTo>
                      <a:lnTo>
                        <a:pt x="400" y="448"/>
                      </a:lnTo>
                      <a:lnTo>
                        <a:pt x="404" y="462"/>
                      </a:lnTo>
                      <a:lnTo>
                        <a:pt x="389" y="488"/>
                      </a:lnTo>
                      <a:lnTo>
                        <a:pt x="378" y="492"/>
                      </a:lnTo>
                      <a:lnTo>
                        <a:pt x="378" y="511"/>
                      </a:lnTo>
                      <a:lnTo>
                        <a:pt x="386" y="522"/>
                      </a:lnTo>
                      <a:lnTo>
                        <a:pt x="374" y="533"/>
                      </a:lnTo>
                      <a:lnTo>
                        <a:pt x="367" y="525"/>
                      </a:lnTo>
                      <a:lnTo>
                        <a:pt x="352" y="533"/>
                      </a:lnTo>
                      <a:lnTo>
                        <a:pt x="356" y="555"/>
                      </a:lnTo>
                      <a:lnTo>
                        <a:pt x="341" y="562"/>
                      </a:lnTo>
                      <a:lnTo>
                        <a:pt x="319" y="566"/>
                      </a:lnTo>
                      <a:lnTo>
                        <a:pt x="304" y="585"/>
                      </a:lnTo>
                      <a:lnTo>
                        <a:pt x="300" y="603"/>
                      </a:lnTo>
                      <a:lnTo>
                        <a:pt x="285" y="618"/>
                      </a:lnTo>
                      <a:lnTo>
                        <a:pt x="285" y="629"/>
                      </a:lnTo>
                      <a:lnTo>
                        <a:pt x="304" y="614"/>
                      </a:lnTo>
                      <a:lnTo>
                        <a:pt x="326" y="599"/>
                      </a:lnTo>
                      <a:lnTo>
                        <a:pt x="334" y="603"/>
                      </a:lnTo>
                      <a:lnTo>
                        <a:pt x="326" y="625"/>
                      </a:lnTo>
                      <a:lnTo>
                        <a:pt x="308" y="637"/>
                      </a:lnTo>
                      <a:lnTo>
                        <a:pt x="289" y="633"/>
                      </a:lnTo>
                      <a:lnTo>
                        <a:pt x="293" y="648"/>
                      </a:lnTo>
                      <a:lnTo>
                        <a:pt x="267" y="659"/>
                      </a:lnTo>
                      <a:lnTo>
                        <a:pt x="263" y="637"/>
                      </a:lnTo>
                      <a:lnTo>
                        <a:pt x="252" y="629"/>
                      </a:lnTo>
                      <a:lnTo>
                        <a:pt x="237" y="651"/>
                      </a:lnTo>
                      <a:lnTo>
                        <a:pt x="222" y="651"/>
                      </a:lnTo>
                      <a:lnTo>
                        <a:pt x="206" y="655"/>
                      </a:lnTo>
                      <a:lnTo>
                        <a:pt x="204" y="674"/>
                      </a:lnTo>
                      <a:lnTo>
                        <a:pt x="196" y="677"/>
                      </a:lnTo>
                      <a:lnTo>
                        <a:pt x="196" y="687"/>
                      </a:lnTo>
                      <a:lnTo>
                        <a:pt x="187" y="683"/>
                      </a:lnTo>
                      <a:lnTo>
                        <a:pt x="174" y="675"/>
                      </a:lnTo>
                      <a:lnTo>
                        <a:pt x="154" y="677"/>
                      </a:lnTo>
                      <a:lnTo>
                        <a:pt x="154" y="688"/>
                      </a:lnTo>
                      <a:lnTo>
                        <a:pt x="156" y="698"/>
                      </a:lnTo>
                      <a:lnTo>
                        <a:pt x="148" y="701"/>
                      </a:lnTo>
                      <a:lnTo>
                        <a:pt x="130" y="692"/>
                      </a:lnTo>
                      <a:lnTo>
                        <a:pt x="113" y="705"/>
                      </a:lnTo>
                      <a:lnTo>
                        <a:pt x="117" y="716"/>
                      </a:lnTo>
                      <a:lnTo>
                        <a:pt x="115" y="724"/>
                      </a:lnTo>
                      <a:lnTo>
                        <a:pt x="98" y="716"/>
                      </a:lnTo>
                      <a:lnTo>
                        <a:pt x="93" y="726"/>
                      </a:lnTo>
                      <a:lnTo>
                        <a:pt x="87" y="733"/>
                      </a:lnTo>
                      <a:lnTo>
                        <a:pt x="67" y="729"/>
                      </a:lnTo>
                      <a:lnTo>
                        <a:pt x="56" y="731"/>
                      </a:lnTo>
                      <a:lnTo>
                        <a:pt x="54" y="746"/>
                      </a:lnTo>
                      <a:lnTo>
                        <a:pt x="46" y="750"/>
                      </a:lnTo>
                      <a:lnTo>
                        <a:pt x="35" y="767"/>
                      </a:lnTo>
                      <a:lnTo>
                        <a:pt x="37" y="788"/>
                      </a:lnTo>
                      <a:lnTo>
                        <a:pt x="33" y="817"/>
                      </a:lnTo>
                      <a:lnTo>
                        <a:pt x="28" y="847"/>
                      </a:lnTo>
                      <a:lnTo>
                        <a:pt x="24" y="875"/>
                      </a:lnTo>
                      <a:lnTo>
                        <a:pt x="20" y="889"/>
                      </a:lnTo>
                      <a:lnTo>
                        <a:pt x="30" y="902"/>
                      </a:lnTo>
                      <a:lnTo>
                        <a:pt x="46" y="891"/>
                      </a:lnTo>
                      <a:lnTo>
                        <a:pt x="57" y="897"/>
                      </a:lnTo>
                      <a:lnTo>
                        <a:pt x="57" y="908"/>
                      </a:lnTo>
                      <a:lnTo>
                        <a:pt x="41" y="917"/>
                      </a:lnTo>
                      <a:lnTo>
                        <a:pt x="39" y="936"/>
                      </a:lnTo>
                      <a:lnTo>
                        <a:pt x="35" y="945"/>
                      </a:lnTo>
                      <a:lnTo>
                        <a:pt x="19" y="943"/>
                      </a:lnTo>
                      <a:lnTo>
                        <a:pt x="13" y="965"/>
                      </a:lnTo>
                      <a:lnTo>
                        <a:pt x="20" y="971"/>
                      </a:lnTo>
                      <a:lnTo>
                        <a:pt x="35" y="967"/>
                      </a:lnTo>
                      <a:lnTo>
                        <a:pt x="43" y="977"/>
                      </a:lnTo>
                      <a:lnTo>
                        <a:pt x="44" y="982"/>
                      </a:lnTo>
                      <a:lnTo>
                        <a:pt x="32" y="990"/>
                      </a:lnTo>
                      <a:lnTo>
                        <a:pt x="33" y="1003"/>
                      </a:lnTo>
                      <a:lnTo>
                        <a:pt x="19" y="1006"/>
                      </a:lnTo>
                      <a:lnTo>
                        <a:pt x="9" y="999"/>
                      </a:lnTo>
                      <a:lnTo>
                        <a:pt x="11" y="1017"/>
                      </a:lnTo>
                      <a:lnTo>
                        <a:pt x="9" y="1030"/>
                      </a:lnTo>
                      <a:lnTo>
                        <a:pt x="0" y="1030"/>
                      </a:lnTo>
                      <a:lnTo>
                        <a:pt x="22" y="1053"/>
                      </a:lnTo>
                      <a:lnTo>
                        <a:pt x="33" y="1066"/>
                      </a:lnTo>
                      <a:lnTo>
                        <a:pt x="39" y="1084"/>
                      </a:lnTo>
                      <a:lnTo>
                        <a:pt x="61" y="1097"/>
                      </a:lnTo>
                      <a:lnTo>
                        <a:pt x="85" y="1110"/>
                      </a:lnTo>
                      <a:lnTo>
                        <a:pt x="108" y="1110"/>
                      </a:lnTo>
                      <a:lnTo>
                        <a:pt x="141" y="1088"/>
                      </a:lnTo>
                      <a:lnTo>
                        <a:pt x="174" y="1064"/>
                      </a:lnTo>
                      <a:lnTo>
                        <a:pt x="204" y="1023"/>
                      </a:lnTo>
                      <a:lnTo>
                        <a:pt x="209" y="1019"/>
                      </a:lnTo>
                      <a:lnTo>
                        <a:pt x="217" y="1032"/>
                      </a:lnTo>
                      <a:lnTo>
                        <a:pt x="232" y="1023"/>
                      </a:lnTo>
                      <a:lnTo>
                        <a:pt x="237" y="1008"/>
                      </a:lnTo>
                      <a:lnTo>
                        <a:pt x="239" y="990"/>
                      </a:lnTo>
                      <a:lnTo>
                        <a:pt x="254" y="967"/>
                      </a:lnTo>
                      <a:lnTo>
                        <a:pt x="248" y="993"/>
                      </a:lnTo>
                      <a:lnTo>
                        <a:pt x="256" y="997"/>
                      </a:lnTo>
                      <a:lnTo>
                        <a:pt x="252" y="1008"/>
                      </a:lnTo>
                      <a:lnTo>
                        <a:pt x="256" y="1028"/>
                      </a:lnTo>
                      <a:lnTo>
                        <a:pt x="263" y="1045"/>
                      </a:lnTo>
                      <a:lnTo>
                        <a:pt x="272" y="1040"/>
                      </a:lnTo>
                      <a:lnTo>
                        <a:pt x="271" y="1045"/>
                      </a:lnTo>
                      <a:close/>
                    </a:path>
                  </a:pathLst>
                </a:custGeom>
                <a:grpFill/>
                <a:ln w="9525">
                  <a:noFill/>
                  <a:round/>
                  <a:headEnd/>
                  <a:tailEnd/>
                </a:ln>
              </p:spPr>
              <p:txBody>
                <a:bodyPr/>
                <a:lstStyle/>
                <a:p>
                  <a:endParaRPr lang="de-DE"/>
                </a:p>
              </p:txBody>
            </p:sp>
            <p:sp>
              <p:nvSpPr>
                <p:cNvPr id="125" name="Freeform 38"/>
                <p:cNvSpPr>
                  <a:spLocks noChangeAspect="1"/>
                </p:cNvSpPr>
                <p:nvPr/>
              </p:nvSpPr>
              <p:spPr bwMode="auto">
                <a:xfrm>
                  <a:off x="1925" y="532"/>
                  <a:ext cx="1012" cy="1110"/>
                </a:xfrm>
                <a:custGeom>
                  <a:avLst/>
                  <a:gdLst>
                    <a:gd name="T0" fmla="*/ 297 w 1012"/>
                    <a:gd name="T1" fmla="*/ 1014 h 1110"/>
                    <a:gd name="T2" fmla="*/ 337 w 1012"/>
                    <a:gd name="T3" fmla="*/ 951 h 1110"/>
                    <a:gd name="T4" fmla="*/ 326 w 1012"/>
                    <a:gd name="T5" fmla="*/ 865 h 1110"/>
                    <a:gd name="T6" fmla="*/ 334 w 1012"/>
                    <a:gd name="T7" fmla="*/ 791 h 1110"/>
                    <a:gd name="T8" fmla="*/ 352 w 1012"/>
                    <a:gd name="T9" fmla="*/ 688 h 1110"/>
                    <a:gd name="T10" fmla="*/ 404 w 1012"/>
                    <a:gd name="T11" fmla="*/ 618 h 1110"/>
                    <a:gd name="T12" fmla="*/ 430 w 1012"/>
                    <a:gd name="T13" fmla="*/ 562 h 1110"/>
                    <a:gd name="T14" fmla="*/ 450 w 1012"/>
                    <a:gd name="T15" fmla="*/ 507 h 1110"/>
                    <a:gd name="T16" fmla="*/ 505 w 1012"/>
                    <a:gd name="T17" fmla="*/ 414 h 1110"/>
                    <a:gd name="T18" fmla="*/ 535 w 1012"/>
                    <a:gd name="T19" fmla="*/ 340 h 1110"/>
                    <a:gd name="T20" fmla="*/ 603 w 1012"/>
                    <a:gd name="T21" fmla="*/ 266 h 1110"/>
                    <a:gd name="T22" fmla="*/ 659 w 1012"/>
                    <a:gd name="T23" fmla="*/ 240 h 1110"/>
                    <a:gd name="T24" fmla="*/ 696 w 1012"/>
                    <a:gd name="T25" fmla="*/ 174 h 1110"/>
                    <a:gd name="T26" fmla="*/ 785 w 1012"/>
                    <a:gd name="T27" fmla="*/ 210 h 1110"/>
                    <a:gd name="T28" fmla="*/ 833 w 1012"/>
                    <a:gd name="T29" fmla="*/ 221 h 1110"/>
                    <a:gd name="T30" fmla="*/ 859 w 1012"/>
                    <a:gd name="T31" fmla="*/ 133 h 1110"/>
                    <a:gd name="T32" fmla="*/ 933 w 1012"/>
                    <a:gd name="T33" fmla="*/ 126 h 1110"/>
                    <a:gd name="T34" fmla="*/ 960 w 1012"/>
                    <a:gd name="T35" fmla="*/ 159 h 1110"/>
                    <a:gd name="T36" fmla="*/ 982 w 1012"/>
                    <a:gd name="T37" fmla="*/ 115 h 1110"/>
                    <a:gd name="T38" fmla="*/ 1008 w 1012"/>
                    <a:gd name="T39" fmla="*/ 63 h 1110"/>
                    <a:gd name="T40" fmla="*/ 960 w 1012"/>
                    <a:gd name="T41" fmla="*/ 19 h 1110"/>
                    <a:gd name="T42" fmla="*/ 915 w 1012"/>
                    <a:gd name="T43" fmla="*/ 22 h 1110"/>
                    <a:gd name="T44" fmla="*/ 889 w 1012"/>
                    <a:gd name="T45" fmla="*/ 19 h 1110"/>
                    <a:gd name="T46" fmla="*/ 852 w 1012"/>
                    <a:gd name="T47" fmla="*/ 44 h 1110"/>
                    <a:gd name="T48" fmla="*/ 837 w 1012"/>
                    <a:gd name="T49" fmla="*/ 30 h 1110"/>
                    <a:gd name="T50" fmla="*/ 781 w 1012"/>
                    <a:gd name="T51" fmla="*/ 96 h 1110"/>
                    <a:gd name="T52" fmla="*/ 726 w 1012"/>
                    <a:gd name="T53" fmla="*/ 115 h 1110"/>
                    <a:gd name="T54" fmla="*/ 666 w 1012"/>
                    <a:gd name="T55" fmla="*/ 133 h 1110"/>
                    <a:gd name="T56" fmla="*/ 596 w 1012"/>
                    <a:gd name="T57" fmla="*/ 148 h 1110"/>
                    <a:gd name="T58" fmla="*/ 588 w 1012"/>
                    <a:gd name="T59" fmla="*/ 203 h 1110"/>
                    <a:gd name="T60" fmla="*/ 581 w 1012"/>
                    <a:gd name="T61" fmla="*/ 251 h 1110"/>
                    <a:gd name="T62" fmla="*/ 524 w 1012"/>
                    <a:gd name="T63" fmla="*/ 262 h 1110"/>
                    <a:gd name="T64" fmla="*/ 505 w 1012"/>
                    <a:gd name="T65" fmla="*/ 303 h 1110"/>
                    <a:gd name="T66" fmla="*/ 461 w 1012"/>
                    <a:gd name="T67" fmla="*/ 362 h 1110"/>
                    <a:gd name="T68" fmla="*/ 415 w 1012"/>
                    <a:gd name="T69" fmla="*/ 436 h 1110"/>
                    <a:gd name="T70" fmla="*/ 378 w 1012"/>
                    <a:gd name="T71" fmla="*/ 511 h 1110"/>
                    <a:gd name="T72" fmla="*/ 356 w 1012"/>
                    <a:gd name="T73" fmla="*/ 555 h 1110"/>
                    <a:gd name="T74" fmla="*/ 285 w 1012"/>
                    <a:gd name="T75" fmla="*/ 618 h 1110"/>
                    <a:gd name="T76" fmla="*/ 326 w 1012"/>
                    <a:gd name="T77" fmla="*/ 625 h 1110"/>
                    <a:gd name="T78" fmla="*/ 263 w 1012"/>
                    <a:gd name="T79" fmla="*/ 637 h 1110"/>
                    <a:gd name="T80" fmla="*/ 204 w 1012"/>
                    <a:gd name="T81" fmla="*/ 674 h 1110"/>
                    <a:gd name="T82" fmla="*/ 154 w 1012"/>
                    <a:gd name="T83" fmla="*/ 677 h 1110"/>
                    <a:gd name="T84" fmla="*/ 113 w 1012"/>
                    <a:gd name="T85" fmla="*/ 705 h 1110"/>
                    <a:gd name="T86" fmla="*/ 87 w 1012"/>
                    <a:gd name="T87" fmla="*/ 733 h 1110"/>
                    <a:gd name="T88" fmla="*/ 35 w 1012"/>
                    <a:gd name="T89" fmla="*/ 767 h 1110"/>
                    <a:gd name="T90" fmla="*/ 20 w 1012"/>
                    <a:gd name="T91" fmla="*/ 889 h 1110"/>
                    <a:gd name="T92" fmla="*/ 41 w 1012"/>
                    <a:gd name="T93" fmla="*/ 917 h 1110"/>
                    <a:gd name="T94" fmla="*/ 20 w 1012"/>
                    <a:gd name="T95" fmla="*/ 971 h 1110"/>
                    <a:gd name="T96" fmla="*/ 33 w 1012"/>
                    <a:gd name="T97" fmla="*/ 1003 h 1110"/>
                    <a:gd name="T98" fmla="*/ 0 w 1012"/>
                    <a:gd name="T99" fmla="*/ 1030 h 1110"/>
                    <a:gd name="T100" fmla="*/ 85 w 1012"/>
                    <a:gd name="T101" fmla="*/ 1110 h 1110"/>
                    <a:gd name="T102" fmla="*/ 209 w 1012"/>
                    <a:gd name="T103" fmla="*/ 1019 h 1110"/>
                    <a:gd name="T104" fmla="*/ 254 w 1012"/>
                    <a:gd name="T105" fmla="*/ 967 h 1110"/>
                    <a:gd name="T106" fmla="*/ 263 w 1012"/>
                    <a:gd name="T107" fmla="*/ 1045 h 1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2"/>
                    <a:gd name="T163" fmla="*/ 0 h 1110"/>
                    <a:gd name="T164" fmla="*/ 1012 w 1012"/>
                    <a:gd name="T165" fmla="*/ 1110 h 11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2" h="1110">
                      <a:moveTo>
                        <a:pt x="271" y="1045"/>
                      </a:moveTo>
                      <a:lnTo>
                        <a:pt x="274" y="1043"/>
                      </a:lnTo>
                      <a:lnTo>
                        <a:pt x="285" y="1040"/>
                      </a:lnTo>
                      <a:lnTo>
                        <a:pt x="293" y="1028"/>
                      </a:lnTo>
                      <a:lnTo>
                        <a:pt x="297" y="1014"/>
                      </a:lnTo>
                      <a:lnTo>
                        <a:pt x="300" y="1006"/>
                      </a:lnTo>
                      <a:lnTo>
                        <a:pt x="297" y="984"/>
                      </a:lnTo>
                      <a:lnTo>
                        <a:pt x="300" y="969"/>
                      </a:lnTo>
                      <a:lnTo>
                        <a:pt x="311" y="962"/>
                      </a:lnTo>
                      <a:lnTo>
                        <a:pt x="337" y="951"/>
                      </a:lnTo>
                      <a:lnTo>
                        <a:pt x="341" y="939"/>
                      </a:lnTo>
                      <a:lnTo>
                        <a:pt x="337" y="902"/>
                      </a:lnTo>
                      <a:lnTo>
                        <a:pt x="334" y="895"/>
                      </a:lnTo>
                      <a:lnTo>
                        <a:pt x="334" y="873"/>
                      </a:lnTo>
                      <a:lnTo>
                        <a:pt x="326" y="865"/>
                      </a:lnTo>
                      <a:lnTo>
                        <a:pt x="330" y="847"/>
                      </a:lnTo>
                      <a:lnTo>
                        <a:pt x="337" y="847"/>
                      </a:lnTo>
                      <a:lnTo>
                        <a:pt x="356" y="836"/>
                      </a:lnTo>
                      <a:lnTo>
                        <a:pt x="341" y="802"/>
                      </a:lnTo>
                      <a:lnTo>
                        <a:pt x="334" y="791"/>
                      </a:lnTo>
                      <a:lnTo>
                        <a:pt x="334" y="788"/>
                      </a:lnTo>
                      <a:lnTo>
                        <a:pt x="334" y="759"/>
                      </a:lnTo>
                      <a:lnTo>
                        <a:pt x="345" y="737"/>
                      </a:lnTo>
                      <a:lnTo>
                        <a:pt x="348" y="714"/>
                      </a:lnTo>
                      <a:lnTo>
                        <a:pt x="352" y="688"/>
                      </a:lnTo>
                      <a:lnTo>
                        <a:pt x="348" y="666"/>
                      </a:lnTo>
                      <a:lnTo>
                        <a:pt x="356" y="651"/>
                      </a:lnTo>
                      <a:lnTo>
                        <a:pt x="360" y="640"/>
                      </a:lnTo>
                      <a:lnTo>
                        <a:pt x="382" y="625"/>
                      </a:lnTo>
                      <a:lnTo>
                        <a:pt x="404" y="618"/>
                      </a:lnTo>
                      <a:lnTo>
                        <a:pt x="423" y="625"/>
                      </a:lnTo>
                      <a:lnTo>
                        <a:pt x="430" y="629"/>
                      </a:lnTo>
                      <a:lnTo>
                        <a:pt x="442" y="614"/>
                      </a:lnTo>
                      <a:lnTo>
                        <a:pt x="442" y="596"/>
                      </a:lnTo>
                      <a:lnTo>
                        <a:pt x="430" y="562"/>
                      </a:lnTo>
                      <a:lnTo>
                        <a:pt x="426" y="548"/>
                      </a:lnTo>
                      <a:lnTo>
                        <a:pt x="430" y="540"/>
                      </a:lnTo>
                      <a:lnTo>
                        <a:pt x="437" y="540"/>
                      </a:lnTo>
                      <a:lnTo>
                        <a:pt x="446" y="529"/>
                      </a:lnTo>
                      <a:lnTo>
                        <a:pt x="450" y="507"/>
                      </a:lnTo>
                      <a:lnTo>
                        <a:pt x="453" y="477"/>
                      </a:lnTo>
                      <a:lnTo>
                        <a:pt x="457" y="448"/>
                      </a:lnTo>
                      <a:lnTo>
                        <a:pt x="468" y="436"/>
                      </a:lnTo>
                      <a:lnTo>
                        <a:pt x="490" y="422"/>
                      </a:lnTo>
                      <a:lnTo>
                        <a:pt x="505" y="414"/>
                      </a:lnTo>
                      <a:lnTo>
                        <a:pt x="509" y="392"/>
                      </a:lnTo>
                      <a:lnTo>
                        <a:pt x="516" y="377"/>
                      </a:lnTo>
                      <a:lnTo>
                        <a:pt x="535" y="362"/>
                      </a:lnTo>
                      <a:lnTo>
                        <a:pt x="539" y="351"/>
                      </a:lnTo>
                      <a:lnTo>
                        <a:pt x="535" y="340"/>
                      </a:lnTo>
                      <a:lnTo>
                        <a:pt x="535" y="325"/>
                      </a:lnTo>
                      <a:lnTo>
                        <a:pt x="550" y="314"/>
                      </a:lnTo>
                      <a:lnTo>
                        <a:pt x="568" y="281"/>
                      </a:lnTo>
                      <a:lnTo>
                        <a:pt x="581" y="284"/>
                      </a:lnTo>
                      <a:lnTo>
                        <a:pt x="603" y="266"/>
                      </a:lnTo>
                      <a:lnTo>
                        <a:pt x="600" y="251"/>
                      </a:lnTo>
                      <a:lnTo>
                        <a:pt x="614" y="236"/>
                      </a:lnTo>
                      <a:lnTo>
                        <a:pt x="622" y="240"/>
                      </a:lnTo>
                      <a:lnTo>
                        <a:pt x="637" y="236"/>
                      </a:lnTo>
                      <a:lnTo>
                        <a:pt x="659" y="240"/>
                      </a:lnTo>
                      <a:lnTo>
                        <a:pt x="688" y="214"/>
                      </a:lnTo>
                      <a:lnTo>
                        <a:pt x="685" y="199"/>
                      </a:lnTo>
                      <a:lnTo>
                        <a:pt x="688" y="192"/>
                      </a:lnTo>
                      <a:lnTo>
                        <a:pt x="681" y="188"/>
                      </a:lnTo>
                      <a:lnTo>
                        <a:pt x="696" y="174"/>
                      </a:lnTo>
                      <a:lnTo>
                        <a:pt x="718" y="171"/>
                      </a:lnTo>
                      <a:lnTo>
                        <a:pt x="733" y="192"/>
                      </a:lnTo>
                      <a:lnTo>
                        <a:pt x="759" y="221"/>
                      </a:lnTo>
                      <a:lnTo>
                        <a:pt x="770" y="221"/>
                      </a:lnTo>
                      <a:lnTo>
                        <a:pt x="785" y="210"/>
                      </a:lnTo>
                      <a:lnTo>
                        <a:pt x="796" y="207"/>
                      </a:lnTo>
                      <a:lnTo>
                        <a:pt x="803" y="210"/>
                      </a:lnTo>
                      <a:lnTo>
                        <a:pt x="815" y="221"/>
                      </a:lnTo>
                      <a:lnTo>
                        <a:pt x="829" y="225"/>
                      </a:lnTo>
                      <a:lnTo>
                        <a:pt x="833" y="221"/>
                      </a:lnTo>
                      <a:lnTo>
                        <a:pt x="840" y="207"/>
                      </a:lnTo>
                      <a:lnTo>
                        <a:pt x="844" y="199"/>
                      </a:lnTo>
                      <a:lnTo>
                        <a:pt x="859" y="174"/>
                      </a:lnTo>
                      <a:lnTo>
                        <a:pt x="863" y="171"/>
                      </a:lnTo>
                      <a:lnTo>
                        <a:pt x="859" y="133"/>
                      </a:lnTo>
                      <a:lnTo>
                        <a:pt x="878" y="115"/>
                      </a:lnTo>
                      <a:lnTo>
                        <a:pt x="885" y="119"/>
                      </a:lnTo>
                      <a:lnTo>
                        <a:pt x="907" y="96"/>
                      </a:lnTo>
                      <a:lnTo>
                        <a:pt x="926" y="119"/>
                      </a:lnTo>
                      <a:lnTo>
                        <a:pt x="933" y="126"/>
                      </a:lnTo>
                      <a:lnTo>
                        <a:pt x="944" y="122"/>
                      </a:lnTo>
                      <a:lnTo>
                        <a:pt x="952" y="133"/>
                      </a:lnTo>
                      <a:lnTo>
                        <a:pt x="952" y="141"/>
                      </a:lnTo>
                      <a:lnTo>
                        <a:pt x="960" y="148"/>
                      </a:lnTo>
                      <a:lnTo>
                        <a:pt x="960" y="159"/>
                      </a:lnTo>
                      <a:lnTo>
                        <a:pt x="971" y="145"/>
                      </a:lnTo>
                      <a:lnTo>
                        <a:pt x="990" y="130"/>
                      </a:lnTo>
                      <a:lnTo>
                        <a:pt x="1001" y="107"/>
                      </a:lnTo>
                      <a:lnTo>
                        <a:pt x="993" y="104"/>
                      </a:lnTo>
                      <a:lnTo>
                        <a:pt x="982" y="115"/>
                      </a:lnTo>
                      <a:lnTo>
                        <a:pt x="979" y="96"/>
                      </a:lnTo>
                      <a:lnTo>
                        <a:pt x="971" y="93"/>
                      </a:lnTo>
                      <a:lnTo>
                        <a:pt x="968" y="82"/>
                      </a:lnTo>
                      <a:lnTo>
                        <a:pt x="997" y="59"/>
                      </a:lnTo>
                      <a:lnTo>
                        <a:pt x="1008" y="63"/>
                      </a:lnTo>
                      <a:lnTo>
                        <a:pt x="1012" y="48"/>
                      </a:lnTo>
                      <a:lnTo>
                        <a:pt x="1005" y="44"/>
                      </a:lnTo>
                      <a:lnTo>
                        <a:pt x="986" y="37"/>
                      </a:lnTo>
                      <a:lnTo>
                        <a:pt x="975" y="33"/>
                      </a:lnTo>
                      <a:lnTo>
                        <a:pt x="960" y="19"/>
                      </a:lnTo>
                      <a:lnTo>
                        <a:pt x="944" y="15"/>
                      </a:lnTo>
                      <a:lnTo>
                        <a:pt x="929" y="30"/>
                      </a:lnTo>
                      <a:lnTo>
                        <a:pt x="922" y="41"/>
                      </a:lnTo>
                      <a:lnTo>
                        <a:pt x="907" y="30"/>
                      </a:lnTo>
                      <a:lnTo>
                        <a:pt x="915" y="22"/>
                      </a:lnTo>
                      <a:lnTo>
                        <a:pt x="918" y="4"/>
                      </a:lnTo>
                      <a:lnTo>
                        <a:pt x="915" y="0"/>
                      </a:lnTo>
                      <a:lnTo>
                        <a:pt x="896" y="0"/>
                      </a:lnTo>
                      <a:lnTo>
                        <a:pt x="892" y="7"/>
                      </a:lnTo>
                      <a:lnTo>
                        <a:pt x="889" y="19"/>
                      </a:lnTo>
                      <a:lnTo>
                        <a:pt x="892" y="30"/>
                      </a:lnTo>
                      <a:lnTo>
                        <a:pt x="878" y="44"/>
                      </a:lnTo>
                      <a:lnTo>
                        <a:pt x="866" y="22"/>
                      </a:lnTo>
                      <a:lnTo>
                        <a:pt x="855" y="26"/>
                      </a:lnTo>
                      <a:lnTo>
                        <a:pt x="852" y="44"/>
                      </a:lnTo>
                      <a:lnTo>
                        <a:pt x="844" y="70"/>
                      </a:lnTo>
                      <a:lnTo>
                        <a:pt x="826" y="89"/>
                      </a:lnTo>
                      <a:lnTo>
                        <a:pt x="815" y="67"/>
                      </a:lnTo>
                      <a:lnTo>
                        <a:pt x="833" y="52"/>
                      </a:lnTo>
                      <a:lnTo>
                        <a:pt x="837" y="30"/>
                      </a:lnTo>
                      <a:lnTo>
                        <a:pt x="826" y="30"/>
                      </a:lnTo>
                      <a:lnTo>
                        <a:pt x="807" y="30"/>
                      </a:lnTo>
                      <a:lnTo>
                        <a:pt x="792" y="52"/>
                      </a:lnTo>
                      <a:lnTo>
                        <a:pt x="774" y="82"/>
                      </a:lnTo>
                      <a:lnTo>
                        <a:pt x="781" y="96"/>
                      </a:lnTo>
                      <a:lnTo>
                        <a:pt x="770" y="104"/>
                      </a:lnTo>
                      <a:lnTo>
                        <a:pt x="755" y="93"/>
                      </a:lnTo>
                      <a:lnTo>
                        <a:pt x="740" y="100"/>
                      </a:lnTo>
                      <a:lnTo>
                        <a:pt x="744" y="115"/>
                      </a:lnTo>
                      <a:lnTo>
                        <a:pt x="726" y="115"/>
                      </a:lnTo>
                      <a:lnTo>
                        <a:pt x="714" y="119"/>
                      </a:lnTo>
                      <a:lnTo>
                        <a:pt x="700" y="137"/>
                      </a:lnTo>
                      <a:lnTo>
                        <a:pt x="681" y="133"/>
                      </a:lnTo>
                      <a:lnTo>
                        <a:pt x="681" y="145"/>
                      </a:lnTo>
                      <a:lnTo>
                        <a:pt x="666" y="133"/>
                      </a:lnTo>
                      <a:lnTo>
                        <a:pt x="648" y="141"/>
                      </a:lnTo>
                      <a:lnTo>
                        <a:pt x="644" y="156"/>
                      </a:lnTo>
                      <a:lnTo>
                        <a:pt x="629" y="159"/>
                      </a:lnTo>
                      <a:lnTo>
                        <a:pt x="618" y="145"/>
                      </a:lnTo>
                      <a:lnTo>
                        <a:pt x="596" y="148"/>
                      </a:lnTo>
                      <a:lnTo>
                        <a:pt x="574" y="156"/>
                      </a:lnTo>
                      <a:lnTo>
                        <a:pt x="574" y="178"/>
                      </a:lnTo>
                      <a:lnTo>
                        <a:pt x="588" y="182"/>
                      </a:lnTo>
                      <a:lnTo>
                        <a:pt x="588" y="188"/>
                      </a:lnTo>
                      <a:lnTo>
                        <a:pt x="588" y="203"/>
                      </a:lnTo>
                      <a:lnTo>
                        <a:pt x="577" y="199"/>
                      </a:lnTo>
                      <a:lnTo>
                        <a:pt x="564" y="207"/>
                      </a:lnTo>
                      <a:lnTo>
                        <a:pt x="568" y="221"/>
                      </a:lnTo>
                      <a:lnTo>
                        <a:pt x="581" y="233"/>
                      </a:lnTo>
                      <a:lnTo>
                        <a:pt x="581" y="251"/>
                      </a:lnTo>
                      <a:lnTo>
                        <a:pt x="568" y="244"/>
                      </a:lnTo>
                      <a:lnTo>
                        <a:pt x="557" y="247"/>
                      </a:lnTo>
                      <a:lnTo>
                        <a:pt x="557" y="262"/>
                      </a:lnTo>
                      <a:lnTo>
                        <a:pt x="539" y="262"/>
                      </a:lnTo>
                      <a:lnTo>
                        <a:pt x="524" y="262"/>
                      </a:lnTo>
                      <a:lnTo>
                        <a:pt x="520" y="273"/>
                      </a:lnTo>
                      <a:lnTo>
                        <a:pt x="516" y="281"/>
                      </a:lnTo>
                      <a:lnTo>
                        <a:pt x="505" y="284"/>
                      </a:lnTo>
                      <a:lnTo>
                        <a:pt x="501" y="292"/>
                      </a:lnTo>
                      <a:lnTo>
                        <a:pt x="505" y="303"/>
                      </a:lnTo>
                      <a:lnTo>
                        <a:pt x="483" y="310"/>
                      </a:lnTo>
                      <a:lnTo>
                        <a:pt x="498" y="325"/>
                      </a:lnTo>
                      <a:lnTo>
                        <a:pt x="501" y="333"/>
                      </a:lnTo>
                      <a:lnTo>
                        <a:pt x="487" y="344"/>
                      </a:lnTo>
                      <a:lnTo>
                        <a:pt x="461" y="362"/>
                      </a:lnTo>
                      <a:lnTo>
                        <a:pt x="442" y="377"/>
                      </a:lnTo>
                      <a:lnTo>
                        <a:pt x="430" y="399"/>
                      </a:lnTo>
                      <a:lnTo>
                        <a:pt x="411" y="414"/>
                      </a:lnTo>
                      <a:lnTo>
                        <a:pt x="411" y="425"/>
                      </a:lnTo>
                      <a:lnTo>
                        <a:pt x="415" y="436"/>
                      </a:lnTo>
                      <a:lnTo>
                        <a:pt x="400" y="448"/>
                      </a:lnTo>
                      <a:lnTo>
                        <a:pt x="404" y="462"/>
                      </a:lnTo>
                      <a:lnTo>
                        <a:pt x="389" y="488"/>
                      </a:lnTo>
                      <a:lnTo>
                        <a:pt x="378" y="492"/>
                      </a:lnTo>
                      <a:lnTo>
                        <a:pt x="378" y="511"/>
                      </a:lnTo>
                      <a:lnTo>
                        <a:pt x="386" y="522"/>
                      </a:lnTo>
                      <a:lnTo>
                        <a:pt x="374" y="533"/>
                      </a:lnTo>
                      <a:lnTo>
                        <a:pt x="367" y="525"/>
                      </a:lnTo>
                      <a:lnTo>
                        <a:pt x="352" y="533"/>
                      </a:lnTo>
                      <a:lnTo>
                        <a:pt x="356" y="555"/>
                      </a:lnTo>
                      <a:lnTo>
                        <a:pt x="341" y="562"/>
                      </a:lnTo>
                      <a:lnTo>
                        <a:pt x="319" y="566"/>
                      </a:lnTo>
                      <a:lnTo>
                        <a:pt x="304" y="585"/>
                      </a:lnTo>
                      <a:lnTo>
                        <a:pt x="300" y="603"/>
                      </a:lnTo>
                      <a:lnTo>
                        <a:pt x="285" y="618"/>
                      </a:lnTo>
                      <a:lnTo>
                        <a:pt x="285" y="629"/>
                      </a:lnTo>
                      <a:lnTo>
                        <a:pt x="304" y="614"/>
                      </a:lnTo>
                      <a:lnTo>
                        <a:pt x="326" y="599"/>
                      </a:lnTo>
                      <a:lnTo>
                        <a:pt x="334" y="603"/>
                      </a:lnTo>
                      <a:lnTo>
                        <a:pt x="326" y="625"/>
                      </a:lnTo>
                      <a:lnTo>
                        <a:pt x="308" y="637"/>
                      </a:lnTo>
                      <a:lnTo>
                        <a:pt x="289" y="633"/>
                      </a:lnTo>
                      <a:lnTo>
                        <a:pt x="293" y="648"/>
                      </a:lnTo>
                      <a:lnTo>
                        <a:pt x="267" y="659"/>
                      </a:lnTo>
                      <a:lnTo>
                        <a:pt x="263" y="637"/>
                      </a:lnTo>
                      <a:lnTo>
                        <a:pt x="252" y="629"/>
                      </a:lnTo>
                      <a:lnTo>
                        <a:pt x="237" y="651"/>
                      </a:lnTo>
                      <a:lnTo>
                        <a:pt x="222" y="651"/>
                      </a:lnTo>
                      <a:lnTo>
                        <a:pt x="206" y="655"/>
                      </a:lnTo>
                      <a:lnTo>
                        <a:pt x="204" y="674"/>
                      </a:lnTo>
                      <a:lnTo>
                        <a:pt x="196" y="677"/>
                      </a:lnTo>
                      <a:lnTo>
                        <a:pt x="196" y="687"/>
                      </a:lnTo>
                      <a:lnTo>
                        <a:pt x="187" y="683"/>
                      </a:lnTo>
                      <a:lnTo>
                        <a:pt x="174" y="675"/>
                      </a:lnTo>
                      <a:lnTo>
                        <a:pt x="154" y="677"/>
                      </a:lnTo>
                      <a:lnTo>
                        <a:pt x="154" y="688"/>
                      </a:lnTo>
                      <a:lnTo>
                        <a:pt x="156" y="698"/>
                      </a:lnTo>
                      <a:lnTo>
                        <a:pt x="148" y="701"/>
                      </a:lnTo>
                      <a:lnTo>
                        <a:pt x="130" y="692"/>
                      </a:lnTo>
                      <a:lnTo>
                        <a:pt x="113" y="705"/>
                      </a:lnTo>
                      <a:lnTo>
                        <a:pt x="117" y="716"/>
                      </a:lnTo>
                      <a:lnTo>
                        <a:pt x="115" y="724"/>
                      </a:lnTo>
                      <a:lnTo>
                        <a:pt x="98" y="716"/>
                      </a:lnTo>
                      <a:lnTo>
                        <a:pt x="93" y="726"/>
                      </a:lnTo>
                      <a:lnTo>
                        <a:pt x="87" y="733"/>
                      </a:lnTo>
                      <a:lnTo>
                        <a:pt x="67" y="729"/>
                      </a:lnTo>
                      <a:lnTo>
                        <a:pt x="56" y="731"/>
                      </a:lnTo>
                      <a:lnTo>
                        <a:pt x="54" y="746"/>
                      </a:lnTo>
                      <a:lnTo>
                        <a:pt x="46" y="750"/>
                      </a:lnTo>
                      <a:lnTo>
                        <a:pt x="35" y="767"/>
                      </a:lnTo>
                      <a:lnTo>
                        <a:pt x="37" y="788"/>
                      </a:lnTo>
                      <a:lnTo>
                        <a:pt x="33" y="817"/>
                      </a:lnTo>
                      <a:lnTo>
                        <a:pt x="28" y="847"/>
                      </a:lnTo>
                      <a:lnTo>
                        <a:pt x="24" y="875"/>
                      </a:lnTo>
                      <a:lnTo>
                        <a:pt x="20" y="889"/>
                      </a:lnTo>
                      <a:lnTo>
                        <a:pt x="30" y="902"/>
                      </a:lnTo>
                      <a:lnTo>
                        <a:pt x="46" y="891"/>
                      </a:lnTo>
                      <a:lnTo>
                        <a:pt x="57" y="897"/>
                      </a:lnTo>
                      <a:lnTo>
                        <a:pt x="57" y="908"/>
                      </a:lnTo>
                      <a:lnTo>
                        <a:pt x="41" y="917"/>
                      </a:lnTo>
                      <a:lnTo>
                        <a:pt x="39" y="936"/>
                      </a:lnTo>
                      <a:lnTo>
                        <a:pt x="35" y="945"/>
                      </a:lnTo>
                      <a:lnTo>
                        <a:pt x="19" y="943"/>
                      </a:lnTo>
                      <a:lnTo>
                        <a:pt x="13" y="965"/>
                      </a:lnTo>
                      <a:lnTo>
                        <a:pt x="20" y="971"/>
                      </a:lnTo>
                      <a:lnTo>
                        <a:pt x="35" y="967"/>
                      </a:lnTo>
                      <a:lnTo>
                        <a:pt x="43" y="977"/>
                      </a:lnTo>
                      <a:lnTo>
                        <a:pt x="44" y="982"/>
                      </a:lnTo>
                      <a:lnTo>
                        <a:pt x="32" y="990"/>
                      </a:lnTo>
                      <a:lnTo>
                        <a:pt x="33" y="1003"/>
                      </a:lnTo>
                      <a:lnTo>
                        <a:pt x="19" y="1006"/>
                      </a:lnTo>
                      <a:lnTo>
                        <a:pt x="9" y="999"/>
                      </a:lnTo>
                      <a:lnTo>
                        <a:pt x="11" y="1017"/>
                      </a:lnTo>
                      <a:lnTo>
                        <a:pt x="9" y="1030"/>
                      </a:lnTo>
                      <a:lnTo>
                        <a:pt x="0" y="1030"/>
                      </a:lnTo>
                      <a:lnTo>
                        <a:pt x="22" y="1053"/>
                      </a:lnTo>
                      <a:lnTo>
                        <a:pt x="33" y="1066"/>
                      </a:lnTo>
                      <a:lnTo>
                        <a:pt x="39" y="1084"/>
                      </a:lnTo>
                      <a:lnTo>
                        <a:pt x="61" y="1097"/>
                      </a:lnTo>
                      <a:lnTo>
                        <a:pt x="85" y="1110"/>
                      </a:lnTo>
                      <a:lnTo>
                        <a:pt x="108" y="1110"/>
                      </a:lnTo>
                      <a:lnTo>
                        <a:pt x="141" y="1088"/>
                      </a:lnTo>
                      <a:lnTo>
                        <a:pt x="174" y="1064"/>
                      </a:lnTo>
                      <a:lnTo>
                        <a:pt x="204" y="1023"/>
                      </a:lnTo>
                      <a:lnTo>
                        <a:pt x="209" y="1019"/>
                      </a:lnTo>
                      <a:lnTo>
                        <a:pt x="217" y="1032"/>
                      </a:lnTo>
                      <a:lnTo>
                        <a:pt x="232" y="1023"/>
                      </a:lnTo>
                      <a:lnTo>
                        <a:pt x="237" y="1008"/>
                      </a:lnTo>
                      <a:lnTo>
                        <a:pt x="239" y="990"/>
                      </a:lnTo>
                      <a:lnTo>
                        <a:pt x="254" y="967"/>
                      </a:lnTo>
                      <a:lnTo>
                        <a:pt x="248" y="993"/>
                      </a:lnTo>
                      <a:lnTo>
                        <a:pt x="256" y="997"/>
                      </a:lnTo>
                      <a:lnTo>
                        <a:pt x="252" y="1008"/>
                      </a:lnTo>
                      <a:lnTo>
                        <a:pt x="256" y="1028"/>
                      </a:lnTo>
                      <a:lnTo>
                        <a:pt x="263" y="1045"/>
                      </a:lnTo>
                      <a:lnTo>
                        <a:pt x="272" y="1040"/>
                      </a:lnTo>
                      <a:lnTo>
                        <a:pt x="271" y="1045"/>
                      </a:lnTo>
                      <a:close/>
                    </a:path>
                  </a:pathLst>
                </a:custGeom>
                <a:grpFill/>
                <a:ln w="9525">
                  <a:noFill/>
                  <a:round/>
                  <a:headEnd/>
                  <a:tailEnd/>
                </a:ln>
              </p:spPr>
              <p:txBody>
                <a:bodyPr/>
                <a:lstStyle/>
                <a:p>
                  <a:endParaRPr lang="de-DE"/>
                </a:p>
              </p:txBody>
            </p:sp>
            <p:sp>
              <p:nvSpPr>
                <p:cNvPr id="126" name="Freeform 39"/>
                <p:cNvSpPr>
                  <a:spLocks noChangeAspect="1"/>
                </p:cNvSpPr>
                <p:nvPr/>
              </p:nvSpPr>
              <p:spPr bwMode="auto">
                <a:xfrm>
                  <a:off x="1925" y="532"/>
                  <a:ext cx="1012" cy="1110"/>
                </a:xfrm>
                <a:custGeom>
                  <a:avLst/>
                  <a:gdLst>
                    <a:gd name="T0" fmla="*/ 297 w 1012"/>
                    <a:gd name="T1" fmla="*/ 1014 h 1110"/>
                    <a:gd name="T2" fmla="*/ 337 w 1012"/>
                    <a:gd name="T3" fmla="*/ 951 h 1110"/>
                    <a:gd name="T4" fmla="*/ 326 w 1012"/>
                    <a:gd name="T5" fmla="*/ 865 h 1110"/>
                    <a:gd name="T6" fmla="*/ 334 w 1012"/>
                    <a:gd name="T7" fmla="*/ 791 h 1110"/>
                    <a:gd name="T8" fmla="*/ 352 w 1012"/>
                    <a:gd name="T9" fmla="*/ 688 h 1110"/>
                    <a:gd name="T10" fmla="*/ 404 w 1012"/>
                    <a:gd name="T11" fmla="*/ 618 h 1110"/>
                    <a:gd name="T12" fmla="*/ 430 w 1012"/>
                    <a:gd name="T13" fmla="*/ 562 h 1110"/>
                    <a:gd name="T14" fmla="*/ 450 w 1012"/>
                    <a:gd name="T15" fmla="*/ 507 h 1110"/>
                    <a:gd name="T16" fmla="*/ 505 w 1012"/>
                    <a:gd name="T17" fmla="*/ 414 h 1110"/>
                    <a:gd name="T18" fmla="*/ 535 w 1012"/>
                    <a:gd name="T19" fmla="*/ 340 h 1110"/>
                    <a:gd name="T20" fmla="*/ 603 w 1012"/>
                    <a:gd name="T21" fmla="*/ 266 h 1110"/>
                    <a:gd name="T22" fmla="*/ 659 w 1012"/>
                    <a:gd name="T23" fmla="*/ 240 h 1110"/>
                    <a:gd name="T24" fmla="*/ 696 w 1012"/>
                    <a:gd name="T25" fmla="*/ 174 h 1110"/>
                    <a:gd name="T26" fmla="*/ 785 w 1012"/>
                    <a:gd name="T27" fmla="*/ 210 h 1110"/>
                    <a:gd name="T28" fmla="*/ 833 w 1012"/>
                    <a:gd name="T29" fmla="*/ 221 h 1110"/>
                    <a:gd name="T30" fmla="*/ 859 w 1012"/>
                    <a:gd name="T31" fmla="*/ 133 h 1110"/>
                    <a:gd name="T32" fmla="*/ 933 w 1012"/>
                    <a:gd name="T33" fmla="*/ 126 h 1110"/>
                    <a:gd name="T34" fmla="*/ 960 w 1012"/>
                    <a:gd name="T35" fmla="*/ 159 h 1110"/>
                    <a:gd name="T36" fmla="*/ 982 w 1012"/>
                    <a:gd name="T37" fmla="*/ 115 h 1110"/>
                    <a:gd name="T38" fmla="*/ 1008 w 1012"/>
                    <a:gd name="T39" fmla="*/ 63 h 1110"/>
                    <a:gd name="T40" fmla="*/ 960 w 1012"/>
                    <a:gd name="T41" fmla="*/ 19 h 1110"/>
                    <a:gd name="T42" fmla="*/ 915 w 1012"/>
                    <a:gd name="T43" fmla="*/ 22 h 1110"/>
                    <a:gd name="T44" fmla="*/ 889 w 1012"/>
                    <a:gd name="T45" fmla="*/ 19 h 1110"/>
                    <a:gd name="T46" fmla="*/ 852 w 1012"/>
                    <a:gd name="T47" fmla="*/ 44 h 1110"/>
                    <a:gd name="T48" fmla="*/ 837 w 1012"/>
                    <a:gd name="T49" fmla="*/ 30 h 1110"/>
                    <a:gd name="T50" fmla="*/ 781 w 1012"/>
                    <a:gd name="T51" fmla="*/ 96 h 1110"/>
                    <a:gd name="T52" fmla="*/ 726 w 1012"/>
                    <a:gd name="T53" fmla="*/ 115 h 1110"/>
                    <a:gd name="T54" fmla="*/ 666 w 1012"/>
                    <a:gd name="T55" fmla="*/ 133 h 1110"/>
                    <a:gd name="T56" fmla="*/ 596 w 1012"/>
                    <a:gd name="T57" fmla="*/ 148 h 1110"/>
                    <a:gd name="T58" fmla="*/ 588 w 1012"/>
                    <a:gd name="T59" fmla="*/ 203 h 1110"/>
                    <a:gd name="T60" fmla="*/ 581 w 1012"/>
                    <a:gd name="T61" fmla="*/ 251 h 1110"/>
                    <a:gd name="T62" fmla="*/ 524 w 1012"/>
                    <a:gd name="T63" fmla="*/ 262 h 1110"/>
                    <a:gd name="T64" fmla="*/ 505 w 1012"/>
                    <a:gd name="T65" fmla="*/ 303 h 1110"/>
                    <a:gd name="T66" fmla="*/ 461 w 1012"/>
                    <a:gd name="T67" fmla="*/ 362 h 1110"/>
                    <a:gd name="T68" fmla="*/ 415 w 1012"/>
                    <a:gd name="T69" fmla="*/ 436 h 1110"/>
                    <a:gd name="T70" fmla="*/ 378 w 1012"/>
                    <a:gd name="T71" fmla="*/ 511 h 1110"/>
                    <a:gd name="T72" fmla="*/ 356 w 1012"/>
                    <a:gd name="T73" fmla="*/ 555 h 1110"/>
                    <a:gd name="T74" fmla="*/ 285 w 1012"/>
                    <a:gd name="T75" fmla="*/ 618 h 1110"/>
                    <a:gd name="T76" fmla="*/ 326 w 1012"/>
                    <a:gd name="T77" fmla="*/ 625 h 1110"/>
                    <a:gd name="T78" fmla="*/ 263 w 1012"/>
                    <a:gd name="T79" fmla="*/ 637 h 1110"/>
                    <a:gd name="T80" fmla="*/ 204 w 1012"/>
                    <a:gd name="T81" fmla="*/ 674 h 1110"/>
                    <a:gd name="T82" fmla="*/ 154 w 1012"/>
                    <a:gd name="T83" fmla="*/ 677 h 1110"/>
                    <a:gd name="T84" fmla="*/ 113 w 1012"/>
                    <a:gd name="T85" fmla="*/ 705 h 1110"/>
                    <a:gd name="T86" fmla="*/ 87 w 1012"/>
                    <a:gd name="T87" fmla="*/ 733 h 1110"/>
                    <a:gd name="T88" fmla="*/ 35 w 1012"/>
                    <a:gd name="T89" fmla="*/ 767 h 1110"/>
                    <a:gd name="T90" fmla="*/ 20 w 1012"/>
                    <a:gd name="T91" fmla="*/ 889 h 1110"/>
                    <a:gd name="T92" fmla="*/ 41 w 1012"/>
                    <a:gd name="T93" fmla="*/ 917 h 1110"/>
                    <a:gd name="T94" fmla="*/ 20 w 1012"/>
                    <a:gd name="T95" fmla="*/ 971 h 1110"/>
                    <a:gd name="T96" fmla="*/ 33 w 1012"/>
                    <a:gd name="T97" fmla="*/ 1003 h 1110"/>
                    <a:gd name="T98" fmla="*/ 0 w 1012"/>
                    <a:gd name="T99" fmla="*/ 1030 h 1110"/>
                    <a:gd name="T100" fmla="*/ 85 w 1012"/>
                    <a:gd name="T101" fmla="*/ 1110 h 1110"/>
                    <a:gd name="T102" fmla="*/ 209 w 1012"/>
                    <a:gd name="T103" fmla="*/ 1019 h 1110"/>
                    <a:gd name="T104" fmla="*/ 254 w 1012"/>
                    <a:gd name="T105" fmla="*/ 967 h 1110"/>
                    <a:gd name="T106" fmla="*/ 263 w 1012"/>
                    <a:gd name="T107" fmla="*/ 1045 h 1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2"/>
                    <a:gd name="T163" fmla="*/ 0 h 1110"/>
                    <a:gd name="T164" fmla="*/ 1012 w 1012"/>
                    <a:gd name="T165" fmla="*/ 1110 h 11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2" h="1110">
                      <a:moveTo>
                        <a:pt x="271" y="1045"/>
                      </a:moveTo>
                      <a:lnTo>
                        <a:pt x="274" y="1043"/>
                      </a:lnTo>
                      <a:lnTo>
                        <a:pt x="285" y="1040"/>
                      </a:lnTo>
                      <a:lnTo>
                        <a:pt x="293" y="1028"/>
                      </a:lnTo>
                      <a:lnTo>
                        <a:pt x="297" y="1014"/>
                      </a:lnTo>
                      <a:lnTo>
                        <a:pt x="300" y="1006"/>
                      </a:lnTo>
                      <a:lnTo>
                        <a:pt x="297" y="984"/>
                      </a:lnTo>
                      <a:lnTo>
                        <a:pt x="300" y="969"/>
                      </a:lnTo>
                      <a:lnTo>
                        <a:pt x="311" y="962"/>
                      </a:lnTo>
                      <a:lnTo>
                        <a:pt x="337" y="951"/>
                      </a:lnTo>
                      <a:lnTo>
                        <a:pt x="341" y="939"/>
                      </a:lnTo>
                      <a:lnTo>
                        <a:pt x="337" y="902"/>
                      </a:lnTo>
                      <a:lnTo>
                        <a:pt x="334" y="895"/>
                      </a:lnTo>
                      <a:lnTo>
                        <a:pt x="334" y="873"/>
                      </a:lnTo>
                      <a:lnTo>
                        <a:pt x="326" y="865"/>
                      </a:lnTo>
                      <a:lnTo>
                        <a:pt x="330" y="847"/>
                      </a:lnTo>
                      <a:lnTo>
                        <a:pt x="337" y="847"/>
                      </a:lnTo>
                      <a:lnTo>
                        <a:pt x="356" y="836"/>
                      </a:lnTo>
                      <a:lnTo>
                        <a:pt x="341" y="802"/>
                      </a:lnTo>
                      <a:lnTo>
                        <a:pt x="334" y="791"/>
                      </a:lnTo>
                      <a:lnTo>
                        <a:pt x="334" y="788"/>
                      </a:lnTo>
                      <a:lnTo>
                        <a:pt x="334" y="759"/>
                      </a:lnTo>
                      <a:lnTo>
                        <a:pt x="345" y="737"/>
                      </a:lnTo>
                      <a:lnTo>
                        <a:pt x="348" y="714"/>
                      </a:lnTo>
                      <a:lnTo>
                        <a:pt x="352" y="688"/>
                      </a:lnTo>
                      <a:lnTo>
                        <a:pt x="348" y="666"/>
                      </a:lnTo>
                      <a:lnTo>
                        <a:pt x="356" y="651"/>
                      </a:lnTo>
                      <a:lnTo>
                        <a:pt x="360" y="640"/>
                      </a:lnTo>
                      <a:lnTo>
                        <a:pt x="382" y="625"/>
                      </a:lnTo>
                      <a:lnTo>
                        <a:pt x="404" y="618"/>
                      </a:lnTo>
                      <a:lnTo>
                        <a:pt x="423" y="625"/>
                      </a:lnTo>
                      <a:lnTo>
                        <a:pt x="430" y="629"/>
                      </a:lnTo>
                      <a:lnTo>
                        <a:pt x="442" y="614"/>
                      </a:lnTo>
                      <a:lnTo>
                        <a:pt x="442" y="596"/>
                      </a:lnTo>
                      <a:lnTo>
                        <a:pt x="430" y="562"/>
                      </a:lnTo>
                      <a:lnTo>
                        <a:pt x="426" y="548"/>
                      </a:lnTo>
                      <a:lnTo>
                        <a:pt x="430" y="540"/>
                      </a:lnTo>
                      <a:lnTo>
                        <a:pt x="437" y="540"/>
                      </a:lnTo>
                      <a:lnTo>
                        <a:pt x="446" y="529"/>
                      </a:lnTo>
                      <a:lnTo>
                        <a:pt x="450" y="507"/>
                      </a:lnTo>
                      <a:lnTo>
                        <a:pt x="453" y="477"/>
                      </a:lnTo>
                      <a:lnTo>
                        <a:pt x="457" y="448"/>
                      </a:lnTo>
                      <a:lnTo>
                        <a:pt x="468" y="436"/>
                      </a:lnTo>
                      <a:lnTo>
                        <a:pt x="490" y="422"/>
                      </a:lnTo>
                      <a:lnTo>
                        <a:pt x="505" y="414"/>
                      </a:lnTo>
                      <a:lnTo>
                        <a:pt x="509" y="392"/>
                      </a:lnTo>
                      <a:lnTo>
                        <a:pt x="516" y="377"/>
                      </a:lnTo>
                      <a:lnTo>
                        <a:pt x="535" y="362"/>
                      </a:lnTo>
                      <a:lnTo>
                        <a:pt x="539" y="351"/>
                      </a:lnTo>
                      <a:lnTo>
                        <a:pt x="535" y="340"/>
                      </a:lnTo>
                      <a:lnTo>
                        <a:pt x="535" y="325"/>
                      </a:lnTo>
                      <a:lnTo>
                        <a:pt x="550" y="314"/>
                      </a:lnTo>
                      <a:lnTo>
                        <a:pt x="568" y="281"/>
                      </a:lnTo>
                      <a:lnTo>
                        <a:pt x="581" y="284"/>
                      </a:lnTo>
                      <a:lnTo>
                        <a:pt x="603" y="266"/>
                      </a:lnTo>
                      <a:lnTo>
                        <a:pt x="600" y="251"/>
                      </a:lnTo>
                      <a:lnTo>
                        <a:pt x="614" y="236"/>
                      </a:lnTo>
                      <a:lnTo>
                        <a:pt x="622" y="240"/>
                      </a:lnTo>
                      <a:lnTo>
                        <a:pt x="637" y="236"/>
                      </a:lnTo>
                      <a:lnTo>
                        <a:pt x="659" y="240"/>
                      </a:lnTo>
                      <a:lnTo>
                        <a:pt x="688" y="214"/>
                      </a:lnTo>
                      <a:lnTo>
                        <a:pt x="685" y="199"/>
                      </a:lnTo>
                      <a:lnTo>
                        <a:pt x="688" y="192"/>
                      </a:lnTo>
                      <a:lnTo>
                        <a:pt x="681" y="188"/>
                      </a:lnTo>
                      <a:lnTo>
                        <a:pt x="696" y="174"/>
                      </a:lnTo>
                      <a:lnTo>
                        <a:pt x="718" y="171"/>
                      </a:lnTo>
                      <a:lnTo>
                        <a:pt x="733" y="192"/>
                      </a:lnTo>
                      <a:lnTo>
                        <a:pt x="759" y="221"/>
                      </a:lnTo>
                      <a:lnTo>
                        <a:pt x="770" y="221"/>
                      </a:lnTo>
                      <a:lnTo>
                        <a:pt x="785" y="210"/>
                      </a:lnTo>
                      <a:lnTo>
                        <a:pt x="796" y="207"/>
                      </a:lnTo>
                      <a:lnTo>
                        <a:pt x="803" y="210"/>
                      </a:lnTo>
                      <a:lnTo>
                        <a:pt x="815" y="221"/>
                      </a:lnTo>
                      <a:lnTo>
                        <a:pt x="829" y="225"/>
                      </a:lnTo>
                      <a:lnTo>
                        <a:pt x="833" y="221"/>
                      </a:lnTo>
                      <a:lnTo>
                        <a:pt x="840" y="207"/>
                      </a:lnTo>
                      <a:lnTo>
                        <a:pt x="844" y="199"/>
                      </a:lnTo>
                      <a:lnTo>
                        <a:pt x="859" y="174"/>
                      </a:lnTo>
                      <a:lnTo>
                        <a:pt x="863" y="171"/>
                      </a:lnTo>
                      <a:lnTo>
                        <a:pt x="859" y="133"/>
                      </a:lnTo>
                      <a:lnTo>
                        <a:pt x="878" y="115"/>
                      </a:lnTo>
                      <a:lnTo>
                        <a:pt x="885" y="119"/>
                      </a:lnTo>
                      <a:lnTo>
                        <a:pt x="907" y="96"/>
                      </a:lnTo>
                      <a:lnTo>
                        <a:pt x="926" y="119"/>
                      </a:lnTo>
                      <a:lnTo>
                        <a:pt x="933" y="126"/>
                      </a:lnTo>
                      <a:lnTo>
                        <a:pt x="944" y="122"/>
                      </a:lnTo>
                      <a:lnTo>
                        <a:pt x="952" y="133"/>
                      </a:lnTo>
                      <a:lnTo>
                        <a:pt x="952" y="141"/>
                      </a:lnTo>
                      <a:lnTo>
                        <a:pt x="960" y="148"/>
                      </a:lnTo>
                      <a:lnTo>
                        <a:pt x="960" y="159"/>
                      </a:lnTo>
                      <a:lnTo>
                        <a:pt x="971" y="145"/>
                      </a:lnTo>
                      <a:lnTo>
                        <a:pt x="990" y="130"/>
                      </a:lnTo>
                      <a:lnTo>
                        <a:pt x="1001" y="107"/>
                      </a:lnTo>
                      <a:lnTo>
                        <a:pt x="993" y="104"/>
                      </a:lnTo>
                      <a:lnTo>
                        <a:pt x="982" y="115"/>
                      </a:lnTo>
                      <a:lnTo>
                        <a:pt x="979" y="96"/>
                      </a:lnTo>
                      <a:lnTo>
                        <a:pt x="971" y="93"/>
                      </a:lnTo>
                      <a:lnTo>
                        <a:pt x="968" y="82"/>
                      </a:lnTo>
                      <a:lnTo>
                        <a:pt x="997" y="59"/>
                      </a:lnTo>
                      <a:lnTo>
                        <a:pt x="1008" y="63"/>
                      </a:lnTo>
                      <a:lnTo>
                        <a:pt x="1012" y="48"/>
                      </a:lnTo>
                      <a:lnTo>
                        <a:pt x="1005" y="44"/>
                      </a:lnTo>
                      <a:lnTo>
                        <a:pt x="986" y="37"/>
                      </a:lnTo>
                      <a:lnTo>
                        <a:pt x="975" y="33"/>
                      </a:lnTo>
                      <a:lnTo>
                        <a:pt x="960" y="19"/>
                      </a:lnTo>
                      <a:lnTo>
                        <a:pt x="944" y="15"/>
                      </a:lnTo>
                      <a:lnTo>
                        <a:pt x="929" y="30"/>
                      </a:lnTo>
                      <a:lnTo>
                        <a:pt x="922" y="41"/>
                      </a:lnTo>
                      <a:lnTo>
                        <a:pt x="907" y="30"/>
                      </a:lnTo>
                      <a:lnTo>
                        <a:pt x="915" y="22"/>
                      </a:lnTo>
                      <a:lnTo>
                        <a:pt x="918" y="4"/>
                      </a:lnTo>
                      <a:lnTo>
                        <a:pt x="915" y="0"/>
                      </a:lnTo>
                      <a:lnTo>
                        <a:pt x="896" y="0"/>
                      </a:lnTo>
                      <a:lnTo>
                        <a:pt x="892" y="7"/>
                      </a:lnTo>
                      <a:lnTo>
                        <a:pt x="889" y="19"/>
                      </a:lnTo>
                      <a:lnTo>
                        <a:pt x="892" y="30"/>
                      </a:lnTo>
                      <a:lnTo>
                        <a:pt x="878" y="44"/>
                      </a:lnTo>
                      <a:lnTo>
                        <a:pt x="866" y="22"/>
                      </a:lnTo>
                      <a:lnTo>
                        <a:pt x="855" y="26"/>
                      </a:lnTo>
                      <a:lnTo>
                        <a:pt x="852" y="44"/>
                      </a:lnTo>
                      <a:lnTo>
                        <a:pt x="844" y="70"/>
                      </a:lnTo>
                      <a:lnTo>
                        <a:pt x="826" y="89"/>
                      </a:lnTo>
                      <a:lnTo>
                        <a:pt x="815" y="67"/>
                      </a:lnTo>
                      <a:lnTo>
                        <a:pt x="833" y="52"/>
                      </a:lnTo>
                      <a:lnTo>
                        <a:pt x="837" y="30"/>
                      </a:lnTo>
                      <a:lnTo>
                        <a:pt x="826" y="30"/>
                      </a:lnTo>
                      <a:lnTo>
                        <a:pt x="807" y="30"/>
                      </a:lnTo>
                      <a:lnTo>
                        <a:pt x="792" y="52"/>
                      </a:lnTo>
                      <a:lnTo>
                        <a:pt x="774" y="82"/>
                      </a:lnTo>
                      <a:lnTo>
                        <a:pt x="781" y="96"/>
                      </a:lnTo>
                      <a:lnTo>
                        <a:pt x="770" y="104"/>
                      </a:lnTo>
                      <a:lnTo>
                        <a:pt x="755" y="93"/>
                      </a:lnTo>
                      <a:lnTo>
                        <a:pt x="740" y="100"/>
                      </a:lnTo>
                      <a:lnTo>
                        <a:pt x="744" y="115"/>
                      </a:lnTo>
                      <a:lnTo>
                        <a:pt x="726" y="115"/>
                      </a:lnTo>
                      <a:lnTo>
                        <a:pt x="714" y="119"/>
                      </a:lnTo>
                      <a:lnTo>
                        <a:pt x="700" y="137"/>
                      </a:lnTo>
                      <a:lnTo>
                        <a:pt x="681" y="133"/>
                      </a:lnTo>
                      <a:lnTo>
                        <a:pt x="681" y="145"/>
                      </a:lnTo>
                      <a:lnTo>
                        <a:pt x="666" y="133"/>
                      </a:lnTo>
                      <a:lnTo>
                        <a:pt x="648" y="141"/>
                      </a:lnTo>
                      <a:lnTo>
                        <a:pt x="644" y="156"/>
                      </a:lnTo>
                      <a:lnTo>
                        <a:pt x="629" y="159"/>
                      </a:lnTo>
                      <a:lnTo>
                        <a:pt x="618" y="145"/>
                      </a:lnTo>
                      <a:lnTo>
                        <a:pt x="596" y="148"/>
                      </a:lnTo>
                      <a:lnTo>
                        <a:pt x="574" y="156"/>
                      </a:lnTo>
                      <a:lnTo>
                        <a:pt x="574" y="178"/>
                      </a:lnTo>
                      <a:lnTo>
                        <a:pt x="588" y="182"/>
                      </a:lnTo>
                      <a:lnTo>
                        <a:pt x="588" y="188"/>
                      </a:lnTo>
                      <a:lnTo>
                        <a:pt x="588" y="203"/>
                      </a:lnTo>
                      <a:lnTo>
                        <a:pt x="577" y="199"/>
                      </a:lnTo>
                      <a:lnTo>
                        <a:pt x="564" y="207"/>
                      </a:lnTo>
                      <a:lnTo>
                        <a:pt x="568" y="221"/>
                      </a:lnTo>
                      <a:lnTo>
                        <a:pt x="581" y="233"/>
                      </a:lnTo>
                      <a:lnTo>
                        <a:pt x="581" y="251"/>
                      </a:lnTo>
                      <a:lnTo>
                        <a:pt x="568" y="244"/>
                      </a:lnTo>
                      <a:lnTo>
                        <a:pt x="557" y="247"/>
                      </a:lnTo>
                      <a:lnTo>
                        <a:pt x="557" y="262"/>
                      </a:lnTo>
                      <a:lnTo>
                        <a:pt x="539" y="262"/>
                      </a:lnTo>
                      <a:lnTo>
                        <a:pt x="524" y="262"/>
                      </a:lnTo>
                      <a:lnTo>
                        <a:pt x="520" y="273"/>
                      </a:lnTo>
                      <a:lnTo>
                        <a:pt x="516" y="281"/>
                      </a:lnTo>
                      <a:lnTo>
                        <a:pt x="505" y="284"/>
                      </a:lnTo>
                      <a:lnTo>
                        <a:pt x="501" y="292"/>
                      </a:lnTo>
                      <a:lnTo>
                        <a:pt x="505" y="303"/>
                      </a:lnTo>
                      <a:lnTo>
                        <a:pt x="483" y="310"/>
                      </a:lnTo>
                      <a:lnTo>
                        <a:pt x="498" y="325"/>
                      </a:lnTo>
                      <a:lnTo>
                        <a:pt x="501" y="333"/>
                      </a:lnTo>
                      <a:lnTo>
                        <a:pt x="487" y="344"/>
                      </a:lnTo>
                      <a:lnTo>
                        <a:pt x="461" y="362"/>
                      </a:lnTo>
                      <a:lnTo>
                        <a:pt x="442" y="377"/>
                      </a:lnTo>
                      <a:lnTo>
                        <a:pt x="430" y="399"/>
                      </a:lnTo>
                      <a:lnTo>
                        <a:pt x="411" y="414"/>
                      </a:lnTo>
                      <a:lnTo>
                        <a:pt x="411" y="425"/>
                      </a:lnTo>
                      <a:lnTo>
                        <a:pt x="415" y="436"/>
                      </a:lnTo>
                      <a:lnTo>
                        <a:pt x="400" y="448"/>
                      </a:lnTo>
                      <a:lnTo>
                        <a:pt x="404" y="462"/>
                      </a:lnTo>
                      <a:lnTo>
                        <a:pt x="389" y="488"/>
                      </a:lnTo>
                      <a:lnTo>
                        <a:pt x="378" y="492"/>
                      </a:lnTo>
                      <a:lnTo>
                        <a:pt x="378" y="511"/>
                      </a:lnTo>
                      <a:lnTo>
                        <a:pt x="386" y="522"/>
                      </a:lnTo>
                      <a:lnTo>
                        <a:pt x="374" y="533"/>
                      </a:lnTo>
                      <a:lnTo>
                        <a:pt x="367" y="525"/>
                      </a:lnTo>
                      <a:lnTo>
                        <a:pt x="352" y="533"/>
                      </a:lnTo>
                      <a:lnTo>
                        <a:pt x="356" y="555"/>
                      </a:lnTo>
                      <a:lnTo>
                        <a:pt x="341" y="562"/>
                      </a:lnTo>
                      <a:lnTo>
                        <a:pt x="319" y="566"/>
                      </a:lnTo>
                      <a:lnTo>
                        <a:pt x="304" y="585"/>
                      </a:lnTo>
                      <a:lnTo>
                        <a:pt x="300" y="603"/>
                      </a:lnTo>
                      <a:lnTo>
                        <a:pt x="285" y="618"/>
                      </a:lnTo>
                      <a:lnTo>
                        <a:pt x="285" y="629"/>
                      </a:lnTo>
                      <a:lnTo>
                        <a:pt x="304" y="614"/>
                      </a:lnTo>
                      <a:lnTo>
                        <a:pt x="326" y="599"/>
                      </a:lnTo>
                      <a:lnTo>
                        <a:pt x="334" y="603"/>
                      </a:lnTo>
                      <a:lnTo>
                        <a:pt x="326" y="625"/>
                      </a:lnTo>
                      <a:lnTo>
                        <a:pt x="308" y="637"/>
                      </a:lnTo>
                      <a:lnTo>
                        <a:pt x="289" y="633"/>
                      </a:lnTo>
                      <a:lnTo>
                        <a:pt x="293" y="648"/>
                      </a:lnTo>
                      <a:lnTo>
                        <a:pt x="267" y="659"/>
                      </a:lnTo>
                      <a:lnTo>
                        <a:pt x="263" y="637"/>
                      </a:lnTo>
                      <a:lnTo>
                        <a:pt x="252" y="629"/>
                      </a:lnTo>
                      <a:lnTo>
                        <a:pt x="237" y="651"/>
                      </a:lnTo>
                      <a:lnTo>
                        <a:pt x="222" y="651"/>
                      </a:lnTo>
                      <a:lnTo>
                        <a:pt x="206" y="655"/>
                      </a:lnTo>
                      <a:lnTo>
                        <a:pt x="204" y="674"/>
                      </a:lnTo>
                      <a:lnTo>
                        <a:pt x="196" y="677"/>
                      </a:lnTo>
                      <a:lnTo>
                        <a:pt x="196" y="687"/>
                      </a:lnTo>
                      <a:lnTo>
                        <a:pt x="187" y="683"/>
                      </a:lnTo>
                      <a:lnTo>
                        <a:pt x="174" y="675"/>
                      </a:lnTo>
                      <a:lnTo>
                        <a:pt x="154" y="677"/>
                      </a:lnTo>
                      <a:lnTo>
                        <a:pt x="154" y="688"/>
                      </a:lnTo>
                      <a:lnTo>
                        <a:pt x="156" y="698"/>
                      </a:lnTo>
                      <a:lnTo>
                        <a:pt x="148" y="701"/>
                      </a:lnTo>
                      <a:lnTo>
                        <a:pt x="130" y="692"/>
                      </a:lnTo>
                      <a:lnTo>
                        <a:pt x="113" y="705"/>
                      </a:lnTo>
                      <a:lnTo>
                        <a:pt x="117" y="716"/>
                      </a:lnTo>
                      <a:lnTo>
                        <a:pt x="115" y="724"/>
                      </a:lnTo>
                      <a:lnTo>
                        <a:pt x="98" y="716"/>
                      </a:lnTo>
                      <a:lnTo>
                        <a:pt x="93" y="726"/>
                      </a:lnTo>
                      <a:lnTo>
                        <a:pt x="87" y="733"/>
                      </a:lnTo>
                      <a:lnTo>
                        <a:pt x="67" y="729"/>
                      </a:lnTo>
                      <a:lnTo>
                        <a:pt x="56" y="731"/>
                      </a:lnTo>
                      <a:lnTo>
                        <a:pt x="54" y="746"/>
                      </a:lnTo>
                      <a:lnTo>
                        <a:pt x="46" y="750"/>
                      </a:lnTo>
                      <a:lnTo>
                        <a:pt x="35" y="767"/>
                      </a:lnTo>
                      <a:lnTo>
                        <a:pt x="37" y="788"/>
                      </a:lnTo>
                      <a:lnTo>
                        <a:pt x="33" y="817"/>
                      </a:lnTo>
                      <a:lnTo>
                        <a:pt x="28" y="847"/>
                      </a:lnTo>
                      <a:lnTo>
                        <a:pt x="24" y="875"/>
                      </a:lnTo>
                      <a:lnTo>
                        <a:pt x="20" y="889"/>
                      </a:lnTo>
                      <a:lnTo>
                        <a:pt x="30" y="902"/>
                      </a:lnTo>
                      <a:lnTo>
                        <a:pt x="46" y="891"/>
                      </a:lnTo>
                      <a:lnTo>
                        <a:pt x="57" y="897"/>
                      </a:lnTo>
                      <a:lnTo>
                        <a:pt x="57" y="908"/>
                      </a:lnTo>
                      <a:lnTo>
                        <a:pt x="41" y="917"/>
                      </a:lnTo>
                      <a:lnTo>
                        <a:pt x="39" y="936"/>
                      </a:lnTo>
                      <a:lnTo>
                        <a:pt x="35" y="945"/>
                      </a:lnTo>
                      <a:lnTo>
                        <a:pt x="19" y="943"/>
                      </a:lnTo>
                      <a:lnTo>
                        <a:pt x="13" y="965"/>
                      </a:lnTo>
                      <a:lnTo>
                        <a:pt x="20" y="971"/>
                      </a:lnTo>
                      <a:lnTo>
                        <a:pt x="35" y="967"/>
                      </a:lnTo>
                      <a:lnTo>
                        <a:pt x="43" y="977"/>
                      </a:lnTo>
                      <a:lnTo>
                        <a:pt x="44" y="982"/>
                      </a:lnTo>
                      <a:lnTo>
                        <a:pt x="32" y="990"/>
                      </a:lnTo>
                      <a:lnTo>
                        <a:pt x="33" y="1003"/>
                      </a:lnTo>
                      <a:lnTo>
                        <a:pt x="19" y="1006"/>
                      </a:lnTo>
                      <a:lnTo>
                        <a:pt x="9" y="999"/>
                      </a:lnTo>
                      <a:lnTo>
                        <a:pt x="11" y="1017"/>
                      </a:lnTo>
                      <a:lnTo>
                        <a:pt x="9" y="1030"/>
                      </a:lnTo>
                      <a:lnTo>
                        <a:pt x="0" y="1030"/>
                      </a:lnTo>
                      <a:lnTo>
                        <a:pt x="22" y="1053"/>
                      </a:lnTo>
                      <a:lnTo>
                        <a:pt x="33" y="1066"/>
                      </a:lnTo>
                      <a:lnTo>
                        <a:pt x="39" y="1084"/>
                      </a:lnTo>
                      <a:lnTo>
                        <a:pt x="61" y="1097"/>
                      </a:lnTo>
                      <a:lnTo>
                        <a:pt x="85" y="1110"/>
                      </a:lnTo>
                      <a:lnTo>
                        <a:pt x="108" y="1110"/>
                      </a:lnTo>
                      <a:lnTo>
                        <a:pt x="141" y="1088"/>
                      </a:lnTo>
                      <a:lnTo>
                        <a:pt x="174" y="1064"/>
                      </a:lnTo>
                      <a:lnTo>
                        <a:pt x="204" y="1023"/>
                      </a:lnTo>
                      <a:lnTo>
                        <a:pt x="209" y="1019"/>
                      </a:lnTo>
                      <a:lnTo>
                        <a:pt x="217" y="1032"/>
                      </a:lnTo>
                      <a:lnTo>
                        <a:pt x="232" y="1023"/>
                      </a:lnTo>
                      <a:lnTo>
                        <a:pt x="237" y="1008"/>
                      </a:lnTo>
                      <a:lnTo>
                        <a:pt x="239" y="990"/>
                      </a:lnTo>
                      <a:lnTo>
                        <a:pt x="254" y="967"/>
                      </a:lnTo>
                      <a:lnTo>
                        <a:pt x="248" y="993"/>
                      </a:lnTo>
                      <a:lnTo>
                        <a:pt x="256" y="997"/>
                      </a:lnTo>
                      <a:lnTo>
                        <a:pt x="252" y="1008"/>
                      </a:lnTo>
                      <a:lnTo>
                        <a:pt x="256" y="1028"/>
                      </a:lnTo>
                      <a:lnTo>
                        <a:pt x="263" y="1045"/>
                      </a:lnTo>
                      <a:lnTo>
                        <a:pt x="272" y="1040"/>
                      </a:lnTo>
                    </a:path>
                  </a:pathLst>
                </a:custGeom>
                <a:grpFill/>
                <a:ln w="12700">
                  <a:noFill/>
                  <a:prstDash val="solid"/>
                  <a:round/>
                  <a:headEnd/>
                  <a:tailEnd/>
                </a:ln>
              </p:spPr>
              <p:txBody>
                <a:bodyPr/>
                <a:lstStyle/>
                <a:p>
                  <a:endParaRPr lang="de-DE"/>
                </a:p>
              </p:txBody>
            </p:sp>
          </p:grpSp>
          <p:grpSp>
            <p:nvGrpSpPr>
              <p:cNvPr id="7" name="Group 40" descr="Small checker board"/>
              <p:cNvGrpSpPr>
                <a:grpSpLocks noChangeAspect="1"/>
              </p:cNvGrpSpPr>
              <p:nvPr/>
            </p:nvGrpSpPr>
            <p:grpSpPr bwMode="auto">
              <a:xfrm>
                <a:off x="3636272" y="2056249"/>
                <a:ext cx="1223731" cy="946440"/>
                <a:chOff x="2129" y="532"/>
                <a:chExt cx="641" cy="635"/>
              </a:xfrm>
              <a:solidFill>
                <a:schemeClr val="bg1">
                  <a:lumMod val="85000"/>
                </a:schemeClr>
              </a:solidFill>
            </p:grpSpPr>
            <p:sp>
              <p:nvSpPr>
                <p:cNvPr id="114" name="Freeform 41"/>
                <p:cNvSpPr>
                  <a:spLocks noChangeAspect="1"/>
                </p:cNvSpPr>
                <p:nvPr/>
              </p:nvSpPr>
              <p:spPr bwMode="auto">
                <a:xfrm>
                  <a:off x="2433" y="726"/>
                  <a:ext cx="30" cy="39"/>
                </a:xfrm>
                <a:custGeom>
                  <a:avLst/>
                  <a:gdLst>
                    <a:gd name="T0" fmla="*/ 30 w 30"/>
                    <a:gd name="T1" fmla="*/ 6 h 39"/>
                    <a:gd name="T2" fmla="*/ 27 w 30"/>
                    <a:gd name="T3" fmla="*/ 15 h 39"/>
                    <a:gd name="T4" fmla="*/ 30 w 30"/>
                    <a:gd name="T5" fmla="*/ 33 h 39"/>
                    <a:gd name="T6" fmla="*/ 9 w 30"/>
                    <a:gd name="T7" fmla="*/ 39 h 39"/>
                    <a:gd name="T8" fmla="*/ 0 w 30"/>
                    <a:gd name="T9" fmla="*/ 30 h 39"/>
                    <a:gd name="T10" fmla="*/ 0 w 30"/>
                    <a:gd name="T11" fmla="*/ 15 h 39"/>
                    <a:gd name="T12" fmla="*/ 6 w 30"/>
                    <a:gd name="T13" fmla="*/ 0 h 39"/>
                    <a:gd name="T14" fmla="*/ 30 w 30"/>
                    <a:gd name="T15" fmla="*/ 6 h 3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39"/>
                    <a:gd name="T26" fmla="*/ 30 w 30"/>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39">
                      <a:moveTo>
                        <a:pt x="30" y="6"/>
                      </a:moveTo>
                      <a:lnTo>
                        <a:pt x="27" y="15"/>
                      </a:lnTo>
                      <a:lnTo>
                        <a:pt x="30" y="33"/>
                      </a:lnTo>
                      <a:lnTo>
                        <a:pt x="9" y="39"/>
                      </a:lnTo>
                      <a:lnTo>
                        <a:pt x="0" y="30"/>
                      </a:lnTo>
                      <a:lnTo>
                        <a:pt x="0" y="15"/>
                      </a:lnTo>
                      <a:lnTo>
                        <a:pt x="6" y="0"/>
                      </a:lnTo>
                      <a:lnTo>
                        <a:pt x="30" y="6"/>
                      </a:lnTo>
                      <a:close/>
                    </a:path>
                  </a:pathLst>
                </a:custGeom>
                <a:grpFill/>
                <a:ln w="12700">
                  <a:noFill/>
                  <a:prstDash val="solid"/>
                  <a:round/>
                  <a:headEnd/>
                  <a:tailEnd/>
                </a:ln>
              </p:spPr>
              <p:txBody>
                <a:bodyPr/>
                <a:lstStyle/>
                <a:p>
                  <a:endParaRPr lang="de-DE"/>
                </a:p>
              </p:txBody>
            </p:sp>
            <p:sp>
              <p:nvSpPr>
                <p:cNvPr id="115" name="Freeform 42"/>
                <p:cNvSpPr>
                  <a:spLocks noChangeAspect="1"/>
                </p:cNvSpPr>
                <p:nvPr/>
              </p:nvSpPr>
              <p:spPr bwMode="auto">
                <a:xfrm>
                  <a:off x="2385" y="753"/>
                  <a:ext cx="27" cy="21"/>
                </a:xfrm>
                <a:custGeom>
                  <a:avLst/>
                  <a:gdLst>
                    <a:gd name="T0" fmla="*/ 24 w 27"/>
                    <a:gd name="T1" fmla="*/ 0 h 21"/>
                    <a:gd name="T2" fmla="*/ 27 w 27"/>
                    <a:gd name="T3" fmla="*/ 15 h 21"/>
                    <a:gd name="T4" fmla="*/ 6 w 27"/>
                    <a:gd name="T5" fmla="*/ 21 h 21"/>
                    <a:gd name="T6" fmla="*/ 0 w 27"/>
                    <a:gd name="T7" fmla="*/ 6 h 21"/>
                    <a:gd name="T8" fmla="*/ 24 w 27"/>
                    <a:gd name="T9" fmla="*/ 0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24" y="0"/>
                      </a:moveTo>
                      <a:lnTo>
                        <a:pt x="27" y="15"/>
                      </a:lnTo>
                      <a:lnTo>
                        <a:pt x="6" y="21"/>
                      </a:lnTo>
                      <a:lnTo>
                        <a:pt x="0" y="6"/>
                      </a:lnTo>
                      <a:lnTo>
                        <a:pt x="24" y="0"/>
                      </a:lnTo>
                      <a:close/>
                    </a:path>
                  </a:pathLst>
                </a:custGeom>
                <a:grpFill/>
                <a:ln w="12700">
                  <a:noFill/>
                  <a:prstDash val="solid"/>
                  <a:round/>
                  <a:headEnd/>
                  <a:tailEnd/>
                </a:ln>
              </p:spPr>
              <p:txBody>
                <a:bodyPr/>
                <a:lstStyle/>
                <a:p>
                  <a:endParaRPr lang="de-DE"/>
                </a:p>
              </p:txBody>
            </p:sp>
            <p:sp>
              <p:nvSpPr>
                <p:cNvPr id="116" name="Freeform 43"/>
                <p:cNvSpPr>
                  <a:spLocks noChangeAspect="1"/>
                </p:cNvSpPr>
                <p:nvPr/>
              </p:nvSpPr>
              <p:spPr bwMode="auto">
                <a:xfrm>
                  <a:off x="2394" y="709"/>
                  <a:ext cx="33" cy="26"/>
                </a:xfrm>
                <a:custGeom>
                  <a:avLst/>
                  <a:gdLst>
                    <a:gd name="T0" fmla="*/ 0 w 33"/>
                    <a:gd name="T1" fmla="*/ 17 h 26"/>
                    <a:gd name="T2" fmla="*/ 24 w 33"/>
                    <a:gd name="T3" fmla="*/ 26 h 26"/>
                    <a:gd name="T4" fmla="*/ 33 w 33"/>
                    <a:gd name="T5" fmla="*/ 6 h 26"/>
                    <a:gd name="T6" fmla="*/ 18 w 33"/>
                    <a:gd name="T7" fmla="*/ 0 h 26"/>
                    <a:gd name="T8" fmla="*/ 9 w 33"/>
                    <a:gd name="T9" fmla="*/ 6 h 26"/>
                    <a:gd name="T10" fmla="*/ 0 w 33"/>
                    <a:gd name="T11" fmla="*/ 11 h 26"/>
                    <a:gd name="T12" fmla="*/ 0 w 33"/>
                    <a:gd name="T13" fmla="*/ 17 h 26"/>
                    <a:gd name="T14" fmla="*/ 0 60000 65536"/>
                    <a:gd name="T15" fmla="*/ 0 60000 65536"/>
                    <a:gd name="T16" fmla="*/ 0 60000 65536"/>
                    <a:gd name="T17" fmla="*/ 0 60000 65536"/>
                    <a:gd name="T18" fmla="*/ 0 60000 65536"/>
                    <a:gd name="T19" fmla="*/ 0 60000 65536"/>
                    <a:gd name="T20" fmla="*/ 0 60000 65536"/>
                    <a:gd name="T21" fmla="*/ 0 w 33"/>
                    <a:gd name="T22" fmla="*/ 0 h 26"/>
                    <a:gd name="T23" fmla="*/ 33 w 3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6">
                      <a:moveTo>
                        <a:pt x="0" y="17"/>
                      </a:moveTo>
                      <a:lnTo>
                        <a:pt x="24" y="26"/>
                      </a:lnTo>
                      <a:lnTo>
                        <a:pt x="33" y="6"/>
                      </a:lnTo>
                      <a:lnTo>
                        <a:pt x="18" y="0"/>
                      </a:lnTo>
                      <a:lnTo>
                        <a:pt x="9" y="6"/>
                      </a:lnTo>
                      <a:lnTo>
                        <a:pt x="0" y="11"/>
                      </a:lnTo>
                      <a:lnTo>
                        <a:pt x="0" y="17"/>
                      </a:lnTo>
                      <a:close/>
                    </a:path>
                  </a:pathLst>
                </a:custGeom>
                <a:grpFill/>
                <a:ln w="12700">
                  <a:noFill/>
                  <a:prstDash val="solid"/>
                  <a:round/>
                  <a:headEnd/>
                  <a:tailEnd/>
                </a:ln>
              </p:spPr>
              <p:txBody>
                <a:bodyPr/>
                <a:lstStyle/>
                <a:p>
                  <a:endParaRPr lang="de-DE"/>
                </a:p>
              </p:txBody>
            </p:sp>
            <p:sp>
              <p:nvSpPr>
                <p:cNvPr id="117" name="Freeform 44"/>
                <p:cNvSpPr>
                  <a:spLocks noChangeAspect="1"/>
                </p:cNvSpPr>
                <p:nvPr/>
              </p:nvSpPr>
              <p:spPr bwMode="auto">
                <a:xfrm>
                  <a:off x="2433" y="686"/>
                  <a:ext cx="24" cy="16"/>
                </a:xfrm>
                <a:custGeom>
                  <a:avLst/>
                  <a:gdLst>
                    <a:gd name="T0" fmla="*/ 0 w 24"/>
                    <a:gd name="T1" fmla="*/ 16 h 16"/>
                    <a:gd name="T2" fmla="*/ 18 w 24"/>
                    <a:gd name="T3" fmla="*/ 0 h 16"/>
                    <a:gd name="T4" fmla="*/ 24 w 24"/>
                    <a:gd name="T5" fmla="*/ 6 h 16"/>
                    <a:gd name="T6" fmla="*/ 0 w 24"/>
                    <a:gd name="T7" fmla="*/ 16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16"/>
                      </a:moveTo>
                      <a:lnTo>
                        <a:pt x="18" y="0"/>
                      </a:lnTo>
                      <a:lnTo>
                        <a:pt x="24" y="6"/>
                      </a:lnTo>
                      <a:lnTo>
                        <a:pt x="0" y="16"/>
                      </a:lnTo>
                      <a:close/>
                    </a:path>
                  </a:pathLst>
                </a:custGeom>
                <a:grpFill/>
                <a:ln w="12700">
                  <a:noFill/>
                  <a:prstDash val="solid"/>
                  <a:round/>
                  <a:headEnd/>
                  <a:tailEnd/>
                </a:ln>
              </p:spPr>
              <p:txBody>
                <a:bodyPr/>
                <a:lstStyle/>
                <a:p>
                  <a:endParaRPr lang="de-DE"/>
                </a:p>
              </p:txBody>
            </p:sp>
            <p:sp>
              <p:nvSpPr>
                <p:cNvPr id="118" name="Freeform 45"/>
                <p:cNvSpPr>
                  <a:spLocks noChangeAspect="1"/>
                </p:cNvSpPr>
                <p:nvPr/>
              </p:nvSpPr>
              <p:spPr bwMode="auto">
                <a:xfrm>
                  <a:off x="2345" y="762"/>
                  <a:ext cx="18" cy="18"/>
                </a:xfrm>
                <a:custGeom>
                  <a:avLst/>
                  <a:gdLst>
                    <a:gd name="T0" fmla="*/ 15 w 18"/>
                    <a:gd name="T1" fmla="*/ 0 h 18"/>
                    <a:gd name="T2" fmla="*/ 18 w 18"/>
                    <a:gd name="T3" fmla="*/ 15 h 18"/>
                    <a:gd name="T4" fmla="*/ 0 w 18"/>
                    <a:gd name="T5" fmla="*/ 18 h 18"/>
                    <a:gd name="T6" fmla="*/ 15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5" y="0"/>
                      </a:moveTo>
                      <a:lnTo>
                        <a:pt x="18" y="15"/>
                      </a:lnTo>
                      <a:lnTo>
                        <a:pt x="0" y="18"/>
                      </a:lnTo>
                      <a:lnTo>
                        <a:pt x="15" y="0"/>
                      </a:lnTo>
                      <a:close/>
                    </a:path>
                  </a:pathLst>
                </a:custGeom>
                <a:grpFill/>
                <a:ln w="12700">
                  <a:noFill/>
                  <a:prstDash val="solid"/>
                  <a:round/>
                  <a:headEnd/>
                  <a:tailEnd/>
                </a:ln>
              </p:spPr>
              <p:txBody>
                <a:bodyPr/>
                <a:lstStyle/>
                <a:p>
                  <a:endParaRPr lang="de-DE"/>
                </a:p>
              </p:txBody>
            </p:sp>
            <p:sp>
              <p:nvSpPr>
                <p:cNvPr id="119" name="Freeform 46"/>
                <p:cNvSpPr>
                  <a:spLocks noChangeAspect="1"/>
                </p:cNvSpPr>
                <p:nvPr/>
              </p:nvSpPr>
              <p:spPr bwMode="auto">
                <a:xfrm>
                  <a:off x="2536" y="637"/>
                  <a:ext cx="33" cy="27"/>
                </a:xfrm>
                <a:custGeom>
                  <a:avLst/>
                  <a:gdLst>
                    <a:gd name="T0" fmla="*/ 15 w 33"/>
                    <a:gd name="T1" fmla="*/ 0 h 27"/>
                    <a:gd name="T2" fmla="*/ 0 w 33"/>
                    <a:gd name="T3" fmla="*/ 12 h 27"/>
                    <a:gd name="T4" fmla="*/ 21 w 33"/>
                    <a:gd name="T5" fmla="*/ 27 h 27"/>
                    <a:gd name="T6" fmla="*/ 33 w 33"/>
                    <a:gd name="T7" fmla="*/ 12 h 27"/>
                    <a:gd name="T8" fmla="*/ 15 w 33"/>
                    <a:gd name="T9" fmla="*/ 0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15" y="0"/>
                      </a:moveTo>
                      <a:lnTo>
                        <a:pt x="0" y="12"/>
                      </a:lnTo>
                      <a:lnTo>
                        <a:pt x="21" y="27"/>
                      </a:lnTo>
                      <a:lnTo>
                        <a:pt x="33" y="12"/>
                      </a:lnTo>
                      <a:lnTo>
                        <a:pt x="15" y="0"/>
                      </a:lnTo>
                      <a:close/>
                    </a:path>
                  </a:pathLst>
                </a:custGeom>
                <a:grpFill/>
                <a:ln w="12700">
                  <a:noFill/>
                  <a:prstDash val="solid"/>
                  <a:round/>
                  <a:headEnd/>
                  <a:tailEnd/>
                </a:ln>
              </p:spPr>
              <p:txBody>
                <a:bodyPr/>
                <a:lstStyle/>
                <a:p>
                  <a:endParaRPr lang="de-DE"/>
                </a:p>
              </p:txBody>
            </p:sp>
            <p:sp>
              <p:nvSpPr>
                <p:cNvPr id="120" name="Freeform 47"/>
                <p:cNvSpPr>
                  <a:spLocks noChangeAspect="1"/>
                </p:cNvSpPr>
                <p:nvPr/>
              </p:nvSpPr>
              <p:spPr bwMode="auto">
                <a:xfrm>
                  <a:off x="2566" y="613"/>
                  <a:ext cx="33" cy="27"/>
                </a:xfrm>
                <a:custGeom>
                  <a:avLst/>
                  <a:gdLst>
                    <a:gd name="T0" fmla="*/ 0 w 33"/>
                    <a:gd name="T1" fmla="*/ 9 h 27"/>
                    <a:gd name="T2" fmla="*/ 15 w 33"/>
                    <a:gd name="T3" fmla="*/ 27 h 27"/>
                    <a:gd name="T4" fmla="*/ 33 w 33"/>
                    <a:gd name="T5" fmla="*/ 15 h 27"/>
                    <a:gd name="T6" fmla="*/ 18 w 33"/>
                    <a:gd name="T7" fmla="*/ 0 h 27"/>
                    <a:gd name="T8" fmla="*/ 0 w 33"/>
                    <a:gd name="T9" fmla="*/ 9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0" y="9"/>
                      </a:moveTo>
                      <a:lnTo>
                        <a:pt x="15" y="27"/>
                      </a:lnTo>
                      <a:lnTo>
                        <a:pt x="33" y="15"/>
                      </a:lnTo>
                      <a:lnTo>
                        <a:pt x="18" y="0"/>
                      </a:lnTo>
                      <a:lnTo>
                        <a:pt x="0" y="9"/>
                      </a:lnTo>
                      <a:close/>
                    </a:path>
                  </a:pathLst>
                </a:custGeom>
                <a:grpFill/>
                <a:ln w="12700">
                  <a:noFill/>
                  <a:prstDash val="solid"/>
                  <a:round/>
                  <a:headEnd/>
                  <a:tailEnd/>
                </a:ln>
              </p:spPr>
              <p:txBody>
                <a:bodyPr/>
                <a:lstStyle/>
                <a:p>
                  <a:endParaRPr lang="de-DE"/>
                </a:p>
              </p:txBody>
            </p:sp>
            <p:sp>
              <p:nvSpPr>
                <p:cNvPr id="121" name="Freeform 48"/>
                <p:cNvSpPr>
                  <a:spLocks noChangeAspect="1"/>
                </p:cNvSpPr>
                <p:nvPr/>
              </p:nvSpPr>
              <p:spPr bwMode="auto">
                <a:xfrm>
                  <a:off x="2653" y="562"/>
                  <a:ext cx="48" cy="33"/>
                </a:xfrm>
                <a:custGeom>
                  <a:avLst/>
                  <a:gdLst>
                    <a:gd name="T0" fmla="*/ 21 w 48"/>
                    <a:gd name="T1" fmla="*/ 9 h 33"/>
                    <a:gd name="T2" fmla="*/ 30 w 48"/>
                    <a:gd name="T3" fmla="*/ 15 h 33"/>
                    <a:gd name="T4" fmla="*/ 48 w 48"/>
                    <a:gd name="T5" fmla="*/ 0 h 33"/>
                    <a:gd name="T6" fmla="*/ 39 w 48"/>
                    <a:gd name="T7" fmla="*/ 30 h 33"/>
                    <a:gd name="T8" fmla="*/ 21 w 48"/>
                    <a:gd name="T9" fmla="*/ 33 h 33"/>
                    <a:gd name="T10" fmla="*/ 0 w 48"/>
                    <a:gd name="T11" fmla="*/ 12 h 33"/>
                    <a:gd name="T12" fmla="*/ 21 w 48"/>
                    <a:gd name="T13" fmla="*/ 9 h 33"/>
                    <a:gd name="T14" fmla="*/ 0 60000 65536"/>
                    <a:gd name="T15" fmla="*/ 0 60000 65536"/>
                    <a:gd name="T16" fmla="*/ 0 60000 65536"/>
                    <a:gd name="T17" fmla="*/ 0 60000 65536"/>
                    <a:gd name="T18" fmla="*/ 0 60000 65536"/>
                    <a:gd name="T19" fmla="*/ 0 60000 65536"/>
                    <a:gd name="T20" fmla="*/ 0 60000 65536"/>
                    <a:gd name="T21" fmla="*/ 0 w 48"/>
                    <a:gd name="T22" fmla="*/ 0 h 33"/>
                    <a:gd name="T23" fmla="*/ 48 w 4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3">
                      <a:moveTo>
                        <a:pt x="21" y="9"/>
                      </a:moveTo>
                      <a:lnTo>
                        <a:pt x="30" y="15"/>
                      </a:lnTo>
                      <a:lnTo>
                        <a:pt x="48" y="0"/>
                      </a:lnTo>
                      <a:lnTo>
                        <a:pt x="39" y="30"/>
                      </a:lnTo>
                      <a:lnTo>
                        <a:pt x="21" y="33"/>
                      </a:lnTo>
                      <a:lnTo>
                        <a:pt x="0" y="12"/>
                      </a:lnTo>
                      <a:lnTo>
                        <a:pt x="21" y="9"/>
                      </a:lnTo>
                      <a:close/>
                    </a:path>
                  </a:pathLst>
                </a:custGeom>
                <a:grpFill/>
                <a:ln w="12700">
                  <a:noFill/>
                  <a:prstDash val="solid"/>
                  <a:round/>
                  <a:headEnd/>
                  <a:tailEnd/>
                </a:ln>
              </p:spPr>
              <p:txBody>
                <a:bodyPr/>
                <a:lstStyle/>
                <a:p>
                  <a:endParaRPr lang="de-DE"/>
                </a:p>
              </p:txBody>
            </p:sp>
            <p:sp>
              <p:nvSpPr>
                <p:cNvPr id="122" name="Freeform 49"/>
                <p:cNvSpPr>
                  <a:spLocks noChangeAspect="1"/>
                </p:cNvSpPr>
                <p:nvPr/>
              </p:nvSpPr>
              <p:spPr bwMode="auto">
                <a:xfrm>
                  <a:off x="2746" y="532"/>
                  <a:ext cx="24" cy="18"/>
                </a:xfrm>
                <a:custGeom>
                  <a:avLst/>
                  <a:gdLst>
                    <a:gd name="T0" fmla="*/ 12 w 24"/>
                    <a:gd name="T1" fmla="*/ 0 h 18"/>
                    <a:gd name="T2" fmla="*/ 21 w 24"/>
                    <a:gd name="T3" fmla="*/ 6 h 18"/>
                    <a:gd name="T4" fmla="*/ 24 w 24"/>
                    <a:gd name="T5" fmla="*/ 18 h 18"/>
                    <a:gd name="T6" fmla="*/ 0 w 24"/>
                    <a:gd name="T7" fmla="*/ 18 h 18"/>
                    <a:gd name="T8" fmla="*/ 12 w 24"/>
                    <a:gd name="T9" fmla="*/ 0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12" y="0"/>
                      </a:moveTo>
                      <a:lnTo>
                        <a:pt x="21" y="6"/>
                      </a:lnTo>
                      <a:lnTo>
                        <a:pt x="24" y="18"/>
                      </a:lnTo>
                      <a:lnTo>
                        <a:pt x="0" y="18"/>
                      </a:lnTo>
                      <a:lnTo>
                        <a:pt x="12" y="0"/>
                      </a:lnTo>
                      <a:close/>
                    </a:path>
                  </a:pathLst>
                </a:custGeom>
                <a:grpFill/>
                <a:ln w="12700">
                  <a:noFill/>
                  <a:prstDash val="solid"/>
                  <a:round/>
                  <a:headEnd/>
                  <a:tailEnd/>
                </a:ln>
              </p:spPr>
              <p:txBody>
                <a:bodyPr/>
                <a:lstStyle/>
                <a:p>
                  <a:endParaRPr lang="de-DE"/>
                </a:p>
              </p:txBody>
            </p:sp>
            <p:sp>
              <p:nvSpPr>
                <p:cNvPr id="123" name="Freeform 50"/>
                <p:cNvSpPr>
                  <a:spLocks noChangeAspect="1"/>
                </p:cNvSpPr>
                <p:nvPr/>
              </p:nvSpPr>
              <p:spPr bwMode="auto">
                <a:xfrm>
                  <a:off x="2129" y="1146"/>
                  <a:ext cx="36" cy="21"/>
                </a:xfrm>
                <a:custGeom>
                  <a:avLst/>
                  <a:gdLst>
                    <a:gd name="T0" fmla="*/ 36 w 36"/>
                    <a:gd name="T1" fmla="*/ 12 h 21"/>
                    <a:gd name="T2" fmla="*/ 9 w 36"/>
                    <a:gd name="T3" fmla="*/ 0 h 21"/>
                    <a:gd name="T4" fmla="*/ 0 w 36"/>
                    <a:gd name="T5" fmla="*/ 9 h 21"/>
                    <a:gd name="T6" fmla="*/ 3 w 36"/>
                    <a:gd name="T7" fmla="*/ 21 h 21"/>
                    <a:gd name="T8" fmla="*/ 36 w 36"/>
                    <a:gd name="T9" fmla="*/ 12 h 21"/>
                    <a:gd name="T10" fmla="*/ 0 60000 65536"/>
                    <a:gd name="T11" fmla="*/ 0 60000 65536"/>
                    <a:gd name="T12" fmla="*/ 0 60000 65536"/>
                    <a:gd name="T13" fmla="*/ 0 60000 65536"/>
                    <a:gd name="T14" fmla="*/ 0 60000 65536"/>
                    <a:gd name="T15" fmla="*/ 0 w 36"/>
                    <a:gd name="T16" fmla="*/ 0 h 21"/>
                    <a:gd name="T17" fmla="*/ 36 w 36"/>
                    <a:gd name="T18" fmla="*/ 21 h 21"/>
                  </a:gdLst>
                  <a:ahLst/>
                  <a:cxnLst>
                    <a:cxn ang="T10">
                      <a:pos x="T0" y="T1"/>
                    </a:cxn>
                    <a:cxn ang="T11">
                      <a:pos x="T2" y="T3"/>
                    </a:cxn>
                    <a:cxn ang="T12">
                      <a:pos x="T4" y="T5"/>
                    </a:cxn>
                    <a:cxn ang="T13">
                      <a:pos x="T6" y="T7"/>
                    </a:cxn>
                    <a:cxn ang="T14">
                      <a:pos x="T8" y="T9"/>
                    </a:cxn>
                  </a:cxnLst>
                  <a:rect l="T15" t="T16" r="T17" b="T18"/>
                  <a:pathLst>
                    <a:path w="36" h="21">
                      <a:moveTo>
                        <a:pt x="36" y="12"/>
                      </a:moveTo>
                      <a:lnTo>
                        <a:pt x="9" y="0"/>
                      </a:lnTo>
                      <a:lnTo>
                        <a:pt x="0" y="9"/>
                      </a:lnTo>
                      <a:lnTo>
                        <a:pt x="3" y="21"/>
                      </a:lnTo>
                      <a:lnTo>
                        <a:pt x="36" y="12"/>
                      </a:lnTo>
                      <a:close/>
                    </a:path>
                  </a:pathLst>
                </a:custGeom>
                <a:grpFill/>
                <a:ln w="12700">
                  <a:noFill/>
                  <a:prstDash val="solid"/>
                  <a:round/>
                  <a:headEnd/>
                  <a:tailEnd/>
                </a:ln>
              </p:spPr>
              <p:txBody>
                <a:bodyPr/>
                <a:lstStyle/>
                <a:p>
                  <a:endParaRPr lang="de-DE"/>
                </a:p>
              </p:txBody>
            </p:sp>
          </p:grpSp>
          <p:sp>
            <p:nvSpPr>
              <p:cNvPr id="54" name="Freeform 51"/>
              <p:cNvSpPr>
                <a:spLocks noChangeAspect="1"/>
              </p:cNvSpPr>
              <p:nvPr/>
            </p:nvSpPr>
            <p:spPr bwMode="auto">
              <a:xfrm>
                <a:off x="1958246" y="5990406"/>
                <a:ext cx="147339" cy="85740"/>
              </a:xfrm>
              <a:custGeom>
                <a:avLst/>
                <a:gdLst>
                  <a:gd name="T0" fmla="*/ 89 w 31"/>
                  <a:gd name="T1" fmla="*/ 0 h 22"/>
                  <a:gd name="T2" fmla="*/ 48 w 31"/>
                  <a:gd name="T3" fmla="*/ 0 h 22"/>
                  <a:gd name="T4" fmla="*/ 0 w 31"/>
                  <a:gd name="T5" fmla="*/ 48 h 22"/>
                  <a:gd name="T6" fmla="*/ 22 w 31"/>
                  <a:gd name="T7" fmla="*/ 72 h 22"/>
                  <a:gd name="T8" fmla="*/ 66 w 31"/>
                  <a:gd name="T9" fmla="*/ 72 h 22"/>
                  <a:gd name="T10" fmla="*/ 89 w 31"/>
                  <a:gd name="T11" fmla="*/ 0 h 22"/>
                  <a:gd name="T12" fmla="*/ 0 60000 65536"/>
                  <a:gd name="T13" fmla="*/ 0 60000 65536"/>
                  <a:gd name="T14" fmla="*/ 0 60000 65536"/>
                  <a:gd name="T15" fmla="*/ 0 60000 65536"/>
                  <a:gd name="T16" fmla="*/ 0 60000 65536"/>
                  <a:gd name="T17" fmla="*/ 0 60000 65536"/>
                  <a:gd name="T18" fmla="*/ 0 w 31"/>
                  <a:gd name="T19" fmla="*/ 0 h 22"/>
                  <a:gd name="T20" fmla="*/ 31 w 3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1" h="22">
                    <a:moveTo>
                      <a:pt x="31" y="0"/>
                    </a:moveTo>
                    <a:lnTo>
                      <a:pt x="16" y="0"/>
                    </a:lnTo>
                    <a:lnTo>
                      <a:pt x="0" y="15"/>
                    </a:lnTo>
                    <a:lnTo>
                      <a:pt x="8" y="22"/>
                    </a:lnTo>
                    <a:lnTo>
                      <a:pt x="23" y="22"/>
                    </a:lnTo>
                    <a:lnTo>
                      <a:pt x="31" y="0"/>
                    </a:lnTo>
                    <a:close/>
                  </a:path>
                </a:pathLst>
              </a:custGeom>
              <a:solidFill>
                <a:schemeClr val="bg1">
                  <a:lumMod val="85000"/>
                </a:schemeClr>
              </a:solidFill>
              <a:ln w="12700">
                <a:noFill/>
                <a:prstDash val="solid"/>
                <a:round/>
                <a:headEnd/>
                <a:tailEnd/>
              </a:ln>
            </p:spPr>
            <p:txBody>
              <a:bodyPr/>
              <a:lstStyle/>
              <a:p>
                <a:endParaRPr lang="de-DE"/>
              </a:p>
            </p:txBody>
          </p:sp>
          <p:sp>
            <p:nvSpPr>
              <p:cNvPr id="55" name="Freeform 52"/>
              <p:cNvSpPr>
                <a:spLocks noChangeAspect="1"/>
              </p:cNvSpPr>
              <p:nvPr/>
            </p:nvSpPr>
            <p:spPr bwMode="auto">
              <a:xfrm>
                <a:off x="2216089" y="5957429"/>
                <a:ext cx="139153" cy="85740"/>
              </a:xfrm>
              <a:custGeom>
                <a:avLst/>
                <a:gdLst>
                  <a:gd name="T0" fmla="*/ 0 w 71"/>
                  <a:gd name="T1" fmla="*/ 0 h 56"/>
                  <a:gd name="T2" fmla="*/ 0 w 71"/>
                  <a:gd name="T3" fmla="*/ 0 h 56"/>
                  <a:gd name="T4" fmla="*/ 0 w 71"/>
                  <a:gd name="T5" fmla="*/ 0 h 56"/>
                  <a:gd name="T6" fmla="*/ 0 w 71"/>
                  <a:gd name="T7" fmla="*/ 0 h 56"/>
                  <a:gd name="T8" fmla="*/ 0 w 71"/>
                  <a:gd name="T9" fmla="*/ 0 h 56"/>
                  <a:gd name="T10" fmla="*/ 0 w 71"/>
                  <a:gd name="T11" fmla="*/ 0 h 56"/>
                  <a:gd name="T12" fmla="*/ 0 w 71"/>
                  <a:gd name="T13" fmla="*/ 0 h 56"/>
                  <a:gd name="T14" fmla="*/ 0 w 71"/>
                  <a:gd name="T15" fmla="*/ 0 h 56"/>
                  <a:gd name="T16" fmla="*/ 0 w 71"/>
                  <a:gd name="T17" fmla="*/ 0 h 56"/>
                  <a:gd name="T18" fmla="*/ 0 w 71"/>
                  <a:gd name="T19" fmla="*/ 0 h 56"/>
                  <a:gd name="T20" fmla="*/ 0 w 71"/>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56"/>
                  <a:gd name="T35" fmla="*/ 71 w 71"/>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56">
                    <a:moveTo>
                      <a:pt x="52" y="0"/>
                    </a:moveTo>
                    <a:lnTo>
                      <a:pt x="45" y="7"/>
                    </a:lnTo>
                    <a:lnTo>
                      <a:pt x="15" y="11"/>
                    </a:lnTo>
                    <a:lnTo>
                      <a:pt x="0" y="30"/>
                    </a:lnTo>
                    <a:lnTo>
                      <a:pt x="22" y="45"/>
                    </a:lnTo>
                    <a:lnTo>
                      <a:pt x="34" y="56"/>
                    </a:lnTo>
                    <a:lnTo>
                      <a:pt x="56" y="52"/>
                    </a:lnTo>
                    <a:lnTo>
                      <a:pt x="71" y="45"/>
                    </a:lnTo>
                    <a:lnTo>
                      <a:pt x="67" y="30"/>
                    </a:lnTo>
                    <a:lnTo>
                      <a:pt x="56" y="19"/>
                    </a:lnTo>
                    <a:lnTo>
                      <a:pt x="52" y="0"/>
                    </a:lnTo>
                    <a:close/>
                  </a:path>
                </a:pathLst>
              </a:custGeom>
              <a:solidFill>
                <a:schemeClr val="bg1">
                  <a:lumMod val="85000"/>
                </a:schemeClr>
              </a:solidFill>
              <a:ln w="12700">
                <a:noFill/>
                <a:prstDash val="solid"/>
                <a:round/>
                <a:headEnd/>
                <a:tailEnd/>
              </a:ln>
            </p:spPr>
            <p:txBody>
              <a:bodyPr/>
              <a:lstStyle/>
              <a:p>
                <a:endParaRPr lang="de-DE"/>
              </a:p>
            </p:txBody>
          </p:sp>
          <p:sp>
            <p:nvSpPr>
              <p:cNvPr id="56" name="Freeform 53"/>
              <p:cNvSpPr>
                <a:spLocks noChangeAspect="1"/>
              </p:cNvSpPr>
              <p:nvPr/>
            </p:nvSpPr>
            <p:spPr bwMode="auto">
              <a:xfrm>
                <a:off x="2363428" y="5894772"/>
                <a:ext cx="114597" cy="115420"/>
              </a:xfrm>
              <a:custGeom>
                <a:avLst/>
                <a:gdLst>
                  <a:gd name="T0" fmla="*/ 60 w 23"/>
                  <a:gd name="T1" fmla="*/ 0 h 29"/>
                  <a:gd name="T2" fmla="*/ 0 w 23"/>
                  <a:gd name="T3" fmla="*/ 25 h 29"/>
                  <a:gd name="T4" fmla="*/ 49 w 23"/>
                  <a:gd name="T5" fmla="*/ 70 h 29"/>
                  <a:gd name="T6" fmla="*/ 90 w 23"/>
                  <a:gd name="T7" fmla="*/ 110 h 29"/>
                  <a:gd name="T8" fmla="*/ 60 w 23"/>
                  <a:gd name="T9" fmla="*/ 0 h 29"/>
                  <a:gd name="T10" fmla="*/ 0 60000 65536"/>
                  <a:gd name="T11" fmla="*/ 0 60000 65536"/>
                  <a:gd name="T12" fmla="*/ 0 60000 65536"/>
                  <a:gd name="T13" fmla="*/ 0 60000 65536"/>
                  <a:gd name="T14" fmla="*/ 0 60000 65536"/>
                  <a:gd name="T15" fmla="*/ 0 w 23"/>
                  <a:gd name="T16" fmla="*/ 0 h 29"/>
                  <a:gd name="T17" fmla="*/ 23 w 23"/>
                  <a:gd name="T18" fmla="*/ 29 h 29"/>
                </a:gdLst>
                <a:ahLst/>
                <a:cxnLst>
                  <a:cxn ang="T10">
                    <a:pos x="T0" y="T1"/>
                  </a:cxn>
                  <a:cxn ang="T11">
                    <a:pos x="T2" y="T3"/>
                  </a:cxn>
                  <a:cxn ang="T12">
                    <a:pos x="T4" y="T5"/>
                  </a:cxn>
                  <a:cxn ang="T13">
                    <a:pos x="T6" y="T7"/>
                  </a:cxn>
                  <a:cxn ang="T14">
                    <a:pos x="T8" y="T9"/>
                  </a:cxn>
                </a:cxnLst>
                <a:rect l="T15" t="T16" r="T17" b="T18"/>
                <a:pathLst>
                  <a:path w="23" h="29">
                    <a:moveTo>
                      <a:pt x="15" y="0"/>
                    </a:moveTo>
                    <a:lnTo>
                      <a:pt x="0" y="7"/>
                    </a:lnTo>
                    <a:lnTo>
                      <a:pt x="12" y="18"/>
                    </a:lnTo>
                    <a:lnTo>
                      <a:pt x="23" y="29"/>
                    </a:lnTo>
                    <a:lnTo>
                      <a:pt x="15" y="0"/>
                    </a:lnTo>
                    <a:close/>
                  </a:path>
                </a:pathLst>
              </a:custGeom>
              <a:solidFill>
                <a:schemeClr val="bg1">
                  <a:lumMod val="85000"/>
                </a:schemeClr>
              </a:solidFill>
              <a:ln w="12700">
                <a:noFill/>
                <a:prstDash val="solid"/>
                <a:round/>
                <a:headEnd/>
                <a:tailEnd/>
              </a:ln>
            </p:spPr>
            <p:txBody>
              <a:bodyPr/>
              <a:lstStyle/>
              <a:p>
                <a:endParaRPr lang="de-DE"/>
              </a:p>
            </p:txBody>
          </p:sp>
          <p:sp>
            <p:nvSpPr>
              <p:cNvPr id="57" name="Freeform 54"/>
              <p:cNvSpPr>
                <a:spLocks noChangeAspect="1"/>
              </p:cNvSpPr>
              <p:nvPr/>
            </p:nvSpPr>
            <p:spPr bwMode="auto">
              <a:xfrm>
                <a:off x="2989618" y="5921154"/>
                <a:ext cx="229194" cy="286900"/>
              </a:xfrm>
              <a:custGeom>
                <a:avLst/>
                <a:gdLst>
                  <a:gd name="T0" fmla="*/ 0 w 119"/>
                  <a:gd name="T1" fmla="*/ 0 h 193"/>
                  <a:gd name="T2" fmla="*/ 0 w 119"/>
                  <a:gd name="T3" fmla="*/ 0 h 193"/>
                  <a:gd name="T4" fmla="*/ 0 w 119"/>
                  <a:gd name="T5" fmla="*/ 0 h 193"/>
                  <a:gd name="T6" fmla="*/ 0 w 119"/>
                  <a:gd name="T7" fmla="*/ 0 h 193"/>
                  <a:gd name="T8" fmla="*/ 0 w 119"/>
                  <a:gd name="T9" fmla="*/ 0 h 193"/>
                  <a:gd name="T10" fmla="*/ 0 w 119"/>
                  <a:gd name="T11" fmla="*/ 0 h 193"/>
                  <a:gd name="T12" fmla="*/ 0 w 119"/>
                  <a:gd name="T13" fmla="*/ 0 h 193"/>
                  <a:gd name="T14" fmla="*/ 0 w 119"/>
                  <a:gd name="T15" fmla="*/ 0 h 193"/>
                  <a:gd name="T16" fmla="*/ 0 w 119"/>
                  <a:gd name="T17" fmla="*/ 0 h 193"/>
                  <a:gd name="T18" fmla="*/ 0 w 119"/>
                  <a:gd name="T19" fmla="*/ 0 h 193"/>
                  <a:gd name="T20" fmla="*/ 0 w 119"/>
                  <a:gd name="T21" fmla="*/ 0 h 193"/>
                  <a:gd name="T22" fmla="*/ 0 w 119"/>
                  <a:gd name="T23" fmla="*/ 1 h 193"/>
                  <a:gd name="T24" fmla="*/ 0 w 119"/>
                  <a:gd name="T25" fmla="*/ 1 h 193"/>
                  <a:gd name="T26" fmla="*/ 0 w 119"/>
                  <a:gd name="T27" fmla="*/ 0 h 193"/>
                  <a:gd name="T28" fmla="*/ 0 w 119"/>
                  <a:gd name="T29" fmla="*/ 0 h 193"/>
                  <a:gd name="T30" fmla="*/ 0 w 119"/>
                  <a:gd name="T31" fmla="*/ 0 h 193"/>
                  <a:gd name="T32" fmla="*/ 0 w 119"/>
                  <a:gd name="T33" fmla="*/ 0 h 193"/>
                  <a:gd name="T34" fmla="*/ 0 w 119"/>
                  <a:gd name="T35" fmla="*/ 0 h 193"/>
                  <a:gd name="T36" fmla="*/ 0 w 119"/>
                  <a:gd name="T37" fmla="*/ 0 h 193"/>
                  <a:gd name="T38" fmla="*/ 0 w 119"/>
                  <a:gd name="T39" fmla="*/ 0 h 193"/>
                  <a:gd name="T40" fmla="*/ 0 w 119"/>
                  <a:gd name="T41" fmla="*/ 0 h 193"/>
                  <a:gd name="T42" fmla="*/ 0 w 119"/>
                  <a:gd name="T43" fmla="*/ 0 h 193"/>
                  <a:gd name="T44" fmla="*/ 0 w 119"/>
                  <a:gd name="T45" fmla="*/ 0 h 193"/>
                  <a:gd name="T46" fmla="*/ 0 w 119"/>
                  <a:gd name="T47" fmla="*/ 0 h 193"/>
                  <a:gd name="T48" fmla="*/ 0 w 119"/>
                  <a:gd name="T49" fmla="*/ 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93"/>
                  <a:gd name="T77" fmla="*/ 119 w 119"/>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93">
                    <a:moveTo>
                      <a:pt x="71" y="0"/>
                    </a:moveTo>
                    <a:lnTo>
                      <a:pt x="52" y="11"/>
                    </a:lnTo>
                    <a:lnTo>
                      <a:pt x="37" y="22"/>
                    </a:lnTo>
                    <a:lnTo>
                      <a:pt x="22" y="26"/>
                    </a:lnTo>
                    <a:lnTo>
                      <a:pt x="0" y="22"/>
                    </a:lnTo>
                    <a:lnTo>
                      <a:pt x="4" y="45"/>
                    </a:lnTo>
                    <a:lnTo>
                      <a:pt x="15" y="59"/>
                    </a:lnTo>
                    <a:lnTo>
                      <a:pt x="11" y="97"/>
                    </a:lnTo>
                    <a:lnTo>
                      <a:pt x="11" y="115"/>
                    </a:lnTo>
                    <a:lnTo>
                      <a:pt x="15" y="130"/>
                    </a:lnTo>
                    <a:lnTo>
                      <a:pt x="4" y="160"/>
                    </a:lnTo>
                    <a:lnTo>
                      <a:pt x="7" y="182"/>
                    </a:lnTo>
                    <a:lnTo>
                      <a:pt x="22" y="193"/>
                    </a:lnTo>
                    <a:lnTo>
                      <a:pt x="44" y="178"/>
                    </a:lnTo>
                    <a:lnTo>
                      <a:pt x="52" y="174"/>
                    </a:lnTo>
                    <a:lnTo>
                      <a:pt x="75" y="178"/>
                    </a:lnTo>
                    <a:lnTo>
                      <a:pt x="90" y="163"/>
                    </a:lnTo>
                    <a:lnTo>
                      <a:pt x="90" y="148"/>
                    </a:lnTo>
                    <a:lnTo>
                      <a:pt x="108" y="119"/>
                    </a:lnTo>
                    <a:lnTo>
                      <a:pt x="115" y="100"/>
                    </a:lnTo>
                    <a:lnTo>
                      <a:pt x="108" y="82"/>
                    </a:lnTo>
                    <a:lnTo>
                      <a:pt x="119" y="59"/>
                    </a:lnTo>
                    <a:lnTo>
                      <a:pt x="112" y="26"/>
                    </a:lnTo>
                    <a:lnTo>
                      <a:pt x="108" y="7"/>
                    </a:lnTo>
                    <a:lnTo>
                      <a:pt x="71" y="0"/>
                    </a:lnTo>
                    <a:close/>
                  </a:path>
                </a:pathLst>
              </a:custGeom>
              <a:solidFill>
                <a:schemeClr val="bg1">
                  <a:lumMod val="85000"/>
                </a:schemeClr>
              </a:solidFill>
              <a:ln w="12700">
                <a:noFill/>
                <a:prstDash val="solid"/>
                <a:round/>
                <a:headEnd/>
                <a:tailEnd/>
              </a:ln>
            </p:spPr>
            <p:txBody>
              <a:bodyPr/>
              <a:lstStyle/>
              <a:p>
                <a:endParaRPr lang="de-DE"/>
              </a:p>
            </p:txBody>
          </p:sp>
          <p:sp>
            <p:nvSpPr>
              <p:cNvPr id="58" name="Freeform 55"/>
              <p:cNvSpPr>
                <a:spLocks noChangeAspect="1"/>
              </p:cNvSpPr>
              <p:nvPr/>
            </p:nvSpPr>
            <p:spPr bwMode="auto">
              <a:xfrm>
                <a:off x="3517582" y="6369641"/>
                <a:ext cx="413367" cy="201160"/>
              </a:xfrm>
              <a:custGeom>
                <a:avLst/>
                <a:gdLst>
                  <a:gd name="T0" fmla="*/ 1 w 216"/>
                  <a:gd name="T1" fmla="*/ 0 h 136"/>
                  <a:gd name="T2" fmla="*/ 1 w 216"/>
                  <a:gd name="T3" fmla="*/ 0 h 136"/>
                  <a:gd name="T4" fmla="*/ 1 w 216"/>
                  <a:gd name="T5" fmla="*/ 0 h 136"/>
                  <a:gd name="T6" fmla="*/ 1 w 216"/>
                  <a:gd name="T7" fmla="*/ 0 h 136"/>
                  <a:gd name="T8" fmla="*/ 1 w 216"/>
                  <a:gd name="T9" fmla="*/ 0 h 136"/>
                  <a:gd name="T10" fmla="*/ 1 w 216"/>
                  <a:gd name="T11" fmla="*/ 0 h 136"/>
                  <a:gd name="T12" fmla="*/ 1 w 216"/>
                  <a:gd name="T13" fmla="*/ 0 h 136"/>
                  <a:gd name="T14" fmla="*/ 1 w 216"/>
                  <a:gd name="T15" fmla="*/ 0 h 136"/>
                  <a:gd name="T16" fmla="*/ 1 w 216"/>
                  <a:gd name="T17" fmla="*/ 0 h 136"/>
                  <a:gd name="T18" fmla="*/ 1 w 216"/>
                  <a:gd name="T19" fmla="*/ 0 h 136"/>
                  <a:gd name="T20" fmla="*/ 0 w 216"/>
                  <a:gd name="T21" fmla="*/ 0 h 136"/>
                  <a:gd name="T22" fmla="*/ 0 w 216"/>
                  <a:gd name="T23" fmla="*/ 0 h 136"/>
                  <a:gd name="T24" fmla="*/ 0 w 216"/>
                  <a:gd name="T25" fmla="*/ 0 h 136"/>
                  <a:gd name="T26" fmla="*/ 0 w 216"/>
                  <a:gd name="T27" fmla="*/ 0 h 136"/>
                  <a:gd name="T28" fmla="*/ 0 w 216"/>
                  <a:gd name="T29" fmla="*/ 0 h 136"/>
                  <a:gd name="T30" fmla="*/ 0 w 216"/>
                  <a:gd name="T31" fmla="*/ 0 h 136"/>
                  <a:gd name="T32" fmla="*/ 0 w 216"/>
                  <a:gd name="T33" fmla="*/ 0 h 136"/>
                  <a:gd name="T34" fmla="*/ 0 w 216"/>
                  <a:gd name="T35" fmla="*/ 0 h 136"/>
                  <a:gd name="T36" fmla="*/ 0 w 216"/>
                  <a:gd name="T37" fmla="*/ 0 h 136"/>
                  <a:gd name="T38" fmla="*/ 0 w 216"/>
                  <a:gd name="T39" fmla="*/ 0 h 136"/>
                  <a:gd name="T40" fmla="*/ 0 w 216"/>
                  <a:gd name="T41" fmla="*/ 0 h 136"/>
                  <a:gd name="T42" fmla="*/ 0 w 216"/>
                  <a:gd name="T43" fmla="*/ 0 h 136"/>
                  <a:gd name="T44" fmla="*/ 0 w 216"/>
                  <a:gd name="T45" fmla="*/ 0 h 136"/>
                  <a:gd name="T46" fmla="*/ 0 w 216"/>
                  <a:gd name="T47" fmla="*/ 0 h 136"/>
                  <a:gd name="T48" fmla="*/ 0 w 216"/>
                  <a:gd name="T49" fmla="*/ 0 h 136"/>
                  <a:gd name="T50" fmla="*/ 0 w 216"/>
                  <a:gd name="T51" fmla="*/ 0 h 136"/>
                  <a:gd name="T52" fmla="*/ 0 w 216"/>
                  <a:gd name="T53" fmla="*/ 0 h 136"/>
                  <a:gd name="T54" fmla="*/ 1 w 216"/>
                  <a:gd name="T55" fmla="*/ 0 h 136"/>
                  <a:gd name="T56" fmla="*/ 1 w 216"/>
                  <a:gd name="T57" fmla="*/ 0 h 1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
                  <a:gd name="T88" fmla="*/ 0 h 136"/>
                  <a:gd name="T89" fmla="*/ 216 w 216"/>
                  <a:gd name="T90" fmla="*/ 136 h 1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 h="136">
                    <a:moveTo>
                      <a:pt x="205" y="0"/>
                    </a:moveTo>
                    <a:lnTo>
                      <a:pt x="216" y="11"/>
                    </a:lnTo>
                    <a:lnTo>
                      <a:pt x="209" y="22"/>
                    </a:lnTo>
                    <a:lnTo>
                      <a:pt x="201" y="40"/>
                    </a:lnTo>
                    <a:lnTo>
                      <a:pt x="190" y="51"/>
                    </a:lnTo>
                    <a:lnTo>
                      <a:pt x="194" y="85"/>
                    </a:lnTo>
                    <a:lnTo>
                      <a:pt x="201" y="110"/>
                    </a:lnTo>
                    <a:lnTo>
                      <a:pt x="182" y="121"/>
                    </a:lnTo>
                    <a:lnTo>
                      <a:pt x="179" y="132"/>
                    </a:lnTo>
                    <a:lnTo>
                      <a:pt x="164" y="136"/>
                    </a:lnTo>
                    <a:lnTo>
                      <a:pt x="142" y="114"/>
                    </a:lnTo>
                    <a:lnTo>
                      <a:pt x="127" y="114"/>
                    </a:lnTo>
                    <a:lnTo>
                      <a:pt x="115" y="96"/>
                    </a:lnTo>
                    <a:lnTo>
                      <a:pt x="93" y="85"/>
                    </a:lnTo>
                    <a:lnTo>
                      <a:pt x="78" y="81"/>
                    </a:lnTo>
                    <a:lnTo>
                      <a:pt x="63" y="74"/>
                    </a:lnTo>
                    <a:lnTo>
                      <a:pt x="48" y="62"/>
                    </a:lnTo>
                    <a:lnTo>
                      <a:pt x="22" y="44"/>
                    </a:lnTo>
                    <a:lnTo>
                      <a:pt x="11" y="40"/>
                    </a:lnTo>
                    <a:lnTo>
                      <a:pt x="0" y="29"/>
                    </a:lnTo>
                    <a:lnTo>
                      <a:pt x="0" y="15"/>
                    </a:lnTo>
                    <a:lnTo>
                      <a:pt x="4" y="4"/>
                    </a:lnTo>
                    <a:lnTo>
                      <a:pt x="26" y="7"/>
                    </a:lnTo>
                    <a:lnTo>
                      <a:pt x="60" y="7"/>
                    </a:lnTo>
                    <a:lnTo>
                      <a:pt x="67" y="18"/>
                    </a:lnTo>
                    <a:lnTo>
                      <a:pt x="104" y="18"/>
                    </a:lnTo>
                    <a:lnTo>
                      <a:pt x="130" y="18"/>
                    </a:lnTo>
                    <a:lnTo>
                      <a:pt x="164" y="11"/>
                    </a:lnTo>
                    <a:lnTo>
                      <a:pt x="205" y="0"/>
                    </a:lnTo>
                    <a:close/>
                  </a:path>
                </a:pathLst>
              </a:custGeom>
              <a:solidFill>
                <a:schemeClr val="bg1">
                  <a:lumMod val="85000"/>
                </a:schemeClr>
              </a:solidFill>
              <a:ln w="12700">
                <a:noFill/>
                <a:prstDash val="solid"/>
                <a:round/>
                <a:headEnd/>
                <a:tailEnd/>
              </a:ln>
            </p:spPr>
            <p:txBody>
              <a:bodyPr/>
              <a:lstStyle/>
              <a:p>
                <a:endParaRPr lang="de-DE"/>
              </a:p>
            </p:txBody>
          </p:sp>
          <p:sp>
            <p:nvSpPr>
              <p:cNvPr id="59" name="Freeform 56"/>
              <p:cNvSpPr>
                <a:spLocks noChangeAspect="1"/>
              </p:cNvSpPr>
              <p:nvPr/>
            </p:nvSpPr>
            <p:spPr bwMode="auto">
              <a:xfrm>
                <a:off x="2940505" y="5189064"/>
                <a:ext cx="1407904" cy="1233340"/>
              </a:xfrm>
              <a:custGeom>
                <a:avLst/>
                <a:gdLst>
                  <a:gd name="T0" fmla="*/ 3 w 737"/>
                  <a:gd name="T1" fmla="*/ 3 h 830"/>
                  <a:gd name="T2" fmla="*/ 3 w 737"/>
                  <a:gd name="T3" fmla="*/ 3 h 830"/>
                  <a:gd name="T4" fmla="*/ 3 w 737"/>
                  <a:gd name="T5" fmla="*/ 3 h 830"/>
                  <a:gd name="T6" fmla="*/ 3 w 737"/>
                  <a:gd name="T7" fmla="*/ 3 h 830"/>
                  <a:gd name="T8" fmla="*/ 3 w 737"/>
                  <a:gd name="T9" fmla="*/ 3 h 830"/>
                  <a:gd name="T10" fmla="*/ 3 w 737"/>
                  <a:gd name="T11" fmla="*/ 2 h 830"/>
                  <a:gd name="T12" fmla="*/ 3 w 737"/>
                  <a:gd name="T13" fmla="*/ 2 h 830"/>
                  <a:gd name="T14" fmla="*/ 3 w 737"/>
                  <a:gd name="T15" fmla="*/ 2 h 830"/>
                  <a:gd name="T16" fmla="*/ 3 w 737"/>
                  <a:gd name="T17" fmla="*/ 2 h 830"/>
                  <a:gd name="T18" fmla="*/ 3 w 737"/>
                  <a:gd name="T19" fmla="*/ 2 h 830"/>
                  <a:gd name="T20" fmla="*/ 3 w 737"/>
                  <a:gd name="T21" fmla="*/ 2 h 830"/>
                  <a:gd name="T22" fmla="*/ 3 w 737"/>
                  <a:gd name="T23" fmla="*/ 2 h 830"/>
                  <a:gd name="T24" fmla="*/ 3 w 737"/>
                  <a:gd name="T25" fmla="*/ 2 h 830"/>
                  <a:gd name="T26" fmla="*/ 3 w 737"/>
                  <a:gd name="T27" fmla="*/ 2 h 830"/>
                  <a:gd name="T28" fmla="*/ 2 w 737"/>
                  <a:gd name="T29" fmla="*/ 2 h 830"/>
                  <a:gd name="T30" fmla="*/ 2 w 737"/>
                  <a:gd name="T31" fmla="*/ 2 h 830"/>
                  <a:gd name="T32" fmla="*/ 2 w 737"/>
                  <a:gd name="T33" fmla="*/ 1 h 830"/>
                  <a:gd name="T34" fmla="*/ 2 w 737"/>
                  <a:gd name="T35" fmla="*/ 1 h 830"/>
                  <a:gd name="T36" fmla="*/ 1 w 737"/>
                  <a:gd name="T37" fmla="*/ 0 h 830"/>
                  <a:gd name="T38" fmla="*/ 2 w 737"/>
                  <a:gd name="T39" fmla="*/ 0 h 830"/>
                  <a:gd name="T40" fmla="*/ 2 w 737"/>
                  <a:gd name="T41" fmla="*/ 0 h 830"/>
                  <a:gd name="T42" fmla="*/ 2 w 737"/>
                  <a:gd name="T43" fmla="*/ 0 h 830"/>
                  <a:gd name="T44" fmla="*/ 2 w 737"/>
                  <a:gd name="T45" fmla="*/ 0 h 830"/>
                  <a:gd name="T46" fmla="*/ 1 w 737"/>
                  <a:gd name="T47" fmla="*/ 0 h 830"/>
                  <a:gd name="T48" fmla="*/ 1 w 737"/>
                  <a:gd name="T49" fmla="*/ 0 h 830"/>
                  <a:gd name="T50" fmla="*/ 1 w 737"/>
                  <a:gd name="T51" fmla="*/ 0 h 830"/>
                  <a:gd name="T52" fmla="*/ 0 w 737"/>
                  <a:gd name="T53" fmla="*/ 0 h 830"/>
                  <a:gd name="T54" fmla="*/ 0 w 737"/>
                  <a:gd name="T55" fmla="*/ 0 h 830"/>
                  <a:gd name="T56" fmla="*/ 0 w 737"/>
                  <a:gd name="T57" fmla="*/ 0 h 830"/>
                  <a:gd name="T58" fmla="*/ 0 w 737"/>
                  <a:gd name="T59" fmla="*/ 0 h 830"/>
                  <a:gd name="T60" fmla="*/ 0 w 737"/>
                  <a:gd name="T61" fmla="*/ 0 h 830"/>
                  <a:gd name="T62" fmla="*/ 0 w 737"/>
                  <a:gd name="T63" fmla="*/ 1 h 830"/>
                  <a:gd name="T64" fmla="*/ 0 w 737"/>
                  <a:gd name="T65" fmla="*/ 1 h 830"/>
                  <a:gd name="T66" fmla="*/ 0 w 737"/>
                  <a:gd name="T67" fmla="*/ 1 h 830"/>
                  <a:gd name="T68" fmla="*/ 0 w 737"/>
                  <a:gd name="T69" fmla="*/ 1 h 830"/>
                  <a:gd name="T70" fmla="*/ 1 w 737"/>
                  <a:gd name="T71" fmla="*/ 1 h 830"/>
                  <a:gd name="T72" fmla="*/ 1 w 737"/>
                  <a:gd name="T73" fmla="*/ 1 h 830"/>
                  <a:gd name="T74" fmla="*/ 1 w 737"/>
                  <a:gd name="T75" fmla="*/ 1 h 830"/>
                  <a:gd name="T76" fmla="*/ 1 w 737"/>
                  <a:gd name="T77" fmla="*/ 2 h 830"/>
                  <a:gd name="T78" fmla="*/ 2 w 737"/>
                  <a:gd name="T79" fmla="*/ 2 h 830"/>
                  <a:gd name="T80" fmla="*/ 2 w 737"/>
                  <a:gd name="T81" fmla="*/ 2 h 830"/>
                  <a:gd name="T82" fmla="*/ 2 w 737"/>
                  <a:gd name="T83" fmla="*/ 2 h 830"/>
                  <a:gd name="T84" fmla="*/ 3 w 737"/>
                  <a:gd name="T85" fmla="*/ 2 h 830"/>
                  <a:gd name="T86" fmla="*/ 3 w 737"/>
                  <a:gd name="T87" fmla="*/ 3 h 830"/>
                  <a:gd name="T88" fmla="*/ 3 w 737"/>
                  <a:gd name="T89" fmla="*/ 3 h 830"/>
                  <a:gd name="T90" fmla="*/ 3 w 737"/>
                  <a:gd name="T91" fmla="*/ 3 h 8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7"/>
                  <a:gd name="T139" fmla="*/ 0 h 830"/>
                  <a:gd name="T140" fmla="*/ 737 w 737"/>
                  <a:gd name="T141" fmla="*/ 830 h 8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7" h="830">
                    <a:moveTo>
                      <a:pt x="534" y="819"/>
                    </a:moveTo>
                    <a:lnTo>
                      <a:pt x="545" y="830"/>
                    </a:lnTo>
                    <a:lnTo>
                      <a:pt x="564" y="819"/>
                    </a:lnTo>
                    <a:lnTo>
                      <a:pt x="586" y="789"/>
                    </a:lnTo>
                    <a:lnTo>
                      <a:pt x="597" y="745"/>
                    </a:lnTo>
                    <a:lnTo>
                      <a:pt x="609" y="741"/>
                    </a:lnTo>
                    <a:lnTo>
                      <a:pt x="617" y="748"/>
                    </a:lnTo>
                    <a:lnTo>
                      <a:pt x="632" y="734"/>
                    </a:lnTo>
                    <a:lnTo>
                      <a:pt x="628" y="715"/>
                    </a:lnTo>
                    <a:lnTo>
                      <a:pt x="635" y="700"/>
                    </a:lnTo>
                    <a:lnTo>
                      <a:pt x="632" y="693"/>
                    </a:lnTo>
                    <a:lnTo>
                      <a:pt x="613" y="678"/>
                    </a:lnTo>
                    <a:lnTo>
                      <a:pt x="606" y="678"/>
                    </a:lnTo>
                    <a:lnTo>
                      <a:pt x="609" y="670"/>
                    </a:lnTo>
                    <a:lnTo>
                      <a:pt x="594" y="674"/>
                    </a:lnTo>
                    <a:lnTo>
                      <a:pt x="586" y="667"/>
                    </a:lnTo>
                    <a:lnTo>
                      <a:pt x="586" y="659"/>
                    </a:lnTo>
                    <a:lnTo>
                      <a:pt x="609" y="645"/>
                    </a:lnTo>
                    <a:lnTo>
                      <a:pt x="620" y="630"/>
                    </a:lnTo>
                    <a:lnTo>
                      <a:pt x="620" y="607"/>
                    </a:lnTo>
                    <a:lnTo>
                      <a:pt x="632" y="604"/>
                    </a:lnTo>
                    <a:lnTo>
                      <a:pt x="669" y="622"/>
                    </a:lnTo>
                    <a:lnTo>
                      <a:pt x="683" y="626"/>
                    </a:lnTo>
                    <a:lnTo>
                      <a:pt x="702" y="652"/>
                    </a:lnTo>
                    <a:lnTo>
                      <a:pt x="709" y="667"/>
                    </a:lnTo>
                    <a:lnTo>
                      <a:pt x="720" y="667"/>
                    </a:lnTo>
                    <a:lnTo>
                      <a:pt x="731" y="652"/>
                    </a:lnTo>
                    <a:lnTo>
                      <a:pt x="737" y="637"/>
                    </a:lnTo>
                    <a:lnTo>
                      <a:pt x="724" y="611"/>
                    </a:lnTo>
                    <a:lnTo>
                      <a:pt x="709" y="596"/>
                    </a:lnTo>
                    <a:lnTo>
                      <a:pt x="695" y="596"/>
                    </a:lnTo>
                    <a:lnTo>
                      <a:pt x="695" y="593"/>
                    </a:lnTo>
                    <a:lnTo>
                      <a:pt x="687" y="593"/>
                    </a:lnTo>
                    <a:lnTo>
                      <a:pt x="650" y="555"/>
                    </a:lnTo>
                    <a:lnTo>
                      <a:pt x="632" y="559"/>
                    </a:lnTo>
                    <a:lnTo>
                      <a:pt x="609" y="530"/>
                    </a:lnTo>
                    <a:lnTo>
                      <a:pt x="594" y="526"/>
                    </a:lnTo>
                    <a:lnTo>
                      <a:pt x="571" y="504"/>
                    </a:lnTo>
                    <a:lnTo>
                      <a:pt x="560" y="496"/>
                    </a:lnTo>
                    <a:lnTo>
                      <a:pt x="568" y="489"/>
                    </a:lnTo>
                    <a:lnTo>
                      <a:pt x="579" y="485"/>
                    </a:lnTo>
                    <a:lnTo>
                      <a:pt x="564" y="474"/>
                    </a:lnTo>
                    <a:lnTo>
                      <a:pt x="545" y="481"/>
                    </a:lnTo>
                    <a:lnTo>
                      <a:pt x="531" y="474"/>
                    </a:lnTo>
                    <a:lnTo>
                      <a:pt x="490" y="440"/>
                    </a:lnTo>
                    <a:lnTo>
                      <a:pt x="486" y="426"/>
                    </a:lnTo>
                    <a:lnTo>
                      <a:pt x="471" y="422"/>
                    </a:lnTo>
                    <a:lnTo>
                      <a:pt x="457" y="411"/>
                    </a:lnTo>
                    <a:lnTo>
                      <a:pt x="419" y="330"/>
                    </a:lnTo>
                    <a:lnTo>
                      <a:pt x="408" y="319"/>
                    </a:lnTo>
                    <a:lnTo>
                      <a:pt x="379" y="293"/>
                    </a:lnTo>
                    <a:lnTo>
                      <a:pt x="345" y="241"/>
                    </a:lnTo>
                    <a:lnTo>
                      <a:pt x="345" y="211"/>
                    </a:lnTo>
                    <a:lnTo>
                      <a:pt x="364" y="200"/>
                    </a:lnTo>
                    <a:lnTo>
                      <a:pt x="364" y="185"/>
                    </a:lnTo>
                    <a:lnTo>
                      <a:pt x="349" y="171"/>
                    </a:lnTo>
                    <a:lnTo>
                      <a:pt x="342" y="163"/>
                    </a:lnTo>
                    <a:lnTo>
                      <a:pt x="345" y="152"/>
                    </a:lnTo>
                    <a:lnTo>
                      <a:pt x="360" y="145"/>
                    </a:lnTo>
                    <a:lnTo>
                      <a:pt x="405" y="134"/>
                    </a:lnTo>
                    <a:lnTo>
                      <a:pt x="423" y="122"/>
                    </a:lnTo>
                    <a:lnTo>
                      <a:pt x="438" y="108"/>
                    </a:lnTo>
                    <a:lnTo>
                      <a:pt x="434" y="70"/>
                    </a:lnTo>
                    <a:lnTo>
                      <a:pt x="438" y="56"/>
                    </a:lnTo>
                    <a:lnTo>
                      <a:pt x="416" y="52"/>
                    </a:lnTo>
                    <a:lnTo>
                      <a:pt x="368" y="41"/>
                    </a:lnTo>
                    <a:lnTo>
                      <a:pt x="360" y="30"/>
                    </a:lnTo>
                    <a:lnTo>
                      <a:pt x="357" y="26"/>
                    </a:lnTo>
                    <a:lnTo>
                      <a:pt x="357" y="15"/>
                    </a:lnTo>
                    <a:lnTo>
                      <a:pt x="353" y="4"/>
                    </a:lnTo>
                    <a:lnTo>
                      <a:pt x="327" y="0"/>
                    </a:lnTo>
                    <a:lnTo>
                      <a:pt x="264" y="4"/>
                    </a:lnTo>
                    <a:lnTo>
                      <a:pt x="257" y="19"/>
                    </a:lnTo>
                    <a:lnTo>
                      <a:pt x="234" y="22"/>
                    </a:lnTo>
                    <a:lnTo>
                      <a:pt x="220" y="52"/>
                    </a:lnTo>
                    <a:lnTo>
                      <a:pt x="220" y="63"/>
                    </a:lnTo>
                    <a:lnTo>
                      <a:pt x="205" y="52"/>
                    </a:lnTo>
                    <a:lnTo>
                      <a:pt x="182" y="48"/>
                    </a:lnTo>
                    <a:lnTo>
                      <a:pt x="168" y="56"/>
                    </a:lnTo>
                    <a:lnTo>
                      <a:pt x="157" y="78"/>
                    </a:lnTo>
                    <a:lnTo>
                      <a:pt x="134" y="63"/>
                    </a:lnTo>
                    <a:lnTo>
                      <a:pt x="138" y="41"/>
                    </a:lnTo>
                    <a:lnTo>
                      <a:pt x="131" y="26"/>
                    </a:lnTo>
                    <a:lnTo>
                      <a:pt x="116" y="30"/>
                    </a:lnTo>
                    <a:lnTo>
                      <a:pt x="112" y="48"/>
                    </a:lnTo>
                    <a:lnTo>
                      <a:pt x="101" y="59"/>
                    </a:lnTo>
                    <a:lnTo>
                      <a:pt x="90" y="59"/>
                    </a:lnTo>
                    <a:lnTo>
                      <a:pt x="37" y="52"/>
                    </a:lnTo>
                    <a:lnTo>
                      <a:pt x="19" y="67"/>
                    </a:lnTo>
                    <a:lnTo>
                      <a:pt x="22" y="85"/>
                    </a:lnTo>
                    <a:lnTo>
                      <a:pt x="26" y="100"/>
                    </a:lnTo>
                    <a:lnTo>
                      <a:pt x="0" y="122"/>
                    </a:lnTo>
                    <a:lnTo>
                      <a:pt x="7" y="137"/>
                    </a:lnTo>
                    <a:lnTo>
                      <a:pt x="15" y="145"/>
                    </a:lnTo>
                    <a:lnTo>
                      <a:pt x="0" y="163"/>
                    </a:lnTo>
                    <a:lnTo>
                      <a:pt x="0" y="189"/>
                    </a:lnTo>
                    <a:lnTo>
                      <a:pt x="7" y="200"/>
                    </a:lnTo>
                    <a:lnTo>
                      <a:pt x="22" y="200"/>
                    </a:lnTo>
                    <a:lnTo>
                      <a:pt x="30" y="208"/>
                    </a:lnTo>
                    <a:lnTo>
                      <a:pt x="37" y="226"/>
                    </a:lnTo>
                    <a:lnTo>
                      <a:pt x="37" y="245"/>
                    </a:lnTo>
                    <a:lnTo>
                      <a:pt x="52" y="249"/>
                    </a:lnTo>
                    <a:lnTo>
                      <a:pt x="63" y="245"/>
                    </a:lnTo>
                    <a:lnTo>
                      <a:pt x="105" y="204"/>
                    </a:lnTo>
                    <a:lnTo>
                      <a:pt x="123" y="211"/>
                    </a:lnTo>
                    <a:lnTo>
                      <a:pt x="160" y="230"/>
                    </a:lnTo>
                    <a:lnTo>
                      <a:pt x="186" y="249"/>
                    </a:lnTo>
                    <a:lnTo>
                      <a:pt x="190" y="271"/>
                    </a:lnTo>
                    <a:lnTo>
                      <a:pt x="205" y="286"/>
                    </a:lnTo>
                    <a:lnTo>
                      <a:pt x="212" y="312"/>
                    </a:lnTo>
                    <a:lnTo>
                      <a:pt x="220" y="352"/>
                    </a:lnTo>
                    <a:lnTo>
                      <a:pt x="231" y="371"/>
                    </a:lnTo>
                    <a:lnTo>
                      <a:pt x="245" y="387"/>
                    </a:lnTo>
                    <a:lnTo>
                      <a:pt x="271" y="397"/>
                    </a:lnTo>
                    <a:lnTo>
                      <a:pt x="294" y="433"/>
                    </a:lnTo>
                    <a:lnTo>
                      <a:pt x="316" y="463"/>
                    </a:lnTo>
                    <a:lnTo>
                      <a:pt x="338" y="478"/>
                    </a:lnTo>
                    <a:lnTo>
                      <a:pt x="379" y="526"/>
                    </a:lnTo>
                    <a:lnTo>
                      <a:pt x="408" y="526"/>
                    </a:lnTo>
                    <a:lnTo>
                      <a:pt x="442" y="555"/>
                    </a:lnTo>
                    <a:lnTo>
                      <a:pt x="442" y="585"/>
                    </a:lnTo>
                    <a:lnTo>
                      <a:pt x="453" y="593"/>
                    </a:lnTo>
                    <a:lnTo>
                      <a:pt x="475" y="578"/>
                    </a:lnTo>
                    <a:lnTo>
                      <a:pt x="479" y="593"/>
                    </a:lnTo>
                    <a:lnTo>
                      <a:pt x="479" y="611"/>
                    </a:lnTo>
                    <a:lnTo>
                      <a:pt x="501" y="630"/>
                    </a:lnTo>
                    <a:lnTo>
                      <a:pt x="508" y="641"/>
                    </a:lnTo>
                    <a:lnTo>
                      <a:pt x="538" y="633"/>
                    </a:lnTo>
                    <a:lnTo>
                      <a:pt x="542" y="645"/>
                    </a:lnTo>
                    <a:lnTo>
                      <a:pt x="538" y="670"/>
                    </a:lnTo>
                    <a:lnTo>
                      <a:pt x="553" y="693"/>
                    </a:lnTo>
                    <a:lnTo>
                      <a:pt x="557" y="711"/>
                    </a:lnTo>
                    <a:lnTo>
                      <a:pt x="564" y="730"/>
                    </a:lnTo>
                    <a:lnTo>
                      <a:pt x="560" y="745"/>
                    </a:lnTo>
                    <a:lnTo>
                      <a:pt x="545" y="760"/>
                    </a:lnTo>
                    <a:lnTo>
                      <a:pt x="542" y="778"/>
                    </a:lnTo>
                    <a:lnTo>
                      <a:pt x="531" y="800"/>
                    </a:lnTo>
                    <a:lnTo>
                      <a:pt x="534" y="819"/>
                    </a:lnTo>
                    <a:close/>
                  </a:path>
                </a:pathLst>
              </a:custGeom>
              <a:solidFill>
                <a:schemeClr val="bg1">
                  <a:lumMod val="85000"/>
                </a:schemeClr>
              </a:solidFill>
              <a:ln w="12700">
                <a:noFill/>
                <a:prstDash val="solid"/>
                <a:round/>
                <a:headEnd/>
                <a:tailEnd/>
              </a:ln>
            </p:spPr>
            <p:txBody>
              <a:bodyPr/>
              <a:lstStyle/>
              <a:p>
                <a:endParaRPr lang="de-DE"/>
              </a:p>
            </p:txBody>
          </p:sp>
          <p:sp>
            <p:nvSpPr>
              <p:cNvPr id="60" name="Freeform 57"/>
              <p:cNvSpPr>
                <a:spLocks noChangeAspect="1"/>
              </p:cNvSpPr>
              <p:nvPr/>
            </p:nvSpPr>
            <p:spPr bwMode="auto">
              <a:xfrm>
                <a:off x="2875021" y="5014286"/>
                <a:ext cx="564799" cy="286900"/>
              </a:xfrm>
              <a:custGeom>
                <a:avLst/>
                <a:gdLst>
                  <a:gd name="T0" fmla="*/ 0 w 298"/>
                  <a:gd name="T1" fmla="*/ 0 h 194"/>
                  <a:gd name="T2" fmla="*/ 0 w 298"/>
                  <a:gd name="T3" fmla="*/ 0 h 194"/>
                  <a:gd name="T4" fmla="*/ 0 w 298"/>
                  <a:gd name="T5" fmla="*/ 0 h 194"/>
                  <a:gd name="T6" fmla="*/ 0 w 298"/>
                  <a:gd name="T7" fmla="*/ 0 h 194"/>
                  <a:gd name="T8" fmla="*/ 0 w 298"/>
                  <a:gd name="T9" fmla="*/ 0 h 194"/>
                  <a:gd name="T10" fmla="*/ 0 w 298"/>
                  <a:gd name="T11" fmla="*/ 0 h 194"/>
                  <a:gd name="T12" fmla="*/ 0 w 298"/>
                  <a:gd name="T13" fmla="*/ 0 h 194"/>
                  <a:gd name="T14" fmla="*/ 0 w 298"/>
                  <a:gd name="T15" fmla="*/ 0 h 194"/>
                  <a:gd name="T16" fmla="*/ 0 w 298"/>
                  <a:gd name="T17" fmla="*/ 0 h 194"/>
                  <a:gd name="T18" fmla="*/ 0 w 298"/>
                  <a:gd name="T19" fmla="*/ 0 h 194"/>
                  <a:gd name="T20" fmla="*/ 0 w 298"/>
                  <a:gd name="T21" fmla="*/ 0 h 194"/>
                  <a:gd name="T22" fmla="*/ 0 w 298"/>
                  <a:gd name="T23" fmla="*/ 0 h 194"/>
                  <a:gd name="T24" fmla="*/ 0 w 298"/>
                  <a:gd name="T25" fmla="*/ 0 h 194"/>
                  <a:gd name="T26" fmla="*/ 0 w 298"/>
                  <a:gd name="T27" fmla="*/ 0 h 194"/>
                  <a:gd name="T28" fmla="*/ 0 w 298"/>
                  <a:gd name="T29" fmla="*/ 0 h 194"/>
                  <a:gd name="T30" fmla="*/ 0 w 298"/>
                  <a:gd name="T31" fmla="*/ 0 h 194"/>
                  <a:gd name="T32" fmla="*/ 0 w 298"/>
                  <a:gd name="T33" fmla="*/ 0 h 194"/>
                  <a:gd name="T34" fmla="*/ 0 w 298"/>
                  <a:gd name="T35" fmla="*/ 0 h 194"/>
                  <a:gd name="T36" fmla="*/ 0 w 298"/>
                  <a:gd name="T37" fmla="*/ 0 h 194"/>
                  <a:gd name="T38" fmla="*/ 0 w 298"/>
                  <a:gd name="T39" fmla="*/ 0 h 194"/>
                  <a:gd name="T40" fmla="*/ 0 w 298"/>
                  <a:gd name="T41" fmla="*/ 0 h 194"/>
                  <a:gd name="T42" fmla="*/ 0 w 298"/>
                  <a:gd name="T43" fmla="*/ 0 h 194"/>
                  <a:gd name="T44" fmla="*/ 0 w 298"/>
                  <a:gd name="T45" fmla="*/ 0 h 194"/>
                  <a:gd name="T46" fmla="*/ 0 w 298"/>
                  <a:gd name="T47" fmla="*/ 0 h 194"/>
                  <a:gd name="T48" fmla="*/ 0 w 298"/>
                  <a:gd name="T49" fmla="*/ 0 h 194"/>
                  <a:gd name="T50" fmla="*/ 0 w 298"/>
                  <a:gd name="T51" fmla="*/ 0 h 194"/>
                  <a:gd name="T52" fmla="*/ 0 w 298"/>
                  <a:gd name="T53" fmla="*/ 0 h 194"/>
                  <a:gd name="T54" fmla="*/ 0 w 298"/>
                  <a:gd name="T55" fmla="*/ 0 h 194"/>
                  <a:gd name="T56" fmla="*/ 0 w 298"/>
                  <a:gd name="T57" fmla="*/ 0 h 194"/>
                  <a:gd name="T58" fmla="*/ 0 w 298"/>
                  <a:gd name="T59" fmla="*/ 0 h 194"/>
                  <a:gd name="T60" fmla="*/ 0 w 298"/>
                  <a:gd name="T61" fmla="*/ 0 h 194"/>
                  <a:gd name="T62" fmla="*/ 1 w 298"/>
                  <a:gd name="T63" fmla="*/ 0 h 194"/>
                  <a:gd name="T64" fmla="*/ 1 w 298"/>
                  <a:gd name="T65" fmla="*/ 0 h 194"/>
                  <a:gd name="T66" fmla="*/ 1 w 298"/>
                  <a:gd name="T67" fmla="*/ 0 h 194"/>
                  <a:gd name="T68" fmla="*/ 1 w 298"/>
                  <a:gd name="T69" fmla="*/ 1 h 194"/>
                  <a:gd name="T70" fmla="*/ 1 w 298"/>
                  <a:gd name="T71" fmla="*/ 0 h 194"/>
                  <a:gd name="T72" fmla="*/ 1 w 298"/>
                  <a:gd name="T73" fmla="*/ 0 h 194"/>
                  <a:gd name="T74" fmla="*/ 1 w 298"/>
                  <a:gd name="T75" fmla="*/ 0 h 194"/>
                  <a:gd name="T76" fmla="*/ 1 w 298"/>
                  <a:gd name="T77" fmla="*/ 0 h 194"/>
                  <a:gd name="T78" fmla="*/ 1 w 298"/>
                  <a:gd name="T79" fmla="*/ 0 h 194"/>
                  <a:gd name="T80" fmla="*/ 1 w 298"/>
                  <a:gd name="T81" fmla="*/ 0 h 194"/>
                  <a:gd name="T82" fmla="*/ 1 w 298"/>
                  <a:gd name="T83" fmla="*/ 0 h 194"/>
                  <a:gd name="T84" fmla="*/ 1 w 298"/>
                  <a:gd name="T85" fmla="*/ 0 h 194"/>
                  <a:gd name="T86" fmla="*/ 1 w 298"/>
                  <a:gd name="T87" fmla="*/ 0 h 194"/>
                  <a:gd name="T88" fmla="*/ 1 w 298"/>
                  <a:gd name="T89" fmla="*/ 0 h 194"/>
                  <a:gd name="T90" fmla="*/ 1 w 298"/>
                  <a:gd name="T91" fmla="*/ 0 h 194"/>
                  <a:gd name="T92" fmla="*/ 1 w 298"/>
                  <a:gd name="T93" fmla="*/ 0 h 194"/>
                  <a:gd name="T94" fmla="*/ 1 w 298"/>
                  <a:gd name="T95" fmla="*/ 0 h 194"/>
                  <a:gd name="T96" fmla="*/ 1 w 298"/>
                  <a:gd name="T97" fmla="*/ 0 h 194"/>
                  <a:gd name="T98" fmla="*/ 1 w 298"/>
                  <a:gd name="T99" fmla="*/ 0 h 194"/>
                  <a:gd name="T100" fmla="*/ 1 w 298"/>
                  <a:gd name="T101" fmla="*/ 0 h 194"/>
                  <a:gd name="T102" fmla="*/ 1 w 298"/>
                  <a:gd name="T103" fmla="*/ 0 h 194"/>
                  <a:gd name="T104" fmla="*/ 1 w 298"/>
                  <a:gd name="T105" fmla="*/ 0 h 194"/>
                  <a:gd name="T106" fmla="*/ 1 w 298"/>
                  <a:gd name="T107" fmla="*/ 0 h 194"/>
                  <a:gd name="T108" fmla="*/ 1 w 298"/>
                  <a:gd name="T109" fmla="*/ 0 h 194"/>
                  <a:gd name="T110" fmla="*/ 1 w 298"/>
                  <a:gd name="T111" fmla="*/ 0 h 194"/>
                  <a:gd name="T112" fmla="*/ 1 w 298"/>
                  <a:gd name="T113" fmla="*/ 0 h 194"/>
                  <a:gd name="T114" fmla="*/ 1 w 298"/>
                  <a:gd name="T115" fmla="*/ 0 h 194"/>
                  <a:gd name="T116" fmla="*/ 1 w 298"/>
                  <a:gd name="T117" fmla="*/ 0 h 194"/>
                  <a:gd name="T118" fmla="*/ 0 w 298"/>
                  <a:gd name="T119" fmla="*/ 0 h 1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8"/>
                  <a:gd name="T181" fmla="*/ 0 h 194"/>
                  <a:gd name="T182" fmla="*/ 298 w 298"/>
                  <a:gd name="T183" fmla="*/ 194 h 1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8" h="194">
                    <a:moveTo>
                      <a:pt x="157" y="37"/>
                    </a:moveTo>
                    <a:lnTo>
                      <a:pt x="142" y="24"/>
                    </a:lnTo>
                    <a:lnTo>
                      <a:pt x="144" y="19"/>
                    </a:lnTo>
                    <a:lnTo>
                      <a:pt x="135" y="11"/>
                    </a:lnTo>
                    <a:lnTo>
                      <a:pt x="127" y="0"/>
                    </a:lnTo>
                    <a:lnTo>
                      <a:pt x="117" y="11"/>
                    </a:lnTo>
                    <a:lnTo>
                      <a:pt x="111" y="7"/>
                    </a:lnTo>
                    <a:lnTo>
                      <a:pt x="100" y="17"/>
                    </a:lnTo>
                    <a:lnTo>
                      <a:pt x="100" y="22"/>
                    </a:lnTo>
                    <a:lnTo>
                      <a:pt x="87" y="28"/>
                    </a:lnTo>
                    <a:lnTo>
                      <a:pt x="54" y="54"/>
                    </a:lnTo>
                    <a:lnTo>
                      <a:pt x="45" y="65"/>
                    </a:lnTo>
                    <a:lnTo>
                      <a:pt x="45" y="78"/>
                    </a:lnTo>
                    <a:lnTo>
                      <a:pt x="33" y="82"/>
                    </a:lnTo>
                    <a:lnTo>
                      <a:pt x="9" y="108"/>
                    </a:lnTo>
                    <a:lnTo>
                      <a:pt x="9" y="117"/>
                    </a:lnTo>
                    <a:lnTo>
                      <a:pt x="0" y="128"/>
                    </a:lnTo>
                    <a:lnTo>
                      <a:pt x="4" y="141"/>
                    </a:lnTo>
                    <a:lnTo>
                      <a:pt x="15" y="134"/>
                    </a:lnTo>
                    <a:lnTo>
                      <a:pt x="26" y="122"/>
                    </a:lnTo>
                    <a:lnTo>
                      <a:pt x="43" y="119"/>
                    </a:lnTo>
                    <a:lnTo>
                      <a:pt x="54" y="122"/>
                    </a:lnTo>
                    <a:lnTo>
                      <a:pt x="58" y="141"/>
                    </a:lnTo>
                    <a:lnTo>
                      <a:pt x="56" y="154"/>
                    </a:lnTo>
                    <a:lnTo>
                      <a:pt x="63" y="163"/>
                    </a:lnTo>
                    <a:lnTo>
                      <a:pt x="72" y="169"/>
                    </a:lnTo>
                    <a:lnTo>
                      <a:pt x="91" y="171"/>
                    </a:lnTo>
                    <a:lnTo>
                      <a:pt x="133" y="176"/>
                    </a:lnTo>
                    <a:lnTo>
                      <a:pt x="142" y="171"/>
                    </a:lnTo>
                    <a:lnTo>
                      <a:pt x="148" y="163"/>
                    </a:lnTo>
                    <a:lnTo>
                      <a:pt x="152" y="146"/>
                    </a:lnTo>
                    <a:lnTo>
                      <a:pt x="167" y="145"/>
                    </a:lnTo>
                    <a:lnTo>
                      <a:pt x="172" y="156"/>
                    </a:lnTo>
                    <a:lnTo>
                      <a:pt x="172" y="181"/>
                    </a:lnTo>
                    <a:lnTo>
                      <a:pt x="191" y="194"/>
                    </a:lnTo>
                    <a:lnTo>
                      <a:pt x="205" y="172"/>
                    </a:lnTo>
                    <a:lnTo>
                      <a:pt x="220" y="165"/>
                    </a:lnTo>
                    <a:lnTo>
                      <a:pt x="237" y="167"/>
                    </a:lnTo>
                    <a:lnTo>
                      <a:pt x="250" y="174"/>
                    </a:lnTo>
                    <a:lnTo>
                      <a:pt x="255" y="180"/>
                    </a:lnTo>
                    <a:lnTo>
                      <a:pt x="259" y="161"/>
                    </a:lnTo>
                    <a:lnTo>
                      <a:pt x="269" y="139"/>
                    </a:lnTo>
                    <a:lnTo>
                      <a:pt x="291" y="135"/>
                    </a:lnTo>
                    <a:lnTo>
                      <a:pt x="298" y="121"/>
                    </a:lnTo>
                    <a:lnTo>
                      <a:pt x="291" y="109"/>
                    </a:lnTo>
                    <a:lnTo>
                      <a:pt x="281" y="104"/>
                    </a:lnTo>
                    <a:lnTo>
                      <a:pt x="253" y="99"/>
                    </a:lnTo>
                    <a:lnTo>
                      <a:pt x="252" y="85"/>
                    </a:lnTo>
                    <a:lnTo>
                      <a:pt x="252" y="70"/>
                    </a:lnTo>
                    <a:lnTo>
                      <a:pt x="252" y="59"/>
                    </a:lnTo>
                    <a:lnTo>
                      <a:pt x="235" y="50"/>
                    </a:lnTo>
                    <a:lnTo>
                      <a:pt x="226" y="54"/>
                    </a:lnTo>
                    <a:lnTo>
                      <a:pt x="211" y="43"/>
                    </a:lnTo>
                    <a:lnTo>
                      <a:pt x="209" y="35"/>
                    </a:lnTo>
                    <a:lnTo>
                      <a:pt x="203" y="26"/>
                    </a:lnTo>
                    <a:lnTo>
                      <a:pt x="203" y="22"/>
                    </a:lnTo>
                    <a:lnTo>
                      <a:pt x="187" y="17"/>
                    </a:lnTo>
                    <a:lnTo>
                      <a:pt x="181" y="24"/>
                    </a:lnTo>
                    <a:lnTo>
                      <a:pt x="170" y="32"/>
                    </a:lnTo>
                    <a:lnTo>
                      <a:pt x="157" y="37"/>
                    </a:lnTo>
                    <a:close/>
                  </a:path>
                </a:pathLst>
              </a:custGeom>
              <a:solidFill>
                <a:schemeClr val="bg1">
                  <a:lumMod val="85000"/>
                </a:schemeClr>
              </a:solidFill>
              <a:ln w="12700">
                <a:noFill/>
                <a:prstDash val="solid"/>
                <a:round/>
                <a:headEnd/>
                <a:tailEnd/>
              </a:ln>
            </p:spPr>
            <p:txBody>
              <a:bodyPr/>
              <a:lstStyle/>
              <a:p>
                <a:endParaRPr lang="de-DE"/>
              </a:p>
            </p:txBody>
          </p:sp>
          <p:sp>
            <p:nvSpPr>
              <p:cNvPr id="61" name="Freeform 58"/>
              <p:cNvSpPr>
                <a:spLocks noChangeAspect="1"/>
              </p:cNvSpPr>
              <p:nvPr/>
            </p:nvSpPr>
            <p:spPr bwMode="auto">
              <a:xfrm>
                <a:off x="3329316" y="4981309"/>
                <a:ext cx="863569" cy="306686"/>
              </a:xfrm>
              <a:custGeom>
                <a:avLst/>
                <a:gdLst>
                  <a:gd name="T0" fmla="*/ 0 w 453"/>
                  <a:gd name="T1" fmla="*/ 0 h 206"/>
                  <a:gd name="T2" fmla="*/ 0 w 453"/>
                  <a:gd name="T3" fmla="*/ 0 h 206"/>
                  <a:gd name="T4" fmla="*/ 0 w 453"/>
                  <a:gd name="T5" fmla="*/ 0 h 206"/>
                  <a:gd name="T6" fmla="*/ 0 w 453"/>
                  <a:gd name="T7" fmla="*/ 0 h 206"/>
                  <a:gd name="T8" fmla="*/ 0 w 453"/>
                  <a:gd name="T9" fmla="*/ 0 h 206"/>
                  <a:gd name="T10" fmla="*/ 0 w 453"/>
                  <a:gd name="T11" fmla="*/ 0 h 206"/>
                  <a:gd name="T12" fmla="*/ 1 w 453"/>
                  <a:gd name="T13" fmla="*/ 0 h 206"/>
                  <a:gd name="T14" fmla="*/ 1 w 453"/>
                  <a:gd name="T15" fmla="*/ 0 h 206"/>
                  <a:gd name="T16" fmla="*/ 1 w 453"/>
                  <a:gd name="T17" fmla="*/ 0 h 206"/>
                  <a:gd name="T18" fmla="*/ 1 w 453"/>
                  <a:gd name="T19" fmla="*/ 0 h 206"/>
                  <a:gd name="T20" fmla="*/ 1 w 453"/>
                  <a:gd name="T21" fmla="*/ 0 h 206"/>
                  <a:gd name="T22" fmla="*/ 1 w 453"/>
                  <a:gd name="T23" fmla="*/ 0 h 206"/>
                  <a:gd name="T24" fmla="*/ 1 w 453"/>
                  <a:gd name="T25" fmla="*/ 0 h 206"/>
                  <a:gd name="T26" fmla="*/ 2 w 453"/>
                  <a:gd name="T27" fmla="*/ 0 h 206"/>
                  <a:gd name="T28" fmla="*/ 2 w 453"/>
                  <a:gd name="T29" fmla="*/ 0 h 206"/>
                  <a:gd name="T30" fmla="*/ 2 w 453"/>
                  <a:gd name="T31" fmla="*/ 0 h 206"/>
                  <a:gd name="T32" fmla="*/ 2 w 453"/>
                  <a:gd name="T33" fmla="*/ 0 h 206"/>
                  <a:gd name="T34" fmla="*/ 2 w 453"/>
                  <a:gd name="T35" fmla="*/ 0 h 206"/>
                  <a:gd name="T36" fmla="*/ 2 w 453"/>
                  <a:gd name="T37" fmla="*/ 0 h 206"/>
                  <a:gd name="T38" fmla="*/ 2 w 453"/>
                  <a:gd name="T39" fmla="*/ 0 h 206"/>
                  <a:gd name="T40" fmla="*/ 2 w 453"/>
                  <a:gd name="T41" fmla="*/ 0 h 206"/>
                  <a:gd name="T42" fmla="*/ 2 w 453"/>
                  <a:gd name="T43" fmla="*/ 1 h 206"/>
                  <a:gd name="T44" fmla="*/ 1 w 453"/>
                  <a:gd name="T45" fmla="*/ 1 h 206"/>
                  <a:gd name="T46" fmla="*/ 1 w 453"/>
                  <a:gd name="T47" fmla="*/ 1 h 206"/>
                  <a:gd name="T48" fmla="*/ 1 w 453"/>
                  <a:gd name="T49" fmla="*/ 1 h 206"/>
                  <a:gd name="T50" fmla="*/ 0 w 453"/>
                  <a:gd name="T51" fmla="*/ 0 h 206"/>
                  <a:gd name="T52" fmla="*/ 0 w 453"/>
                  <a:gd name="T53" fmla="*/ 0 h 206"/>
                  <a:gd name="T54" fmla="*/ 0 w 453"/>
                  <a:gd name="T55" fmla="*/ 0 h 206"/>
                  <a:gd name="T56" fmla="*/ 0 w 453"/>
                  <a:gd name="T57" fmla="*/ 0 h 206"/>
                  <a:gd name="T58" fmla="*/ 0 w 453"/>
                  <a:gd name="T59" fmla="*/ 0 h 206"/>
                  <a:gd name="T60" fmla="*/ 0 w 453"/>
                  <a:gd name="T61" fmla="*/ 0 h 206"/>
                  <a:gd name="T62" fmla="*/ 0 w 453"/>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
                  <a:gd name="T97" fmla="*/ 0 h 206"/>
                  <a:gd name="T98" fmla="*/ 453 w 453"/>
                  <a:gd name="T99" fmla="*/ 206 h 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 h="206">
                    <a:moveTo>
                      <a:pt x="0" y="74"/>
                    </a:moveTo>
                    <a:lnTo>
                      <a:pt x="19" y="72"/>
                    </a:lnTo>
                    <a:lnTo>
                      <a:pt x="26" y="70"/>
                    </a:lnTo>
                    <a:lnTo>
                      <a:pt x="36" y="82"/>
                    </a:lnTo>
                    <a:lnTo>
                      <a:pt x="48" y="78"/>
                    </a:lnTo>
                    <a:lnTo>
                      <a:pt x="63" y="80"/>
                    </a:lnTo>
                    <a:lnTo>
                      <a:pt x="72" y="87"/>
                    </a:lnTo>
                    <a:lnTo>
                      <a:pt x="88" y="78"/>
                    </a:lnTo>
                    <a:lnTo>
                      <a:pt x="109" y="79"/>
                    </a:lnTo>
                    <a:lnTo>
                      <a:pt x="118" y="88"/>
                    </a:lnTo>
                    <a:lnTo>
                      <a:pt x="131" y="91"/>
                    </a:lnTo>
                    <a:lnTo>
                      <a:pt x="138" y="85"/>
                    </a:lnTo>
                    <a:lnTo>
                      <a:pt x="161" y="81"/>
                    </a:lnTo>
                    <a:lnTo>
                      <a:pt x="172" y="81"/>
                    </a:lnTo>
                    <a:lnTo>
                      <a:pt x="189" y="87"/>
                    </a:lnTo>
                    <a:lnTo>
                      <a:pt x="209" y="100"/>
                    </a:lnTo>
                    <a:lnTo>
                      <a:pt x="224" y="94"/>
                    </a:lnTo>
                    <a:lnTo>
                      <a:pt x="227" y="81"/>
                    </a:lnTo>
                    <a:lnTo>
                      <a:pt x="217" y="64"/>
                    </a:lnTo>
                    <a:lnTo>
                      <a:pt x="212" y="40"/>
                    </a:lnTo>
                    <a:lnTo>
                      <a:pt x="263" y="5"/>
                    </a:lnTo>
                    <a:lnTo>
                      <a:pt x="274" y="5"/>
                    </a:lnTo>
                    <a:lnTo>
                      <a:pt x="276" y="17"/>
                    </a:lnTo>
                    <a:lnTo>
                      <a:pt x="291" y="20"/>
                    </a:lnTo>
                    <a:lnTo>
                      <a:pt x="323" y="16"/>
                    </a:lnTo>
                    <a:lnTo>
                      <a:pt x="336" y="2"/>
                    </a:lnTo>
                    <a:lnTo>
                      <a:pt x="376" y="0"/>
                    </a:lnTo>
                    <a:lnTo>
                      <a:pt x="385" y="17"/>
                    </a:lnTo>
                    <a:lnTo>
                      <a:pt x="402" y="17"/>
                    </a:lnTo>
                    <a:lnTo>
                      <a:pt x="417" y="8"/>
                    </a:lnTo>
                    <a:lnTo>
                      <a:pt x="442" y="24"/>
                    </a:lnTo>
                    <a:lnTo>
                      <a:pt x="442" y="52"/>
                    </a:lnTo>
                    <a:lnTo>
                      <a:pt x="453" y="64"/>
                    </a:lnTo>
                    <a:lnTo>
                      <a:pt x="450" y="82"/>
                    </a:lnTo>
                    <a:lnTo>
                      <a:pt x="442" y="100"/>
                    </a:lnTo>
                    <a:lnTo>
                      <a:pt x="429" y="100"/>
                    </a:lnTo>
                    <a:lnTo>
                      <a:pt x="424" y="105"/>
                    </a:lnTo>
                    <a:lnTo>
                      <a:pt x="432" y="120"/>
                    </a:lnTo>
                    <a:lnTo>
                      <a:pt x="432" y="135"/>
                    </a:lnTo>
                    <a:lnTo>
                      <a:pt x="424" y="148"/>
                    </a:lnTo>
                    <a:lnTo>
                      <a:pt x="402" y="159"/>
                    </a:lnTo>
                    <a:lnTo>
                      <a:pt x="401" y="172"/>
                    </a:lnTo>
                    <a:lnTo>
                      <a:pt x="401" y="185"/>
                    </a:lnTo>
                    <a:lnTo>
                      <a:pt x="380" y="189"/>
                    </a:lnTo>
                    <a:lnTo>
                      <a:pt x="346" y="187"/>
                    </a:lnTo>
                    <a:lnTo>
                      <a:pt x="330" y="192"/>
                    </a:lnTo>
                    <a:lnTo>
                      <a:pt x="301" y="192"/>
                    </a:lnTo>
                    <a:lnTo>
                      <a:pt x="289" y="206"/>
                    </a:lnTo>
                    <a:lnTo>
                      <a:pt x="243" y="191"/>
                    </a:lnTo>
                    <a:lnTo>
                      <a:pt x="220" y="192"/>
                    </a:lnTo>
                    <a:lnTo>
                      <a:pt x="162" y="179"/>
                    </a:lnTo>
                    <a:lnTo>
                      <a:pt x="154" y="165"/>
                    </a:lnTo>
                    <a:lnTo>
                      <a:pt x="154" y="150"/>
                    </a:lnTo>
                    <a:lnTo>
                      <a:pt x="150" y="141"/>
                    </a:lnTo>
                    <a:lnTo>
                      <a:pt x="143" y="137"/>
                    </a:lnTo>
                    <a:lnTo>
                      <a:pt x="107" y="139"/>
                    </a:lnTo>
                    <a:lnTo>
                      <a:pt x="57" y="144"/>
                    </a:lnTo>
                    <a:lnTo>
                      <a:pt x="52" y="132"/>
                    </a:lnTo>
                    <a:lnTo>
                      <a:pt x="43" y="128"/>
                    </a:lnTo>
                    <a:lnTo>
                      <a:pt x="28" y="123"/>
                    </a:lnTo>
                    <a:lnTo>
                      <a:pt x="13" y="119"/>
                    </a:lnTo>
                    <a:lnTo>
                      <a:pt x="13" y="105"/>
                    </a:lnTo>
                    <a:lnTo>
                      <a:pt x="13" y="85"/>
                    </a:lnTo>
                    <a:lnTo>
                      <a:pt x="0" y="74"/>
                    </a:lnTo>
                    <a:close/>
                  </a:path>
                </a:pathLst>
              </a:custGeom>
              <a:solidFill>
                <a:schemeClr val="bg1">
                  <a:lumMod val="85000"/>
                </a:schemeClr>
              </a:solidFill>
              <a:ln w="12700">
                <a:noFill/>
                <a:prstDash val="solid"/>
                <a:round/>
                <a:headEnd/>
                <a:tailEnd/>
              </a:ln>
            </p:spPr>
            <p:txBody>
              <a:bodyPr/>
              <a:lstStyle/>
              <a:p>
                <a:endParaRPr lang="de-DE"/>
              </a:p>
            </p:txBody>
          </p:sp>
          <p:sp>
            <p:nvSpPr>
              <p:cNvPr id="62" name="Freeform 59"/>
              <p:cNvSpPr>
                <a:spLocks noChangeAspect="1"/>
              </p:cNvSpPr>
              <p:nvPr/>
            </p:nvSpPr>
            <p:spPr bwMode="auto">
              <a:xfrm>
                <a:off x="4094659" y="5020882"/>
                <a:ext cx="798085" cy="379236"/>
              </a:xfrm>
              <a:custGeom>
                <a:avLst/>
                <a:gdLst>
                  <a:gd name="T0" fmla="*/ 0 w 420"/>
                  <a:gd name="T1" fmla="*/ 0 h 254"/>
                  <a:gd name="T2" fmla="*/ 0 w 420"/>
                  <a:gd name="T3" fmla="*/ 0 h 254"/>
                  <a:gd name="T4" fmla="*/ 0 w 420"/>
                  <a:gd name="T5" fmla="*/ 1 h 254"/>
                  <a:gd name="T6" fmla="*/ 0 w 420"/>
                  <a:gd name="T7" fmla="*/ 1 h 254"/>
                  <a:gd name="T8" fmla="*/ 0 w 420"/>
                  <a:gd name="T9" fmla="*/ 1 h 254"/>
                  <a:gd name="T10" fmla="*/ 0 w 420"/>
                  <a:gd name="T11" fmla="*/ 1 h 254"/>
                  <a:gd name="T12" fmla="*/ 0 w 420"/>
                  <a:gd name="T13" fmla="*/ 1 h 254"/>
                  <a:gd name="T14" fmla="*/ 0 w 420"/>
                  <a:gd name="T15" fmla="*/ 1 h 254"/>
                  <a:gd name="T16" fmla="*/ 0 w 420"/>
                  <a:gd name="T17" fmla="*/ 1 h 254"/>
                  <a:gd name="T18" fmla="*/ 0 w 420"/>
                  <a:gd name="T19" fmla="*/ 1 h 254"/>
                  <a:gd name="T20" fmla="*/ 1 w 420"/>
                  <a:gd name="T21" fmla="*/ 1 h 254"/>
                  <a:gd name="T22" fmla="*/ 1 w 420"/>
                  <a:gd name="T23" fmla="*/ 1 h 254"/>
                  <a:gd name="T24" fmla="*/ 1 w 420"/>
                  <a:gd name="T25" fmla="*/ 1 h 254"/>
                  <a:gd name="T26" fmla="*/ 1 w 420"/>
                  <a:gd name="T27" fmla="*/ 1 h 254"/>
                  <a:gd name="T28" fmla="*/ 1 w 420"/>
                  <a:gd name="T29" fmla="*/ 1 h 254"/>
                  <a:gd name="T30" fmla="*/ 1 w 420"/>
                  <a:gd name="T31" fmla="*/ 1 h 254"/>
                  <a:gd name="T32" fmla="*/ 1 w 420"/>
                  <a:gd name="T33" fmla="*/ 1 h 254"/>
                  <a:gd name="T34" fmla="*/ 1 w 420"/>
                  <a:gd name="T35" fmla="*/ 1 h 254"/>
                  <a:gd name="T36" fmla="*/ 1 w 420"/>
                  <a:gd name="T37" fmla="*/ 1 h 254"/>
                  <a:gd name="T38" fmla="*/ 2 w 420"/>
                  <a:gd name="T39" fmla="*/ 0 h 254"/>
                  <a:gd name="T40" fmla="*/ 2 w 420"/>
                  <a:gd name="T41" fmla="*/ 0 h 254"/>
                  <a:gd name="T42" fmla="*/ 2 w 420"/>
                  <a:gd name="T43" fmla="*/ 0 h 254"/>
                  <a:gd name="T44" fmla="*/ 2 w 420"/>
                  <a:gd name="T45" fmla="*/ 0 h 254"/>
                  <a:gd name="T46" fmla="*/ 2 w 420"/>
                  <a:gd name="T47" fmla="*/ 0 h 254"/>
                  <a:gd name="T48" fmla="*/ 2 w 420"/>
                  <a:gd name="T49" fmla="*/ 0 h 254"/>
                  <a:gd name="T50" fmla="*/ 2 w 420"/>
                  <a:gd name="T51" fmla="*/ 0 h 254"/>
                  <a:gd name="T52" fmla="*/ 2 w 420"/>
                  <a:gd name="T53" fmla="*/ 0 h 254"/>
                  <a:gd name="T54" fmla="*/ 2 w 420"/>
                  <a:gd name="T55" fmla="*/ 0 h 254"/>
                  <a:gd name="T56" fmla="*/ 2 w 420"/>
                  <a:gd name="T57" fmla="*/ 0 h 254"/>
                  <a:gd name="T58" fmla="*/ 2 w 420"/>
                  <a:gd name="T59" fmla="*/ 0 h 254"/>
                  <a:gd name="T60" fmla="*/ 2 w 420"/>
                  <a:gd name="T61" fmla="*/ 0 h 254"/>
                  <a:gd name="T62" fmla="*/ 1 w 420"/>
                  <a:gd name="T63" fmla="*/ 0 h 254"/>
                  <a:gd name="T64" fmla="*/ 1 w 420"/>
                  <a:gd name="T65" fmla="*/ 0 h 254"/>
                  <a:gd name="T66" fmla="*/ 1 w 420"/>
                  <a:gd name="T67" fmla="*/ 0 h 254"/>
                  <a:gd name="T68" fmla="*/ 1 w 420"/>
                  <a:gd name="T69" fmla="*/ 0 h 254"/>
                  <a:gd name="T70" fmla="*/ 1 w 420"/>
                  <a:gd name="T71" fmla="*/ 0 h 254"/>
                  <a:gd name="T72" fmla="*/ 1 w 420"/>
                  <a:gd name="T73" fmla="*/ 0 h 254"/>
                  <a:gd name="T74" fmla="*/ 1 w 420"/>
                  <a:gd name="T75" fmla="*/ 0 h 254"/>
                  <a:gd name="T76" fmla="*/ 1 w 420"/>
                  <a:gd name="T77" fmla="*/ 0 h 254"/>
                  <a:gd name="T78" fmla="*/ 1 w 420"/>
                  <a:gd name="T79" fmla="*/ 0 h 254"/>
                  <a:gd name="T80" fmla="*/ 1 w 420"/>
                  <a:gd name="T81" fmla="*/ 0 h 254"/>
                  <a:gd name="T82" fmla="*/ 1 w 420"/>
                  <a:gd name="T83" fmla="*/ 0 h 254"/>
                  <a:gd name="T84" fmla="*/ 1 w 420"/>
                  <a:gd name="T85" fmla="*/ 0 h 254"/>
                  <a:gd name="T86" fmla="*/ 1 w 420"/>
                  <a:gd name="T87" fmla="*/ 0 h 254"/>
                  <a:gd name="T88" fmla="*/ 0 w 420"/>
                  <a:gd name="T89" fmla="*/ 0 h 254"/>
                  <a:gd name="T90" fmla="*/ 0 w 420"/>
                  <a:gd name="T91" fmla="*/ 0 h 254"/>
                  <a:gd name="T92" fmla="*/ 0 w 420"/>
                  <a:gd name="T93" fmla="*/ 0 h 254"/>
                  <a:gd name="T94" fmla="*/ 0 w 420"/>
                  <a:gd name="T95" fmla="*/ 0 h 254"/>
                  <a:gd name="T96" fmla="*/ 0 w 420"/>
                  <a:gd name="T97" fmla="*/ 0 h 254"/>
                  <a:gd name="T98" fmla="*/ 0 w 420"/>
                  <a:gd name="T99" fmla="*/ 0 h 254"/>
                  <a:gd name="T100" fmla="*/ 0 w 420"/>
                  <a:gd name="T101" fmla="*/ 0 h 254"/>
                  <a:gd name="T102" fmla="*/ 0 w 420"/>
                  <a:gd name="T103" fmla="*/ 0 h 254"/>
                  <a:gd name="T104" fmla="*/ 0 w 420"/>
                  <a:gd name="T105" fmla="*/ 0 h 254"/>
                  <a:gd name="T106" fmla="*/ 0 w 420"/>
                  <a:gd name="T107" fmla="*/ 0 h 254"/>
                  <a:gd name="T108" fmla="*/ 0 w 420"/>
                  <a:gd name="T109" fmla="*/ 0 h 254"/>
                  <a:gd name="T110" fmla="*/ 0 w 420"/>
                  <a:gd name="T111" fmla="*/ 0 h 254"/>
                  <a:gd name="T112" fmla="*/ 0 w 420"/>
                  <a:gd name="T113" fmla="*/ 0 h 254"/>
                  <a:gd name="T114" fmla="*/ 0 w 420"/>
                  <a:gd name="T115" fmla="*/ 0 h 254"/>
                  <a:gd name="T116" fmla="*/ 0 w 420"/>
                  <a:gd name="T117" fmla="*/ 0 h 254"/>
                  <a:gd name="T118" fmla="*/ 0 w 420"/>
                  <a:gd name="T119" fmla="*/ 0 h 254"/>
                  <a:gd name="T120" fmla="*/ 0 w 420"/>
                  <a:gd name="T121" fmla="*/ 0 h 254"/>
                  <a:gd name="T122" fmla="*/ 0 w 420"/>
                  <a:gd name="T123" fmla="*/ 0 h 2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0"/>
                  <a:gd name="T187" fmla="*/ 0 h 254"/>
                  <a:gd name="T188" fmla="*/ 420 w 420"/>
                  <a:gd name="T189" fmla="*/ 254 h 2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0" h="254">
                    <a:moveTo>
                      <a:pt x="2" y="161"/>
                    </a:moveTo>
                    <a:lnTo>
                      <a:pt x="15" y="172"/>
                    </a:lnTo>
                    <a:lnTo>
                      <a:pt x="13" y="178"/>
                    </a:lnTo>
                    <a:lnTo>
                      <a:pt x="17" y="189"/>
                    </a:lnTo>
                    <a:lnTo>
                      <a:pt x="28" y="189"/>
                    </a:lnTo>
                    <a:lnTo>
                      <a:pt x="70" y="230"/>
                    </a:lnTo>
                    <a:lnTo>
                      <a:pt x="83" y="232"/>
                    </a:lnTo>
                    <a:lnTo>
                      <a:pt x="117" y="254"/>
                    </a:lnTo>
                    <a:lnTo>
                      <a:pt x="133" y="241"/>
                    </a:lnTo>
                    <a:lnTo>
                      <a:pt x="157" y="243"/>
                    </a:lnTo>
                    <a:lnTo>
                      <a:pt x="165" y="248"/>
                    </a:lnTo>
                    <a:lnTo>
                      <a:pt x="183" y="241"/>
                    </a:lnTo>
                    <a:lnTo>
                      <a:pt x="220" y="226"/>
                    </a:lnTo>
                    <a:lnTo>
                      <a:pt x="263" y="219"/>
                    </a:lnTo>
                    <a:lnTo>
                      <a:pt x="281" y="222"/>
                    </a:lnTo>
                    <a:lnTo>
                      <a:pt x="287" y="232"/>
                    </a:lnTo>
                    <a:lnTo>
                      <a:pt x="302" y="215"/>
                    </a:lnTo>
                    <a:lnTo>
                      <a:pt x="322" y="208"/>
                    </a:lnTo>
                    <a:lnTo>
                      <a:pt x="341" y="205"/>
                    </a:lnTo>
                    <a:lnTo>
                      <a:pt x="374" y="172"/>
                    </a:lnTo>
                    <a:lnTo>
                      <a:pt x="383" y="152"/>
                    </a:lnTo>
                    <a:lnTo>
                      <a:pt x="387" y="113"/>
                    </a:lnTo>
                    <a:lnTo>
                      <a:pt x="391" y="81"/>
                    </a:lnTo>
                    <a:lnTo>
                      <a:pt x="404" y="80"/>
                    </a:lnTo>
                    <a:lnTo>
                      <a:pt x="414" y="68"/>
                    </a:lnTo>
                    <a:lnTo>
                      <a:pt x="420" y="59"/>
                    </a:lnTo>
                    <a:lnTo>
                      <a:pt x="407" y="50"/>
                    </a:lnTo>
                    <a:lnTo>
                      <a:pt x="400" y="54"/>
                    </a:lnTo>
                    <a:lnTo>
                      <a:pt x="381" y="50"/>
                    </a:lnTo>
                    <a:lnTo>
                      <a:pt x="370" y="35"/>
                    </a:lnTo>
                    <a:lnTo>
                      <a:pt x="359" y="15"/>
                    </a:lnTo>
                    <a:lnTo>
                      <a:pt x="346" y="15"/>
                    </a:lnTo>
                    <a:lnTo>
                      <a:pt x="326" y="0"/>
                    </a:lnTo>
                    <a:lnTo>
                      <a:pt x="315" y="2"/>
                    </a:lnTo>
                    <a:lnTo>
                      <a:pt x="274" y="7"/>
                    </a:lnTo>
                    <a:lnTo>
                      <a:pt x="266" y="19"/>
                    </a:lnTo>
                    <a:lnTo>
                      <a:pt x="255" y="33"/>
                    </a:lnTo>
                    <a:lnTo>
                      <a:pt x="240" y="41"/>
                    </a:lnTo>
                    <a:lnTo>
                      <a:pt x="226" y="44"/>
                    </a:lnTo>
                    <a:lnTo>
                      <a:pt x="216" y="41"/>
                    </a:lnTo>
                    <a:lnTo>
                      <a:pt x="207" y="35"/>
                    </a:lnTo>
                    <a:lnTo>
                      <a:pt x="200" y="33"/>
                    </a:lnTo>
                    <a:lnTo>
                      <a:pt x="187" y="39"/>
                    </a:lnTo>
                    <a:lnTo>
                      <a:pt x="170" y="48"/>
                    </a:lnTo>
                    <a:lnTo>
                      <a:pt x="135" y="63"/>
                    </a:lnTo>
                    <a:lnTo>
                      <a:pt x="120" y="65"/>
                    </a:lnTo>
                    <a:lnTo>
                      <a:pt x="83" y="63"/>
                    </a:lnTo>
                    <a:lnTo>
                      <a:pt x="78" y="61"/>
                    </a:lnTo>
                    <a:lnTo>
                      <a:pt x="68" y="46"/>
                    </a:lnTo>
                    <a:lnTo>
                      <a:pt x="56" y="39"/>
                    </a:lnTo>
                    <a:lnTo>
                      <a:pt x="52" y="44"/>
                    </a:lnTo>
                    <a:lnTo>
                      <a:pt x="50" y="59"/>
                    </a:lnTo>
                    <a:lnTo>
                      <a:pt x="43" y="74"/>
                    </a:lnTo>
                    <a:lnTo>
                      <a:pt x="30" y="74"/>
                    </a:lnTo>
                    <a:lnTo>
                      <a:pt x="26" y="78"/>
                    </a:lnTo>
                    <a:lnTo>
                      <a:pt x="33" y="93"/>
                    </a:lnTo>
                    <a:lnTo>
                      <a:pt x="31" y="108"/>
                    </a:lnTo>
                    <a:lnTo>
                      <a:pt x="22" y="122"/>
                    </a:lnTo>
                    <a:lnTo>
                      <a:pt x="15" y="128"/>
                    </a:lnTo>
                    <a:lnTo>
                      <a:pt x="4" y="133"/>
                    </a:lnTo>
                    <a:lnTo>
                      <a:pt x="0" y="145"/>
                    </a:lnTo>
                    <a:lnTo>
                      <a:pt x="2" y="161"/>
                    </a:lnTo>
                    <a:close/>
                  </a:path>
                </a:pathLst>
              </a:custGeom>
              <a:solidFill>
                <a:schemeClr val="bg1">
                  <a:lumMod val="85000"/>
                </a:schemeClr>
              </a:solidFill>
              <a:ln w="12700">
                <a:noFill/>
                <a:prstDash val="solid"/>
                <a:round/>
                <a:headEnd/>
                <a:tailEnd/>
              </a:ln>
            </p:spPr>
            <p:txBody>
              <a:bodyPr/>
              <a:lstStyle/>
              <a:p>
                <a:endParaRPr lang="de-DE"/>
              </a:p>
            </p:txBody>
          </p:sp>
          <p:sp>
            <p:nvSpPr>
              <p:cNvPr id="63" name="Freeform 60"/>
              <p:cNvSpPr>
                <a:spLocks noChangeAspect="1"/>
              </p:cNvSpPr>
              <p:nvPr/>
            </p:nvSpPr>
            <p:spPr bwMode="auto">
              <a:xfrm>
                <a:off x="3746776" y="5258316"/>
                <a:ext cx="376533" cy="171480"/>
              </a:xfrm>
              <a:custGeom>
                <a:avLst/>
                <a:gdLst>
                  <a:gd name="T0" fmla="*/ 0 w 199"/>
                  <a:gd name="T1" fmla="*/ 0 h 115"/>
                  <a:gd name="T2" fmla="*/ 0 w 199"/>
                  <a:gd name="T3" fmla="*/ 0 h 115"/>
                  <a:gd name="T4" fmla="*/ 0 w 199"/>
                  <a:gd name="T5" fmla="*/ 0 h 115"/>
                  <a:gd name="T6" fmla="*/ 0 w 199"/>
                  <a:gd name="T7" fmla="*/ 0 h 115"/>
                  <a:gd name="T8" fmla="*/ 0 w 199"/>
                  <a:gd name="T9" fmla="*/ 0 h 115"/>
                  <a:gd name="T10" fmla="*/ 0 w 199"/>
                  <a:gd name="T11" fmla="*/ 0 h 115"/>
                  <a:gd name="T12" fmla="*/ 0 w 199"/>
                  <a:gd name="T13" fmla="*/ 0 h 115"/>
                  <a:gd name="T14" fmla="*/ 0 w 199"/>
                  <a:gd name="T15" fmla="*/ 0 h 115"/>
                  <a:gd name="T16" fmla="*/ 0 w 199"/>
                  <a:gd name="T17" fmla="*/ 0 h 115"/>
                  <a:gd name="T18" fmla="*/ 0 w 199"/>
                  <a:gd name="T19" fmla="*/ 0 h 115"/>
                  <a:gd name="T20" fmla="*/ 0 w 199"/>
                  <a:gd name="T21" fmla="*/ 0 h 115"/>
                  <a:gd name="T22" fmla="*/ 0 w 199"/>
                  <a:gd name="T23" fmla="*/ 0 h 115"/>
                  <a:gd name="T24" fmla="*/ 0 w 199"/>
                  <a:gd name="T25" fmla="*/ 0 h 115"/>
                  <a:gd name="T26" fmla="*/ 1 w 199"/>
                  <a:gd name="T27" fmla="*/ 0 h 115"/>
                  <a:gd name="T28" fmla="*/ 1 w 199"/>
                  <a:gd name="T29" fmla="*/ 0 h 115"/>
                  <a:gd name="T30" fmla="*/ 1 w 199"/>
                  <a:gd name="T31" fmla="*/ 0 h 115"/>
                  <a:gd name="T32" fmla="*/ 1 w 199"/>
                  <a:gd name="T33" fmla="*/ 0 h 115"/>
                  <a:gd name="T34" fmla="*/ 1 w 199"/>
                  <a:gd name="T35" fmla="*/ 0 h 115"/>
                  <a:gd name="T36" fmla="*/ 0 w 199"/>
                  <a:gd name="T37" fmla="*/ 0 h 115"/>
                  <a:gd name="T38" fmla="*/ 0 w 199"/>
                  <a:gd name="T39" fmla="*/ 0 h 115"/>
                  <a:gd name="T40" fmla="*/ 0 w 199"/>
                  <a:gd name="T41" fmla="*/ 0 h 115"/>
                  <a:gd name="T42" fmla="*/ 0 w 199"/>
                  <a:gd name="T43" fmla="*/ 0 h 115"/>
                  <a:gd name="T44" fmla="*/ 0 w 199"/>
                  <a:gd name="T45" fmla="*/ 0 h 115"/>
                  <a:gd name="T46" fmla="*/ 0 w 199"/>
                  <a:gd name="T47" fmla="*/ 0 h 115"/>
                  <a:gd name="T48" fmla="*/ 0 w 199"/>
                  <a:gd name="T49" fmla="*/ 0 h 115"/>
                  <a:gd name="T50" fmla="*/ 0 w 199"/>
                  <a:gd name="T51" fmla="*/ 0 h 115"/>
                  <a:gd name="T52" fmla="*/ 0 w 199"/>
                  <a:gd name="T53" fmla="*/ 0 h 115"/>
                  <a:gd name="T54" fmla="*/ 0 w 199"/>
                  <a:gd name="T55" fmla="*/ 0 h 1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9"/>
                  <a:gd name="T85" fmla="*/ 0 h 115"/>
                  <a:gd name="T86" fmla="*/ 199 w 199"/>
                  <a:gd name="T87" fmla="*/ 115 h 1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9" h="115">
                    <a:moveTo>
                      <a:pt x="17" y="63"/>
                    </a:moveTo>
                    <a:lnTo>
                      <a:pt x="37" y="83"/>
                    </a:lnTo>
                    <a:lnTo>
                      <a:pt x="31" y="93"/>
                    </a:lnTo>
                    <a:lnTo>
                      <a:pt x="22" y="100"/>
                    </a:lnTo>
                    <a:lnTo>
                      <a:pt x="11" y="102"/>
                    </a:lnTo>
                    <a:lnTo>
                      <a:pt x="0" y="104"/>
                    </a:lnTo>
                    <a:lnTo>
                      <a:pt x="20" y="113"/>
                    </a:lnTo>
                    <a:lnTo>
                      <a:pt x="28" y="115"/>
                    </a:lnTo>
                    <a:lnTo>
                      <a:pt x="53" y="100"/>
                    </a:lnTo>
                    <a:lnTo>
                      <a:pt x="108" y="114"/>
                    </a:lnTo>
                    <a:lnTo>
                      <a:pt x="144" y="74"/>
                    </a:lnTo>
                    <a:lnTo>
                      <a:pt x="151" y="57"/>
                    </a:lnTo>
                    <a:lnTo>
                      <a:pt x="158" y="52"/>
                    </a:lnTo>
                    <a:lnTo>
                      <a:pt x="178" y="54"/>
                    </a:lnTo>
                    <a:lnTo>
                      <a:pt x="199" y="30"/>
                    </a:lnTo>
                    <a:lnTo>
                      <a:pt x="197" y="15"/>
                    </a:lnTo>
                    <a:lnTo>
                      <a:pt x="183" y="0"/>
                    </a:lnTo>
                    <a:lnTo>
                      <a:pt x="173" y="2"/>
                    </a:lnTo>
                    <a:lnTo>
                      <a:pt x="163" y="5"/>
                    </a:lnTo>
                    <a:lnTo>
                      <a:pt x="145" y="1"/>
                    </a:lnTo>
                    <a:lnTo>
                      <a:pt x="127" y="2"/>
                    </a:lnTo>
                    <a:lnTo>
                      <a:pt x="109" y="7"/>
                    </a:lnTo>
                    <a:lnTo>
                      <a:pt x="84" y="5"/>
                    </a:lnTo>
                    <a:lnTo>
                      <a:pt x="73" y="20"/>
                    </a:lnTo>
                    <a:lnTo>
                      <a:pt x="31" y="7"/>
                    </a:lnTo>
                    <a:lnTo>
                      <a:pt x="15" y="7"/>
                    </a:lnTo>
                    <a:lnTo>
                      <a:pt x="15" y="32"/>
                    </a:lnTo>
                    <a:lnTo>
                      <a:pt x="17" y="63"/>
                    </a:lnTo>
                    <a:close/>
                  </a:path>
                </a:pathLst>
              </a:custGeom>
              <a:solidFill>
                <a:schemeClr val="bg1">
                  <a:lumMod val="85000"/>
                </a:schemeClr>
              </a:solidFill>
              <a:ln w="12700">
                <a:noFill/>
                <a:prstDash val="solid"/>
                <a:round/>
                <a:headEnd/>
                <a:tailEnd/>
              </a:ln>
            </p:spPr>
            <p:txBody>
              <a:bodyPr/>
              <a:lstStyle/>
              <a:p>
                <a:endParaRPr lang="de-DE"/>
              </a:p>
            </p:txBody>
          </p:sp>
          <p:sp>
            <p:nvSpPr>
              <p:cNvPr id="64" name="Freeform 61"/>
              <p:cNvSpPr>
                <a:spLocks noChangeAspect="1"/>
              </p:cNvSpPr>
              <p:nvPr/>
            </p:nvSpPr>
            <p:spPr bwMode="auto">
              <a:xfrm>
                <a:off x="4814982" y="5548514"/>
                <a:ext cx="732601" cy="461678"/>
              </a:xfrm>
              <a:custGeom>
                <a:avLst/>
                <a:gdLst>
                  <a:gd name="T0" fmla="*/ 0 w 384"/>
                  <a:gd name="T1" fmla="*/ 0 h 281"/>
                  <a:gd name="T2" fmla="*/ 0 w 384"/>
                  <a:gd name="T3" fmla="*/ 0 h 281"/>
                  <a:gd name="T4" fmla="*/ 0 w 384"/>
                  <a:gd name="T5" fmla="*/ 0 h 281"/>
                  <a:gd name="T6" fmla="*/ 0 w 384"/>
                  <a:gd name="T7" fmla="*/ 0 h 281"/>
                  <a:gd name="T8" fmla="*/ 0 w 384"/>
                  <a:gd name="T9" fmla="*/ 1 h 281"/>
                  <a:gd name="T10" fmla="*/ 0 w 384"/>
                  <a:gd name="T11" fmla="*/ 1 h 281"/>
                  <a:gd name="T12" fmla="*/ 0 w 384"/>
                  <a:gd name="T13" fmla="*/ 1 h 281"/>
                  <a:gd name="T14" fmla="*/ 0 w 384"/>
                  <a:gd name="T15" fmla="*/ 1 h 281"/>
                  <a:gd name="T16" fmla="*/ 0 w 384"/>
                  <a:gd name="T17" fmla="*/ 1 h 281"/>
                  <a:gd name="T18" fmla="*/ 0 w 384"/>
                  <a:gd name="T19" fmla="*/ 1 h 281"/>
                  <a:gd name="T20" fmla="*/ 0 w 384"/>
                  <a:gd name="T21" fmla="*/ 2 h 281"/>
                  <a:gd name="T22" fmla="*/ 0 w 384"/>
                  <a:gd name="T23" fmla="*/ 2 h 281"/>
                  <a:gd name="T24" fmla="*/ 0 w 384"/>
                  <a:gd name="T25" fmla="*/ 1 h 281"/>
                  <a:gd name="T26" fmla="*/ 1 w 384"/>
                  <a:gd name="T27" fmla="*/ 1 h 281"/>
                  <a:gd name="T28" fmla="*/ 1 w 384"/>
                  <a:gd name="T29" fmla="*/ 2 h 281"/>
                  <a:gd name="T30" fmla="*/ 1 w 384"/>
                  <a:gd name="T31" fmla="*/ 1 h 281"/>
                  <a:gd name="T32" fmla="*/ 1 w 384"/>
                  <a:gd name="T33" fmla="*/ 1 h 281"/>
                  <a:gd name="T34" fmla="*/ 1 w 384"/>
                  <a:gd name="T35" fmla="*/ 1 h 281"/>
                  <a:gd name="T36" fmla="*/ 1 w 384"/>
                  <a:gd name="T37" fmla="*/ 1 h 281"/>
                  <a:gd name="T38" fmla="*/ 1 w 384"/>
                  <a:gd name="T39" fmla="*/ 1 h 281"/>
                  <a:gd name="T40" fmla="*/ 2 w 384"/>
                  <a:gd name="T41" fmla="*/ 1 h 281"/>
                  <a:gd name="T42" fmla="*/ 1 w 384"/>
                  <a:gd name="T43" fmla="*/ 1 h 281"/>
                  <a:gd name="T44" fmla="*/ 1 w 384"/>
                  <a:gd name="T45" fmla="*/ 0 h 281"/>
                  <a:gd name="T46" fmla="*/ 1 w 384"/>
                  <a:gd name="T47" fmla="*/ 0 h 281"/>
                  <a:gd name="T48" fmla="*/ 2 w 384"/>
                  <a:gd name="T49" fmla="*/ 0 h 281"/>
                  <a:gd name="T50" fmla="*/ 2 w 384"/>
                  <a:gd name="T51" fmla="*/ 0 h 281"/>
                  <a:gd name="T52" fmla="*/ 2 w 384"/>
                  <a:gd name="T53" fmla="*/ 0 h 281"/>
                  <a:gd name="T54" fmla="*/ 2 w 384"/>
                  <a:gd name="T55" fmla="*/ 0 h 281"/>
                  <a:gd name="T56" fmla="*/ 1 w 384"/>
                  <a:gd name="T57" fmla="*/ 0 h 281"/>
                  <a:gd name="T58" fmla="*/ 1 w 384"/>
                  <a:gd name="T59" fmla="*/ 0 h 281"/>
                  <a:gd name="T60" fmla="*/ 1 w 384"/>
                  <a:gd name="T61" fmla="*/ 0 h 281"/>
                  <a:gd name="T62" fmla="*/ 1 w 384"/>
                  <a:gd name="T63" fmla="*/ 0 h 281"/>
                  <a:gd name="T64" fmla="*/ 0 w 384"/>
                  <a:gd name="T65" fmla="*/ 0 h 281"/>
                  <a:gd name="T66" fmla="*/ 0 w 384"/>
                  <a:gd name="T67" fmla="*/ 0 h 281"/>
                  <a:gd name="T68" fmla="*/ 0 w 384"/>
                  <a:gd name="T69" fmla="*/ 0 h 281"/>
                  <a:gd name="T70" fmla="*/ 0 w 384"/>
                  <a:gd name="T71" fmla="*/ 0 h 2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4"/>
                  <a:gd name="T109" fmla="*/ 0 h 281"/>
                  <a:gd name="T110" fmla="*/ 384 w 384"/>
                  <a:gd name="T111" fmla="*/ 281 h 2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4" h="281">
                    <a:moveTo>
                      <a:pt x="9" y="33"/>
                    </a:moveTo>
                    <a:lnTo>
                      <a:pt x="7" y="39"/>
                    </a:lnTo>
                    <a:lnTo>
                      <a:pt x="0" y="46"/>
                    </a:lnTo>
                    <a:lnTo>
                      <a:pt x="2" y="59"/>
                    </a:lnTo>
                    <a:lnTo>
                      <a:pt x="13" y="80"/>
                    </a:lnTo>
                    <a:lnTo>
                      <a:pt x="28" y="82"/>
                    </a:lnTo>
                    <a:lnTo>
                      <a:pt x="31" y="91"/>
                    </a:lnTo>
                    <a:lnTo>
                      <a:pt x="30" y="115"/>
                    </a:lnTo>
                    <a:lnTo>
                      <a:pt x="24" y="122"/>
                    </a:lnTo>
                    <a:lnTo>
                      <a:pt x="6" y="135"/>
                    </a:lnTo>
                    <a:lnTo>
                      <a:pt x="4" y="141"/>
                    </a:lnTo>
                    <a:lnTo>
                      <a:pt x="9" y="159"/>
                    </a:lnTo>
                    <a:lnTo>
                      <a:pt x="11" y="173"/>
                    </a:lnTo>
                    <a:lnTo>
                      <a:pt x="6" y="186"/>
                    </a:lnTo>
                    <a:lnTo>
                      <a:pt x="0" y="196"/>
                    </a:lnTo>
                    <a:lnTo>
                      <a:pt x="9" y="209"/>
                    </a:lnTo>
                    <a:lnTo>
                      <a:pt x="17" y="207"/>
                    </a:lnTo>
                    <a:lnTo>
                      <a:pt x="30" y="222"/>
                    </a:lnTo>
                    <a:lnTo>
                      <a:pt x="31" y="236"/>
                    </a:lnTo>
                    <a:lnTo>
                      <a:pt x="31" y="255"/>
                    </a:lnTo>
                    <a:lnTo>
                      <a:pt x="30" y="264"/>
                    </a:lnTo>
                    <a:lnTo>
                      <a:pt x="44" y="281"/>
                    </a:lnTo>
                    <a:lnTo>
                      <a:pt x="74" y="275"/>
                    </a:lnTo>
                    <a:lnTo>
                      <a:pt x="109" y="264"/>
                    </a:lnTo>
                    <a:lnTo>
                      <a:pt x="136" y="248"/>
                    </a:lnTo>
                    <a:lnTo>
                      <a:pt x="149" y="236"/>
                    </a:lnTo>
                    <a:lnTo>
                      <a:pt x="166" y="259"/>
                    </a:lnTo>
                    <a:lnTo>
                      <a:pt x="179" y="253"/>
                    </a:lnTo>
                    <a:lnTo>
                      <a:pt x="197" y="259"/>
                    </a:lnTo>
                    <a:lnTo>
                      <a:pt x="208" y="262"/>
                    </a:lnTo>
                    <a:lnTo>
                      <a:pt x="230" y="253"/>
                    </a:lnTo>
                    <a:lnTo>
                      <a:pt x="243" y="249"/>
                    </a:lnTo>
                    <a:lnTo>
                      <a:pt x="243" y="238"/>
                    </a:lnTo>
                    <a:lnTo>
                      <a:pt x="245" y="220"/>
                    </a:lnTo>
                    <a:lnTo>
                      <a:pt x="256" y="214"/>
                    </a:lnTo>
                    <a:lnTo>
                      <a:pt x="271" y="220"/>
                    </a:lnTo>
                    <a:lnTo>
                      <a:pt x="273" y="227"/>
                    </a:lnTo>
                    <a:lnTo>
                      <a:pt x="284" y="212"/>
                    </a:lnTo>
                    <a:lnTo>
                      <a:pt x="312" y="199"/>
                    </a:lnTo>
                    <a:lnTo>
                      <a:pt x="336" y="196"/>
                    </a:lnTo>
                    <a:lnTo>
                      <a:pt x="358" y="196"/>
                    </a:lnTo>
                    <a:lnTo>
                      <a:pt x="354" y="175"/>
                    </a:lnTo>
                    <a:lnTo>
                      <a:pt x="351" y="164"/>
                    </a:lnTo>
                    <a:lnTo>
                      <a:pt x="328" y="147"/>
                    </a:lnTo>
                    <a:lnTo>
                      <a:pt x="327" y="142"/>
                    </a:lnTo>
                    <a:lnTo>
                      <a:pt x="340" y="124"/>
                    </a:lnTo>
                    <a:lnTo>
                      <a:pt x="353" y="121"/>
                    </a:lnTo>
                    <a:lnTo>
                      <a:pt x="349" y="111"/>
                    </a:lnTo>
                    <a:lnTo>
                      <a:pt x="356" y="93"/>
                    </a:lnTo>
                    <a:lnTo>
                      <a:pt x="356" y="82"/>
                    </a:lnTo>
                    <a:lnTo>
                      <a:pt x="360" y="61"/>
                    </a:lnTo>
                    <a:lnTo>
                      <a:pt x="364" y="52"/>
                    </a:lnTo>
                    <a:lnTo>
                      <a:pt x="377" y="54"/>
                    </a:lnTo>
                    <a:lnTo>
                      <a:pt x="384" y="39"/>
                    </a:lnTo>
                    <a:lnTo>
                      <a:pt x="377" y="26"/>
                    </a:lnTo>
                    <a:lnTo>
                      <a:pt x="373" y="9"/>
                    </a:lnTo>
                    <a:lnTo>
                      <a:pt x="364" y="11"/>
                    </a:lnTo>
                    <a:lnTo>
                      <a:pt x="321" y="2"/>
                    </a:lnTo>
                    <a:lnTo>
                      <a:pt x="293" y="0"/>
                    </a:lnTo>
                    <a:lnTo>
                      <a:pt x="266" y="6"/>
                    </a:lnTo>
                    <a:lnTo>
                      <a:pt x="242" y="17"/>
                    </a:lnTo>
                    <a:lnTo>
                      <a:pt x="214" y="32"/>
                    </a:lnTo>
                    <a:lnTo>
                      <a:pt x="193" y="48"/>
                    </a:lnTo>
                    <a:lnTo>
                      <a:pt x="173" y="50"/>
                    </a:lnTo>
                    <a:lnTo>
                      <a:pt x="145" y="45"/>
                    </a:lnTo>
                    <a:lnTo>
                      <a:pt x="119" y="54"/>
                    </a:lnTo>
                    <a:lnTo>
                      <a:pt x="102" y="58"/>
                    </a:lnTo>
                    <a:lnTo>
                      <a:pt x="83" y="52"/>
                    </a:lnTo>
                    <a:lnTo>
                      <a:pt x="56" y="41"/>
                    </a:lnTo>
                    <a:lnTo>
                      <a:pt x="41" y="37"/>
                    </a:lnTo>
                    <a:lnTo>
                      <a:pt x="20" y="33"/>
                    </a:lnTo>
                    <a:lnTo>
                      <a:pt x="9" y="33"/>
                    </a:lnTo>
                    <a:close/>
                  </a:path>
                </a:pathLst>
              </a:custGeom>
              <a:solidFill>
                <a:schemeClr val="bg1">
                  <a:lumMod val="85000"/>
                </a:schemeClr>
              </a:solidFill>
              <a:ln w="12700">
                <a:noFill/>
                <a:prstDash val="solid"/>
                <a:round/>
                <a:headEnd/>
                <a:tailEnd/>
              </a:ln>
            </p:spPr>
            <p:txBody>
              <a:bodyPr/>
              <a:lstStyle/>
              <a:p>
                <a:endParaRPr lang="de-DE"/>
              </a:p>
            </p:txBody>
          </p:sp>
          <p:sp>
            <p:nvSpPr>
              <p:cNvPr id="65" name="Freeform 62"/>
              <p:cNvSpPr>
                <a:spLocks noChangeAspect="1"/>
              </p:cNvSpPr>
              <p:nvPr/>
            </p:nvSpPr>
            <p:spPr bwMode="auto">
              <a:xfrm>
                <a:off x="4401615" y="5828818"/>
                <a:ext cx="315141" cy="369342"/>
              </a:xfrm>
              <a:custGeom>
                <a:avLst/>
                <a:gdLst>
                  <a:gd name="T0" fmla="*/ 1 w 124"/>
                  <a:gd name="T1" fmla="*/ 1 h 201"/>
                  <a:gd name="T2" fmla="*/ 1 w 124"/>
                  <a:gd name="T3" fmla="*/ 1 h 201"/>
                  <a:gd name="T4" fmla="*/ 1 w 124"/>
                  <a:gd name="T5" fmla="*/ 1 h 201"/>
                  <a:gd name="T6" fmla="*/ 1 w 124"/>
                  <a:gd name="T7" fmla="*/ 1 h 201"/>
                  <a:gd name="T8" fmla="*/ 1 w 124"/>
                  <a:gd name="T9" fmla="*/ 1 h 201"/>
                  <a:gd name="T10" fmla="*/ 1 w 124"/>
                  <a:gd name="T11" fmla="*/ 2 h 201"/>
                  <a:gd name="T12" fmla="*/ 1 w 124"/>
                  <a:gd name="T13" fmla="*/ 2 h 201"/>
                  <a:gd name="T14" fmla="*/ 0 w 124"/>
                  <a:gd name="T15" fmla="*/ 2 h 201"/>
                  <a:gd name="T16" fmla="*/ 1 w 124"/>
                  <a:gd name="T17" fmla="*/ 2 h 201"/>
                  <a:gd name="T18" fmla="*/ 1 w 124"/>
                  <a:gd name="T19" fmla="*/ 2 h 201"/>
                  <a:gd name="T20" fmla="*/ 1 w 124"/>
                  <a:gd name="T21" fmla="*/ 2 h 201"/>
                  <a:gd name="T22" fmla="*/ 1 w 124"/>
                  <a:gd name="T23" fmla="*/ 2 h 201"/>
                  <a:gd name="T24" fmla="*/ 1 w 124"/>
                  <a:gd name="T25" fmla="*/ 2 h 201"/>
                  <a:gd name="T26" fmla="*/ 1 w 124"/>
                  <a:gd name="T27" fmla="*/ 2 h 201"/>
                  <a:gd name="T28" fmla="*/ 1 w 124"/>
                  <a:gd name="T29" fmla="*/ 2 h 201"/>
                  <a:gd name="T30" fmla="*/ 1 w 124"/>
                  <a:gd name="T31" fmla="*/ 3 h 201"/>
                  <a:gd name="T32" fmla="*/ 1 w 124"/>
                  <a:gd name="T33" fmla="*/ 3 h 201"/>
                  <a:gd name="T34" fmla="*/ 1 w 124"/>
                  <a:gd name="T35" fmla="*/ 3 h 201"/>
                  <a:gd name="T36" fmla="*/ 1 w 124"/>
                  <a:gd name="T37" fmla="*/ 3 h 201"/>
                  <a:gd name="T38" fmla="*/ 2 w 124"/>
                  <a:gd name="T39" fmla="*/ 3 h 201"/>
                  <a:gd name="T40" fmla="*/ 2 w 124"/>
                  <a:gd name="T41" fmla="*/ 3 h 201"/>
                  <a:gd name="T42" fmla="*/ 2 w 124"/>
                  <a:gd name="T43" fmla="*/ 3 h 201"/>
                  <a:gd name="T44" fmla="*/ 2 w 124"/>
                  <a:gd name="T45" fmla="*/ 3 h 201"/>
                  <a:gd name="T46" fmla="*/ 4 w 124"/>
                  <a:gd name="T47" fmla="*/ 3 h 201"/>
                  <a:gd name="T48" fmla="*/ 4 w 124"/>
                  <a:gd name="T49" fmla="*/ 3 h 201"/>
                  <a:gd name="T50" fmla="*/ 4 w 124"/>
                  <a:gd name="T51" fmla="*/ 3 h 201"/>
                  <a:gd name="T52" fmla="*/ 4 w 124"/>
                  <a:gd name="T53" fmla="*/ 2 h 201"/>
                  <a:gd name="T54" fmla="*/ 4 w 124"/>
                  <a:gd name="T55" fmla="*/ 2 h 201"/>
                  <a:gd name="T56" fmla="*/ 4 w 124"/>
                  <a:gd name="T57" fmla="*/ 2 h 201"/>
                  <a:gd name="T58" fmla="*/ 4 w 124"/>
                  <a:gd name="T59" fmla="*/ 2 h 201"/>
                  <a:gd name="T60" fmla="*/ 4 w 124"/>
                  <a:gd name="T61" fmla="*/ 2 h 201"/>
                  <a:gd name="T62" fmla="*/ 4 w 124"/>
                  <a:gd name="T63" fmla="*/ 2 h 201"/>
                  <a:gd name="T64" fmla="*/ 4 w 124"/>
                  <a:gd name="T65" fmla="*/ 2 h 201"/>
                  <a:gd name="T66" fmla="*/ 4 w 124"/>
                  <a:gd name="T67" fmla="*/ 2 h 201"/>
                  <a:gd name="T68" fmla="*/ 4 w 124"/>
                  <a:gd name="T69" fmla="*/ 1 h 201"/>
                  <a:gd name="T70" fmla="*/ 3 w 124"/>
                  <a:gd name="T71" fmla="*/ 1 h 201"/>
                  <a:gd name="T72" fmla="*/ 4 w 124"/>
                  <a:gd name="T73" fmla="*/ 1 h 201"/>
                  <a:gd name="T74" fmla="*/ 4 w 124"/>
                  <a:gd name="T75" fmla="*/ 1 h 201"/>
                  <a:gd name="T76" fmla="*/ 4 w 124"/>
                  <a:gd name="T77" fmla="*/ 1 h 201"/>
                  <a:gd name="T78" fmla="*/ 3 w 124"/>
                  <a:gd name="T79" fmla="*/ 1 h 201"/>
                  <a:gd name="T80" fmla="*/ 2 w 124"/>
                  <a:gd name="T81" fmla="*/ 1 h 201"/>
                  <a:gd name="T82" fmla="*/ 2 w 124"/>
                  <a:gd name="T83" fmla="*/ 1 h 201"/>
                  <a:gd name="T84" fmla="*/ 2 w 124"/>
                  <a:gd name="T85" fmla="*/ 1 h 201"/>
                  <a:gd name="T86" fmla="*/ 2 w 124"/>
                  <a:gd name="T87" fmla="*/ 0 h 201"/>
                  <a:gd name="T88" fmla="*/ 2 w 124"/>
                  <a:gd name="T89" fmla="*/ 1 h 201"/>
                  <a:gd name="T90" fmla="*/ 2 w 124"/>
                  <a:gd name="T91" fmla="*/ 1 h 201"/>
                  <a:gd name="T92" fmla="*/ 1 w 124"/>
                  <a:gd name="T93" fmla="*/ 1 h 201"/>
                  <a:gd name="T94" fmla="*/ 1 w 124"/>
                  <a:gd name="T95" fmla="*/ 0 h 201"/>
                  <a:gd name="T96" fmla="*/ 1 w 124"/>
                  <a:gd name="T97" fmla="*/ 1 h 201"/>
                  <a:gd name="T98" fmla="*/ 1 w 124"/>
                  <a:gd name="T99" fmla="*/ 1 h 201"/>
                  <a:gd name="T100" fmla="*/ 1 w 124"/>
                  <a:gd name="T101" fmla="*/ 1 h 201"/>
                  <a:gd name="T102" fmla="*/ 1 w 124"/>
                  <a:gd name="T103" fmla="*/ 1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4"/>
                  <a:gd name="T157" fmla="*/ 0 h 201"/>
                  <a:gd name="T158" fmla="*/ 124 w 124"/>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4" h="201">
                    <a:moveTo>
                      <a:pt x="22" y="45"/>
                    </a:moveTo>
                    <a:lnTo>
                      <a:pt x="29" y="51"/>
                    </a:lnTo>
                    <a:lnTo>
                      <a:pt x="29" y="60"/>
                    </a:lnTo>
                    <a:lnTo>
                      <a:pt x="28" y="66"/>
                    </a:lnTo>
                    <a:lnTo>
                      <a:pt x="24" y="74"/>
                    </a:lnTo>
                    <a:lnTo>
                      <a:pt x="24" y="93"/>
                    </a:lnTo>
                    <a:lnTo>
                      <a:pt x="27" y="101"/>
                    </a:lnTo>
                    <a:lnTo>
                      <a:pt x="0" y="102"/>
                    </a:lnTo>
                    <a:lnTo>
                      <a:pt x="19" y="120"/>
                    </a:lnTo>
                    <a:lnTo>
                      <a:pt x="14" y="129"/>
                    </a:lnTo>
                    <a:lnTo>
                      <a:pt x="18" y="138"/>
                    </a:lnTo>
                    <a:lnTo>
                      <a:pt x="19" y="144"/>
                    </a:lnTo>
                    <a:lnTo>
                      <a:pt x="22" y="136"/>
                    </a:lnTo>
                    <a:lnTo>
                      <a:pt x="30" y="147"/>
                    </a:lnTo>
                    <a:lnTo>
                      <a:pt x="29" y="157"/>
                    </a:lnTo>
                    <a:lnTo>
                      <a:pt x="25" y="162"/>
                    </a:lnTo>
                    <a:lnTo>
                      <a:pt x="30" y="171"/>
                    </a:lnTo>
                    <a:lnTo>
                      <a:pt x="37" y="174"/>
                    </a:lnTo>
                    <a:lnTo>
                      <a:pt x="48" y="182"/>
                    </a:lnTo>
                    <a:lnTo>
                      <a:pt x="58" y="190"/>
                    </a:lnTo>
                    <a:lnTo>
                      <a:pt x="59" y="196"/>
                    </a:lnTo>
                    <a:lnTo>
                      <a:pt x="70" y="201"/>
                    </a:lnTo>
                    <a:lnTo>
                      <a:pt x="80" y="196"/>
                    </a:lnTo>
                    <a:lnTo>
                      <a:pt x="92" y="189"/>
                    </a:lnTo>
                    <a:lnTo>
                      <a:pt x="98" y="176"/>
                    </a:lnTo>
                    <a:lnTo>
                      <a:pt x="103" y="168"/>
                    </a:lnTo>
                    <a:lnTo>
                      <a:pt x="113" y="148"/>
                    </a:lnTo>
                    <a:lnTo>
                      <a:pt x="116" y="134"/>
                    </a:lnTo>
                    <a:lnTo>
                      <a:pt x="117" y="120"/>
                    </a:lnTo>
                    <a:lnTo>
                      <a:pt x="124" y="111"/>
                    </a:lnTo>
                    <a:lnTo>
                      <a:pt x="113" y="108"/>
                    </a:lnTo>
                    <a:lnTo>
                      <a:pt x="109" y="102"/>
                    </a:lnTo>
                    <a:lnTo>
                      <a:pt x="103" y="104"/>
                    </a:lnTo>
                    <a:lnTo>
                      <a:pt x="94" y="99"/>
                    </a:lnTo>
                    <a:lnTo>
                      <a:pt x="91" y="85"/>
                    </a:lnTo>
                    <a:lnTo>
                      <a:pt x="88" y="75"/>
                    </a:lnTo>
                    <a:lnTo>
                      <a:pt x="94" y="65"/>
                    </a:lnTo>
                    <a:lnTo>
                      <a:pt x="94" y="33"/>
                    </a:lnTo>
                    <a:lnTo>
                      <a:pt x="94" y="23"/>
                    </a:lnTo>
                    <a:lnTo>
                      <a:pt x="88" y="16"/>
                    </a:lnTo>
                    <a:lnTo>
                      <a:pt x="79" y="15"/>
                    </a:lnTo>
                    <a:lnTo>
                      <a:pt x="72" y="12"/>
                    </a:lnTo>
                    <a:lnTo>
                      <a:pt x="66" y="2"/>
                    </a:lnTo>
                    <a:lnTo>
                      <a:pt x="59" y="0"/>
                    </a:lnTo>
                    <a:lnTo>
                      <a:pt x="56" y="5"/>
                    </a:lnTo>
                    <a:lnTo>
                      <a:pt x="56" y="2"/>
                    </a:lnTo>
                    <a:lnTo>
                      <a:pt x="44" y="3"/>
                    </a:lnTo>
                    <a:lnTo>
                      <a:pt x="39" y="0"/>
                    </a:lnTo>
                    <a:lnTo>
                      <a:pt x="30" y="6"/>
                    </a:lnTo>
                    <a:lnTo>
                      <a:pt x="29" y="24"/>
                    </a:lnTo>
                    <a:lnTo>
                      <a:pt x="27" y="36"/>
                    </a:lnTo>
                    <a:lnTo>
                      <a:pt x="22" y="45"/>
                    </a:lnTo>
                    <a:close/>
                  </a:path>
                </a:pathLst>
              </a:custGeom>
              <a:solidFill>
                <a:schemeClr val="bg1">
                  <a:lumMod val="85000"/>
                </a:schemeClr>
              </a:solidFill>
              <a:ln w="12700">
                <a:noFill/>
                <a:prstDash val="solid"/>
                <a:round/>
                <a:headEnd/>
                <a:tailEnd/>
              </a:ln>
            </p:spPr>
            <p:txBody>
              <a:bodyPr/>
              <a:lstStyle/>
              <a:p>
                <a:endParaRPr lang="de-DE"/>
              </a:p>
            </p:txBody>
          </p:sp>
          <p:sp>
            <p:nvSpPr>
              <p:cNvPr id="66" name="Freeform 63"/>
              <p:cNvSpPr>
                <a:spLocks noChangeAspect="1"/>
              </p:cNvSpPr>
              <p:nvPr/>
            </p:nvSpPr>
            <p:spPr bwMode="auto">
              <a:xfrm>
                <a:off x="4647180" y="5057156"/>
                <a:ext cx="1047743" cy="596884"/>
              </a:xfrm>
              <a:custGeom>
                <a:avLst/>
                <a:gdLst>
                  <a:gd name="T0" fmla="*/ 0 w 550"/>
                  <a:gd name="T1" fmla="*/ 0 h 402"/>
                  <a:gd name="T2" fmla="*/ 0 w 550"/>
                  <a:gd name="T3" fmla="*/ 0 h 402"/>
                  <a:gd name="T4" fmla="*/ 0 w 550"/>
                  <a:gd name="T5" fmla="*/ 0 h 402"/>
                  <a:gd name="T6" fmla="*/ 0 w 550"/>
                  <a:gd name="T7" fmla="*/ 0 h 402"/>
                  <a:gd name="T8" fmla="*/ 0 w 550"/>
                  <a:gd name="T9" fmla="*/ 1 h 402"/>
                  <a:gd name="T10" fmla="*/ 0 w 550"/>
                  <a:gd name="T11" fmla="*/ 1 h 402"/>
                  <a:gd name="T12" fmla="*/ 0 w 550"/>
                  <a:gd name="T13" fmla="*/ 1 h 402"/>
                  <a:gd name="T14" fmla="*/ 0 w 550"/>
                  <a:gd name="T15" fmla="*/ 1 h 402"/>
                  <a:gd name="T16" fmla="*/ 0 w 550"/>
                  <a:gd name="T17" fmla="*/ 1 h 402"/>
                  <a:gd name="T18" fmla="*/ 0 w 550"/>
                  <a:gd name="T19" fmla="*/ 1 h 402"/>
                  <a:gd name="T20" fmla="*/ 0 w 550"/>
                  <a:gd name="T21" fmla="*/ 1 h 402"/>
                  <a:gd name="T22" fmla="*/ 0 w 550"/>
                  <a:gd name="T23" fmla="*/ 1 h 402"/>
                  <a:gd name="T24" fmla="*/ 0 w 550"/>
                  <a:gd name="T25" fmla="*/ 1 h 402"/>
                  <a:gd name="T26" fmla="*/ 0 w 550"/>
                  <a:gd name="T27" fmla="*/ 1 h 402"/>
                  <a:gd name="T28" fmla="*/ 0 w 550"/>
                  <a:gd name="T29" fmla="*/ 1 h 402"/>
                  <a:gd name="T30" fmla="*/ 0 w 550"/>
                  <a:gd name="T31" fmla="*/ 1 h 402"/>
                  <a:gd name="T32" fmla="*/ 0 w 550"/>
                  <a:gd name="T33" fmla="*/ 1 h 402"/>
                  <a:gd name="T34" fmla="*/ 1 w 550"/>
                  <a:gd name="T35" fmla="*/ 1 h 402"/>
                  <a:gd name="T36" fmla="*/ 1 w 550"/>
                  <a:gd name="T37" fmla="*/ 1 h 402"/>
                  <a:gd name="T38" fmla="*/ 1 w 550"/>
                  <a:gd name="T39" fmla="*/ 1 h 402"/>
                  <a:gd name="T40" fmla="*/ 1 w 550"/>
                  <a:gd name="T41" fmla="*/ 1 h 402"/>
                  <a:gd name="T42" fmla="*/ 2 w 550"/>
                  <a:gd name="T43" fmla="*/ 1 h 402"/>
                  <a:gd name="T44" fmla="*/ 2 w 550"/>
                  <a:gd name="T45" fmla="*/ 1 h 402"/>
                  <a:gd name="T46" fmla="*/ 2 w 550"/>
                  <a:gd name="T47" fmla="*/ 1 h 402"/>
                  <a:gd name="T48" fmla="*/ 2 w 550"/>
                  <a:gd name="T49" fmla="*/ 1 h 402"/>
                  <a:gd name="T50" fmla="*/ 2 w 550"/>
                  <a:gd name="T51" fmla="*/ 1 h 402"/>
                  <a:gd name="T52" fmla="*/ 2 w 550"/>
                  <a:gd name="T53" fmla="*/ 1 h 402"/>
                  <a:gd name="T54" fmla="*/ 3 w 550"/>
                  <a:gd name="T55" fmla="*/ 1 h 402"/>
                  <a:gd name="T56" fmla="*/ 3 w 550"/>
                  <a:gd name="T57" fmla="*/ 1 h 402"/>
                  <a:gd name="T58" fmla="*/ 3 w 550"/>
                  <a:gd name="T59" fmla="*/ 1 h 402"/>
                  <a:gd name="T60" fmla="*/ 3 w 550"/>
                  <a:gd name="T61" fmla="*/ 1 h 402"/>
                  <a:gd name="T62" fmla="*/ 2 w 550"/>
                  <a:gd name="T63" fmla="*/ 1 h 402"/>
                  <a:gd name="T64" fmla="*/ 2 w 550"/>
                  <a:gd name="T65" fmla="*/ 1 h 402"/>
                  <a:gd name="T66" fmla="*/ 2 w 550"/>
                  <a:gd name="T67" fmla="*/ 1 h 402"/>
                  <a:gd name="T68" fmla="*/ 2 w 550"/>
                  <a:gd name="T69" fmla="*/ 0 h 402"/>
                  <a:gd name="T70" fmla="*/ 2 w 550"/>
                  <a:gd name="T71" fmla="*/ 0 h 402"/>
                  <a:gd name="T72" fmla="*/ 2 w 550"/>
                  <a:gd name="T73" fmla="*/ 0 h 402"/>
                  <a:gd name="T74" fmla="*/ 2 w 550"/>
                  <a:gd name="T75" fmla="*/ 0 h 402"/>
                  <a:gd name="T76" fmla="*/ 2 w 550"/>
                  <a:gd name="T77" fmla="*/ 0 h 402"/>
                  <a:gd name="T78" fmla="*/ 2 w 550"/>
                  <a:gd name="T79" fmla="*/ 0 h 402"/>
                  <a:gd name="T80" fmla="*/ 2 w 550"/>
                  <a:gd name="T81" fmla="*/ 0 h 402"/>
                  <a:gd name="T82" fmla="*/ 1 w 550"/>
                  <a:gd name="T83" fmla="*/ 0 h 402"/>
                  <a:gd name="T84" fmla="*/ 1 w 550"/>
                  <a:gd name="T85" fmla="*/ 0 h 402"/>
                  <a:gd name="T86" fmla="*/ 1 w 550"/>
                  <a:gd name="T87" fmla="*/ 0 h 402"/>
                  <a:gd name="T88" fmla="*/ 1 w 550"/>
                  <a:gd name="T89" fmla="*/ 0 h 402"/>
                  <a:gd name="T90" fmla="*/ 1 w 550"/>
                  <a:gd name="T91" fmla="*/ 0 h 402"/>
                  <a:gd name="T92" fmla="*/ 1 w 550"/>
                  <a:gd name="T93" fmla="*/ 0 h 402"/>
                  <a:gd name="T94" fmla="*/ 1 w 550"/>
                  <a:gd name="T95" fmla="*/ 0 h 402"/>
                  <a:gd name="T96" fmla="*/ 1 w 550"/>
                  <a:gd name="T97" fmla="*/ 0 h 402"/>
                  <a:gd name="T98" fmla="*/ 0 w 550"/>
                  <a:gd name="T99" fmla="*/ 0 h 402"/>
                  <a:gd name="T100" fmla="*/ 0 w 550"/>
                  <a:gd name="T101" fmla="*/ 0 h 402"/>
                  <a:gd name="T102" fmla="*/ 0 w 550"/>
                  <a:gd name="T103" fmla="*/ 0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0"/>
                  <a:gd name="T157" fmla="*/ 0 h 402"/>
                  <a:gd name="T158" fmla="*/ 550 w 550"/>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0" h="402">
                    <a:moveTo>
                      <a:pt x="132" y="35"/>
                    </a:moveTo>
                    <a:lnTo>
                      <a:pt x="122" y="46"/>
                    </a:lnTo>
                    <a:lnTo>
                      <a:pt x="115" y="54"/>
                    </a:lnTo>
                    <a:lnTo>
                      <a:pt x="102" y="57"/>
                    </a:lnTo>
                    <a:lnTo>
                      <a:pt x="96" y="119"/>
                    </a:lnTo>
                    <a:lnTo>
                      <a:pt x="95" y="130"/>
                    </a:lnTo>
                    <a:lnTo>
                      <a:pt x="80" y="154"/>
                    </a:lnTo>
                    <a:lnTo>
                      <a:pt x="62" y="169"/>
                    </a:lnTo>
                    <a:lnTo>
                      <a:pt x="50" y="182"/>
                    </a:lnTo>
                    <a:lnTo>
                      <a:pt x="19" y="189"/>
                    </a:lnTo>
                    <a:lnTo>
                      <a:pt x="3" y="203"/>
                    </a:lnTo>
                    <a:lnTo>
                      <a:pt x="0" y="215"/>
                    </a:lnTo>
                    <a:lnTo>
                      <a:pt x="11" y="224"/>
                    </a:lnTo>
                    <a:lnTo>
                      <a:pt x="17" y="237"/>
                    </a:lnTo>
                    <a:lnTo>
                      <a:pt x="15" y="246"/>
                    </a:lnTo>
                    <a:lnTo>
                      <a:pt x="17" y="258"/>
                    </a:lnTo>
                    <a:lnTo>
                      <a:pt x="26" y="263"/>
                    </a:lnTo>
                    <a:lnTo>
                      <a:pt x="41" y="263"/>
                    </a:lnTo>
                    <a:lnTo>
                      <a:pt x="46" y="274"/>
                    </a:lnTo>
                    <a:lnTo>
                      <a:pt x="52" y="295"/>
                    </a:lnTo>
                    <a:lnTo>
                      <a:pt x="54" y="311"/>
                    </a:lnTo>
                    <a:lnTo>
                      <a:pt x="59" y="324"/>
                    </a:lnTo>
                    <a:lnTo>
                      <a:pt x="69" y="328"/>
                    </a:lnTo>
                    <a:lnTo>
                      <a:pt x="76" y="324"/>
                    </a:lnTo>
                    <a:lnTo>
                      <a:pt x="89" y="315"/>
                    </a:lnTo>
                    <a:lnTo>
                      <a:pt x="104" y="326"/>
                    </a:lnTo>
                    <a:lnTo>
                      <a:pt x="102" y="337"/>
                    </a:lnTo>
                    <a:lnTo>
                      <a:pt x="104" y="343"/>
                    </a:lnTo>
                    <a:lnTo>
                      <a:pt x="111" y="346"/>
                    </a:lnTo>
                    <a:lnTo>
                      <a:pt x="122" y="358"/>
                    </a:lnTo>
                    <a:lnTo>
                      <a:pt x="119" y="371"/>
                    </a:lnTo>
                    <a:lnTo>
                      <a:pt x="122" y="378"/>
                    </a:lnTo>
                    <a:lnTo>
                      <a:pt x="139" y="378"/>
                    </a:lnTo>
                    <a:lnTo>
                      <a:pt x="160" y="387"/>
                    </a:lnTo>
                    <a:lnTo>
                      <a:pt x="198" y="402"/>
                    </a:lnTo>
                    <a:lnTo>
                      <a:pt x="213" y="402"/>
                    </a:lnTo>
                    <a:lnTo>
                      <a:pt x="235" y="398"/>
                    </a:lnTo>
                    <a:lnTo>
                      <a:pt x="253" y="391"/>
                    </a:lnTo>
                    <a:lnTo>
                      <a:pt x="283" y="396"/>
                    </a:lnTo>
                    <a:lnTo>
                      <a:pt x="298" y="395"/>
                    </a:lnTo>
                    <a:lnTo>
                      <a:pt x="305" y="393"/>
                    </a:lnTo>
                    <a:lnTo>
                      <a:pt x="324" y="380"/>
                    </a:lnTo>
                    <a:lnTo>
                      <a:pt x="366" y="356"/>
                    </a:lnTo>
                    <a:lnTo>
                      <a:pt x="398" y="346"/>
                    </a:lnTo>
                    <a:lnTo>
                      <a:pt x="415" y="345"/>
                    </a:lnTo>
                    <a:lnTo>
                      <a:pt x="441" y="350"/>
                    </a:lnTo>
                    <a:lnTo>
                      <a:pt x="463" y="352"/>
                    </a:lnTo>
                    <a:lnTo>
                      <a:pt x="474" y="356"/>
                    </a:lnTo>
                    <a:lnTo>
                      <a:pt x="491" y="354"/>
                    </a:lnTo>
                    <a:lnTo>
                      <a:pt x="494" y="339"/>
                    </a:lnTo>
                    <a:lnTo>
                      <a:pt x="494" y="311"/>
                    </a:lnTo>
                    <a:lnTo>
                      <a:pt x="496" y="282"/>
                    </a:lnTo>
                    <a:lnTo>
                      <a:pt x="505" y="267"/>
                    </a:lnTo>
                    <a:lnTo>
                      <a:pt x="515" y="263"/>
                    </a:lnTo>
                    <a:lnTo>
                      <a:pt x="524" y="269"/>
                    </a:lnTo>
                    <a:lnTo>
                      <a:pt x="533" y="263"/>
                    </a:lnTo>
                    <a:lnTo>
                      <a:pt x="539" y="256"/>
                    </a:lnTo>
                    <a:lnTo>
                      <a:pt x="537" y="248"/>
                    </a:lnTo>
                    <a:lnTo>
                      <a:pt x="548" y="245"/>
                    </a:lnTo>
                    <a:lnTo>
                      <a:pt x="550" y="235"/>
                    </a:lnTo>
                    <a:lnTo>
                      <a:pt x="539" y="230"/>
                    </a:lnTo>
                    <a:lnTo>
                      <a:pt x="522" y="226"/>
                    </a:lnTo>
                    <a:lnTo>
                      <a:pt x="509" y="230"/>
                    </a:lnTo>
                    <a:lnTo>
                      <a:pt x="489" y="233"/>
                    </a:lnTo>
                    <a:lnTo>
                      <a:pt x="470" y="233"/>
                    </a:lnTo>
                    <a:lnTo>
                      <a:pt x="457" y="226"/>
                    </a:lnTo>
                    <a:lnTo>
                      <a:pt x="452" y="215"/>
                    </a:lnTo>
                    <a:lnTo>
                      <a:pt x="452" y="200"/>
                    </a:lnTo>
                    <a:lnTo>
                      <a:pt x="450" y="185"/>
                    </a:lnTo>
                    <a:lnTo>
                      <a:pt x="441" y="174"/>
                    </a:lnTo>
                    <a:lnTo>
                      <a:pt x="435" y="163"/>
                    </a:lnTo>
                    <a:lnTo>
                      <a:pt x="435" y="148"/>
                    </a:lnTo>
                    <a:lnTo>
                      <a:pt x="437" y="133"/>
                    </a:lnTo>
                    <a:lnTo>
                      <a:pt x="437" y="124"/>
                    </a:lnTo>
                    <a:lnTo>
                      <a:pt x="428" y="102"/>
                    </a:lnTo>
                    <a:lnTo>
                      <a:pt x="413" y="87"/>
                    </a:lnTo>
                    <a:lnTo>
                      <a:pt x="407" y="72"/>
                    </a:lnTo>
                    <a:lnTo>
                      <a:pt x="405" y="61"/>
                    </a:lnTo>
                    <a:lnTo>
                      <a:pt x="402" y="56"/>
                    </a:lnTo>
                    <a:lnTo>
                      <a:pt x="381" y="41"/>
                    </a:lnTo>
                    <a:lnTo>
                      <a:pt x="374" y="28"/>
                    </a:lnTo>
                    <a:lnTo>
                      <a:pt x="365" y="9"/>
                    </a:lnTo>
                    <a:lnTo>
                      <a:pt x="357" y="2"/>
                    </a:lnTo>
                    <a:lnTo>
                      <a:pt x="348" y="0"/>
                    </a:lnTo>
                    <a:lnTo>
                      <a:pt x="339" y="4"/>
                    </a:lnTo>
                    <a:lnTo>
                      <a:pt x="329" y="13"/>
                    </a:lnTo>
                    <a:lnTo>
                      <a:pt x="324" y="15"/>
                    </a:lnTo>
                    <a:lnTo>
                      <a:pt x="307" y="15"/>
                    </a:lnTo>
                    <a:lnTo>
                      <a:pt x="296" y="17"/>
                    </a:lnTo>
                    <a:lnTo>
                      <a:pt x="288" y="26"/>
                    </a:lnTo>
                    <a:lnTo>
                      <a:pt x="274" y="31"/>
                    </a:lnTo>
                    <a:lnTo>
                      <a:pt x="259" y="30"/>
                    </a:lnTo>
                    <a:lnTo>
                      <a:pt x="251" y="22"/>
                    </a:lnTo>
                    <a:lnTo>
                      <a:pt x="235" y="13"/>
                    </a:lnTo>
                    <a:lnTo>
                      <a:pt x="221" y="17"/>
                    </a:lnTo>
                    <a:lnTo>
                      <a:pt x="204" y="24"/>
                    </a:lnTo>
                    <a:lnTo>
                      <a:pt x="191" y="26"/>
                    </a:lnTo>
                    <a:lnTo>
                      <a:pt x="180" y="22"/>
                    </a:lnTo>
                    <a:lnTo>
                      <a:pt x="167" y="15"/>
                    </a:lnTo>
                    <a:lnTo>
                      <a:pt x="150" y="20"/>
                    </a:lnTo>
                    <a:lnTo>
                      <a:pt x="139" y="26"/>
                    </a:lnTo>
                    <a:lnTo>
                      <a:pt x="135" y="28"/>
                    </a:lnTo>
                    <a:lnTo>
                      <a:pt x="132" y="30"/>
                    </a:lnTo>
                    <a:lnTo>
                      <a:pt x="128" y="31"/>
                    </a:lnTo>
                    <a:lnTo>
                      <a:pt x="132" y="35"/>
                    </a:lnTo>
                    <a:close/>
                  </a:path>
                </a:pathLst>
              </a:custGeom>
              <a:solidFill>
                <a:schemeClr val="bg1">
                  <a:lumMod val="85000"/>
                </a:schemeClr>
              </a:solidFill>
              <a:ln w="12700">
                <a:noFill/>
                <a:prstDash val="solid"/>
                <a:round/>
                <a:headEnd/>
                <a:tailEnd/>
              </a:ln>
            </p:spPr>
            <p:txBody>
              <a:bodyPr/>
              <a:lstStyle/>
              <a:p>
                <a:endParaRPr lang="de-DE"/>
              </a:p>
            </p:txBody>
          </p:sp>
          <p:sp>
            <p:nvSpPr>
              <p:cNvPr id="67" name="Freeform 64"/>
              <p:cNvSpPr>
                <a:spLocks noChangeAspect="1"/>
              </p:cNvSpPr>
              <p:nvPr/>
            </p:nvSpPr>
            <p:spPr bwMode="auto">
              <a:xfrm>
                <a:off x="2682662" y="4486654"/>
                <a:ext cx="401089" cy="273709"/>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1 w 210"/>
                  <a:gd name="T31" fmla="*/ 0 h 185"/>
                  <a:gd name="T32" fmla="*/ 1 w 210"/>
                  <a:gd name="T33" fmla="*/ 0 h 185"/>
                  <a:gd name="T34" fmla="*/ 1 w 210"/>
                  <a:gd name="T35" fmla="*/ 0 h 185"/>
                  <a:gd name="T36" fmla="*/ 1 w 210"/>
                  <a:gd name="T37" fmla="*/ 0 h 185"/>
                  <a:gd name="T38" fmla="*/ 1 w 210"/>
                  <a:gd name="T39" fmla="*/ 0 h 185"/>
                  <a:gd name="T40" fmla="*/ 1 w 210"/>
                  <a:gd name="T41" fmla="*/ 0 h 185"/>
                  <a:gd name="T42" fmla="*/ 1 w 210"/>
                  <a:gd name="T43" fmla="*/ 0 h 185"/>
                  <a:gd name="T44" fmla="*/ 1 w 210"/>
                  <a:gd name="T45" fmla="*/ 0 h 185"/>
                  <a:gd name="T46" fmla="*/ 1 w 210"/>
                  <a:gd name="T47" fmla="*/ 0 h 185"/>
                  <a:gd name="T48" fmla="*/ 1 w 210"/>
                  <a:gd name="T49" fmla="*/ 0 h 185"/>
                  <a:gd name="T50" fmla="*/ 1 w 210"/>
                  <a:gd name="T51" fmla="*/ 0 h 185"/>
                  <a:gd name="T52" fmla="*/ 0 w 210"/>
                  <a:gd name="T53" fmla="*/ 0 h 185"/>
                  <a:gd name="T54" fmla="*/ 0 w 210"/>
                  <a:gd name="T55" fmla="*/ 0 h 185"/>
                  <a:gd name="T56" fmla="*/ 0 w 210"/>
                  <a:gd name="T57" fmla="*/ 0 h 185"/>
                  <a:gd name="T58" fmla="*/ 0 w 210"/>
                  <a:gd name="T59" fmla="*/ 1 h 185"/>
                  <a:gd name="T60" fmla="*/ 0 w 210"/>
                  <a:gd name="T61" fmla="*/ 0 h 185"/>
                  <a:gd name="T62" fmla="*/ 0 w 210"/>
                  <a:gd name="T63" fmla="*/ 0 h 185"/>
                  <a:gd name="T64" fmla="*/ 0 w 210"/>
                  <a:gd name="T65" fmla="*/ 0 h 185"/>
                  <a:gd name="T66" fmla="*/ 0 w 210"/>
                  <a:gd name="T67" fmla="*/ 0 h 185"/>
                  <a:gd name="T68" fmla="*/ 0 w 210"/>
                  <a:gd name="T69" fmla="*/ 0 h 185"/>
                  <a:gd name="T70" fmla="*/ 0 w 210"/>
                  <a:gd name="T71" fmla="*/ 0 h 185"/>
                  <a:gd name="T72" fmla="*/ 0 w 210"/>
                  <a:gd name="T73" fmla="*/ 0 h 185"/>
                  <a:gd name="T74" fmla="*/ 0 w 210"/>
                  <a:gd name="T75" fmla="*/ 0 h 185"/>
                  <a:gd name="T76" fmla="*/ 0 w 210"/>
                  <a:gd name="T77" fmla="*/ 0 h 185"/>
                  <a:gd name="T78" fmla="*/ 0 w 210"/>
                  <a:gd name="T79" fmla="*/ 0 h 1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0"/>
                  <a:gd name="T121" fmla="*/ 0 h 185"/>
                  <a:gd name="T122" fmla="*/ 210 w 210"/>
                  <a:gd name="T123" fmla="*/ 185 h 1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0" h="185">
                    <a:moveTo>
                      <a:pt x="0" y="33"/>
                    </a:moveTo>
                    <a:lnTo>
                      <a:pt x="5" y="26"/>
                    </a:lnTo>
                    <a:lnTo>
                      <a:pt x="3" y="17"/>
                    </a:lnTo>
                    <a:lnTo>
                      <a:pt x="35" y="0"/>
                    </a:lnTo>
                    <a:lnTo>
                      <a:pt x="38" y="6"/>
                    </a:lnTo>
                    <a:lnTo>
                      <a:pt x="61" y="2"/>
                    </a:lnTo>
                    <a:lnTo>
                      <a:pt x="79" y="3"/>
                    </a:lnTo>
                    <a:lnTo>
                      <a:pt x="72" y="12"/>
                    </a:lnTo>
                    <a:lnTo>
                      <a:pt x="76" y="24"/>
                    </a:lnTo>
                    <a:lnTo>
                      <a:pt x="91" y="29"/>
                    </a:lnTo>
                    <a:lnTo>
                      <a:pt x="106" y="28"/>
                    </a:lnTo>
                    <a:lnTo>
                      <a:pt x="118" y="19"/>
                    </a:lnTo>
                    <a:lnTo>
                      <a:pt x="138" y="17"/>
                    </a:lnTo>
                    <a:lnTo>
                      <a:pt x="144" y="25"/>
                    </a:lnTo>
                    <a:lnTo>
                      <a:pt x="156" y="32"/>
                    </a:lnTo>
                    <a:lnTo>
                      <a:pt x="173" y="33"/>
                    </a:lnTo>
                    <a:lnTo>
                      <a:pt x="170" y="47"/>
                    </a:lnTo>
                    <a:lnTo>
                      <a:pt x="171" y="75"/>
                    </a:lnTo>
                    <a:lnTo>
                      <a:pt x="174" y="92"/>
                    </a:lnTo>
                    <a:lnTo>
                      <a:pt x="193" y="90"/>
                    </a:lnTo>
                    <a:lnTo>
                      <a:pt x="199" y="102"/>
                    </a:lnTo>
                    <a:lnTo>
                      <a:pt x="200" y="112"/>
                    </a:lnTo>
                    <a:lnTo>
                      <a:pt x="210" y="126"/>
                    </a:lnTo>
                    <a:lnTo>
                      <a:pt x="198" y="136"/>
                    </a:lnTo>
                    <a:lnTo>
                      <a:pt x="187" y="144"/>
                    </a:lnTo>
                    <a:lnTo>
                      <a:pt x="175" y="144"/>
                    </a:lnTo>
                    <a:lnTo>
                      <a:pt x="161" y="148"/>
                    </a:lnTo>
                    <a:lnTo>
                      <a:pt x="161" y="163"/>
                    </a:lnTo>
                    <a:lnTo>
                      <a:pt x="155" y="173"/>
                    </a:lnTo>
                    <a:lnTo>
                      <a:pt x="140" y="185"/>
                    </a:lnTo>
                    <a:lnTo>
                      <a:pt x="115" y="166"/>
                    </a:lnTo>
                    <a:lnTo>
                      <a:pt x="108" y="149"/>
                    </a:lnTo>
                    <a:lnTo>
                      <a:pt x="85" y="144"/>
                    </a:lnTo>
                    <a:lnTo>
                      <a:pt x="77" y="122"/>
                    </a:lnTo>
                    <a:lnTo>
                      <a:pt x="61" y="109"/>
                    </a:lnTo>
                    <a:lnTo>
                      <a:pt x="55" y="93"/>
                    </a:lnTo>
                    <a:lnTo>
                      <a:pt x="42" y="77"/>
                    </a:lnTo>
                    <a:lnTo>
                      <a:pt x="33" y="61"/>
                    </a:lnTo>
                    <a:lnTo>
                      <a:pt x="16" y="49"/>
                    </a:lnTo>
                    <a:lnTo>
                      <a:pt x="0" y="33"/>
                    </a:lnTo>
                    <a:close/>
                  </a:path>
                </a:pathLst>
              </a:custGeom>
              <a:solidFill>
                <a:schemeClr val="bg1">
                  <a:lumMod val="85000"/>
                </a:schemeClr>
              </a:solidFill>
              <a:ln w="12700">
                <a:noFill/>
                <a:prstDash val="solid"/>
                <a:round/>
                <a:headEnd/>
                <a:tailEnd/>
              </a:ln>
            </p:spPr>
            <p:txBody>
              <a:bodyPr/>
              <a:lstStyle/>
              <a:p>
                <a:endParaRPr lang="de-DE"/>
              </a:p>
            </p:txBody>
          </p:sp>
          <p:sp>
            <p:nvSpPr>
              <p:cNvPr id="68" name="Freeform 65"/>
              <p:cNvSpPr>
                <a:spLocks noChangeAspect="1"/>
              </p:cNvSpPr>
              <p:nvPr/>
            </p:nvSpPr>
            <p:spPr bwMode="auto">
              <a:xfrm>
                <a:off x="2952783" y="4694409"/>
                <a:ext cx="110504" cy="108824"/>
              </a:xfrm>
              <a:custGeom>
                <a:avLst/>
                <a:gdLst>
                  <a:gd name="T0" fmla="*/ 0 w 57"/>
                  <a:gd name="T1" fmla="*/ 0 h 71"/>
                  <a:gd name="T2" fmla="*/ 0 w 57"/>
                  <a:gd name="T3" fmla="*/ 0 h 71"/>
                  <a:gd name="T4" fmla="*/ 0 w 57"/>
                  <a:gd name="T5" fmla="*/ 0 h 71"/>
                  <a:gd name="T6" fmla="*/ 0 w 57"/>
                  <a:gd name="T7" fmla="*/ 0 h 71"/>
                  <a:gd name="T8" fmla="*/ 0 w 57"/>
                  <a:gd name="T9" fmla="*/ 0 h 71"/>
                  <a:gd name="T10" fmla="*/ 0 w 57"/>
                  <a:gd name="T11" fmla="*/ 0 h 71"/>
                  <a:gd name="T12" fmla="*/ 0 w 57"/>
                  <a:gd name="T13" fmla="*/ 0 h 71"/>
                  <a:gd name="T14" fmla="*/ 0 w 57"/>
                  <a:gd name="T15" fmla="*/ 0 h 71"/>
                  <a:gd name="T16" fmla="*/ 0 w 57"/>
                  <a:gd name="T17" fmla="*/ 0 h 71"/>
                  <a:gd name="T18" fmla="*/ 0 w 57"/>
                  <a:gd name="T19" fmla="*/ 0 h 71"/>
                  <a:gd name="T20" fmla="*/ 0 w 57"/>
                  <a:gd name="T21" fmla="*/ 0 h 71"/>
                  <a:gd name="T22" fmla="*/ 0 w 57"/>
                  <a:gd name="T23" fmla="*/ 0 h 71"/>
                  <a:gd name="T24" fmla="*/ 0 w 57"/>
                  <a:gd name="T25" fmla="*/ 0 h 71"/>
                  <a:gd name="T26" fmla="*/ 0 w 57"/>
                  <a:gd name="T27" fmla="*/ 0 h 71"/>
                  <a:gd name="T28" fmla="*/ 0 w 57"/>
                  <a:gd name="T29" fmla="*/ 0 h 71"/>
                  <a:gd name="T30" fmla="*/ 0 w 57"/>
                  <a:gd name="T31" fmla="*/ 0 h 71"/>
                  <a:gd name="T32" fmla="*/ 0 w 57"/>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1"/>
                  <a:gd name="T53" fmla="*/ 57 w 57"/>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1">
                    <a:moveTo>
                      <a:pt x="41" y="71"/>
                    </a:moveTo>
                    <a:lnTo>
                      <a:pt x="44" y="48"/>
                    </a:lnTo>
                    <a:lnTo>
                      <a:pt x="57" y="39"/>
                    </a:lnTo>
                    <a:lnTo>
                      <a:pt x="57" y="28"/>
                    </a:lnTo>
                    <a:lnTo>
                      <a:pt x="50" y="20"/>
                    </a:lnTo>
                    <a:lnTo>
                      <a:pt x="43" y="9"/>
                    </a:lnTo>
                    <a:lnTo>
                      <a:pt x="39" y="0"/>
                    </a:lnTo>
                    <a:lnTo>
                      <a:pt x="26" y="0"/>
                    </a:lnTo>
                    <a:lnTo>
                      <a:pt x="17" y="4"/>
                    </a:lnTo>
                    <a:lnTo>
                      <a:pt x="17" y="19"/>
                    </a:lnTo>
                    <a:lnTo>
                      <a:pt x="9" y="32"/>
                    </a:lnTo>
                    <a:lnTo>
                      <a:pt x="0" y="36"/>
                    </a:lnTo>
                    <a:lnTo>
                      <a:pt x="4" y="47"/>
                    </a:lnTo>
                    <a:lnTo>
                      <a:pt x="16" y="50"/>
                    </a:lnTo>
                    <a:lnTo>
                      <a:pt x="28" y="53"/>
                    </a:lnTo>
                    <a:lnTo>
                      <a:pt x="35" y="60"/>
                    </a:lnTo>
                    <a:lnTo>
                      <a:pt x="41" y="71"/>
                    </a:lnTo>
                    <a:close/>
                  </a:path>
                </a:pathLst>
              </a:custGeom>
              <a:solidFill>
                <a:schemeClr val="bg1">
                  <a:lumMod val="85000"/>
                </a:schemeClr>
              </a:solidFill>
              <a:ln w="12700">
                <a:noFill/>
                <a:prstDash val="solid"/>
                <a:round/>
                <a:headEnd/>
                <a:tailEnd/>
              </a:ln>
            </p:spPr>
            <p:txBody>
              <a:bodyPr/>
              <a:lstStyle/>
              <a:p>
                <a:endParaRPr lang="de-DE"/>
              </a:p>
            </p:txBody>
          </p:sp>
          <p:sp>
            <p:nvSpPr>
              <p:cNvPr id="69" name="Freeform 66"/>
              <p:cNvSpPr>
                <a:spLocks noChangeAspect="1"/>
              </p:cNvSpPr>
              <p:nvPr/>
            </p:nvSpPr>
            <p:spPr bwMode="auto">
              <a:xfrm>
                <a:off x="2821816" y="4285494"/>
                <a:ext cx="409275" cy="336365"/>
              </a:xfrm>
              <a:custGeom>
                <a:avLst/>
                <a:gdLst>
                  <a:gd name="T0" fmla="*/ 0 w 215"/>
                  <a:gd name="T1" fmla="*/ 0 h 227"/>
                  <a:gd name="T2" fmla="*/ 0 w 215"/>
                  <a:gd name="T3" fmla="*/ 0 h 227"/>
                  <a:gd name="T4" fmla="*/ 0 w 215"/>
                  <a:gd name="T5" fmla="*/ 0 h 227"/>
                  <a:gd name="T6" fmla="*/ 0 w 215"/>
                  <a:gd name="T7" fmla="*/ 0 h 227"/>
                  <a:gd name="T8" fmla="*/ 0 w 215"/>
                  <a:gd name="T9" fmla="*/ 0 h 227"/>
                  <a:gd name="T10" fmla="*/ 0 w 215"/>
                  <a:gd name="T11" fmla="*/ 0 h 227"/>
                  <a:gd name="T12" fmla="*/ 0 w 215"/>
                  <a:gd name="T13" fmla="*/ 0 h 227"/>
                  <a:gd name="T14" fmla="*/ 0 w 215"/>
                  <a:gd name="T15" fmla="*/ 0 h 227"/>
                  <a:gd name="T16" fmla="*/ 0 w 215"/>
                  <a:gd name="T17" fmla="*/ 0 h 227"/>
                  <a:gd name="T18" fmla="*/ 0 w 215"/>
                  <a:gd name="T19" fmla="*/ 0 h 227"/>
                  <a:gd name="T20" fmla="*/ 0 w 215"/>
                  <a:gd name="T21" fmla="*/ 0 h 227"/>
                  <a:gd name="T22" fmla="*/ 0 w 215"/>
                  <a:gd name="T23" fmla="*/ 0 h 227"/>
                  <a:gd name="T24" fmla="*/ 0 w 215"/>
                  <a:gd name="T25" fmla="*/ 0 h 227"/>
                  <a:gd name="T26" fmla="*/ 0 w 215"/>
                  <a:gd name="T27" fmla="*/ 0 h 227"/>
                  <a:gd name="T28" fmla="*/ 0 w 215"/>
                  <a:gd name="T29" fmla="*/ 0 h 227"/>
                  <a:gd name="T30" fmla="*/ 0 w 215"/>
                  <a:gd name="T31" fmla="*/ 0 h 227"/>
                  <a:gd name="T32" fmla="*/ 0 w 215"/>
                  <a:gd name="T33" fmla="*/ 0 h 227"/>
                  <a:gd name="T34" fmla="*/ 0 w 215"/>
                  <a:gd name="T35" fmla="*/ 0 h 227"/>
                  <a:gd name="T36" fmla="*/ 0 w 215"/>
                  <a:gd name="T37" fmla="*/ 0 h 227"/>
                  <a:gd name="T38" fmla="*/ 0 w 215"/>
                  <a:gd name="T39" fmla="*/ 0 h 227"/>
                  <a:gd name="T40" fmla="*/ 0 w 215"/>
                  <a:gd name="T41" fmla="*/ 0 h 227"/>
                  <a:gd name="T42" fmla="*/ 0 w 215"/>
                  <a:gd name="T43" fmla="*/ 0 h 227"/>
                  <a:gd name="T44" fmla="*/ 0 w 215"/>
                  <a:gd name="T45" fmla="*/ 1 h 227"/>
                  <a:gd name="T46" fmla="*/ 0 w 215"/>
                  <a:gd name="T47" fmla="*/ 1 h 227"/>
                  <a:gd name="T48" fmla="*/ 0 w 215"/>
                  <a:gd name="T49" fmla="*/ 1 h 227"/>
                  <a:gd name="T50" fmla="*/ 0 w 215"/>
                  <a:gd name="T51" fmla="*/ 1 h 227"/>
                  <a:gd name="T52" fmla="*/ 0 w 215"/>
                  <a:gd name="T53" fmla="*/ 1 h 227"/>
                  <a:gd name="T54" fmla="*/ 0 w 215"/>
                  <a:gd name="T55" fmla="*/ 1 h 227"/>
                  <a:gd name="T56" fmla="*/ 0 w 215"/>
                  <a:gd name="T57" fmla="*/ 0 h 227"/>
                  <a:gd name="T58" fmla="*/ 0 w 215"/>
                  <a:gd name="T59" fmla="*/ 0 h 227"/>
                  <a:gd name="T60" fmla="*/ 0 w 215"/>
                  <a:gd name="T61" fmla="*/ 0 h 227"/>
                  <a:gd name="T62" fmla="*/ 0 w 215"/>
                  <a:gd name="T63" fmla="*/ 0 h 227"/>
                  <a:gd name="T64" fmla="*/ 1 w 215"/>
                  <a:gd name="T65" fmla="*/ 0 h 227"/>
                  <a:gd name="T66" fmla="*/ 1 w 215"/>
                  <a:gd name="T67" fmla="*/ 0 h 227"/>
                  <a:gd name="T68" fmla="*/ 1 w 215"/>
                  <a:gd name="T69" fmla="*/ 0 h 227"/>
                  <a:gd name="T70" fmla="*/ 1 w 215"/>
                  <a:gd name="T71" fmla="*/ 0 h 227"/>
                  <a:gd name="T72" fmla="*/ 1 w 215"/>
                  <a:gd name="T73" fmla="*/ 0 h 227"/>
                  <a:gd name="T74" fmla="*/ 1 w 215"/>
                  <a:gd name="T75" fmla="*/ 0 h 227"/>
                  <a:gd name="T76" fmla="*/ 1 w 215"/>
                  <a:gd name="T77" fmla="*/ 0 h 227"/>
                  <a:gd name="T78" fmla="*/ 1 w 215"/>
                  <a:gd name="T79" fmla="*/ 0 h 227"/>
                  <a:gd name="T80" fmla="*/ 0 w 215"/>
                  <a:gd name="T81" fmla="*/ 0 h 227"/>
                  <a:gd name="T82" fmla="*/ 0 w 215"/>
                  <a:gd name="T83" fmla="*/ 0 h 227"/>
                  <a:gd name="T84" fmla="*/ 0 w 215"/>
                  <a:gd name="T85" fmla="*/ 0 h 227"/>
                  <a:gd name="T86" fmla="*/ 0 w 215"/>
                  <a:gd name="T87" fmla="*/ 0 h 227"/>
                  <a:gd name="T88" fmla="*/ 0 w 215"/>
                  <a:gd name="T89" fmla="*/ 0 h 227"/>
                  <a:gd name="T90" fmla="*/ 0 w 215"/>
                  <a:gd name="T91" fmla="*/ 0 h 227"/>
                  <a:gd name="T92" fmla="*/ 0 w 215"/>
                  <a:gd name="T93" fmla="*/ 0 h 227"/>
                  <a:gd name="T94" fmla="*/ 0 w 215"/>
                  <a:gd name="T95" fmla="*/ 0 h 227"/>
                  <a:gd name="T96" fmla="*/ 0 w 215"/>
                  <a:gd name="T97" fmla="*/ 0 h 227"/>
                  <a:gd name="T98" fmla="*/ 0 w 215"/>
                  <a:gd name="T99" fmla="*/ 0 h 227"/>
                  <a:gd name="T100" fmla="*/ 0 w 215"/>
                  <a:gd name="T101" fmla="*/ 0 h 227"/>
                  <a:gd name="T102" fmla="*/ 0 w 215"/>
                  <a:gd name="T103" fmla="*/ 0 h 227"/>
                  <a:gd name="T104" fmla="*/ 0 w 215"/>
                  <a:gd name="T105" fmla="*/ 0 h 227"/>
                  <a:gd name="T106" fmla="*/ 0 w 215"/>
                  <a:gd name="T107" fmla="*/ 0 h 227"/>
                  <a:gd name="T108" fmla="*/ 0 w 215"/>
                  <a:gd name="T109" fmla="*/ 0 h 227"/>
                  <a:gd name="T110" fmla="*/ 0 w 215"/>
                  <a:gd name="T111" fmla="*/ 0 h 2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5"/>
                  <a:gd name="T169" fmla="*/ 0 h 227"/>
                  <a:gd name="T170" fmla="*/ 215 w 215"/>
                  <a:gd name="T171" fmla="*/ 227 h 2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5" h="227">
                    <a:moveTo>
                      <a:pt x="89" y="6"/>
                    </a:moveTo>
                    <a:lnTo>
                      <a:pt x="67" y="33"/>
                    </a:lnTo>
                    <a:lnTo>
                      <a:pt x="67" y="41"/>
                    </a:lnTo>
                    <a:lnTo>
                      <a:pt x="54" y="54"/>
                    </a:lnTo>
                    <a:lnTo>
                      <a:pt x="56" y="57"/>
                    </a:lnTo>
                    <a:lnTo>
                      <a:pt x="52" y="66"/>
                    </a:lnTo>
                    <a:lnTo>
                      <a:pt x="39" y="79"/>
                    </a:lnTo>
                    <a:lnTo>
                      <a:pt x="26" y="94"/>
                    </a:lnTo>
                    <a:lnTo>
                      <a:pt x="21" y="102"/>
                    </a:lnTo>
                    <a:lnTo>
                      <a:pt x="26" y="109"/>
                    </a:lnTo>
                    <a:lnTo>
                      <a:pt x="22" y="120"/>
                    </a:lnTo>
                    <a:lnTo>
                      <a:pt x="15" y="129"/>
                    </a:lnTo>
                    <a:lnTo>
                      <a:pt x="9" y="133"/>
                    </a:lnTo>
                    <a:lnTo>
                      <a:pt x="0" y="144"/>
                    </a:lnTo>
                    <a:lnTo>
                      <a:pt x="1" y="155"/>
                    </a:lnTo>
                    <a:lnTo>
                      <a:pt x="11" y="161"/>
                    </a:lnTo>
                    <a:lnTo>
                      <a:pt x="35" y="161"/>
                    </a:lnTo>
                    <a:lnTo>
                      <a:pt x="49" y="153"/>
                    </a:lnTo>
                    <a:lnTo>
                      <a:pt x="63" y="151"/>
                    </a:lnTo>
                    <a:lnTo>
                      <a:pt x="74" y="161"/>
                    </a:lnTo>
                    <a:lnTo>
                      <a:pt x="85" y="166"/>
                    </a:lnTo>
                    <a:lnTo>
                      <a:pt x="100" y="168"/>
                    </a:lnTo>
                    <a:lnTo>
                      <a:pt x="96" y="185"/>
                    </a:lnTo>
                    <a:lnTo>
                      <a:pt x="101" y="227"/>
                    </a:lnTo>
                    <a:lnTo>
                      <a:pt x="114" y="226"/>
                    </a:lnTo>
                    <a:lnTo>
                      <a:pt x="122" y="225"/>
                    </a:lnTo>
                    <a:lnTo>
                      <a:pt x="125" y="213"/>
                    </a:lnTo>
                    <a:lnTo>
                      <a:pt x="127" y="188"/>
                    </a:lnTo>
                    <a:lnTo>
                      <a:pt x="137" y="175"/>
                    </a:lnTo>
                    <a:lnTo>
                      <a:pt x="137" y="153"/>
                    </a:lnTo>
                    <a:lnTo>
                      <a:pt x="145" y="140"/>
                    </a:lnTo>
                    <a:lnTo>
                      <a:pt x="162" y="133"/>
                    </a:lnTo>
                    <a:lnTo>
                      <a:pt x="193" y="98"/>
                    </a:lnTo>
                    <a:lnTo>
                      <a:pt x="197" y="83"/>
                    </a:lnTo>
                    <a:lnTo>
                      <a:pt x="192" y="59"/>
                    </a:lnTo>
                    <a:lnTo>
                      <a:pt x="212" y="43"/>
                    </a:lnTo>
                    <a:lnTo>
                      <a:pt x="215" y="16"/>
                    </a:lnTo>
                    <a:lnTo>
                      <a:pt x="201" y="4"/>
                    </a:lnTo>
                    <a:lnTo>
                      <a:pt x="192" y="2"/>
                    </a:lnTo>
                    <a:lnTo>
                      <a:pt x="175" y="0"/>
                    </a:lnTo>
                    <a:lnTo>
                      <a:pt x="137" y="0"/>
                    </a:lnTo>
                    <a:lnTo>
                      <a:pt x="126" y="9"/>
                    </a:lnTo>
                    <a:lnTo>
                      <a:pt x="117" y="20"/>
                    </a:lnTo>
                    <a:lnTo>
                      <a:pt x="119" y="30"/>
                    </a:lnTo>
                    <a:lnTo>
                      <a:pt x="132" y="39"/>
                    </a:lnTo>
                    <a:lnTo>
                      <a:pt x="141" y="50"/>
                    </a:lnTo>
                    <a:lnTo>
                      <a:pt x="141" y="65"/>
                    </a:lnTo>
                    <a:lnTo>
                      <a:pt x="126" y="76"/>
                    </a:lnTo>
                    <a:lnTo>
                      <a:pt x="111" y="79"/>
                    </a:lnTo>
                    <a:lnTo>
                      <a:pt x="100" y="81"/>
                    </a:lnTo>
                    <a:lnTo>
                      <a:pt x="95" y="72"/>
                    </a:lnTo>
                    <a:lnTo>
                      <a:pt x="91" y="59"/>
                    </a:lnTo>
                    <a:lnTo>
                      <a:pt x="98" y="48"/>
                    </a:lnTo>
                    <a:lnTo>
                      <a:pt x="96" y="35"/>
                    </a:lnTo>
                    <a:lnTo>
                      <a:pt x="95" y="22"/>
                    </a:lnTo>
                    <a:lnTo>
                      <a:pt x="89" y="6"/>
                    </a:lnTo>
                    <a:close/>
                  </a:path>
                </a:pathLst>
              </a:custGeom>
              <a:solidFill>
                <a:schemeClr val="bg1">
                  <a:lumMod val="85000"/>
                </a:schemeClr>
              </a:solidFill>
              <a:ln w="12700">
                <a:noFill/>
                <a:prstDash val="solid"/>
                <a:round/>
                <a:headEnd/>
                <a:tailEnd/>
              </a:ln>
            </p:spPr>
            <p:txBody>
              <a:bodyPr/>
              <a:lstStyle/>
              <a:p>
                <a:endParaRPr lang="de-DE"/>
              </a:p>
            </p:txBody>
          </p:sp>
          <p:sp>
            <p:nvSpPr>
              <p:cNvPr id="70" name="Freeform 67"/>
              <p:cNvSpPr>
                <a:spLocks noChangeAspect="1"/>
              </p:cNvSpPr>
              <p:nvPr/>
            </p:nvSpPr>
            <p:spPr bwMode="auto">
              <a:xfrm>
                <a:off x="1430282" y="3751267"/>
                <a:ext cx="577077" cy="412213"/>
              </a:xfrm>
              <a:custGeom>
                <a:avLst/>
                <a:gdLst>
                  <a:gd name="T0" fmla="*/ 0 w 303"/>
                  <a:gd name="T1" fmla="*/ 0 h 277"/>
                  <a:gd name="T2" fmla="*/ 0 w 303"/>
                  <a:gd name="T3" fmla="*/ 0 h 277"/>
                  <a:gd name="T4" fmla="*/ 0 w 303"/>
                  <a:gd name="T5" fmla="*/ 0 h 277"/>
                  <a:gd name="T6" fmla="*/ 0 w 303"/>
                  <a:gd name="T7" fmla="*/ 0 h 277"/>
                  <a:gd name="T8" fmla="*/ 0 w 303"/>
                  <a:gd name="T9" fmla="*/ 1 h 277"/>
                  <a:gd name="T10" fmla="*/ 0 w 303"/>
                  <a:gd name="T11" fmla="*/ 1 h 277"/>
                  <a:gd name="T12" fmla="*/ 0 w 303"/>
                  <a:gd name="T13" fmla="*/ 1 h 277"/>
                  <a:gd name="T14" fmla="*/ 0 w 303"/>
                  <a:gd name="T15" fmla="*/ 1 h 277"/>
                  <a:gd name="T16" fmla="*/ 0 w 303"/>
                  <a:gd name="T17" fmla="*/ 1 h 277"/>
                  <a:gd name="T18" fmla="*/ 0 w 303"/>
                  <a:gd name="T19" fmla="*/ 1 h 277"/>
                  <a:gd name="T20" fmla="*/ 0 w 303"/>
                  <a:gd name="T21" fmla="*/ 1 h 277"/>
                  <a:gd name="T22" fmla="*/ 0 w 303"/>
                  <a:gd name="T23" fmla="*/ 1 h 277"/>
                  <a:gd name="T24" fmla="*/ 0 w 303"/>
                  <a:gd name="T25" fmla="*/ 1 h 277"/>
                  <a:gd name="T26" fmla="*/ 0 w 303"/>
                  <a:gd name="T27" fmla="*/ 1 h 277"/>
                  <a:gd name="T28" fmla="*/ 0 w 303"/>
                  <a:gd name="T29" fmla="*/ 1 h 277"/>
                  <a:gd name="T30" fmla="*/ 1 w 303"/>
                  <a:gd name="T31" fmla="*/ 1 h 277"/>
                  <a:gd name="T32" fmla="*/ 1 w 303"/>
                  <a:gd name="T33" fmla="*/ 1 h 277"/>
                  <a:gd name="T34" fmla="*/ 1 w 303"/>
                  <a:gd name="T35" fmla="*/ 1 h 277"/>
                  <a:gd name="T36" fmla="*/ 1 w 303"/>
                  <a:gd name="T37" fmla="*/ 1 h 277"/>
                  <a:gd name="T38" fmla="*/ 1 w 303"/>
                  <a:gd name="T39" fmla="*/ 0 h 277"/>
                  <a:gd name="T40" fmla="*/ 1 w 303"/>
                  <a:gd name="T41" fmla="*/ 0 h 277"/>
                  <a:gd name="T42" fmla="*/ 1 w 303"/>
                  <a:gd name="T43" fmla="*/ 0 h 277"/>
                  <a:gd name="T44" fmla="*/ 1 w 303"/>
                  <a:gd name="T45" fmla="*/ 0 h 277"/>
                  <a:gd name="T46" fmla="*/ 1 w 303"/>
                  <a:gd name="T47" fmla="*/ 0 h 277"/>
                  <a:gd name="T48" fmla="*/ 1 w 303"/>
                  <a:gd name="T49" fmla="*/ 0 h 277"/>
                  <a:gd name="T50" fmla="*/ 1 w 303"/>
                  <a:gd name="T51" fmla="*/ 0 h 277"/>
                  <a:gd name="T52" fmla="*/ 1 w 303"/>
                  <a:gd name="T53" fmla="*/ 0 h 277"/>
                  <a:gd name="T54" fmla="*/ 1 w 303"/>
                  <a:gd name="T55" fmla="*/ 0 h 277"/>
                  <a:gd name="T56" fmla="*/ 1 w 303"/>
                  <a:gd name="T57" fmla="*/ 0 h 277"/>
                  <a:gd name="T58" fmla="*/ 0 w 303"/>
                  <a:gd name="T59" fmla="*/ 0 h 277"/>
                  <a:gd name="T60" fmla="*/ 0 w 303"/>
                  <a:gd name="T61" fmla="*/ 0 h 277"/>
                  <a:gd name="T62" fmla="*/ 0 w 303"/>
                  <a:gd name="T63" fmla="*/ 0 h 277"/>
                  <a:gd name="T64" fmla="*/ 0 w 303"/>
                  <a:gd name="T65" fmla="*/ 0 h 277"/>
                  <a:gd name="T66" fmla="*/ 0 w 303"/>
                  <a:gd name="T67" fmla="*/ 0 h 277"/>
                  <a:gd name="T68" fmla="*/ 0 w 303"/>
                  <a:gd name="T69" fmla="*/ 0 h 277"/>
                  <a:gd name="T70" fmla="*/ 0 w 303"/>
                  <a:gd name="T71" fmla="*/ 0 h 2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3"/>
                  <a:gd name="T109" fmla="*/ 0 h 277"/>
                  <a:gd name="T110" fmla="*/ 303 w 303"/>
                  <a:gd name="T111" fmla="*/ 277 h 2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3" h="277">
                    <a:moveTo>
                      <a:pt x="112" y="104"/>
                    </a:moveTo>
                    <a:lnTo>
                      <a:pt x="108" y="115"/>
                    </a:lnTo>
                    <a:lnTo>
                      <a:pt x="112" y="130"/>
                    </a:lnTo>
                    <a:lnTo>
                      <a:pt x="106" y="139"/>
                    </a:lnTo>
                    <a:lnTo>
                      <a:pt x="97" y="133"/>
                    </a:lnTo>
                    <a:lnTo>
                      <a:pt x="86" y="135"/>
                    </a:lnTo>
                    <a:lnTo>
                      <a:pt x="86" y="146"/>
                    </a:lnTo>
                    <a:lnTo>
                      <a:pt x="63" y="167"/>
                    </a:lnTo>
                    <a:lnTo>
                      <a:pt x="50" y="172"/>
                    </a:lnTo>
                    <a:lnTo>
                      <a:pt x="33" y="191"/>
                    </a:lnTo>
                    <a:lnTo>
                      <a:pt x="22" y="196"/>
                    </a:lnTo>
                    <a:lnTo>
                      <a:pt x="13" y="195"/>
                    </a:lnTo>
                    <a:lnTo>
                      <a:pt x="9" y="198"/>
                    </a:lnTo>
                    <a:lnTo>
                      <a:pt x="6" y="201"/>
                    </a:lnTo>
                    <a:lnTo>
                      <a:pt x="11" y="208"/>
                    </a:lnTo>
                    <a:lnTo>
                      <a:pt x="11" y="221"/>
                    </a:lnTo>
                    <a:lnTo>
                      <a:pt x="0" y="233"/>
                    </a:lnTo>
                    <a:lnTo>
                      <a:pt x="4" y="245"/>
                    </a:lnTo>
                    <a:lnTo>
                      <a:pt x="17" y="245"/>
                    </a:lnTo>
                    <a:lnTo>
                      <a:pt x="22" y="236"/>
                    </a:lnTo>
                    <a:lnTo>
                      <a:pt x="30" y="244"/>
                    </a:lnTo>
                    <a:lnTo>
                      <a:pt x="20" y="251"/>
                    </a:lnTo>
                    <a:lnTo>
                      <a:pt x="24" y="262"/>
                    </a:lnTo>
                    <a:lnTo>
                      <a:pt x="30" y="264"/>
                    </a:lnTo>
                    <a:lnTo>
                      <a:pt x="54" y="268"/>
                    </a:lnTo>
                    <a:lnTo>
                      <a:pt x="58" y="270"/>
                    </a:lnTo>
                    <a:lnTo>
                      <a:pt x="80" y="277"/>
                    </a:lnTo>
                    <a:lnTo>
                      <a:pt x="89" y="273"/>
                    </a:lnTo>
                    <a:lnTo>
                      <a:pt x="108" y="262"/>
                    </a:lnTo>
                    <a:lnTo>
                      <a:pt x="136" y="268"/>
                    </a:lnTo>
                    <a:lnTo>
                      <a:pt x="186" y="268"/>
                    </a:lnTo>
                    <a:lnTo>
                      <a:pt x="214" y="262"/>
                    </a:lnTo>
                    <a:lnTo>
                      <a:pt x="227" y="242"/>
                    </a:lnTo>
                    <a:lnTo>
                      <a:pt x="244" y="233"/>
                    </a:lnTo>
                    <a:lnTo>
                      <a:pt x="249" y="221"/>
                    </a:lnTo>
                    <a:lnTo>
                      <a:pt x="255" y="205"/>
                    </a:lnTo>
                    <a:lnTo>
                      <a:pt x="268" y="195"/>
                    </a:lnTo>
                    <a:lnTo>
                      <a:pt x="279" y="167"/>
                    </a:lnTo>
                    <a:lnTo>
                      <a:pt x="277" y="135"/>
                    </a:lnTo>
                    <a:lnTo>
                      <a:pt x="303" y="120"/>
                    </a:lnTo>
                    <a:lnTo>
                      <a:pt x="288" y="107"/>
                    </a:lnTo>
                    <a:lnTo>
                      <a:pt x="283" y="85"/>
                    </a:lnTo>
                    <a:lnTo>
                      <a:pt x="273" y="76"/>
                    </a:lnTo>
                    <a:lnTo>
                      <a:pt x="262" y="76"/>
                    </a:lnTo>
                    <a:lnTo>
                      <a:pt x="251" y="70"/>
                    </a:lnTo>
                    <a:lnTo>
                      <a:pt x="231" y="46"/>
                    </a:lnTo>
                    <a:lnTo>
                      <a:pt x="240" y="41"/>
                    </a:lnTo>
                    <a:lnTo>
                      <a:pt x="275" y="9"/>
                    </a:lnTo>
                    <a:lnTo>
                      <a:pt x="271" y="0"/>
                    </a:lnTo>
                    <a:lnTo>
                      <a:pt x="260" y="2"/>
                    </a:lnTo>
                    <a:lnTo>
                      <a:pt x="223" y="4"/>
                    </a:lnTo>
                    <a:lnTo>
                      <a:pt x="210" y="13"/>
                    </a:lnTo>
                    <a:lnTo>
                      <a:pt x="201" y="19"/>
                    </a:lnTo>
                    <a:lnTo>
                      <a:pt x="188" y="17"/>
                    </a:lnTo>
                    <a:lnTo>
                      <a:pt x="180" y="22"/>
                    </a:lnTo>
                    <a:lnTo>
                      <a:pt x="186" y="32"/>
                    </a:lnTo>
                    <a:lnTo>
                      <a:pt x="204" y="44"/>
                    </a:lnTo>
                    <a:lnTo>
                      <a:pt x="191" y="46"/>
                    </a:lnTo>
                    <a:lnTo>
                      <a:pt x="158" y="50"/>
                    </a:lnTo>
                    <a:lnTo>
                      <a:pt x="136" y="41"/>
                    </a:lnTo>
                    <a:lnTo>
                      <a:pt x="113" y="32"/>
                    </a:lnTo>
                    <a:lnTo>
                      <a:pt x="106" y="37"/>
                    </a:lnTo>
                    <a:lnTo>
                      <a:pt x="100" y="54"/>
                    </a:lnTo>
                    <a:lnTo>
                      <a:pt x="102" y="63"/>
                    </a:lnTo>
                    <a:lnTo>
                      <a:pt x="99" y="67"/>
                    </a:lnTo>
                    <a:lnTo>
                      <a:pt x="86" y="72"/>
                    </a:lnTo>
                    <a:lnTo>
                      <a:pt x="87" y="89"/>
                    </a:lnTo>
                    <a:lnTo>
                      <a:pt x="86" y="93"/>
                    </a:lnTo>
                    <a:lnTo>
                      <a:pt x="72" y="111"/>
                    </a:lnTo>
                    <a:lnTo>
                      <a:pt x="84" y="128"/>
                    </a:lnTo>
                    <a:lnTo>
                      <a:pt x="89" y="126"/>
                    </a:lnTo>
                    <a:lnTo>
                      <a:pt x="112" y="104"/>
                    </a:lnTo>
                    <a:close/>
                  </a:path>
                </a:pathLst>
              </a:custGeom>
              <a:solidFill>
                <a:schemeClr val="bg1">
                  <a:lumMod val="85000"/>
                </a:schemeClr>
              </a:solidFill>
              <a:ln w="12700">
                <a:noFill/>
                <a:prstDash val="solid"/>
                <a:round/>
                <a:headEnd/>
                <a:tailEnd/>
              </a:ln>
            </p:spPr>
            <p:txBody>
              <a:bodyPr/>
              <a:lstStyle/>
              <a:p>
                <a:endParaRPr lang="de-DE"/>
              </a:p>
            </p:txBody>
          </p:sp>
          <p:sp>
            <p:nvSpPr>
              <p:cNvPr id="71" name="Freeform 68"/>
              <p:cNvSpPr>
                <a:spLocks noChangeAspect="1"/>
              </p:cNvSpPr>
              <p:nvPr/>
            </p:nvSpPr>
            <p:spPr bwMode="auto">
              <a:xfrm>
                <a:off x="3398893" y="3863389"/>
                <a:ext cx="274214" cy="267114"/>
              </a:xfrm>
              <a:custGeom>
                <a:avLst/>
                <a:gdLst>
                  <a:gd name="T0" fmla="*/ 0 w 145"/>
                  <a:gd name="T1" fmla="*/ 0 h 179"/>
                  <a:gd name="T2" fmla="*/ 0 w 145"/>
                  <a:gd name="T3" fmla="*/ 0 h 179"/>
                  <a:gd name="T4" fmla="*/ 0 w 145"/>
                  <a:gd name="T5" fmla="*/ 0 h 179"/>
                  <a:gd name="T6" fmla="*/ 0 w 145"/>
                  <a:gd name="T7" fmla="*/ 0 h 179"/>
                  <a:gd name="T8" fmla="*/ 0 w 145"/>
                  <a:gd name="T9" fmla="*/ 1 h 179"/>
                  <a:gd name="T10" fmla="*/ 0 w 145"/>
                  <a:gd name="T11" fmla="*/ 1 h 179"/>
                  <a:gd name="T12" fmla="*/ 0 w 145"/>
                  <a:gd name="T13" fmla="*/ 0 h 179"/>
                  <a:gd name="T14" fmla="*/ 0 w 145"/>
                  <a:gd name="T15" fmla="*/ 0 h 179"/>
                  <a:gd name="T16" fmla="*/ 0 w 145"/>
                  <a:gd name="T17" fmla="*/ 0 h 179"/>
                  <a:gd name="T18" fmla="*/ 0 w 145"/>
                  <a:gd name="T19" fmla="*/ 0 h 179"/>
                  <a:gd name="T20" fmla="*/ 0 w 145"/>
                  <a:gd name="T21" fmla="*/ 0 h 179"/>
                  <a:gd name="T22" fmla="*/ 0 w 145"/>
                  <a:gd name="T23" fmla="*/ 0 h 179"/>
                  <a:gd name="T24" fmla="*/ 0 w 145"/>
                  <a:gd name="T25" fmla="*/ 0 h 179"/>
                  <a:gd name="T26" fmla="*/ 0 w 145"/>
                  <a:gd name="T27" fmla="*/ 0 h 179"/>
                  <a:gd name="T28" fmla="*/ 0 w 145"/>
                  <a:gd name="T29" fmla="*/ 0 h 179"/>
                  <a:gd name="T30" fmla="*/ 0 w 145"/>
                  <a:gd name="T31" fmla="*/ 0 h 179"/>
                  <a:gd name="T32" fmla="*/ 0 w 145"/>
                  <a:gd name="T33" fmla="*/ 0 h 179"/>
                  <a:gd name="T34" fmla="*/ 0 w 145"/>
                  <a:gd name="T35" fmla="*/ 0 h 179"/>
                  <a:gd name="T36" fmla="*/ 0 w 145"/>
                  <a:gd name="T37" fmla="*/ 0 h 179"/>
                  <a:gd name="T38" fmla="*/ 0 w 145"/>
                  <a:gd name="T39" fmla="*/ 0 h 179"/>
                  <a:gd name="T40" fmla="*/ 0 w 145"/>
                  <a:gd name="T41" fmla="*/ 0 h 179"/>
                  <a:gd name="T42" fmla="*/ 0 w 145"/>
                  <a:gd name="T43" fmla="*/ 0 h 179"/>
                  <a:gd name="T44" fmla="*/ 0 w 145"/>
                  <a:gd name="T45" fmla="*/ 0 h 179"/>
                  <a:gd name="T46" fmla="*/ 0 w 145"/>
                  <a:gd name="T47" fmla="*/ 0 h 179"/>
                  <a:gd name="T48" fmla="*/ 0 w 145"/>
                  <a:gd name="T49" fmla="*/ 0 h 179"/>
                  <a:gd name="T50" fmla="*/ 0 w 145"/>
                  <a:gd name="T51" fmla="*/ 0 h 179"/>
                  <a:gd name="T52" fmla="*/ 0 w 145"/>
                  <a:gd name="T53" fmla="*/ 0 h 179"/>
                  <a:gd name="T54" fmla="*/ 0 w 145"/>
                  <a:gd name="T55" fmla="*/ 0 h 179"/>
                  <a:gd name="T56" fmla="*/ 0 w 145"/>
                  <a:gd name="T57" fmla="*/ 0 h 179"/>
                  <a:gd name="T58" fmla="*/ 0 w 145"/>
                  <a:gd name="T59" fmla="*/ 0 h 179"/>
                  <a:gd name="T60" fmla="*/ 0 w 145"/>
                  <a:gd name="T61" fmla="*/ 0 h 179"/>
                  <a:gd name="T62" fmla="*/ 0 w 145"/>
                  <a:gd name="T63" fmla="*/ 0 h 179"/>
                  <a:gd name="T64" fmla="*/ 0 w 145"/>
                  <a:gd name="T65" fmla="*/ 0 h 179"/>
                  <a:gd name="T66" fmla="*/ 0 w 145"/>
                  <a:gd name="T67" fmla="*/ 0 h 179"/>
                  <a:gd name="T68" fmla="*/ 0 w 145"/>
                  <a:gd name="T69" fmla="*/ 0 h 179"/>
                  <a:gd name="T70" fmla="*/ 0 w 145"/>
                  <a:gd name="T71" fmla="*/ 0 h 179"/>
                  <a:gd name="T72" fmla="*/ 0 w 145"/>
                  <a:gd name="T73" fmla="*/ 0 h 179"/>
                  <a:gd name="T74" fmla="*/ 0 w 145"/>
                  <a:gd name="T75" fmla="*/ 0 h 179"/>
                  <a:gd name="T76" fmla="*/ 0 w 145"/>
                  <a:gd name="T77" fmla="*/ 0 h 179"/>
                  <a:gd name="T78" fmla="*/ 0 w 145"/>
                  <a:gd name="T79" fmla="*/ 0 h 179"/>
                  <a:gd name="T80" fmla="*/ 0 w 145"/>
                  <a:gd name="T81" fmla="*/ 0 h 179"/>
                  <a:gd name="T82" fmla="*/ 0 w 145"/>
                  <a:gd name="T83" fmla="*/ 0 h 179"/>
                  <a:gd name="T84" fmla="*/ 0 w 145"/>
                  <a:gd name="T85" fmla="*/ 0 h 179"/>
                  <a:gd name="T86" fmla="*/ 0 w 145"/>
                  <a:gd name="T87" fmla="*/ 0 h 179"/>
                  <a:gd name="T88" fmla="*/ 0 w 145"/>
                  <a:gd name="T89" fmla="*/ 0 h 179"/>
                  <a:gd name="T90" fmla="*/ 0 w 145"/>
                  <a:gd name="T91" fmla="*/ 0 h 179"/>
                  <a:gd name="T92" fmla="*/ 0 w 145"/>
                  <a:gd name="T93" fmla="*/ 0 h 179"/>
                  <a:gd name="T94" fmla="*/ 0 w 145"/>
                  <a:gd name="T95" fmla="*/ 0 h 179"/>
                  <a:gd name="T96" fmla="*/ 0 w 145"/>
                  <a:gd name="T97" fmla="*/ 0 h 179"/>
                  <a:gd name="T98" fmla="*/ 0 w 145"/>
                  <a:gd name="T99" fmla="*/ 0 h 179"/>
                  <a:gd name="T100" fmla="*/ 0 w 145"/>
                  <a:gd name="T101" fmla="*/ 0 h 179"/>
                  <a:gd name="T102" fmla="*/ 0 w 145"/>
                  <a:gd name="T103" fmla="*/ 0 h 179"/>
                  <a:gd name="T104" fmla="*/ 0 w 145"/>
                  <a:gd name="T105" fmla="*/ 0 h 1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5"/>
                  <a:gd name="T160" fmla="*/ 0 h 179"/>
                  <a:gd name="T161" fmla="*/ 145 w 145"/>
                  <a:gd name="T162" fmla="*/ 179 h 1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5" h="179">
                    <a:moveTo>
                      <a:pt x="11" y="153"/>
                    </a:moveTo>
                    <a:lnTo>
                      <a:pt x="19" y="166"/>
                    </a:lnTo>
                    <a:lnTo>
                      <a:pt x="35" y="166"/>
                    </a:lnTo>
                    <a:lnTo>
                      <a:pt x="50" y="170"/>
                    </a:lnTo>
                    <a:lnTo>
                      <a:pt x="61" y="179"/>
                    </a:lnTo>
                    <a:lnTo>
                      <a:pt x="73" y="179"/>
                    </a:lnTo>
                    <a:lnTo>
                      <a:pt x="65" y="168"/>
                    </a:lnTo>
                    <a:lnTo>
                      <a:pt x="71" y="153"/>
                    </a:lnTo>
                    <a:lnTo>
                      <a:pt x="78" y="136"/>
                    </a:lnTo>
                    <a:lnTo>
                      <a:pt x="82" y="117"/>
                    </a:lnTo>
                    <a:lnTo>
                      <a:pt x="99" y="106"/>
                    </a:lnTo>
                    <a:lnTo>
                      <a:pt x="113" y="98"/>
                    </a:lnTo>
                    <a:lnTo>
                      <a:pt x="112" y="87"/>
                    </a:lnTo>
                    <a:lnTo>
                      <a:pt x="112" y="69"/>
                    </a:lnTo>
                    <a:lnTo>
                      <a:pt x="115" y="61"/>
                    </a:lnTo>
                    <a:lnTo>
                      <a:pt x="128" y="59"/>
                    </a:lnTo>
                    <a:lnTo>
                      <a:pt x="134" y="63"/>
                    </a:lnTo>
                    <a:lnTo>
                      <a:pt x="145" y="50"/>
                    </a:lnTo>
                    <a:lnTo>
                      <a:pt x="141" y="39"/>
                    </a:lnTo>
                    <a:lnTo>
                      <a:pt x="134" y="37"/>
                    </a:lnTo>
                    <a:lnTo>
                      <a:pt x="121" y="37"/>
                    </a:lnTo>
                    <a:lnTo>
                      <a:pt x="115" y="37"/>
                    </a:lnTo>
                    <a:lnTo>
                      <a:pt x="112" y="20"/>
                    </a:lnTo>
                    <a:lnTo>
                      <a:pt x="113" y="4"/>
                    </a:lnTo>
                    <a:lnTo>
                      <a:pt x="104" y="0"/>
                    </a:lnTo>
                    <a:lnTo>
                      <a:pt x="100" y="6"/>
                    </a:lnTo>
                    <a:lnTo>
                      <a:pt x="78" y="2"/>
                    </a:lnTo>
                    <a:lnTo>
                      <a:pt x="73" y="7"/>
                    </a:lnTo>
                    <a:lnTo>
                      <a:pt x="78" y="22"/>
                    </a:lnTo>
                    <a:lnTo>
                      <a:pt x="76" y="37"/>
                    </a:lnTo>
                    <a:lnTo>
                      <a:pt x="67" y="26"/>
                    </a:lnTo>
                    <a:lnTo>
                      <a:pt x="63" y="17"/>
                    </a:lnTo>
                    <a:lnTo>
                      <a:pt x="50" y="19"/>
                    </a:lnTo>
                    <a:lnTo>
                      <a:pt x="45" y="28"/>
                    </a:lnTo>
                    <a:lnTo>
                      <a:pt x="41" y="32"/>
                    </a:lnTo>
                    <a:lnTo>
                      <a:pt x="41" y="45"/>
                    </a:lnTo>
                    <a:lnTo>
                      <a:pt x="39" y="43"/>
                    </a:lnTo>
                    <a:lnTo>
                      <a:pt x="28" y="26"/>
                    </a:lnTo>
                    <a:lnTo>
                      <a:pt x="22" y="20"/>
                    </a:lnTo>
                    <a:lnTo>
                      <a:pt x="15" y="24"/>
                    </a:lnTo>
                    <a:lnTo>
                      <a:pt x="17" y="33"/>
                    </a:lnTo>
                    <a:lnTo>
                      <a:pt x="17" y="39"/>
                    </a:lnTo>
                    <a:lnTo>
                      <a:pt x="7" y="43"/>
                    </a:lnTo>
                    <a:lnTo>
                      <a:pt x="7" y="56"/>
                    </a:lnTo>
                    <a:lnTo>
                      <a:pt x="15" y="69"/>
                    </a:lnTo>
                    <a:lnTo>
                      <a:pt x="15" y="78"/>
                    </a:lnTo>
                    <a:lnTo>
                      <a:pt x="11" y="87"/>
                    </a:lnTo>
                    <a:lnTo>
                      <a:pt x="0" y="96"/>
                    </a:lnTo>
                    <a:lnTo>
                      <a:pt x="2" y="106"/>
                    </a:lnTo>
                    <a:lnTo>
                      <a:pt x="13" y="115"/>
                    </a:lnTo>
                    <a:lnTo>
                      <a:pt x="17" y="124"/>
                    </a:lnTo>
                    <a:lnTo>
                      <a:pt x="15" y="142"/>
                    </a:lnTo>
                    <a:lnTo>
                      <a:pt x="11" y="153"/>
                    </a:lnTo>
                    <a:close/>
                  </a:path>
                </a:pathLst>
              </a:custGeom>
              <a:solidFill>
                <a:schemeClr val="bg1">
                  <a:lumMod val="85000"/>
                </a:schemeClr>
              </a:solidFill>
              <a:ln w="12700">
                <a:noFill/>
                <a:prstDash val="solid"/>
                <a:round/>
                <a:headEnd/>
                <a:tailEnd/>
              </a:ln>
            </p:spPr>
            <p:txBody>
              <a:bodyPr/>
              <a:lstStyle/>
              <a:p>
                <a:endParaRPr lang="de-DE"/>
              </a:p>
            </p:txBody>
          </p:sp>
          <p:sp>
            <p:nvSpPr>
              <p:cNvPr id="72" name="Freeform 69"/>
              <p:cNvSpPr>
                <a:spLocks noChangeAspect="1"/>
              </p:cNvSpPr>
              <p:nvPr/>
            </p:nvSpPr>
            <p:spPr bwMode="auto">
              <a:xfrm>
                <a:off x="3452098" y="3784244"/>
                <a:ext cx="208730" cy="98931"/>
              </a:xfrm>
              <a:custGeom>
                <a:avLst/>
                <a:gdLst>
                  <a:gd name="T0" fmla="*/ 0 w 109"/>
                  <a:gd name="T1" fmla="*/ 0 h 68"/>
                  <a:gd name="T2" fmla="*/ 0 w 109"/>
                  <a:gd name="T3" fmla="*/ 0 h 68"/>
                  <a:gd name="T4" fmla="*/ 0 w 109"/>
                  <a:gd name="T5" fmla="*/ 0 h 68"/>
                  <a:gd name="T6" fmla="*/ 0 w 109"/>
                  <a:gd name="T7" fmla="*/ 0 h 68"/>
                  <a:gd name="T8" fmla="*/ 0 w 109"/>
                  <a:gd name="T9" fmla="*/ 0 h 68"/>
                  <a:gd name="T10" fmla="*/ 0 w 109"/>
                  <a:gd name="T11" fmla="*/ 0 h 68"/>
                  <a:gd name="T12" fmla="*/ 0 w 109"/>
                  <a:gd name="T13" fmla="*/ 0 h 68"/>
                  <a:gd name="T14" fmla="*/ 0 w 109"/>
                  <a:gd name="T15" fmla="*/ 0 h 68"/>
                  <a:gd name="T16" fmla="*/ 0 w 109"/>
                  <a:gd name="T17" fmla="*/ 0 h 68"/>
                  <a:gd name="T18" fmla="*/ 0 w 109"/>
                  <a:gd name="T19" fmla="*/ 0 h 68"/>
                  <a:gd name="T20" fmla="*/ 0 w 109"/>
                  <a:gd name="T21" fmla="*/ 0 h 68"/>
                  <a:gd name="T22" fmla="*/ 0 w 109"/>
                  <a:gd name="T23" fmla="*/ 0 h 68"/>
                  <a:gd name="T24" fmla="*/ 0 w 109"/>
                  <a:gd name="T25" fmla="*/ 0 h 68"/>
                  <a:gd name="T26" fmla="*/ 0 w 109"/>
                  <a:gd name="T27" fmla="*/ 0 h 68"/>
                  <a:gd name="T28" fmla="*/ 0 w 109"/>
                  <a:gd name="T29" fmla="*/ 0 h 68"/>
                  <a:gd name="T30" fmla="*/ 0 w 109"/>
                  <a:gd name="T31" fmla="*/ 0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68"/>
                  <a:gd name="T50" fmla="*/ 109 w 109"/>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68">
                    <a:moveTo>
                      <a:pt x="0" y="66"/>
                    </a:moveTo>
                    <a:lnTo>
                      <a:pt x="9" y="68"/>
                    </a:lnTo>
                    <a:lnTo>
                      <a:pt x="20" y="60"/>
                    </a:lnTo>
                    <a:lnTo>
                      <a:pt x="31" y="47"/>
                    </a:lnTo>
                    <a:lnTo>
                      <a:pt x="61" y="47"/>
                    </a:lnTo>
                    <a:lnTo>
                      <a:pt x="87" y="42"/>
                    </a:lnTo>
                    <a:lnTo>
                      <a:pt x="102" y="30"/>
                    </a:lnTo>
                    <a:lnTo>
                      <a:pt x="107" y="15"/>
                    </a:lnTo>
                    <a:lnTo>
                      <a:pt x="109" y="0"/>
                    </a:lnTo>
                    <a:lnTo>
                      <a:pt x="89" y="9"/>
                    </a:lnTo>
                    <a:lnTo>
                      <a:pt x="52" y="26"/>
                    </a:lnTo>
                    <a:lnTo>
                      <a:pt x="42" y="28"/>
                    </a:lnTo>
                    <a:lnTo>
                      <a:pt x="31" y="36"/>
                    </a:lnTo>
                    <a:lnTo>
                      <a:pt x="9" y="40"/>
                    </a:lnTo>
                    <a:lnTo>
                      <a:pt x="0" y="45"/>
                    </a:lnTo>
                    <a:lnTo>
                      <a:pt x="0" y="66"/>
                    </a:lnTo>
                    <a:close/>
                  </a:path>
                </a:pathLst>
              </a:custGeom>
              <a:solidFill>
                <a:schemeClr val="bg1">
                  <a:lumMod val="85000"/>
                </a:schemeClr>
              </a:solidFill>
              <a:ln w="12700">
                <a:noFill/>
                <a:prstDash val="solid"/>
                <a:round/>
                <a:headEnd/>
                <a:tailEnd/>
              </a:ln>
            </p:spPr>
            <p:txBody>
              <a:bodyPr/>
              <a:lstStyle/>
              <a:p>
                <a:endParaRPr lang="de-DE"/>
              </a:p>
            </p:txBody>
          </p:sp>
          <p:sp>
            <p:nvSpPr>
              <p:cNvPr id="73" name="Freeform 70"/>
              <p:cNvSpPr>
                <a:spLocks noChangeAspect="1"/>
              </p:cNvSpPr>
              <p:nvPr/>
            </p:nvSpPr>
            <p:spPr bwMode="auto">
              <a:xfrm>
                <a:off x="3533953" y="4005190"/>
                <a:ext cx="114597" cy="108824"/>
              </a:xfrm>
              <a:custGeom>
                <a:avLst/>
                <a:gdLst>
                  <a:gd name="T0" fmla="*/ 1 w 47"/>
                  <a:gd name="T1" fmla="*/ 0 h 57"/>
                  <a:gd name="T2" fmla="*/ 1 w 47"/>
                  <a:gd name="T3" fmla="*/ 1 h 57"/>
                  <a:gd name="T4" fmla="*/ 1 w 47"/>
                  <a:gd name="T5" fmla="*/ 1 h 57"/>
                  <a:gd name="T6" fmla="*/ 1 w 47"/>
                  <a:gd name="T7" fmla="*/ 1 h 57"/>
                  <a:gd name="T8" fmla="*/ 1 w 47"/>
                  <a:gd name="T9" fmla="*/ 1 h 57"/>
                  <a:gd name="T10" fmla="*/ 1 w 47"/>
                  <a:gd name="T11" fmla="*/ 1 h 57"/>
                  <a:gd name="T12" fmla="*/ 1 w 47"/>
                  <a:gd name="T13" fmla="*/ 1 h 57"/>
                  <a:gd name="T14" fmla="*/ 1 w 47"/>
                  <a:gd name="T15" fmla="*/ 1 h 57"/>
                  <a:gd name="T16" fmla="*/ 0 w 47"/>
                  <a:gd name="T17" fmla="*/ 1 h 57"/>
                  <a:gd name="T18" fmla="*/ 1 w 47"/>
                  <a:gd name="T19" fmla="*/ 1 h 57"/>
                  <a:gd name="T20" fmla="*/ 1 w 47"/>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57"/>
                  <a:gd name="T35" fmla="*/ 47 w 47"/>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57">
                    <a:moveTo>
                      <a:pt x="15" y="0"/>
                    </a:moveTo>
                    <a:lnTo>
                      <a:pt x="45" y="20"/>
                    </a:lnTo>
                    <a:lnTo>
                      <a:pt x="47" y="29"/>
                    </a:lnTo>
                    <a:lnTo>
                      <a:pt x="36" y="40"/>
                    </a:lnTo>
                    <a:lnTo>
                      <a:pt x="26" y="48"/>
                    </a:lnTo>
                    <a:lnTo>
                      <a:pt x="28" y="57"/>
                    </a:lnTo>
                    <a:lnTo>
                      <a:pt x="15" y="55"/>
                    </a:lnTo>
                    <a:lnTo>
                      <a:pt x="2" y="40"/>
                    </a:lnTo>
                    <a:lnTo>
                      <a:pt x="0" y="29"/>
                    </a:lnTo>
                    <a:lnTo>
                      <a:pt x="6" y="17"/>
                    </a:lnTo>
                    <a:lnTo>
                      <a:pt x="15" y="0"/>
                    </a:lnTo>
                    <a:close/>
                  </a:path>
                </a:pathLst>
              </a:custGeom>
              <a:solidFill>
                <a:schemeClr val="bg1">
                  <a:lumMod val="85000"/>
                </a:schemeClr>
              </a:solidFill>
              <a:ln w="12700">
                <a:noFill/>
                <a:prstDash val="solid"/>
                <a:round/>
                <a:headEnd/>
                <a:tailEnd/>
              </a:ln>
            </p:spPr>
            <p:txBody>
              <a:bodyPr/>
              <a:lstStyle/>
              <a:p>
                <a:endParaRPr lang="de-DE"/>
              </a:p>
            </p:txBody>
          </p:sp>
          <p:sp>
            <p:nvSpPr>
              <p:cNvPr id="74" name="Freeform 71"/>
              <p:cNvSpPr>
                <a:spLocks noChangeAspect="1"/>
              </p:cNvSpPr>
              <p:nvPr/>
            </p:nvSpPr>
            <p:spPr bwMode="auto">
              <a:xfrm>
                <a:off x="3673107" y="4008488"/>
                <a:ext cx="130968" cy="122015"/>
              </a:xfrm>
              <a:custGeom>
                <a:avLst/>
                <a:gdLst>
                  <a:gd name="T0" fmla="*/ 0 w 69"/>
                  <a:gd name="T1" fmla="*/ 0 h 83"/>
                  <a:gd name="T2" fmla="*/ 0 w 69"/>
                  <a:gd name="T3" fmla="*/ 0 h 83"/>
                  <a:gd name="T4" fmla="*/ 0 w 69"/>
                  <a:gd name="T5" fmla="*/ 0 h 83"/>
                  <a:gd name="T6" fmla="*/ 0 w 69"/>
                  <a:gd name="T7" fmla="*/ 0 h 83"/>
                  <a:gd name="T8" fmla="*/ 0 w 69"/>
                  <a:gd name="T9" fmla="*/ 0 h 83"/>
                  <a:gd name="T10" fmla="*/ 0 w 69"/>
                  <a:gd name="T11" fmla="*/ 0 h 83"/>
                  <a:gd name="T12" fmla="*/ 0 w 69"/>
                  <a:gd name="T13" fmla="*/ 0 h 83"/>
                  <a:gd name="T14" fmla="*/ 0 w 69"/>
                  <a:gd name="T15" fmla="*/ 0 h 83"/>
                  <a:gd name="T16" fmla="*/ 0 w 69"/>
                  <a:gd name="T17" fmla="*/ 0 h 83"/>
                  <a:gd name="T18" fmla="*/ 0 w 69"/>
                  <a:gd name="T19" fmla="*/ 0 h 83"/>
                  <a:gd name="T20" fmla="*/ 0 w 69"/>
                  <a:gd name="T21" fmla="*/ 0 h 83"/>
                  <a:gd name="T22" fmla="*/ 0 w 69"/>
                  <a:gd name="T23" fmla="*/ 0 h 83"/>
                  <a:gd name="T24" fmla="*/ 0 w 69"/>
                  <a:gd name="T25" fmla="*/ 0 h 83"/>
                  <a:gd name="T26" fmla="*/ 0 w 69"/>
                  <a:gd name="T27" fmla="*/ 0 h 83"/>
                  <a:gd name="T28" fmla="*/ 0 w 69"/>
                  <a:gd name="T29" fmla="*/ 0 h 83"/>
                  <a:gd name="T30" fmla="*/ 0 w 69"/>
                  <a:gd name="T31" fmla="*/ 0 h 83"/>
                  <a:gd name="T32" fmla="*/ 0 w 69"/>
                  <a:gd name="T33" fmla="*/ 0 h 83"/>
                  <a:gd name="T34" fmla="*/ 0 w 69"/>
                  <a:gd name="T35" fmla="*/ 0 h 83"/>
                  <a:gd name="T36" fmla="*/ 0 w 69"/>
                  <a:gd name="T37" fmla="*/ 0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83"/>
                  <a:gd name="T59" fmla="*/ 69 w 69"/>
                  <a:gd name="T60" fmla="*/ 83 h 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83">
                    <a:moveTo>
                      <a:pt x="65" y="0"/>
                    </a:moveTo>
                    <a:lnTo>
                      <a:pt x="69" y="4"/>
                    </a:lnTo>
                    <a:lnTo>
                      <a:pt x="65" y="9"/>
                    </a:lnTo>
                    <a:lnTo>
                      <a:pt x="69" y="18"/>
                    </a:lnTo>
                    <a:lnTo>
                      <a:pt x="64" y="29"/>
                    </a:lnTo>
                    <a:lnTo>
                      <a:pt x="54" y="37"/>
                    </a:lnTo>
                    <a:lnTo>
                      <a:pt x="58" y="46"/>
                    </a:lnTo>
                    <a:lnTo>
                      <a:pt x="54" y="54"/>
                    </a:lnTo>
                    <a:lnTo>
                      <a:pt x="58" y="63"/>
                    </a:lnTo>
                    <a:lnTo>
                      <a:pt x="45" y="83"/>
                    </a:lnTo>
                    <a:lnTo>
                      <a:pt x="16" y="63"/>
                    </a:lnTo>
                    <a:lnTo>
                      <a:pt x="0" y="52"/>
                    </a:lnTo>
                    <a:lnTo>
                      <a:pt x="9" y="46"/>
                    </a:lnTo>
                    <a:lnTo>
                      <a:pt x="9" y="33"/>
                    </a:lnTo>
                    <a:lnTo>
                      <a:pt x="27" y="22"/>
                    </a:lnTo>
                    <a:lnTo>
                      <a:pt x="36" y="26"/>
                    </a:lnTo>
                    <a:lnTo>
                      <a:pt x="45" y="22"/>
                    </a:lnTo>
                    <a:lnTo>
                      <a:pt x="60" y="11"/>
                    </a:lnTo>
                    <a:lnTo>
                      <a:pt x="65" y="0"/>
                    </a:lnTo>
                    <a:close/>
                  </a:path>
                </a:pathLst>
              </a:custGeom>
              <a:solidFill>
                <a:schemeClr val="bg1">
                  <a:lumMod val="85000"/>
                </a:schemeClr>
              </a:solidFill>
              <a:ln w="12700">
                <a:noFill/>
                <a:prstDash val="solid"/>
                <a:round/>
                <a:headEnd/>
                <a:tailEnd/>
              </a:ln>
            </p:spPr>
            <p:txBody>
              <a:bodyPr/>
              <a:lstStyle/>
              <a:p>
                <a:endParaRPr lang="de-DE"/>
              </a:p>
            </p:txBody>
          </p:sp>
          <p:sp>
            <p:nvSpPr>
              <p:cNvPr id="75" name="Freeform 72"/>
              <p:cNvSpPr>
                <a:spLocks noChangeAspect="1"/>
              </p:cNvSpPr>
              <p:nvPr/>
            </p:nvSpPr>
            <p:spPr bwMode="auto">
              <a:xfrm>
                <a:off x="3595344" y="4074442"/>
                <a:ext cx="114597" cy="112122"/>
              </a:xfrm>
              <a:custGeom>
                <a:avLst/>
                <a:gdLst>
                  <a:gd name="T0" fmla="*/ 0 w 28"/>
                  <a:gd name="T1" fmla="*/ 0 h 35"/>
                  <a:gd name="T2" fmla="*/ 19 w 28"/>
                  <a:gd name="T3" fmla="*/ 6 h 35"/>
                  <a:gd name="T4" fmla="*/ 26 w 28"/>
                  <a:gd name="T5" fmla="*/ 15 h 35"/>
                  <a:gd name="T6" fmla="*/ 28 w 28"/>
                  <a:gd name="T7" fmla="*/ 21 h 35"/>
                  <a:gd name="T8" fmla="*/ 19 w 28"/>
                  <a:gd name="T9" fmla="*/ 28 h 35"/>
                  <a:gd name="T10" fmla="*/ 5 w 28"/>
                  <a:gd name="T11" fmla="*/ 22 h 35"/>
                  <a:gd name="T12" fmla="*/ 2 w 28"/>
                  <a:gd name="T13" fmla="*/ 17 h 35"/>
                  <a:gd name="T14" fmla="*/ 0 w 28"/>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5"/>
                  <a:gd name="T26" fmla="*/ 28 w 2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5">
                    <a:moveTo>
                      <a:pt x="0" y="0"/>
                    </a:moveTo>
                    <a:lnTo>
                      <a:pt x="19" y="6"/>
                    </a:lnTo>
                    <a:lnTo>
                      <a:pt x="26" y="15"/>
                    </a:lnTo>
                    <a:lnTo>
                      <a:pt x="28" y="28"/>
                    </a:lnTo>
                    <a:lnTo>
                      <a:pt x="19" y="35"/>
                    </a:lnTo>
                    <a:lnTo>
                      <a:pt x="5" y="29"/>
                    </a:lnTo>
                    <a:lnTo>
                      <a:pt x="2" y="20"/>
                    </a:lnTo>
                    <a:lnTo>
                      <a:pt x="0" y="0"/>
                    </a:lnTo>
                    <a:close/>
                  </a:path>
                </a:pathLst>
              </a:custGeom>
              <a:solidFill>
                <a:schemeClr val="bg1">
                  <a:lumMod val="85000"/>
                </a:schemeClr>
              </a:solidFill>
              <a:ln w="12700">
                <a:noFill/>
                <a:prstDash val="solid"/>
                <a:round/>
                <a:headEnd/>
                <a:tailEnd/>
              </a:ln>
            </p:spPr>
            <p:txBody>
              <a:bodyPr/>
              <a:lstStyle/>
              <a:p>
                <a:endParaRPr lang="de-DE"/>
              </a:p>
            </p:txBody>
          </p:sp>
          <p:sp>
            <p:nvSpPr>
              <p:cNvPr id="76" name="Freeform 73"/>
              <p:cNvSpPr>
                <a:spLocks noChangeAspect="1"/>
              </p:cNvSpPr>
              <p:nvPr/>
            </p:nvSpPr>
            <p:spPr bwMode="auto">
              <a:xfrm>
                <a:off x="3939135" y="4005190"/>
                <a:ext cx="114597" cy="158290"/>
              </a:xfrm>
              <a:custGeom>
                <a:avLst/>
                <a:gdLst>
                  <a:gd name="T0" fmla="*/ 262 w 16"/>
                  <a:gd name="T1" fmla="*/ 0 h 29"/>
                  <a:gd name="T2" fmla="*/ 0 w 16"/>
                  <a:gd name="T3" fmla="*/ 164 h 29"/>
                  <a:gd name="T4" fmla="*/ 0 w 16"/>
                  <a:gd name="T5" fmla="*/ 685 h 29"/>
                  <a:gd name="T6" fmla="*/ 542 w 16"/>
                  <a:gd name="T7" fmla="*/ 983 h 29"/>
                  <a:gd name="T8" fmla="*/ 801 w 16"/>
                  <a:gd name="T9" fmla="*/ 535 h 29"/>
                  <a:gd name="T10" fmla="*/ 262 w 16"/>
                  <a:gd name="T11" fmla="*/ 0 h 29"/>
                  <a:gd name="T12" fmla="*/ 0 60000 65536"/>
                  <a:gd name="T13" fmla="*/ 0 60000 65536"/>
                  <a:gd name="T14" fmla="*/ 0 60000 65536"/>
                  <a:gd name="T15" fmla="*/ 0 60000 65536"/>
                  <a:gd name="T16" fmla="*/ 0 60000 65536"/>
                  <a:gd name="T17" fmla="*/ 0 60000 65536"/>
                  <a:gd name="T18" fmla="*/ 0 w 16"/>
                  <a:gd name="T19" fmla="*/ 0 h 29"/>
                  <a:gd name="T20" fmla="*/ 16 w 1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6" h="29">
                    <a:moveTo>
                      <a:pt x="5" y="0"/>
                    </a:moveTo>
                    <a:lnTo>
                      <a:pt x="0" y="5"/>
                    </a:lnTo>
                    <a:lnTo>
                      <a:pt x="0" y="20"/>
                    </a:lnTo>
                    <a:lnTo>
                      <a:pt x="11" y="29"/>
                    </a:lnTo>
                    <a:lnTo>
                      <a:pt x="16" y="16"/>
                    </a:lnTo>
                    <a:lnTo>
                      <a:pt x="5" y="0"/>
                    </a:lnTo>
                    <a:close/>
                  </a:path>
                </a:pathLst>
              </a:custGeom>
              <a:solidFill>
                <a:schemeClr val="bg1">
                  <a:lumMod val="85000"/>
                </a:schemeClr>
              </a:solidFill>
              <a:ln w="12700">
                <a:noFill/>
                <a:prstDash val="solid"/>
                <a:round/>
                <a:headEnd/>
                <a:tailEnd/>
              </a:ln>
            </p:spPr>
            <p:txBody>
              <a:bodyPr/>
              <a:lstStyle/>
              <a:p>
                <a:endParaRPr lang="de-DE"/>
              </a:p>
            </p:txBody>
          </p:sp>
          <p:sp>
            <p:nvSpPr>
              <p:cNvPr id="77" name="Freeform 74"/>
              <p:cNvSpPr>
                <a:spLocks noChangeAspect="1"/>
              </p:cNvSpPr>
              <p:nvPr/>
            </p:nvSpPr>
            <p:spPr bwMode="auto">
              <a:xfrm>
                <a:off x="3775425" y="4150289"/>
                <a:ext cx="130968" cy="89038"/>
              </a:xfrm>
              <a:custGeom>
                <a:avLst/>
                <a:gdLst>
                  <a:gd name="T0" fmla="*/ 16 w 24"/>
                  <a:gd name="T1" fmla="*/ 0 h 22"/>
                  <a:gd name="T2" fmla="*/ 0 w 24"/>
                  <a:gd name="T3" fmla="*/ 17 h 22"/>
                  <a:gd name="T4" fmla="*/ 16 w 24"/>
                  <a:gd name="T5" fmla="*/ 61 h 22"/>
                  <a:gd name="T6" fmla="*/ 113 w 24"/>
                  <a:gd name="T7" fmla="*/ 92 h 22"/>
                  <a:gd name="T8" fmla="*/ 180 w 24"/>
                  <a:gd name="T9" fmla="*/ 58 h 22"/>
                  <a:gd name="T10" fmla="*/ 16 w 24"/>
                  <a:gd name="T11" fmla="*/ 0 h 22"/>
                  <a:gd name="T12" fmla="*/ 0 60000 65536"/>
                  <a:gd name="T13" fmla="*/ 0 60000 65536"/>
                  <a:gd name="T14" fmla="*/ 0 60000 65536"/>
                  <a:gd name="T15" fmla="*/ 0 60000 65536"/>
                  <a:gd name="T16" fmla="*/ 0 60000 65536"/>
                  <a:gd name="T17" fmla="*/ 0 60000 65536"/>
                  <a:gd name="T18" fmla="*/ 0 w 24"/>
                  <a:gd name="T19" fmla="*/ 0 h 22"/>
                  <a:gd name="T20" fmla="*/ 24 w 2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 h="22">
                    <a:moveTo>
                      <a:pt x="2" y="0"/>
                    </a:moveTo>
                    <a:lnTo>
                      <a:pt x="0" y="4"/>
                    </a:lnTo>
                    <a:lnTo>
                      <a:pt x="2" y="15"/>
                    </a:lnTo>
                    <a:lnTo>
                      <a:pt x="15" y="22"/>
                    </a:lnTo>
                    <a:lnTo>
                      <a:pt x="24" y="13"/>
                    </a:lnTo>
                    <a:lnTo>
                      <a:pt x="2" y="0"/>
                    </a:lnTo>
                    <a:close/>
                  </a:path>
                </a:pathLst>
              </a:custGeom>
              <a:solidFill>
                <a:schemeClr val="bg1">
                  <a:lumMod val="85000"/>
                </a:schemeClr>
              </a:solidFill>
              <a:ln w="12700">
                <a:noFill/>
                <a:prstDash val="solid"/>
                <a:round/>
                <a:headEnd/>
                <a:tailEnd/>
              </a:ln>
            </p:spPr>
            <p:txBody>
              <a:bodyPr/>
              <a:lstStyle/>
              <a:p>
                <a:endParaRPr lang="de-DE"/>
              </a:p>
            </p:txBody>
          </p:sp>
          <p:sp>
            <p:nvSpPr>
              <p:cNvPr id="78" name="Freeform 75"/>
              <p:cNvSpPr>
                <a:spLocks noChangeAspect="1"/>
              </p:cNvSpPr>
              <p:nvPr/>
            </p:nvSpPr>
            <p:spPr bwMode="auto">
              <a:xfrm>
                <a:off x="3030546" y="4110716"/>
                <a:ext cx="982259" cy="1015692"/>
              </a:xfrm>
              <a:custGeom>
                <a:avLst/>
                <a:gdLst>
                  <a:gd name="T0" fmla="*/ 1 w 512"/>
                  <a:gd name="T1" fmla="*/ 0 h 684"/>
                  <a:gd name="T2" fmla="*/ 1 w 512"/>
                  <a:gd name="T3" fmla="*/ 0 h 684"/>
                  <a:gd name="T4" fmla="*/ 1 w 512"/>
                  <a:gd name="T5" fmla="*/ 0 h 684"/>
                  <a:gd name="T6" fmla="*/ 1 w 512"/>
                  <a:gd name="T7" fmla="*/ 0 h 684"/>
                  <a:gd name="T8" fmla="*/ 1 w 512"/>
                  <a:gd name="T9" fmla="*/ 0 h 684"/>
                  <a:gd name="T10" fmla="*/ 1 w 512"/>
                  <a:gd name="T11" fmla="*/ 0 h 684"/>
                  <a:gd name="T12" fmla="*/ 0 w 512"/>
                  <a:gd name="T13" fmla="*/ 0 h 684"/>
                  <a:gd name="T14" fmla="*/ 0 w 512"/>
                  <a:gd name="T15" fmla="*/ 0 h 684"/>
                  <a:gd name="T16" fmla="*/ 0 w 512"/>
                  <a:gd name="T17" fmla="*/ 0 h 684"/>
                  <a:gd name="T18" fmla="*/ 0 w 512"/>
                  <a:gd name="T19" fmla="*/ 0 h 684"/>
                  <a:gd name="T20" fmla="*/ 0 w 512"/>
                  <a:gd name="T21" fmla="*/ 1 h 684"/>
                  <a:gd name="T22" fmla="*/ 0 w 512"/>
                  <a:gd name="T23" fmla="*/ 1 h 684"/>
                  <a:gd name="T24" fmla="*/ 0 w 512"/>
                  <a:gd name="T25" fmla="*/ 1 h 684"/>
                  <a:gd name="T26" fmla="*/ 0 w 512"/>
                  <a:gd name="T27" fmla="*/ 1 h 684"/>
                  <a:gd name="T28" fmla="*/ 0 w 512"/>
                  <a:gd name="T29" fmla="*/ 1 h 684"/>
                  <a:gd name="T30" fmla="*/ 0 w 512"/>
                  <a:gd name="T31" fmla="*/ 1 h 684"/>
                  <a:gd name="T32" fmla="*/ 0 w 512"/>
                  <a:gd name="T33" fmla="*/ 2 h 684"/>
                  <a:gd name="T34" fmla="*/ 0 w 512"/>
                  <a:gd name="T35" fmla="*/ 2 h 684"/>
                  <a:gd name="T36" fmla="*/ 0 w 512"/>
                  <a:gd name="T37" fmla="*/ 2 h 684"/>
                  <a:gd name="T38" fmla="*/ 0 w 512"/>
                  <a:gd name="T39" fmla="*/ 2 h 684"/>
                  <a:gd name="T40" fmla="*/ 0 w 512"/>
                  <a:gd name="T41" fmla="*/ 2 h 684"/>
                  <a:gd name="T42" fmla="*/ 0 w 512"/>
                  <a:gd name="T43" fmla="*/ 2 h 684"/>
                  <a:gd name="T44" fmla="*/ 0 w 512"/>
                  <a:gd name="T45" fmla="*/ 2 h 684"/>
                  <a:gd name="T46" fmla="*/ 0 w 512"/>
                  <a:gd name="T47" fmla="*/ 2 h 684"/>
                  <a:gd name="T48" fmla="*/ 0 w 512"/>
                  <a:gd name="T49" fmla="*/ 2 h 684"/>
                  <a:gd name="T50" fmla="*/ 0 w 512"/>
                  <a:gd name="T51" fmla="*/ 2 h 684"/>
                  <a:gd name="T52" fmla="*/ 0 w 512"/>
                  <a:gd name="T53" fmla="*/ 2 h 684"/>
                  <a:gd name="T54" fmla="*/ 1 w 512"/>
                  <a:gd name="T55" fmla="*/ 2 h 684"/>
                  <a:gd name="T56" fmla="*/ 1 w 512"/>
                  <a:gd name="T57" fmla="*/ 2 h 684"/>
                  <a:gd name="T58" fmla="*/ 1 w 512"/>
                  <a:gd name="T59" fmla="*/ 2 h 684"/>
                  <a:gd name="T60" fmla="*/ 1 w 512"/>
                  <a:gd name="T61" fmla="*/ 2 h 684"/>
                  <a:gd name="T62" fmla="*/ 2 w 512"/>
                  <a:gd name="T63" fmla="*/ 2 h 684"/>
                  <a:gd name="T64" fmla="*/ 2 w 512"/>
                  <a:gd name="T65" fmla="*/ 3 h 684"/>
                  <a:gd name="T66" fmla="*/ 2 w 512"/>
                  <a:gd name="T67" fmla="*/ 2 h 684"/>
                  <a:gd name="T68" fmla="*/ 2 w 512"/>
                  <a:gd name="T69" fmla="*/ 2 h 684"/>
                  <a:gd name="T70" fmla="*/ 2 w 512"/>
                  <a:gd name="T71" fmla="*/ 2 h 684"/>
                  <a:gd name="T72" fmla="*/ 2 w 512"/>
                  <a:gd name="T73" fmla="*/ 2 h 684"/>
                  <a:gd name="T74" fmla="*/ 2 w 512"/>
                  <a:gd name="T75" fmla="*/ 2 h 684"/>
                  <a:gd name="T76" fmla="*/ 2 w 512"/>
                  <a:gd name="T77" fmla="*/ 2 h 684"/>
                  <a:gd name="T78" fmla="*/ 2 w 512"/>
                  <a:gd name="T79" fmla="*/ 1 h 684"/>
                  <a:gd name="T80" fmla="*/ 2 w 512"/>
                  <a:gd name="T81" fmla="*/ 1 h 684"/>
                  <a:gd name="T82" fmla="*/ 2 w 512"/>
                  <a:gd name="T83" fmla="*/ 1 h 684"/>
                  <a:gd name="T84" fmla="*/ 2 w 512"/>
                  <a:gd name="T85" fmla="*/ 1 h 684"/>
                  <a:gd name="T86" fmla="*/ 2 w 512"/>
                  <a:gd name="T87" fmla="*/ 1 h 684"/>
                  <a:gd name="T88" fmla="*/ 2 w 512"/>
                  <a:gd name="T89" fmla="*/ 1 h 684"/>
                  <a:gd name="T90" fmla="*/ 2 w 512"/>
                  <a:gd name="T91" fmla="*/ 0 h 684"/>
                  <a:gd name="T92" fmla="*/ 2 w 512"/>
                  <a:gd name="T93" fmla="*/ 0 h 684"/>
                  <a:gd name="T94" fmla="*/ 2 w 512"/>
                  <a:gd name="T95" fmla="*/ 0 h 684"/>
                  <a:gd name="T96" fmla="*/ 1 w 512"/>
                  <a:gd name="T97" fmla="*/ 0 h 684"/>
                  <a:gd name="T98" fmla="*/ 1 w 512"/>
                  <a:gd name="T99" fmla="*/ 0 h 684"/>
                  <a:gd name="T100" fmla="*/ 1 w 512"/>
                  <a:gd name="T101" fmla="*/ 0 h 684"/>
                  <a:gd name="T102" fmla="*/ 1 w 512"/>
                  <a:gd name="T103" fmla="*/ 0 h 684"/>
                  <a:gd name="T104" fmla="*/ 1 w 512"/>
                  <a:gd name="T105" fmla="*/ 0 h 6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2"/>
                  <a:gd name="T160" fmla="*/ 0 h 684"/>
                  <a:gd name="T161" fmla="*/ 512 w 512"/>
                  <a:gd name="T162" fmla="*/ 684 h 6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2" h="684">
                    <a:moveTo>
                      <a:pt x="212" y="0"/>
                    </a:moveTo>
                    <a:lnTo>
                      <a:pt x="201" y="7"/>
                    </a:lnTo>
                    <a:lnTo>
                      <a:pt x="201" y="15"/>
                    </a:lnTo>
                    <a:lnTo>
                      <a:pt x="203" y="22"/>
                    </a:lnTo>
                    <a:lnTo>
                      <a:pt x="205" y="33"/>
                    </a:lnTo>
                    <a:lnTo>
                      <a:pt x="207" y="48"/>
                    </a:lnTo>
                    <a:lnTo>
                      <a:pt x="201" y="54"/>
                    </a:lnTo>
                    <a:lnTo>
                      <a:pt x="201" y="63"/>
                    </a:lnTo>
                    <a:lnTo>
                      <a:pt x="203" y="72"/>
                    </a:lnTo>
                    <a:lnTo>
                      <a:pt x="218" y="85"/>
                    </a:lnTo>
                    <a:lnTo>
                      <a:pt x="227" y="87"/>
                    </a:lnTo>
                    <a:lnTo>
                      <a:pt x="231" y="107"/>
                    </a:lnTo>
                    <a:lnTo>
                      <a:pt x="210" y="102"/>
                    </a:lnTo>
                    <a:lnTo>
                      <a:pt x="199" y="91"/>
                    </a:lnTo>
                    <a:lnTo>
                      <a:pt x="190" y="96"/>
                    </a:lnTo>
                    <a:lnTo>
                      <a:pt x="173" y="117"/>
                    </a:lnTo>
                    <a:lnTo>
                      <a:pt x="166" y="124"/>
                    </a:lnTo>
                    <a:lnTo>
                      <a:pt x="158" y="122"/>
                    </a:lnTo>
                    <a:lnTo>
                      <a:pt x="157" y="113"/>
                    </a:lnTo>
                    <a:lnTo>
                      <a:pt x="151" y="106"/>
                    </a:lnTo>
                    <a:lnTo>
                      <a:pt x="136" y="100"/>
                    </a:lnTo>
                    <a:lnTo>
                      <a:pt x="114" y="100"/>
                    </a:lnTo>
                    <a:lnTo>
                      <a:pt x="107" y="109"/>
                    </a:lnTo>
                    <a:lnTo>
                      <a:pt x="95" y="122"/>
                    </a:lnTo>
                    <a:lnTo>
                      <a:pt x="105" y="131"/>
                    </a:lnTo>
                    <a:lnTo>
                      <a:pt x="105" y="148"/>
                    </a:lnTo>
                    <a:lnTo>
                      <a:pt x="103" y="157"/>
                    </a:lnTo>
                    <a:lnTo>
                      <a:pt x="99" y="165"/>
                    </a:lnTo>
                    <a:lnTo>
                      <a:pt x="86" y="174"/>
                    </a:lnTo>
                    <a:lnTo>
                      <a:pt x="82" y="176"/>
                    </a:lnTo>
                    <a:lnTo>
                      <a:pt x="84" y="189"/>
                    </a:lnTo>
                    <a:lnTo>
                      <a:pt x="90" y="198"/>
                    </a:lnTo>
                    <a:lnTo>
                      <a:pt x="86" y="209"/>
                    </a:lnTo>
                    <a:lnTo>
                      <a:pt x="77" y="222"/>
                    </a:lnTo>
                    <a:lnTo>
                      <a:pt x="66" y="235"/>
                    </a:lnTo>
                    <a:lnTo>
                      <a:pt x="58" y="244"/>
                    </a:lnTo>
                    <a:lnTo>
                      <a:pt x="45" y="254"/>
                    </a:lnTo>
                    <a:lnTo>
                      <a:pt x="35" y="257"/>
                    </a:lnTo>
                    <a:lnTo>
                      <a:pt x="28" y="272"/>
                    </a:lnTo>
                    <a:lnTo>
                      <a:pt x="26" y="294"/>
                    </a:lnTo>
                    <a:lnTo>
                      <a:pt x="19" y="307"/>
                    </a:lnTo>
                    <a:lnTo>
                      <a:pt x="19" y="326"/>
                    </a:lnTo>
                    <a:lnTo>
                      <a:pt x="11" y="335"/>
                    </a:lnTo>
                    <a:lnTo>
                      <a:pt x="9" y="341"/>
                    </a:lnTo>
                    <a:lnTo>
                      <a:pt x="15" y="350"/>
                    </a:lnTo>
                    <a:lnTo>
                      <a:pt x="19" y="365"/>
                    </a:lnTo>
                    <a:lnTo>
                      <a:pt x="28" y="378"/>
                    </a:lnTo>
                    <a:lnTo>
                      <a:pt x="2" y="400"/>
                    </a:lnTo>
                    <a:lnTo>
                      <a:pt x="7" y="413"/>
                    </a:lnTo>
                    <a:lnTo>
                      <a:pt x="17" y="422"/>
                    </a:lnTo>
                    <a:lnTo>
                      <a:pt x="19" y="424"/>
                    </a:lnTo>
                    <a:lnTo>
                      <a:pt x="19" y="433"/>
                    </a:lnTo>
                    <a:lnTo>
                      <a:pt x="6" y="442"/>
                    </a:lnTo>
                    <a:lnTo>
                      <a:pt x="0" y="455"/>
                    </a:lnTo>
                    <a:lnTo>
                      <a:pt x="6" y="472"/>
                    </a:lnTo>
                    <a:lnTo>
                      <a:pt x="13" y="483"/>
                    </a:lnTo>
                    <a:lnTo>
                      <a:pt x="28" y="489"/>
                    </a:lnTo>
                    <a:lnTo>
                      <a:pt x="47" y="492"/>
                    </a:lnTo>
                    <a:lnTo>
                      <a:pt x="66" y="494"/>
                    </a:lnTo>
                    <a:lnTo>
                      <a:pt x="81" y="496"/>
                    </a:lnTo>
                    <a:lnTo>
                      <a:pt x="92" y="504"/>
                    </a:lnTo>
                    <a:lnTo>
                      <a:pt x="103" y="513"/>
                    </a:lnTo>
                    <a:lnTo>
                      <a:pt x="90" y="520"/>
                    </a:lnTo>
                    <a:lnTo>
                      <a:pt x="79" y="531"/>
                    </a:lnTo>
                    <a:lnTo>
                      <a:pt x="68" y="541"/>
                    </a:lnTo>
                    <a:lnTo>
                      <a:pt x="66" y="553"/>
                    </a:lnTo>
                    <a:lnTo>
                      <a:pt x="60" y="580"/>
                    </a:lnTo>
                    <a:lnTo>
                      <a:pt x="51" y="597"/>
                    </a:lnTo>
                    <a:lnTo>
                      <a:pt x="45" y="608"/>
                    </a:lnTo>
                    <a:lnTo>
                      <a:pt x="60" y="628"/>
                    </a:lnTo>
                    <a:lnTo>
                      <a:pt x="64" y="634"/>
                    </a:lnTo>
                    <a:lnTo>
                      <a:pt x="73" y="641"/>
                    </a:lnTo>
                    <a:lnTo>
                      <a:pt x="82" y="640"/>
                    </a:lnTo>
                    <a:lnTo>
                      <a:pt x="94" y="634"/>
                    </a:lnTo>
                    <a:lnTo>
                      <a:pt x="99" y="628"/>
                    </a:lnTo>
                    <a:lnTo>
                      <a:pt x="101" y="625"/>
                    </a:lnTo>
                    <a:lnTo>
                      <a:pt x="118" y="628"/>
                    </a:lnTo>
                    <a:lnTo>
                      <a:pt x="125" y="638"/>
                    </a:lnTo>
                    <a:lnTo>
                      <a:pt x="131" y="649"/>
                    </a:lnTo>
                    <a:lnTo>
                      <a:pt x="138" y="658"/>
                    </a:lnTo>
                    <a:lnTo>
                      <a:pt x="149" y="660"/>
                    </a:lnTo>
                    <a:lnTo>
                      <a:pt x="171" y="658"/>
                    </a:lnTo>
                    <a:lnTo>
                      <a:pt x="182" y="656"/>
                    </a:lnTo>
                    <a:lnTo>
                      <a:pt x="197" y="667"/>
                    </a:lnTo>
                    <a:lnTo>
                      <a:pt x="208" y="662"/>
                    </a:lnTo>
                    <a:lnTo>
                      <a:pt x="219" y="665"/>
                    </a:lnTo>
                    <a:lnTo>
                      <a:pt x="229" y="673"/>
                    </a:lnTo>
                    <a:lnTo>
                      <a:pt x="247" y="665"/>
                    </a:lnTo>
                    <a:lnTo>
                      <a:pt x="264" y="665"/>
                    </a:lnTo>
                    <a:lnTo>
                      <a:pt x="277" y="673"/>
                    </a:lnTo>
                    <a:lnTo>
                      <a:pt x="286" y="677"/>
                    </a:lnTo>
                    <a:lnTo>
                      <a:pt x="297" y="669"/>
                    </a:lnTo>
                    <a:lnTo>
                      <a:pt x="308" y="669"/>
                    </a:lnTo>
                    <a:lnTo>
                      <a:pt x="327" y="665"/>
                    </a:lnTo>
                    <a:lnTo>
                      <a:pt x="340" y="673"/>
                    </a:lnTo>
                    <a:lnTo>
                      <a:pt x="342" y="669"/>
                    </a:lnTo>
                    <a:lnTo>
                      <a:pt x="356" y="678"/>
                    </a:lnTo>
                    <a:lnTo>
                      <a:pt x="368" y="684"/>
                    </a:lnTo>
                    <a:lnTo>
                      <a:pt x="382" y="678"/>
                    </a:lnTo>
                    <a:lnTo>
                      <a:pt x="384" y="669"/>
                    </a:lnTo>
                    <a:lnTo>
                      <a:pt x="375" y="656"/>
                    </a:lnTo>
                    <a:lnTo>
                      <a:pt x="373" y="649"/>
                    </a:lnTo>
                    <a:lnTo>
                      <a:pt x="368" y="627"/>
                    </a:lnTo>
                    <a:lnTo>
                      <a:pt x="419" y="593"/>
                    </a:lnTo>
                    <a:lnTo>
                      <a:pt x="432" y="593"/>
                    </a:lnTo>
                    <a:lnTo>
                      <a:pt x="434" y="588"/>
                    </a:lnTo>
                    <a:lnTo>
                      <a:pt x="416" y="581"/>
                    </a:lnTo>
                    <a:lnTo>
                      <a:pt x="403" y="567"/>
                    </a:lnTo>
                    <a:lnTo>
                      <a:pt x="370" y="538"/>
                    </a:lnTo>
                    <a:lnTo>
                      <a:pt x="366" y="515"/>
                    </a:lnTo>
                    <a:lnTo>
                      <a:pt x="347" y="511"/>
                    </a:lnTo>
                    <a:lnTo>
                      <a:pt x="345" y="489"/>
                    </a:lnTo>
                    <a:lnTo>
                      <a:pt x="341" y="470"/>
                    </a:lnTo>
                    <a:lnTo>
                      <a:pt x="333" y="461"/>
                    </a:lnTo>
                    <a:lnTo>
                      <a:pt x="338" y="452"/>
                    </a:lnTo>
                    <a:lnTo>
                      <a:pt x="342" y="448"/>
                    </a:lnTo>
                    <a:lnTo>
                      <a:pt x="352" y="449"/>
                    </a:lnTo>
                    <a:lnTo>
                      <a:pt x="383" y="440"/>
                    </a:lnTo>
                    <a:lnTo>
                      <a:pt x="449" y="406"/>
                    </a:lnTo>
                    <a:lnTo>
                      <a:pt x="463" y="400"/>
                    </a:lnTo>
                    <a:lnTo>
                      <a:pt x="477" y="391"/>
                    </a:lnTo>
                    <a:lnTo>
                      <a:pt x="488" y="403"/>
                    </a:lnTo>
                    <a:lnTo>
                      <a:pt x="503" y="397"/>
                    </a:lnTo>
                    <a:lnTo>
                      <a:pt x="507" y="382"/>
                    </a:lnTo>
                    <a:lnTo>
                      <a:pt x="506" y="373"/>
                    </a:lnTo>
                    <a:lnTo>
                      <a:pt x="512" y="363"/>
                    </a:lnTo>
                    <a:lnTo>
                      <a:pt x="504" y="351"/>
                    </a:lnTo>
                    <a:lnTo>
                      <a:pt x="495" y="330"/>
                    </a:lnTo>
                    <a:lnTo>
                      <a:pt x="501" y="300"/>
                    </a:lnTo>
                    <a:lnTo>
                      <a:pt x="491" y="285"/>
                    </a:lnTo>
                    <a:lnTo>
                      <a:pt x="487" y="270"/>
                    </a:lnTo>
                    <a:lnTo>
                      <a:pt x="492" y="256"/>
                    </a:lnTo>
                    <a:lnTo>
                      <a:pt x="489" y="244"/>
                    </a:lnTo>
                    <a:lnTo>
                      <a:pt x="468" y="221"/>
                    </a:lnTo>
                    <a:lnTo>
                      <a:pt x="479" y="207"/>
                    </a:lnTo>
                    <a:lnTo>
                      <a:pt x="479" y="183"/>
                    </a:lnTo>
                    <a:lnTo>
                      <a:pt x="481" y="155"/>
                    </a:lnTo>
                    <a:lnTo>
                      <a:pt x="458" y="130"/>
                    </a:lnTo>
                    <a:lnTo>
                      <a:pt x="447" y="115"/>
                    </a:lnTo>
                    <a:lnTo>
                      <a:pt x="434" y="102"/>
                    </a:lnTo>
                    <a:lnTo>
                      <a:pt x="414" y="85"/>
                    </a:lnTo>
                    <a:lnTo>
                      <a:pt x="401" y="76"/>
                    </a:lnTo>
                    <a:lnTo>
                      <a:pt x="392" y="74"/>
                    </a:lnTo>
                    <a:lnTo>
                      <a:pt x="379" y="83"/>
                    </a:lnTo>
                    <a:lnTo>
                      <a:pt x="369" y="89"/>
                    </a:lnTo>
                    <a:lnTo>
                      <a:pt x="340" y="111"/>
                    </a:lnTo>
                    <a:lnTo>
                      <a:pt x="319" y="106"/>
                    </a:lnTo>
                    <a:lnTo>
                      <a:pt x="310" y="106"/>
                    </a:lnTo>
                    <a:lnTo>
                      <a:pt x="310" y="98"/>
                    </a:lnTo>
                    <a:lnTo>
                      <a:pt x="314" y="87"/>
                    </a:lnTo>
                    <a:lnTo>
                      <a:pt x="319" y="78"/>
                    </a:lnTo>
                    <a:lnTo>
                      <a:pt x="292" y="61"/>
                    </a:lnTo>
                    <a:lnTo>
                      <a:pt x="284" y="59"/>
                    </a:lnTo>
                    <a:lnTo>
                      <a:pt x="271" y="48"/>
                    </a:lnTo>
                    <a:lnTo>
                      <a:pt x="266" y="28"/>
                    </a:lnTo>
                    <a:lnTo>
                      <a:pt x="260" y="15"/>
                    </a:lnTo>
                    <a:lnTo>
                      <a:pt x="251" y="17"/>
                    </a:lnTo>
                    <a:lnTo>
                      <a:pt x="240" y="4"/>
                    </a:lnTo>
                    <a:lnTo>
                      <a:pt x="225" y="2"/>
                    </a:lnTo>
                    <a:lnTo>
                      <a:pt x="212" y="0"/>
                    </a:lnTo>
                    <a:close/>
                  </a:path>
                </a:pathLst>
              </a:custGeom>
              <a:solidFill>
                <a:schemeClr val="bg1">
                  <a:lumMod val="85000"/>
                </a:schemeClr>
              </a:solidFill>
              <a:ln w="12700">
                <a:noFill/>
                <a:prstDash val="solid"/>
                <a:round/>
                <a:headEnd/>
                <a:tailEnd/>
              </a:ln>
            </p:spPr>
            <p:txBody>
              <a:bodyPr/>
              <a:lstStyle/>
              <a:p>
                <a:endParaRPr lang="de-DE"/>
              </a:p>
            </p:txBody>
          </p:sp>
          <p:sp>
            <p:nvSpPr>
              <p:cNvPr id="79" name="Freeform 76"/>
              <p:cNvSpPr>
                <a:spLocks noChangeAspect="1"/>
              </p:cNvSpPr>
              <p:nvPr/>
            </p:nvSpPr>
            <p:spPr bwMode="auto">
              <a:xfrm>
                <a:off x="3926857" y="4189861"/>
                <a:ext cx="1055928" cy="771662"/>
              </a:xfrm>
              <a:custGeom>
                <a:avLst/>
                <a:gdLst>
                  <a:gd name="T0" fmla="*/ 0 w 551"/>
                  <a:gd name="T1" fmla="*/ 0 h 518"/>
                  <a:gd name="T2" fmla="*/ 0 w 551"/>
                  <a:gd name="T3" fmla="*/ 0 h 518"/>
                  <a:gd name="T4" fmla="*/ 0 w 551"/>
                  <a:gd name="T5" fmla="*/ 1 h 518"/>
                  <a:gd name="T6" fmla="*/ 0 w 551"/>
                  <a:gd name="T7" fmla="*/ 1 h 518"/>
                  <a:gd name="T8" fmla="*/ 0 w 551"/>
                  <a:gd name="T9" fmla="*/ 1 h 518"/>
                  <a:gd name="T10" fmla="*/ 0 w 551"/>
                  <a:gd name="T11" fmla="*/ 1 h 518"/>
                  <a:gd name="T12" fmla="*/ 0 w 551"/>
                  <a:gd name="T13" fmla="*/ 1 h 518"/>
                  <a:gd name="T14" fmla="*/ 0 w 551"/>
                  <a:gd name="T15" fmla="*/ 1 h 518"/>
                  <a:gd name="T16" fmla="*/ 0 w 551"/>
                  <a:gd name="T17" fmla="*/ 1 h 518"/>
                  <a:gd name="T18" fmla="*/ 0 w 551"/>
                  <a:gd name="T19" fmla="*/ 1 h 518"/>
                  <a:gd name="T20" fmla="*/ 0 w 551"/>
                  <a:gd name="T21" fmla="*/ 1 h 518"/>
                  <a:gd name="T22" fmla="*/ 0 w 551"/>
                  <a:gd name="T23" fmla="*/ 2 h 518"/>
                  <a:gd name="T24" fmla="*/ 0 w 551"/>
                  <a:gd name="T25" fmla="*/ 2 h 518"/>
                  <a:gd name="T26" fmla="*/ 0 w 551"/>
                  <a:gd name="T27" fmla="*/ 2 h 518"/>
                  <a:gd name="T28" fmla="*/ 1 w 551"/>
                  <a:gd name="T29" fmla="*/ 2 h 518"/>
                  <a:gd name="T30" fmla="*/ 1 w 551"/>
                  <a:gd name="T31" fmla="*/ 2 h 518"/>
                  <a:gd name="T32" fmla="*/ 1 w 551"/>
                  <a:gd name="T33" fmla="*/ 2 h 518"/>
                  <a:gd name="T34" fmla="*/ 1 w 551"/>
                  <a:gd name="T35" fmla="*/ 2 h 518"/>
                  <a:gd name="T36" fmla="*/ 1 w 551"/>
                  <a:gd name="T37" fmla="*/ 2 h 518"/>
                  <a:gd name="T38" fmla="*/ 1 w 551"/>
                  <a:gd name="T39" fmla="*/ 2 h 518"/>
                  <a:gd name="T40" fmla="*/ 1 w 551"/>
                  <a:gd name="T41" fmla="*/ 2 h 518"/>
                  <a:gd name="T42" fmla="*/ 2 w 551"/>
                  <a:gd name="T43" fmla="*/ 2 h 518"/>
                  <a:gd name="T44" fmla="*/ 2 w 551"/>
                  <a:gd name="T45" fmla="*/ 2 h 518"/>
                  <a:gd name="T46" fmla="*/ 2 w 551"/>
                  <a:gd name="T47" fmla="*/ 2 h 518"/>
                  <a:gd name="T48" fmla="*/ 2 w 551"/>
                  <a:gd name="T49" fmla="*/ 2 h 518"/>
                  <a:gd name="T50" fmla="*/ 3 w 551"/>
                  <a:gd name="T51" fmla="*/ 2 h 518"/>
                  <a:gd name="T52" fmla="*/ 3 w 551"/>
                  <a:gd name="T53" fmla="*/ 1 h 518"/>
                  <a:gd name="T54" fmla="*/ 3 w 551"/>
                  <a:gd name="T55" fmla="*/ 1 h 518"/>
                  <a:gd name="T56" fmla="*/ 2 w 551"/>
                  <a:gd name="T57" fmla="*/ 1 h 518"/>
                  <a:gd name="T58" fmla="*/ 2 w 551"/>
                  <a:gd name="T59" fmla="*/ 1 h 518"/>
                  <a:gd name="T60" fmla="*/ 2 w 551"/>
                  <a:gd name="T61" fmla="*/ 1 h 518"/>
                  <a:gd name="T62" fmla="*/ 2 w 551"/>
                  <a:gd name="T63" fmla="*/ 1 h 518"/>
                  <a:gd name="T64" fmla="*/ 3 w 551"/>
                  <a:gd name="T65" fmla="*/ 1 h 518"/>
                  <a:gd name="T66" fmla="*/ 3 w 551"/>
                  <a:gd name="T67" fmla="*/ 0 h 518"/>
                  <a:gd name="T68" fmla="*/ 2 w 551"/>
                  <a:gd name="T69" fmla="*/ 0 h 518"/>
                  <a:gd name="T70" fmla="*/ 2 w 551"/>
                  <a:gd name="T71" fmla="*/ 0 h 518"/>
                  <a:gd name="T72" fmla="*/ 2 w 551"/>
                  <a:gd name="T73" fmla="*/ 0 h 518"/>
                  <a:gd name="T74" fmla="*/ 1 w 551"/>
                  <a:gd name="T75" fmla="*/ 0 h 518"/>
                  <a:gd name="T76" fmla="*/ 1 w 551"/>
                  <a:gd name="T77" fmla="*/ 0 h 518"/>
                  <a:gd name="T78" fmla="*/ 1 w 551"/>
                  <a:gd name="T79" fmla="*/ 0 h 518"/>
                  <a:gd name="T80" fmla="*/ 1 w 551"/>
                  <a:gd name="T81" fmla="*/ 0 h 518"/>
                  <a:gd name="T82" fmla="*/ 1 w 551"/>
                  <a:gd name="T83" fmla="*/ 0 h 518"/>
                  <a:gd name="T84" fmla="*/ 1 w 551"/>
                  <a:gd name="T85" fmla="*/ 0 h 518"/>
                  <a:gd name="T86" fmla="*/ 1 w 551"/>
                  <a:gd name="T87" fmla="*/ 0 h 518"/>
                  <a:gd name="T88" fmla="*/ 0 w 551"/>
                  <a:gd name="T89" fmla="*/ 0 h 518"/>
                  <a:gd name="T90" fmla="*/ 0 w 551"/>
                  <a:gd name="T91" fmla="*/ 0 h 518"/>
                  <a:gd name="T92" fmla="*/ 0 w 551"/>
                  <a:gd name="T93" fmla="*/ 0 h 518"/>
                  <a:gd name="T94" fmla="*/ 0 w 551"/>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1"/>
                  <a:gd name="T145" fmla="*/ 0 h 518"/>
                  <a:gd name="T146" fmla="*/ 551 w 551"/>
                  <a:gd name="T147" fmla="*/ 518 h 5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18">
                    <a:moveTo>
                      <a:pt x="13" y="98"/>
                    </a:moveTo>
                    <a:lnTo>
                      <a:pt x="11" y="130"/>
                    </a:lnTo>
                    <a:lnTo>
                      <a:pt x="11" y="150"/>
                    </a:lnTo>
                    <a:lnTo>
                      <a:pt x="0" y="165"/>
                    </a:lnTo>
                    <a:lnTo>
                      <a:pt x="22" y="191"/>
                    </a:lnTo>
                    <a:lnTo>
                      <a:pt x="24" y="198"/>
                    </a:lnTo>
                    <a:lnTo>
                      <a:pt x="19" y="215"/>
                    </a:lnTo>
                    <a:lnTo>
                      <a:pt x="20" y="226"/>
                    </a:lnTo>
                    <a:lnTo>
                      <a:pt x="31" y="241"/>
                    </a:lnTo>
                    <a:lnTo>
                      <a:pt x="30" y="250"/>
                    </a:lnTo>
                    <a:lnTo>
                      <a:pt x="28" y="278"/>
                    </a:lnTo>
                    <a:lnTo>
                      <a:pt x="37" y="297"/>
                    </a:lnTo>
                    <a:lnTo>
                      <a:pt x="44" y="308"/>
                    </a:lnTo>
                    <a:lnTo>
                      <a:pt x="39" y="315"/>
                    </a:lnTo>
                    <a:lnTo>
                      <a:pt x="39" y="326"/>
                    </a:lnTo>
                    <a:lnTo>
                      <a:pt x="33" y="332"/>
                    </a:lnTo>
                    <a:lnTo>
                      <a:pt x="33" y="339"/>
                    </a:lnTo>
                    <a:lnTo>
                      <a:pt x="48" y="341"/>
                    </a:lnTo>
                    <a:lnTo>
                      <a:pt x="59" y="345"/>
                    </a:lnTo>
                    <a:lnTo>
                      <a:pt x="63" y="352"/>
                    </a:lnTo>
                    <a:lnTo>
                      <a:pt x="63" y="365"/>
                    </a:lnTo>
                    <a:lnTo>
                      <a:pt x="78" y="380"/>
                    </a:lnTo>
                    <a:lnTo>
                      <a:pt x="92" y="386"/>
                    </a:lnTo>
                    <a:lnTo>
                      <a:pt x="95" y="399"/>
                    </a:lnTo>
                    <a:lnTo>
                      <a:pt x="112" y="421"/>
                    </a:lnTo>
                    <a:lnTo>
                      <a:pt x="127" y="408"/>
                    </a:lnTo>
                    <a:lnTo>
                      <a:pt x="140" y="404"/>
                    </a:lnTo>
                    <a:lnTo>
                      <a:pt x="149" y="406"/>
                    </a:lnTo>
                    <a:lnTo>
                      <a:pt x="175" y="434"/>
                    </a:lnTo>
                    <a:lnTo>
                      <a:pt x="181" y="436"/>
                    </a:lnTo>
                    <a:lnTo>
                      <a:pt x="212" y="450"/>
                    </a:lnTo>
                    <a:lnTo>
                      <a:pt x="219" y="452"/>
                    </a:lnTo>
                    <a:lnTo>
                      <a:pt x="232" y="449"/>
                    </a:lnTo>
                    <a:lnTo>
                      <a:pt x="247" y="447"/>
                    </a:lnTo>
                    <a:lnTo>
                      <a:pt x="260" y="452"/>
                    </a:lnTo>
                    <a:lnTo>
                      <a:pt x="277" y="467"/>
                    </a:lnTo>
                    <a:lnTo>
                      <a:pt x="284" y="475"/>
                    </a:lnTo>
                    <a:lnTo>
                      <a:pt x="292" y="469"/>
                    </a:lnTo>
                    <a:lnTo>
                      <a:pt x="301" y="467"/>
                    </a:lnTo>
                    <a:lnTo>
                      <a:pt x="314" y="478"/>
                    </a:lnTo>
                    <a:lnTo>
                      <a:pt x="329" y="490"/>
                    </a:lnTo>
                    <a:lnTo>
                      <a:pt x="340" y="498"/>
                    </a:lnTo>
                    <a:lnTo>
                      <a:pt x="355" y="503"/>
                    </a:lnTo>
                    <a:lnTo>
                      <a:pt x="362" y="501"/>
                    </a:lnTo>
                    <a:lnTo>
                      <a:pt x="369" y="494"/>
                    </a:lnTo>
                    <a:lnTo>
                      <a:pt x="379" y="490"/>
                    </a:lnTo>
                    <a:lnTo>
                      <a:pt x="397" y="496"/>
                    </a:lnTo>
                    <a:lnTo>
                      <a:pt x="482" y="518"/>
                    </a:lnTo>
                    <a:lnTo>
                      <a:pt x="495" y="507"/>
                    </a:lnTo>
                    <a:lnTo>
                      <a:pt x="486" y="490"/>
                    </a:lnTo>
                    <a:lnTo>
                      <a:pt x="477" y="462"/>
                    </a:lnTo>
                    <a:lnTo>
                      <a:pt x="536" y="408"/>
                    </a:lnTo>
                    <a:lnTo>
                      <a:pt x="547" y="395"/>
                    </a:lnTo>
                    <a:lnTo>
                      <a:pt x="551" y="374"/>
                    </a:lnTo>
                    <a:lnTo>
                      <a:pt x="542" y="347"/>
                    </a:lnTo>
                    <a:lnTo>
                      <a:pt x="532" y="324"/>
                    </a:lnTo>
                    <a:lnTo>
                      <a:pt x="516" y="298"/>
                    </a:lnTo>
                    <a:lnTo>
                      <a:pt x="505" y="287"/>
                    </a:lnTo>
                    <a:lnTo>
                      <a:pt x="503" y="271"/>
                    </a:lnTo>
                    <a:lnTo>
                      <a:pt x="505" y="254"/>
                    </a:lnTo>
                    <a:lnTo>
                      <a:pt x="510" y="237"/>
                    </a:lnTo>
                    <a:lnTo>
                      <a:pt x="503" y="226"/>
                    </a:lnTo>
                    <a:lnTo>
                      <a:pt x="494" y="219"/>
                    </a:lnTo>
                    <a:lnTo>
                      <a:pt x="503" y="208"/>
                    </a:lnTo>
                    <a:lnTo>
                      <a:pt x="518" y="187"/>
                    </a:lnTo>
                    <a:lnTo>
                      <a:pt x="523" y="182"/>
                    </a:lnTo>
                    <a:lnTo>
                      <a:pt x="520" y="146"/>
                    </a:lnTo>
                    <a:lnTo>
                      <a:pt x="514" y="128"/>
                    </a:lnTo>
                    <a:lnTo>
                      <a:pt x="508" y="109"/>
                    </a:lnTo>
                    <a:lnTo>
                      <a:pt x="508" y="91"/>
                    </a:lnTo>
                    <a:lnTo>
                      <a:pt x="497" y="74"/>
                    </a:lnTo>
                    <a:lnTo>
                      <a:pt x="482" y="59"/>
                    </a:lnTo>
                    <a:lnTo>
                      <a:pt x="466" y="57"/>
                    </a:lnTo>
                    <a:lnTo>
                      <a:pt x="418" y="56"/>
                    </a:lnTo>
                    <a:lnTo>
                      <a:pt x="392" y="54"/>
                    </a:lnTo>
                    <a:lnTo>
                      <a:pt x="344" y="50"/>
                    </a:lnTo>
                    <a:lnTo>
                      <a:pt x="325" y="41"/>
                    </a:lnTo>
                    <a:lnTo>
                      <a:pt x="305" y="39"/>
                    </a:lnTo>
                    <a:lnTo>
                      <a:pt x="294" y="43"/>
                    </a:lnTo>
                    <a:lnTo>
                      <a:pt x="281" y="52"/>
                    </a:lnTo>
                    <a:lnTo>
                      <a:pt x="269" y="48"/>
                    </a:lnTo>
                    <a:lnTo>
                      <a:pt x="258" y="37"/>
                    </a:lnTo>
                    <a:lnTo>
                      <a:pt x="245" y="37"/>
                    </a:lnTo>
                    <a:lnTo>
                      <a:pt x="240" y="32"/>
                    </a:lnTo>
                    <a:lnTo>
                      <a:pt x="236" y="15"/>
                    </a:lnTo>
                    <a:lnTo>
                      <a:pt x="219" y="2"/>
                    </a:lnTo>
                    <a:lnTo>
                      <a:pt x="207" y="0"/>
                    </a:lnTo>
                    <a:lnTo>
                      <a:pt x="184" y="6"/>
                    </a:lnTo>
                    <a:lnTo>
                      <a:pt x="166" y="11"/>
                    </a:lnTo>
                    <a:lnTo>
                      <a:pt x="151" y="20"/>
                    </a:lnTo>
                    <a:lnTo>
                      <a:pt x="125" y="35"/>
                    </a:lnTo>
                    <a:lnTo>
                      <a:pt x="99" y="43"/>
                    </a:lnTo>
                    <a:lnTo>
                      <a:pt x="76" y="52"/>
                    </a:lnTo>
                    <a:lnTo>
                      <a:pt x="52" y="63"/>
                    </a:lnTo>
                    <a:lnTo>
                      <a:pt x="39" y="78"/>
                    </a:lnTo>
                    <a:lnTo>
                      <a:pt x="24" y="91"/>
                    </a:lnTo>
                    <a:lnTo>
                      <a:pt x="13" y="98"/>
                    </a:lnTo>
                    <a:close/>
                  </a:path>
                </a:pathLst>
              </a:custGeom>
              <a:solidFill>
                <a:schemeClr val="bg1">
                  <a:lumMod val="85000"/>
                </a:schemeClr>
              </a:solidFill>
              <a:ln w="12700">
                <a:noFill/>
                <a:prstDash val="solid"/>
                <a:round/>
                <a:headEnd/>
                <a:tailEnd/>
              </a:ln>
            </p:spPr>
            <p:txBody>
              <a:bodyPr/>
              <a:lstStyle/>
              <a:p>
                <a:endParaRPr lang="de-DE"/>
              </a:p>
            </p:txBody>
          </p:sp>
          <p:sp>
            <p:nvSpPr>
              <p:cNvPr id="80" name="Freeform 77"/>
              <p:cNvSpPr>
                <a:spLocks noChangeAspect="1"/>
              </p:cNvSpPr>
              <p:nvPr/>
            </p:nvSpPr>
            <p:spPr bwMode="auto">
              <a:xfrm>
                <a:off x="4630809" y="3998594"/>
                <a:ext cx="548428" cy="336365"/>
              </a:xfrm>
              <a:custGeom>
                <a:avLst/>
                <a:gdLst>
                  <a:gd name="T0" fmla="*/ 0 w 288"/>
                  <a:gd name="T1" fmla="*/ 0 h 225"/>
                  <a:gd name="T2" fmla="*/ 0 w 288"/>
                  <a:gd name="T3" fmla="*/ 0 h 225"/>
                  <a:gd name="T4" fmla="*/ 0 w 288"/>
                  <a:gd name="T5" fmla="*/ 0 h 225"/>
                  <a:gd name="T6" fmla="*/ 0 w 288"/>
                  <a:gd name="T7" fmla="*/ 0 h 225"/>
                  <a:gd name="T8" fmla="*/ 0 w 288"/>
                  <a:gd name="T9" fmla="*/ 0 h 225"/>
                  <a:gd name="T10" fmla="*/ 0 w 288"/>
                  <a:gd name="T11" fmla="*/ 0 h 225"/>
                  <a:gd name="T12" fmla="*/ 0 w 288"/>
                  <a:gd name="T13" fmla="*/ 0 h 225"/>
                  <a:gd name="T14" fmla="*/ 0 w 288"/>
                  <a:gd name="T15" fmla="*/ 0 h 225"/>
                  <a:gd name="T16" fmla="*/ 0 w 288"/>
                  <a:gd name="T17" fmla="*/ 0 h 225"/>
                  <a:gd name="T18" fmla="*/ 0 w 288"/>
                  <a:gd name="T19" fmla="*/ 1 h 225"/>
                  <a:gd name="T20" fmla="*/ 0 w 288"/>
                  <a:gd name="T21" fmla="*/ 1 h 225"/>
                  <a:gd name="T22" fmla="*/ 0 w 288"/>
                  <a:gd name="T23" fmla="*/ 1 h 225"/>
                  <a:gd name="T24" fmla="*/ 0 w 288"/>
                  <a:gd name="T25" fmla="*/ 1 h 225"/>
                  <a:gd name="T26" fmla="*/ 0 w 288"/>
                  <a:gd name="T27" fmla="*/ 1 h 225"/>
                  <a:gd name="T28" fmla="*/ 0 w 288"/>
                  <a:gd name="T29" fmla="*/ 1 h 225"/>
                  <a:gd name="T30" fmla="*/ 1 w 288"/>
                  <a:gd name="T31" fmla="*/ 1 h 225"/>
                  <a:gd name="T32" fmla="*/ 1 w 288"/>
                  <a:gd name="T33" fmla="*/ 1 h 225"/>
                  <a:gd name="T34" fmla="*/ 1 w 288"/>
                  <a:gd name="T35" fmla="*/ 1 h 225"/>
                  <a:gd name="T36" fmla="*/ 1 w 288"/>
                  <a:gd name="T37" fmla="*/ 1 h 225"/>
                  <a:gd name="T38" fmla="*/ 1 w 288"/>
                  <a:gd name="T39" fmla="*/ 1 h 225"/>
                  <a:gd name="T40" fmla="*/ 1 w 288"/>
                  <a:gd name="T41" fmla="*/ 1 h 225"/>
                  <a:gd name="T42" fmla="*/ 1 w 288"/>
                  <a:gd name="T43" fmla="*/ 1 h 225"/>
                  <a:gd name="T44" fmla="*/ 1 w 288"/>
                  <a:gd name="T45" fmla="*/ 0 h 225"/>
                  <a:gd name="T46" fmla="*/ 1 w 288"/>
                  <a:gd name="T47" fmla="*/ 0 h 225"/>
                  <a:gd name="T48" fmla="*/ 1 w 288"/>
                  <a:gd name="T49" fmla="*/ 0 h 225"/>
                  <a:gd name="T50" fmla="*/ 1 w 288"/>
                  <a:gd name="T51" fmla="*/ 0 h 225"/>
                  <a:gd name="T52" fmla="*/ 1 w 288"/>
                  <a:gd name="T53" fmla="*/ 0 h 225"/>
                  <a:gd name="T54" fmla="*/ 1 w 288"/>
                  <a:gd name="T55" fmla="*/ 0 h 225"/>
                  <a:gd name="T56" fmla="*/ 1 w 288"/>
                  <a:gd name="T57" fmla="*/ 0 h 225"/>
                  <a:gd name="T58" fmla="*/ 1 w 288"/>
                  <a:gd name="T59" fmla="*/ 0 h 225"/>
                  <a:gd name="T60" fmla="*/ 1 w 288"/>
                  <a:gd name="T61" fmla="*/ 0 h 225"/>
                  <a:gd name="T62" fmla="*/ 1 w 288"/>
                  <a:gd name="T63" fmla="*/ 0 h 225"/>
                  <a:gd name="T64" fmla="*/ 1 w 288"/>
                  <a:gd name="T65" fmla="*/ 0 h 225"/>
                  <a:gd name="T66" fmla="*/ 1 w 288"/>
                  <a:gd name="T67" fmla="*/ 0 h 225"/>
                  <a:gd name="T68" fmla="*/ 1 w 288"/>
                  <a:gd name="T69" fmla="*/ 0 h 225"/>
                  <a:gd name="T70" fmla="*/ 1 w 288"/>
                  <a:gd name="T71" fmla="*/ 0 h 225"/>
                  <a:gd name="T72" fmla="*/ 1 w 288"/>
                  <a:gd name="T73" fmla="*/ 0 h 225"/>
                  <a:gd name="T74" fmla="*/ 1 w 288"/>
                  <a:gd name="T75" fmla="*/ 0 h 225"/>
                  <a:gd name="T76" fmla="*/ 1 w 288"/>
                  <a:gd name="T77" fmla="*/ 0 h 225"/>
                  <a:gd name="T78" fmla="*/ 0 w 288"/>
                  <a:gd name="T79" fmla="*/ 0 h 225"/>
                  <a:gd name="T80" fmla="*/ 0 w 288"/>
                  <a:gd name="T81" fmla="*/ 0 h 225"/>
                  <a:gd name="T82" fmla="*/ 0 w 288"/>
                  <a:gd name="T83" fmla="*/ 0 h 225"/>
                  <a:gd name="T84" fmla="*/ 0 w 288"/>
                  <a:gd name="T85" fmla="*/ 0 h 225"/>
                  <a:gd name="T86" fmla="*/ 0 w 288"/>
                  <a:gd name="T87" fmla="*/ 0 h 225"/>
                  <a:gd name="T88" fmla="*/ 0 w 288"/>
                  <a:gd name="T89" fmla="*/ 0 h 225"/>
                  <a:gd name="T90" fmla="*/ 0 w 288"/>
                  <a:gd name="T91" fmla="*/ 0 h 225"/>
                  <a:gd name="T92" fmla="*/ 0 w 288"/>
                  <a:gd name="T93" fmla="*/ 0 h 225"/>
                  <a:gd name="T94" fmla="*/ 0 w 288"/>
                  <a:gd name="T95" fmla="*/ 0 h 225"/>
                  <a:gd name="T96" fmla="*/ 0 w 288"/>
                  <a:gd name="T97" fmla="*/ 0 h 225"/>
                  <a:gd name="T98" fmla="*/ 0 w 288"/>
                  <a:gd name="T99" fmla="*/ 0 h 225"/>
                  <a:gd name="T100" fmla="*/ 0 w 288"/>
                  <a:gd name="T101" fmla="*/ 0 h 225"/>
                  <a:gd name="T102" fmla="*/ 0 w 288"/>
                  <a:gd name="T103" fmla="*/ 0 h 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8"/>
                  <a:gd name="T157" fmla="*/ 0 h 225"/>
                  <a:gd name="T158" fmla="*/ 288 w 288"/>
                  <a:gd name="T159" fmla="*/ 225 h 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8" h="225">
                    <a:moveTo>
                      <a:pt x="2" y="24"/>
                    </a:moveTo>
                    <a:lnTo>
                      <a:pt x="0" y="31"/>
                    </a:lnTo>
                    <a:lnTo>
                      <a:pt x="4" y="58"/>
                    </a:lnTo>
                    <a:lnTo>
                      <a:pt x="17" y="97"/>
                    </a:lnTo>
                    <a:lnTo>
                      <a:pt x="28" y="108"/>
                    </a:lnTo>
                    <a:lnTo>
                      <a:pt x="54" y="118"/>
                    </a:lnTo>
                    <a:lnTo>
                      <a:pt x="65" y="121"/>
                    </a:lnTo>
                    <a:lnTo>
                      <a:pt x="67" y="134"/>
                    </a:lnTo>
                    <a:lnTo>
                      <a:pt x="67" y="156"/>
                    </a:lnTo>
                    <a:lnTo>
                      <a:pt x="93" y="182"/>
                    </a:lnTo>
                    <a:lnTo>
                      <a:pt x="109" y="190"/>
                    </a:lnTo>
                    <a:lnTo>
                      <a:pt x="117" y="194"/>
                    </a:lnTo>
                    <a:lnTo>
                      <a:pt x="139" y="221"/>
                    </a:lnTo>
                    <a:lnTo>
                      <a:pt x="146" y="216"/>
                    </a:lnTo>
                    <a:lnTo>
                      <a:pt x="161" y="214"/>
                    </a:lnTo>
                    <a:lnTo>
                      <a:pt x="178" y="225"/>
                    </a:lnTo>
                    <a:lnTo>
                      <a:pt x="191" y="218"/>
                    </a:lnTo>
                    <a:lnTo>
                      <a:pt x="209" y="197"/>
                    </a:lnTo>
                    <a:lnTo>
                      <a:pt x="222" y="190"/>
                    </a:lnTo>
                    <a:lnTo>
                      <a:pt x="236" y="195"/>
                    </a:lnTo>
                    <a:lnTo>
                      <a:pt x="244" y="192"/>
                    </a:lnTo>
                    <a:lnTo>
                      <a:pt x="245" y="184"/>
                    </a:lnTo>
                    <a:lnTo>
                      <a:pt x="247" y="142"/>
                    </a:lnTo>
                    <a:lnTo>
                      <a:pt x="255" y="129"/>
                    </a:lnTo>
                    <a:lnTo>
                      <a:pt x="255" y="110"/>
                    </a:lnTo>
                    <a:lnTo>
                      <a:pt x="258" y="103"/>
                    </a:lnTo>
                    <a:lnTo>
                      <a:pt x="273" y="92"/>
                    </a:lnTo>
                    <a:lnTo>
                      <a:pt x="288" y="90"/>
                    </a:lnTo>
                    <a:lnTo>
                      <a:pt x="288" y="69"/>
                    </a:lnTo>
                    <a:lnTo>
                      <a:pt x="284" y="53"/>
                    </a:lnTo>
                    <a:lnTo>
                      <a:pt x="273" y="47"/>
                    </a:lnTo>
                    <a:lnTo>
                      <a:pt x="268" y="49"/>
                    </a:lnTo>
                    <a:lnTo>
                      <a:pt x="249" y="31"/>
                    </a:lnTo>
                    <a:lnTo>
                      <a:pt x="238" y="19"/>
                    </a:lnTo>
                    <a:lnTo>
                      <a:pt x="224" y="19"/>
                    </a:lnTo>
                    <a:lnTo>
                      <a:pt x="198" y="19"/>
                    </a:lnTo>
                    <a:lnTo>
                      <a:pt x="193" y="15"/>
                    </a:lnTo>
                    <a:lnTo>
                      <a:pt x="187" y="2"/>
                    </a:lnTo>
                    <a:lnTo>
                      <a:pt x="180" y="0"/>
                    </a:lnTo>
                    <a:lnTo>
                      <a:pt x="157" y="0"/>
                    </a:lnTo>
                    <a:lnTo>
                      <a:pt x="148" y="11"/>
                    </a:lnTo>
                    <a:lnTo>
                      <a:pt x="139" y="9"/>
                    </a:lnTo>
                    <a:lnTo>
                      <a:pt x="124" y="6"/>
                    </a:lnTo>
                    <a:lnTo>
                      <a:pt x="117" y="4"/>
                    </a:lnTo>
                    <a:lnTo>
                      <a:pt x="106" y="7"/>
                    </a:lnTo>
                    <a:lnTo>
                      <a:pt x="98" y="13"/>
                    </a:lnTo>
                    <a:lnTo>
                      <a:pt x="83" y="7"/>
                    </a:lnTo>
                    <a:lnTo>
                      <a:pt x="52" y="2"/>
                    </a:lnTo>
                    <a:lnTo>
                      <a:pt x="44" y="0"/>
                    </a:lnTo>
                    <a:lnTo>
                      <a:pt x="35" y="7"/>
                    </a:lnTo>
                    <a:lnTo>
                      <a:pt x="20" y="17"/>
                    </a:lnTo>
                    <a:lnTo>
                      <a:pt x="2" y="24"/>
                    </a:lnTo>
                    <a:close/>
                  </a:path>
                </a:pathLst>
              </a:custGeom>
              <a:solidFill>
                <a:schemeClr val="bg1">
                  <a:lumMod val="85000"/>
                </a:schemeClr>
              </a:solidFill>
              <a:ln w="12700">
                <a:noFill/>
                <a:prstDash val="solid"/>
                <a:round/>
                <a:headEnd/>
                <a:tailEnd/>
              </a:ln>
            </p:spPr>
            <p:txBody>
              <a:bodyPr/>
              <a:lstStyle/>
              <a:p>
                <a:endParaRPr lang="de-DE"/>
              </a:p>
            </p:txBody>
          </p:sp>
          <p:sp>
            <p:nvSpPr>
              <p:cNvPr id="81" name="Freeform 78"/>
              <p:cNvSpPr>
                <a:spLocks noChangeAspect="1"/>
              </p:cNvSpPr>
              <p:nvPr/>
            </p:nvSpPr>
            <p:spPr bwMode="auto">
              <a:xfrm>
                <a:off x="4651273" y="3606168"/>
                <a:ext cx="126875" cy="85740"/>
              </a:xfrm>
              <a:custGeom>
                <a:avLst/>
                <a:gdLst>
                  <a:gd name="T0" fmla="*/ 2 w 44"/>
                  <a:gd name="T1" fmla="*/ 0 h 37"/>
                  <a:gd name="T2" fmla="*/ 1 w 44"/>
                  <a:gd name="T3" fmla="*/ 1 h 37"/>
                  <a:gd name="T4" fmla="*/ 0 w 44"/>
                  <a:gd name="T5" fmla="*/ 2 h 37"/>
                  <a:gd name="T6" fmla="*/ 1 w 44"/>
                  <a:gd name="T7" fmla="*/ 2 h 37"/>
                  <a:gd name="T8" fmla="*/ 2 w 44"/>
                  <a:gd name="T9" fmla="*/ 3 h 37"/>
                  <a:gd name="T10" fmla="*/ 3 w 44"/>
                  <a:gd name="T11" fmla="*/ 3 h 37"/>
                  <a:gd name="T12" fmla="*/ 4 w 44"/>
                  <a:gd name="T13" fmla="*/ 2 h 37"/>
                  <a:gd name="T14" fmla="*/ 3 w 44"/>
                  <a:gd name="T15" fmla="*/ 1 h 37"/>
                  <a:gd name="T16" fmla="*/ 2 w 4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7"/>
                  <a:gd name="T29" fmla="*/ 44 w 4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7">
                    <a:moveTo>
                      <a:pt x="26" y="0"/>
                    </a:moveTo>
                    <a:lnTo>
                      <a:pt x="6" y="13"/>
                    </a:lnTo>
                    <a:lnTo>
                      <a:pt x="0" y="20"/>
                    </a:lnTo>
                    <a:lnTo>
                      <a:pt x="13" y="24"/>
                    </a:lnTo>
                    <a:lnTo>
                      <a:pt x="24" y="37"/>
                    </a:lnTo>
                    <a:lnTo>
                      <a:pt x="33" y="28"/>
                    </a:lnTo>
                    <a:lnTo>
                      <a:pt x="44" y="20"/>
                    </a:lnTo>
                    <a:lnTo>
                      <a:pt x="35" y="11"/>
                    </a:lnTo>
                    <a:lnTo>
                      <a:pt x="26" y="0"/>
                    </a:lnTo>
                    <a:close/>
                  </a:path>
                </a:pathLst>
              </a:custGeom>
              <a:solidFill>
                <a:schemeClr val="bg1">
                  <a:lumMod val="85000"/>
                </a:schemeClr>
              </a:solidFill>
              <a:ln w="12700">
                <a:noFill/>
                <a:prstDash val="solid"/>
                <a:round/>
                <a:headEnd/>
                <a:tailEnd/>
              </a:ln>
            </p:spPr>
            <p:txBody>
              <a:bodyPr/>
              <a:lstStyle/>
              <a:p>
                <a:endParaRPr lang="de-DE"/>
              </a:p>
            </p:txBody>
          </p:sp>
          <p:sp>
            <p:nvSpPr>
              <p:cNvPr id="82" name="Freeform 79"/>
              <p:cNvSpPr>
                <a:spLocks noChangeAspect="1"/>
              </p:cNvSpPr>
              <p:nvPr/>
            </p:nvSpPr>
            <p:spPr bwMode="auto">
              <a:xfrm>
                <a:off x="4671736" y="3701801"/>
                <a:ext cx="126875" cy="98931"/>
              </a:xfrm>
              <a:custGeom>
                <a:avLst/>
                <a:gdLst>
                  <a:gd name="T0" fmla="*/ 0 w 65"/>
                  <a:gd name="T1" fmla="*/ 0 h 67"/>
                  <a:gd name="T2" fmla="*/ 0 w 65"/>
                  <a:gd name="T3" fmla="*/ 0 h 67"/>
                  <a:gd name="T4" fmla="*/ 0 w 65"/>
                  <a:gd name="T5" fmla="*/ 0 h 67"/>
                  <a:gd name="T6" fmla="*/ 0 w 65"/>
                  <a:gd name="T7" fmla="*/ 0 h 67"/>
                  <a:gd name="T8" fmla="*/ 0 w 65"/>
                  <a:gd name="T9" fmla="*/ 0 h 67"/>
                  <a:gd name="T10" fmla="*/ 0 w 65"/>
                  <a:gd name="T11" fmla="*/ 0 h 67"/>
                  <a:gd name="T12" fmla="*/ 0 w 65"/>
                  <a:gd name="T13" fmla="*/ 0 h 67"/>
                  <a:gd name="T14" fmla="*/ 0 w 65"/>
                  <a:gd name="T15" fmla="*/ 0 h 67"/>
                  <a:gd name="T16" fmla="*/ 0 w 65"/>
                  <a:gd name="T17" fmla="*/ 0 h 67"/>
                  <a:gd name="T18" fmla="*/ 0 w 65"/>
                  <a:gd name="T19" fmla="*/ 0 h 67"/>
                  <a:gd name="T20" fmla="*/ 0 w 65"/>
                  <a:gd name="T21" fmla="*/ 0 h 67"/>
                  <a:gd name="T22" fmla="*/ 0 w 65"/>
                  <a:gd name="T23" fmla="*/ 0 h 67"/>
                  <a:gd name="T24" fmla="*/ 0 w 65"/>
                  <a:gd name="T25" fmla="*/ 0 h 67"/>
                  <a:gd name="T26" fmla="*/ 0 w 65"/>
                  <a:gd name="T27" fmla="*/ 0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
                  <a:gd name="T43" fmla="*/ 0 h 67"/>
                  <a:gd name="T44" fmla="*/ 65 w 65"/>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 h="67">
                    <a:moveTo>
                      <a:pt x="54" y="0"/>
                    </a:moveTo>
                    <a:lnTo>
                      <a:pt x="32" y="4"/>
                    </a:lnTo>
                    <a:lnTo>
                      <a:pt x="24" y="0"/>
                    </a:lnTo>
                    <a:lnTo>
                      <a:pt x="11" y="17"/>
                    </a:lnTo>
                    <a:lnTo>
                      <a:pt x="6" y="13"/>
                    </a:lnTo>
                    <a:lnTo>
                      <a:pt x="0" y="24"/>
                    </a:lnTo>
                    <a:lnTo>
                      <a:pt x="7" y="30"/>
                    </a:lnTo>
                    <a:lnTo>
                      <a:pt x="7" y="58"/>
                    </a:lnTo>
                    <a:lnTo>
                      <a:pt x="13" y="67"/>
                    </a:lnTo>
                    <a:lnTo>
                      <a:pt x="46" y="30"/>
                    </a:lnTo>
                    <a:lnTo>
                      <a:pt x="59" y="30"/>
                    </a:lnTo>
                    <a:lnTo>
                      <a:pt x="65" y="20"/>
                    </a:lnTo>
                    <a:lnTo>
                      <a:pt x="63" y="15"/>
                    </a:lnTo>
                    <a:lnTo>
                      <a:pt x="54" y="0"/>
                    </a:lnTo>
                    <a:close/>
                  </a:path>
                </a:pathLst>
              </a:custGeom>
              <a:solidFill>
                <a:schemeClr val="bg1">
                  <a:lumMod val="85000"/>
                </a:schemeClr>
              </a:solidFill>
              <a:ln w="12700">
                <a:noFill/>
                <a:prstDash val="solid"/>
                <a:round/>
                <a:headEnd/>
                <a:tailEnd/>
              </a:ln>
            </p:spPr>
            <p:txBody>
              <a:bodyPr/>
              <a:lstStyle/>
              <a:p>
                <a:endParaRPr lang="de-DE"/>
              </a:p>
            </p:txBody>
          </p:sp>
          <p:sp>
            <p:nvSpPr>
              <p:cNvPr id="83" name="Freeform 80"/>
              <p:cNvSpPr>
                <a:spLocks noChangeAspect="1"/>
              </p:cNvSpPr>
              <p:nvPr/>
            </p:nvSpPr>
            <p:spPr bwMode="auto">
              <a:xfrm>
                <a:off x="4823168" y="3546809"/>
                <a:ext cx="409275" cy="283602"/>
              </a:xfrm>
              <a:custGeom>
                <a:avLst/>
                <a:gdLst>
                  <a:gd name="T0" fmla="*/ 1 w 215"/>
                  <a:gd name="T1" fmla="*/ 0 h 191"/>
                  <a:gd name="T2" fmla="*/ 1 w 215"/>
                  <a:gd name="T3" fmla="*/ 0 h 191"/>
                  <a:gd name="T4" fmla="*/ 1 w 215"/>
                  <a:gd name="T5" fmla="*/ 0 h 191"/>
                  <a:gd name="T6" fmla="*/ 1 w 215"/>
                  <a:gd name="T7" fmla="*/ 0 h 191"/>
                  <a:gd name="T8" fmla="*/ 1 w 215"/>
                  <a:gd name="T9" fmla="*/ 0 h 191"/>
                  <a:gd name="T10" fmla="*/ 1 w 215"/>
                  <a:gd name="T11" fmla="*/ 0 h 191"/>
                  <a:gd name="T12" fmla="*/ 1 w 215"/>
                  <a:gd name="T13" fmla="*/ 0 h 191"/>
                  <a:gd name="T14" fmla="*/ 1 w 215"/>
                  <a:gd name="T15" fmla="*/ 0 h 191"/>
                  <a:gd name="T16" fmla="*/ 1 w 215"/>
                  <a:gd name="T17" fmla="*/ 0 h 191"/>
                  <a:gd name="T18" fmla="*/ 1 w 215"/>
                  <a:gd name="T19" fmla="*/ 0 h 191"/>
                  <a:gd name="T20" fmla="*/ 1 w 215"/>
                  <a:gd name="T21" fmla="*/ 0 h 191"/>
                  <a:gd name="T22" fmla="*/ 1 w 215"/>
                  <a:gd name="T23" fmla="*/ 0 h 191"/>
                  <a:gd name="T24" fmla="*/ 1 w 215"/>
                  <a:gd name="T25" fmla="*/ 0 h 191"/>
                  <a:gd name="T26" fmla="*/ 1 w 215"/>
                  <a:gd name="T27" fmla="*/ 0 h 191"/>
                  <a:gd name="T28" fmla="*/ 1 w 215"/>
                  <a:gd name="T29" fmla="*/ 0 h 191"/>
                  <a:gd name="T30" fmla="*/ 1 w 215"/>
                  <a:gd name="T31" fmla="*/ 0 h 191"/>
                  <a:gd name="T32" fmla="*/ 1 w 215"/>
                  <a:gd name="T33" fmla="*/ 0 h 191"/>
                  <a:gd name="T34" fmla="*/ 0 w 215"/>
                  <a:gd name="T35" fmla="*/ 0 h 191"/>
                  <a:gd name="T36" fmla="*/ 0 w 215"/>
                  <a:gd name="T37" fmla="*/ 0 h 191"/>
                  <a:gd name="T38" fmla="*/ 0 w 215"/>
                  <a:gd name="T39" fmla="*/ 0 h 191"/>
                  <a:gd name="T40" fmla="*/ 0 w 215"/>
                  <a:gd name="T41" fmla="*/ 0 h 191"/>
                  <a:gd name="T42" fmla="*/ 0 w 215"/>
                  <a:gd name="T43" fmla="*/ 0 h 191"/>
                  <a:gd name="T44" fmla="*/ 0 w 215"/>
                  <a:gd name="T45" fmla="*/ 0 h 191"/>
                  <a:gd name="T46" fmla="*/ 0 w 215"/>
                  <a:gd name="T47" fmla="*/ 0 h 191"/>
                  <a:gd name="T48" fmla="*/ 0 w 215"/>
                  <a:gd name="T49" fmla="*/ 0 h 191"/>
                  <a:gd name="T50" fmla="*/ 0 w 215"/>
                  <a:gd name="T51" fmla="*/ 0 h 191"/>
                  <a:gd name="T52" fmla="*/ 0 w 215"/>
                  <a:gd name="T53" fmla="*/ 0 h 191"/>
                  <a:gd name="T54" fmla="*/ 0 w 215"/>
                  <a:gd name="T55" fmla="*/ 0 h 191"/>
                  <a:gd name="T56" fmla="*/ 0 w 215"/>
                  <a:gd name="T57" fmla="*/ 0 h 191"/>
                  <a:gd name="T58" fmla="*/ 0 w 215"/>
                  <a:gd name="T59" fmla="*/ 0 h 191"/>
                  <a:gd name="T60" fmla="*/ 0 w 215"/>
                  <a:gd name="T61" fmla="*/ 0 h 191"/>
                  <a:gd name="T62" fmla="*/ 0 w 215"/>
                  <a:gd name="T63" fmla="*/ 0 h 191"/>
                  <a:gd name="T64" fmla="*/ 0 w 215"/>
                  <a:gd name="T65" fmla="*/ 0 h 191"/>
                  <a:gd name="T66" fmla="*/ 0 w 215"/>
                  <a:gd name="T67" fmla="*/ 0 h 191"/>
                  <a:gd name="T68" fmla="*/ 0 w 215"/>
                  <a:gd name="T69" fmla="*/ 0 h 191"/>
                  <a:gd name="T70" fmla="*/ 0 w 215"/>
                  <a:gd name="T71" fmla="*/ 0 h 191"/>
                  <a:gd name="T72" fmla="*/ 0 w 215"/>
                  <a:gd name="T73" fmla="*/ 0 h 191"/>
                  <a:gd name="T74" fmla="*/ 0 w 215"/>
                  <a:gd name="T75" fmla="*/ 0 h 191"/>
                  <a:gd name="T76" fmla="*/ 0 w 215"/>
                  <a:gd name="T77" fmla="*/ 0 h 191"/>
                  <a:gd name="T78" fmla="*/ 0 w 215"/>
                  <a:gd name="T79" fmla="*/ 0 h 191"/>
                  <a:gd name="T80" fmla="*/ 0 w 215"/>
                  <a:gd name="T81" fmla="*/ 0 h 191"/>
                  <a:gd name="T82" fmla="*/ 0 w 215"/>
                  <a:gd name="T83" fmla="*/ 1 h 191"/>
                  <a:gd name="T84" fmla="*/ 0 w 215"/>
                  <a:gd name="T85" fmla="*/ 1 h 191"/>
                  <a:gd name="T86" fmla="*/ 1 w 215"/>
                  <a:gd name="T87" fmla="*/ 0 h 191"/>
                  <a:gd name="T88" fmla="*/ 1 w 215"/>
                  <a:gd name="T89" fmla="*/ 0 h 191"/>
                  <a:gd name="T90" fmla="*/ 1 w 215"/>
                  <a:gd name="T91" fmla="*/ 0 h 1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5"/>
                  <a:gd name="T139" fmla="*/ 0 h 191"/>
                  <a:gd name="T140" fmla="*/ 215 w 215"/>
                  <a:gd name="T141" fmla="*/ 191 h 1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5" h="191">
                    <a:moveTo>
                      <a:pt x="208" y="180"/>
                    </a:moveTo>
                    <a:lnTo>
                      <a:pt x="206" y="169"/>
                    </a:lnTo>
                    <a:lnTo>
                      <a:pt x="213" y="159"/>
                    </a:lnTo>
                    <a:lnTo>
                      <a:pt x="213" y="145"/>
                    </a:lnTo>
                    <a:lnTo>
                      <a:pt x="198" y="134"/>
                    </a:lnTo>
                    <a:lnTo>
                      <a:pt x="193" y="128"/>
                    </a:lnTo>
                    <a:lnTo>
                      <a:pt x="189" y="109"/>
                    </a:lnTo>
                    <a:lnTo>
                      <a:pt x="180" y="93"/>
                    </a:lnTo>
                    <a:lnTo>
                      <a:pt x="170" y="80"/>
                    </a:lnTo>
                    <a:lnTo>
                      <a:pt x="170" y="69"/>
                    </a:lnTo>
                    <a:lnTo>
                      <a:pt x="176" y="61"/>
                    </a:lnTo>
                    <a:lnTo>
                      <a:pt x="200" y="63"/>
                    </a:lnTo>
                    <a:lnTo>
                      <a:pt x="209" y="52"/>
                    </a:lnTo>
                    <a:lnTo>
                      <a:pt x="215" y="24"/>
                    </a:lnTo>
                    <a:lnTo>
                      <a:pt x="213" y="15"/>
                    </a:lnTo>
                    <a:lnTo>
                      <a:pt x="202" y="13"/>
                    </a:lnTo>
                    <a:lnTo>
                      <a:pt x="182" y="15"/>
                    </a:lnTo>
                    <a:lnTo>
                      <a:pt x="154" y="15"/>
                    </a:lnTo>
                    <a:lnTo>
                      <a:pt x="132" y="6"/>
                    </a:lnTo>
                    <a:lnTo>
                      <a:pt x="117" y="2"/>
                    </a:lnTo>
                    <a:lnTo>
                      <a:pt x="104" y="0"/>
                    </a:lnTo>
                    <a:lnTo>
                      <a:pt x="91" y="17"/>
                    </a:lnTo>
                    <a:lnTo>
                      <a:pt x="76" y="28"/>
                    </a:lnTo>
                    <a:lnTo>
                      <a:pt x="54" y="26"/>
                    </a:lnTo>
                    <a:lnTo>
                      <a:pt x="41" y="35"/>
                    </a:lnTo>
                    <a:lnTo>
                      <a:pt x="20" y="56"/>
                    </a:lnTo>
                    <a:lnTo>
                      <a:pt x="4" y="69"/>
                    </a:lnTo>
                    <a:lnTo>
                      <a:pt x="0" y="78"/>
                    </a:lnTo>
                    <a:lnTo>
                      <a:pt x="9" y="95"/>
                    </a:lnTo>
                    <a:lnTo>
                      <a:pt x="19" y="117"/>
                    </a:lnTo>
                    <a:lnTo>
                      <a:pt x="30" y="130"/>
                    </a:lnTo>
                    <a:lnTo>
                      <a:pt x="41" y="126"/>
                    </a:lnTo>
                    <a:lnTo>
                      <a:pt x="60" y="119"/>
                    </a:lnTo>
                    <a:lnTo>
                      <a:pt x="58" y="137"/>
                    </a:lnTo>
                    <a:lnTo>
                      <a:pt x="52" y="159"/>
                    </a:lnTo>
                    <a:lnTo>
                      <a:pt x="54" y="163"/>
                    </a:lnTo>
                    <a:lnTo>
                      <a:pt x="63" y="163"/>
                    </a:lnTo>
                    <a:lnTo>
                      <a:pt x="76" y="159"/>
                    </a:lnTo>
                    <a:lnTo>
                      <a:pt x="104" y="162"/>
                    </a:lnTo>
                    <a:lnTo>
                      <a:pt x="112" y="172"/>
                    </a:lnTo>
                    <a:lnTo>
                      <a:pt x="128" y="178"/>
                    </a:lnTo>
                    <a:lnTo>
                      <a:pt x="142" y="191"/>
                    </a:lnTo>
                    <a:lnTo>
                      <a:pt x="151" y="189"/>
                    </a:lnTo>
                    <a:lnTo>
                      <a:pt x="168" y="180"/>
                    </a:lnTo>
                    <a:lnTo>
                      <a:pt x="185" y="178"/>
                    </a:lnTo>
                    <a:lnTo>
                      <a:pt x="208" y="180"/>
                    </a:lnTo>
                    <a:close/>
                  </a:path>
                </a:pathLst>
              </a:custGeom>
              <a:solidFill>
                <a:schemeClr val="bg1">
                  <a:lumMod val="85000"/>
                </a:schemeClr>
              </a:solidFill>
              <a:ln w="12700">
                <a:noFill/>
                <a:prstDash val="solid"/>
                <a:round/>
                <a:headEnd/>
                <a:tailEnd/>
              </a:ln>
            </p:spPr>
            <p:txBody>
              <a:bodyPr/>
              <a:lstStyle/>
              <a:p>
                <a:endParaRPr lang="de-DE"/>
              </a:p>
            </p:txBody>
          </p:sp>
          <p:sp>
            <p:nvSpPr>
              <p:cNvPr id="84" name="Freeform 81"/>
              <p:cNvSpPr>
                <a:spLocks noChangeAspect="1"/>
              </p:cNvSpPr>
              <p:nvPr/>
            </p:nvSpPr>
            <p:spPr bwMode="auto">
              <a:xfrm>
                <a:off x="3669014" y="4687814"/>
                <a:ext cx="769436" cy="329770"/>
              </a:xfrm>
              <a:custGeom>
                <a:avLst/>
                <a:gdLst>
                  <a:gd name="T0" fmla="*/ 0 w 403"/>
                  <a:gd name="T1" fmla="*/ 1 h 220"/>
                  <a:gd name="T2" fmla="*/ 0 w 403"/>
                  <a:gd name="T3" fmla="*/ 1 h 220"/>
                  <a:gd name="T4" fmla="*/ 0 w 403"/>
                  <a:gd name="T5" fmla="*/ 1 h 220"/>
                  <a:gd name="T6" fmla="*/ 0 w 403"/>
                  <a:gd name="T7" fmla="*/ 0 h 220"/>
                  <a:gd name="T8" fmla="*/ 0 w 403"/>
                  <a:gd name="T9" fmla="*/ 0 h 220"/>
                  <a:gd name="T10" fmla="*/ 0 w 403"/>
                  <a:gd name="T11" fmla="*/ 0 h 220"/>
                  <a:gd name="T12" fmla="*/ 0 w 403"/>
                  <a:gd name="T13" fmla="*/ 0 h 220"/>
                  <a:gd name="T14" fmla="*/ 0 w 403"/>
                  <a:gd name="T15" fmla="*/ 0 h 220"/>
                  <a:gd name="T16" fmla="*/ 0 w 403"/>
                  <a:gd name="T17" fmla="*/ 0 h 220"/>
                  <a:gd name="T18" fmla="*/ 0 w 403"/>
                  <a:gd name="T19" fmla="*/ 0 h 220"/>
                  <a:gd name="T20" fmla="*/ 0 w 403"/>
                  <a:gd name="T21" fmla="*/ 0 h 220"/>
                  <a:gd name="T22" fmla="*/ 0 w 403"/>
                  <a:gd name="T23" fmla="*/ 0 h 220"/>
                  <a:gd name="T24" fmla="*/ 0 w 403"/>
                  <a:gd name="T25" fmla="*/ 0 h 220"/>
                  <a:gd name="T26" fmla="*/ 0 w 403"/>
                  <a:gd name="T27" fmla="*/ 0 h 220"/>
                  <a:gd name="T28" fmla="*/ 0 w 403"/>
                  <a:gd name="T29" fmla="*/ 0 h 220"/>
                  <a:gd name="T30" fmla="*/ 1 w 403"/>
                  <a:gd name="T31" fmla="*/ 0 h 220"/>
                  <a:gd name="T32" fmla="*/ 1 w 403"/>
                  <a:gd name="T33" fmla="*/ 0 h 220"/>
                  <a:gd name="T34" fmla="*/ 1 w 403"/>
                  <a:gd name="T35" fmla="*/ 0 h 220"/>
                  <a:gd name="T36" fmla="*/ 1 w 403"/>
                  <a:gd name="T37" fmla="*/ 0 h 220"/>
                  <a:gd name="T38" fmla="*/ 1 w 403"/>
                  <a:gd name="T39" fmla="*/ 0 h 220"/>
                  <a:gd name="T40" fmla="*/ 1 w 403"/>
                  <a:gd name="T41" fmla="*/ 0 h 220"/>
                  <a:gd name="T42" fmla="*/ 1 w 403"/>
                  <a:gd name="T43" fmla="*/ 0 h 220"/>
                  <a:gd name="T44" fmla="*/ 1 w 403"/>
                  <a:gd name="T45" fmla="*/ 0 h 220"/>
                  <a:gd name="T46" fmla="*/ 1 w 403"/>
                  <a:gd name="T47" fmla="*/ 0 h 220"/>
                  <a:gd name="T48" fmla="*/ 1 w 403"/>
                  <a:gd name="T49" fmla="*/ 0 h 220"/>
                  <a:gd name="T50" fmla="*/ 1 w 403"/>
                  <a:gd name="T51" fmla="*/ 0 h 220"/>
                  <a:gd name="T52" fmla="*/ 1 w 403"/>
                  <a:gd name="T53" fmla="*/ 0 h 220"/>
                  <a:gd name="T54" fmla="*/ 1 w 403"/>
                  <a:gd name="T55" fmla="*/ 0 h 220"/>
                  <a:gd name="T56" fmla="*/ 1 w 403"/>
                  <a:gd name="T57" fmla="*/ 0 h 220"/>
                  <a:gd name="T58" fmla="*/ 2 w 403"/>
                  <a:gd name="T59" fmla="*/ 0 h 220"/>
                  <a:gd name="T60" fmla="*/ 2 w 403"/>
                  <a:gd name="T61" fmla="*/ 0 h 220"/>
                  <a:gd name="T62" fmla="*/ 2 w 403"/>
                  <a:gd name="T63" fmla="*/ 0 h 220"/>
                  <a:gd name="T64" fmla="*/ 2 w 403"/>
                  <a:gd name="T65" fmla="*/ 1 h 220"/>
                  <a:gd name="T66" fmla="*/ 1 w 403"/>
                  <a:gd name="T67" fmla="*/ 1 h 220"/>
                  <a:gd name="T68" fmla="*/ 1 w 403"/>
                  <a:gd name="T69" fmla="*/ 1 h 220"/>
                  <a:gd name="T70" fmla="*/ 1 w 403"/>
                  <a:gd name="T71" fmla="*/ 1 h 220"/>
                  <a:gd name="T72" fmla="*/ 1 w 403"/>
                  <a:gd name="T73" fmla="*/ 1 h 220"/>
                  <a:gd name="T74" fmla="*/ 1 w 403"/>
                  <a:gd name="T75" fmla="*/ 1 h 220"/>
                  <a:gd name="T76" fmla="*/ 1 w 403"/>
                  <a:gd name="T77" fmla="*/ 1 h 220"/>
                  <a:gd name="T78" fmla="*/ 1 w 403"/>
                  <a:gd name="T79" fmla="*/ 1 h 220"/>
                  <a:gd name="T80" fmla="*/ 1 w 403"/>
                  <a:gd name="T81" fmla="*/ 1 h 220"/>
                  <a:gd name="T82" fmla="*/ 0 w 403"/>
                  <a:gd name="T83" fmla="*/ 1 h 220"/>
                  <a:gd name="T84" fmla="*/ 0 w 403"/>
                  <a:gd name="T85" fmla="*/ 1 h 220"/>
                  <a:gd name="T86" fmla="*/ 0 w 403"/>
                  <a:gd name="T87" fmla="*/ 1 h 220"/>
                  <a:gd name="T88" fmla="*/ 0 w 403"/>
                  <a:gd name="T89" fmla="*/ 1 h 220"/>
                  <a:gd name="T90" fmla="*/ 0 w 403"/>
                  <a:gd name="T91" fmla="*/ 1 h 220"/>
                  <a:gd name="T92" fmla="*/ 0 w 403"/>
                  <a:gd name="T93" fmla="*/ 1 h 2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3"/>
                  <a:gd name="T142" fmla="*/ 0 h 220"/>
                  <a:gd name="T143" fmla="*/ 403 w 403"/>
                  <a:gd name="T144" fmla="*/ 220 h 2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3" h="220">
                    <a:moveTo>
                      <a:pt x="99" y="211"/>
                    </a:moveTo>
                    <a:lnTo>
                      <a:pt x="96" y="199"/>
                    </a:lnTo>
                    <a:lnTo>
                      <a:pt x="83" y="192"/>
                    </a:lnTo>
                    <a:lnTo>
                      <a:pt x="36" y="149"/>
                    </a:lnTo>
                    <a:lnTo>
                      <a:pt x="33" y="126"/>
                    </a:lnTo>
                    <a:lnTo>
                      <a:pt x="12" y="123"/>
                    </a:lnTo>
                    <a:lnTo>
                      <a:pt x="13" y="102"/>
                    </a:lnTo>
                    <a:lnTo>
                      <a:pt x="6" y="82"/>
                    </a:lnTo>
                    <a:lnTo>
                      <a:pt x="0" y="71"/>
                    </a:lnTo>
                    <a:lnTo>
                      <a:pt x="4" y="59"/>
                    </a:lnTo>
                    <a:lnTo>
                      <a:pt x="19" y="59"/>
                    </a:lnTo>
                    <a:lnTo>
                      <a:pt x="45" y="53"/>
                    </a:lnTo>
                    <a:lnTo>
                      <a:pt x="126" y="11"/>
                    </a:lnTo>
                    <a:lnTo>
                      <a:pt x="143" y="0"/>
                    </a:lnTo>
                    <a:lnTo>
                      <a:pt x="154" y="13"/>
                    </a:lnTo>
                    <a:lnTo>
                      <a:pt x="171" y="6"/>
                    </a:lnTo>
                    <a:lnTo>
                      <a:pt x="187" y="7"/>
                    </a:lnTo>
                    <a:lnTo>
                      <a:pt x="197" y="14"/>
                    </a:lnTo>
                    <a:lnTo>
                      <a:pt x="197" y="33"/>
                    </a:lnTo>
                    <a:lnTo>
                      <a:pt x="227" y="52"/>
                    </a:lnTo>
                    <a:lnTo>
                      <a:pt x="229" y="65"/>
                    </a:lnTo>
                    <a:lnTo>
                      <a:pt x="240" y="80"/>
                    </a:lnTo>
                    <a:lnTo>
                      <a:pt x="248" y="86"/>
                    </a:lnTo>
                    <a:lnTo>
                      <a:pt x="253" y="80"/>
                    </a:lnTo>
                    <a:lnTo>
                      <a:pt x="274" y="69"/>
                    </a:lnTo>
                    <a:lnTo>
                      <a:pt x="283" y="71"/>
                    </a:lnTo>
                    <a:lnTo>
                      <a:pt x="309" y="100"/>
                    </a:lnTo>
                    <a:lnTo>
                      <a:pt x="315" y="99"/>
                    </a:lnTo>
                    <a:lnTo>
                      <a:pt x="342" y="115"/>
                    </a:lnTo>
                    <a:lnTo>
                      <a:pt x="382" y="113"/>
                    </a:lnTo>
                    <a:lnTo>
                      <a:pt x="403" y="126"/>
                    </a:lnTo>
                    <a:lnTo>
                      <a:pt x="359" y="151"/>
                    </a:lnTo>
                    <a:lnTo>
                      <a:pt x="357" y="181"/>
                    </a:lnTo>
                    <a:lnTo>
                      <a:pt x="330" y="206"/>
                    </a:lnTo>
                    <a:lnTo>
                      <a:pt x="301" y="205"/>
                    </a:lnTo>
                    <a:lnTo>
                      <a:pt x="285" y="212"/>
                    </a:lnTo>
                    <a:lnTo>
                      <a:pt x="265" y="220"/>
                    </a:lnTo>
                    <a:lnTo>
                      <a:pt x="240" y="204"/>
                    </a:lnTo>
                    <a:lnTo>
                      <a:pt x="224" y="212"/>
                    </a:lnTo>
                    <a:lnTo>
                      <a:pt x="209" y="215"/>
                    </a:lnTo>
                    <a:lnTo>
                      <a:pt x="197" y="196"/>
                    </a:lnTo>
                    <a:lnTo>
                      <a:pt x="162" y="197"/>
                    </a:lnTo>
                    <a:lnTo>
                      <a:pt x="151" y="205"/>
                    </a:lnTo>
                    <a:lnTo>
                      <a:pt x="143" y="213"/>
                    </a:lnTo>
                    <a:lnTo>
                      <a:pt x="128" y="213"/>
                    </a:lnTo>
                    <a:lnTo>
                      <a:pt x="112" y="216"/>
                    </a:lnTo>
                    <a:lnTo>
                      <a:pt x="99" y="211"/>
                    </a:lnTo>
                    <a:close/>
                  </a:path>
                </a:pathLst>
              </a:custGeom>
              <a:solidFill>
                <a:schemeClr val="bg1">
                  <a:lumMod val="85000"/>
                </a:schemeClr>
              </a:solidFill>
              <a:ln w="12700">
                <a:noFill/>
                <a:prstDash val="solid"/>
                <a:round/>
                <a:headEnd/>
                <a:tailEnd/>
              </a:ln>
            </p:spPr>
            <p:txBody>
              <a:bodyPr/>
              <a:lstStyle/>
              <a:p>
                <a:endParaRPr lang="de-DE"/>
              </a:p>
            </p:txBody>
          </p:sp>
          <p:sp>
            <p:nvSpPr>
              <p:cNvPr id="85" name="Freeform 82"/>
              <p:cNvSpPr>
                <a:spLocks noChangeAspect="1"/>
              </p:cNvSpPr>
              <p:nvPr/>
            </p:nvSpPr>
            <p:spPr bwMode="auto">
              <a:xfrm>
                <a:off x="3746776" y="5297889"/>
                <a:ext cx="695767" cy="586991"/>
              </a:xfrm>
              <a:custGeom>
                <a:avLst/>
                <a:gdLst>
                  <a:gd name="T0" fmla="*/ 1 w 273"/>
                  <a:gd name="T1" fmla="*/ 1 h 320"/>
                  <a:gd name="T2" fmla="*/ 1 w 273"/>
                  <a:gd name="T3" fmla="*/ 2 h 320"/>
                  <a:gd name="T4" fmla="*/ 1 w 273"/>
                  <a:gd name="T5" fmla="*/ 2 h 320"/>
                  <a:gd name="T6" fmla="*/ 1 w 273"/>
                  <a:gd name="T7" fmla="*/ 1 h 320"/>
                  <a:gd name="T8" fmla="*/ 2 w 273"/>
                  <a:gd name="T9" fmla="*/ 2 h 320"/>
                  <a:gd name="T10" fmla="*/ 2 w 273"/>
                  <a:gd name="T11" fmla="*/ 2 h 320"/>
                  <a:gd name="T12" fmla="*/ 2 w 273"/>
                  <a:gd name="T13" fmla="*/ 2 h 320"/>
                  <a:gd name="T14" fmla="*/ 3 w 273"/>
                  <a:gd name="T15" fmla="*/ 2 h 320"/>
                  <a:gd name="T16" fmla="*/ 2 w 273"/>
                  <a:gd name="T17" fmla="*/ 3 h 320"/>
                  <a:gd name="T18" fmla="*/ 4 w 273"/>
                  <a:gd name="T19" fmla="*/ 3 h 320"/>
                  <a:gd name="T20" fmla="*/ 5 w 273"/>
                  <a:gd name="T21" fmla="*/ 4 h 320"/>
                  <a:gd name="T22" fmla="*/ 6 w 273"/>
                  <a:gd name="T23" fmla="*/ 4 h 320"/>
                  <a:gd name="T24" fmla="*/ 7 w 273"/>
                  <a:gd name="T25" fmla="*/ 4 h 320"/>
                  <a:gd name="T26" fmla="*/ 7 w 273"/>
                  <a:gd name="T27" fmla="*/ 4 h 320"/>
                  <a:gd name="T28" fmla="*/ 9 w 273"/>
                  <a:gd name="T29" fmla="*/ 5 h 320"/>
                  <a:gd name="T30" fmla="*/ 8 w 273"/>
                  <a:gd name="T31" fmla="*/ 4 h 320"/>
                  <a:gd name="T32" fmla="*/ 8 w 273"/>
                  <a:gd name="T33" fmla="*/ 4 h 320"/>
                  <a:gd name="T34" fmla="*/ 7 w 273"/>
                  <a:gd name="T35" fmla="*/ 4 h 320"/>
                  <a:gd name="T36" fmla="*/ 6 w 273"/>
                  <a:gd name="T37" fmla="*/ 3 h 320"/>
                  <a:gd name="T38" fmla="*/ 6 w 273"/>
                  <a:gd name="T39" fmla="*/ 3 h 320"/>
                  <a:gd name="T40" fmla="*/ 6 w 273"/>
                  <a:gd name="T41" fmla="*/ 3 h 320"/>
                  <a:gd name="T42" fmla="*/ 5 w 273"/>
                  <a:gd name="T43" fmla="*/ 3 h 320"/>
                  <a:gd name="T44" fmla="*/ 4 w 273"/>
                  <a:gd name="T45" fmla="*/ 2 h 320"/>
                  <a:gd name="T46" fmla="*/ 4 w 273"/>
                  <a:gd name="T47" fmla="*/ 2 h 320"/>
                  <a:gd name="T48" fmla="*/ 4 w 273"/>
                  <a:gd name="T49" fmla="*/ 2 h 320"/>
                  <a:gd name="T50" fmla="*/ 6 w 273"/>
                  <a:gd name="T51" fmla="*/ 1 h 320"/>
                  <a:gd name="T52" fmla="*/ 7 w 273"/>
                  <a:gd name="T53" fmla="*/ 2 h 320"/>
                  <a:gd name="T54" fmla="*/ 7 w 273"/>
                  <a:gd name="T55" fmla="*/ 2 h 320"/>
                  <a:gd name="T56" fmla="*/ 8 w 273"/>
                  <a:gd name="T57" fmla="*/ 2 h 320"/>
                  <a:gd name="T58" fmla="*/ 9 w 273"/>
                  <a:gd name="T59" fmla="*/ 2 h 320"/>
                  <a:gd name="T60" fmla="*/ 10 w 273"/>
                  <a:gd name="T61" fmla="*/ 2 h 320"/>
                  <a:gd name="T62" fmla="*/ 10 w 273"/>
                  <a:gd name="T63" fmla="*/ 2 h 320"/>
                  <a:gd name="T64" fmla="*/ 9 w 273"/>
                  <a:gd name="T65" fmla="*/ 1 h 320"/>
                  <a:gd name="T66" fmla="*/ 9 w 273"/>
                  <a:gd name="T67" fmla="*/ 1 h 320"/>
                  <a:gd name="T68" fmla="*/ 9 w 273"/>
                  <a:gd name="T69" fmla="*/ 1 h 320"/>
                  <a:gd name="T70" fmla="*/ 9 w 273"/>
                  <a:gd name="T71" fmla="*/ 1 h 320"/>
                  <a:gd name="T72" fmla="*/ 8 w 273"/>
                  <a:gd name="T73" fmla="*/ 1 h 320"/>
                  <a:gd name="T74" fmla="*/ 7 w 273"/>
                  <a:gd name="T75" fmla="*/ 1 h 320"/>
                  <a:gd name="T76" fmla="*/ 7 w 273"/>
                  <a:gd name="T77" fmla="*/ 1 h 320"/>
                  <a:gd name="T78" fmla="*/ 6 w 273"/>
                  <a:gd name="T79" fmla="*/ 0 h 320"/>
                  <a:gd name="T80" fmla="*/ 4 w 273"/>
                  <a:gd name="T81" fmla="*/ 1 h 320"/>
                  <a:gd name="T82" fmla="*/ 4 w 273"/>
                  <a:gd name="T83" fmla="*/ 1 h 320"/>
                  <a:gd name="T84" fmla="*/ 2 w 273"/>
                  <a:gd name="T85" fmla="*/ 1 h 320"/>
                  <a:gd name="T86" fmla="*/ 1 w 273"/>
                  <a:gd name="T87" fmla="*/ 1 h 320"/>
                  <a:gd name="T88" fmla="*/ 0 w 273"/>
                  <a:gd name="T89" fmla="*/ 1 h 3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3"/>
                  <a:gd name="T136" fmla="*/ 0 h 320"/>
                  <a:gd name="T137" fmla="*/ 273 w 273"/>
                  <a:gd name="T138" fmla="*/ 320 h 3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3" h="320">
                    <a:moveTo>
                      <a:pt x="0" y="65"/>
                    </a:moveTo>
                    <a:lnTo>
                      <a:pt x="5" y="83"/>
                    </a:lnTo>
                    <a:lnTo>
                      <a:pt x="11" y="97"/>
                    </a:lnTo>
                    <a:lnTo>
                      <a:pt x="17" y="106"/>
                    </a:lnTo>
                    <a:lnTo>
                      <a:pt x="23" y="107"/>
                    </a:lnTo>
                    <a:lnTo>
                      <a:pt x="31" y="102"/>
                    </a:lnTo>
                    <a:lnTo>
                      <a:pt x="35" y="93"/>
                    </a:lnTo>
                    <a:lnTo>
                      <a:pt x="42" y="80"/>
                    </a:lnTo>
                    <a:lnTo>
                      <a:pt x="52" y="88"/>
                    </a:lnTo>
                    <a:lnTo>
                      <a:pt x="62" y="90"/>
                    </a:lnTo>
                    <a:lnTo>
                      <a:pt x="68" y="95"/>
                    </a:lnTo>
                    <a:lnTo>
                      <a:pt x="67" y="110"/>
                    </a:lnTo>
                    <a:lnTo>
                      <a:pt x="67" y="119"/>
                    </a:lnTo>
                    <a:lnTo>
                      <a:pt x="77" y="136"/>
                    </a:lnTo>
                    <a:lnTo>
                      <a:pt x="88" y="149"/>
                    </a:lnTo>
                    <a:lnTo>
                      <a:pt x="86" y="154"/>
                    </a:lnTo>
                    <a:lnTo>
                      <a:pt x="74" y="154"/>
                    </a:lnTo>
                    <a:lnTo>
                      <a:pt x="80" y="162"/>
                    </a:lnTo>
                    <a:lnTo>
                      <a:pt x="117" y="208"/>
                    </a:lnTo>
                    <a:lnTo>
                      <a:pt x="121" y="211"/>
                    </a:lnTo>
                    <a:lnTo>
                      <a:pt x="132" y="211"/>
                    </a:lnTo>
                    <a:lnTo>
                      <a:pt x="141" y="214"/>
                    </a:lnTo>
                    <a:lnTo>
                      <a:pt x="158" y="222"/>
                    </a:lnTo>
                    <a:lnTo>
                      <a:pt x="172" y="236"/>
                    </a:lnTo>
                    <a:lnTo>
                      <a:pt x="175" y="243"/>
                    </a:lnTo>
                    <a:lnTo>
                      <a:pt x="180" y="255"/>
                    </a:lnTo>
                    <a:lnTo>
                      <a:pt x="185" y="254"/>
                    </a:lnTo>
                    <a:lnTo>
                      <a:pt x="188" y="254"/>
                    </a:lnTo>
                    <a:lnTo>
                      <a:pt x="200" y="259"/>
                    </a:lnTo>
                    <a:lnTo>
                      <a:pt x="239" y="320"/>
                    </a:lnTo>
                    <a:lnTo>
                      <a:pt x="209" y="293"/>
                    </a:lnTo>
                    <a:lnTo>
                      <a:pt x="218" y="264"/>
                    </a:lnTo>
                    <a:lnTo>
                      <a:pt x="213" y="254"/>
                    </a:lnTo>
                    <a:lnTo>
                      <a:pt x="218" y="245"/>
                    </a:lnTo>
                    <a:lnTo>
                      <a:pt x="215" y="236"/>
                    </a:lnTo>
                    <a:lnTo>
                      <a:pt x="204" y="223"/>
                    </a:lnTo>
                    <a:lnTo>
                      <a:pt x="185" y="199"/>
                    </a:lnTo>
                    <a:lnTo>
                      <a:pt x="172" y="188"/>
                    </a:lnTo>
                    <a:lnTo>
                      <a:pt x="167" y="184"/>
                    </a:lnTo>
                    <a:lnTo>
                      <a:pt x="161" y="185"/>
                    </a:lnTo>
                    <a:lnTo>
                      <a:pt x="151" y="176"/>
                    </a:lnTo>
                    <a:lnTo>
                      <a:pt x="149" y="176"/>
                    </a:lnTo>
                    <a:lnTo>
                      <a:pt x="144" y="171"/>
                    </a:lnTo>
                    <a:lnTo>
                      <a:pt x="141" y="160"/>
                    </a:lnTo>
                    <a:lnTo>
                      <a:pt x="138" y="149"/>
                    </a:lnTo>
                    <a:lnTo>
                      <a:pt x="127" y="134"/>
                    </a:lnTo>
                    <a:lnTo>
                      <a:pt x="104" y="109"/>
                    </a:lnTo>
                    <a:lnTo>
                      <a:pt x="103" y="102"/>
                    </a:lnTo>
                    <a:lnTo>
                      <a:pt x="104" y="99"/>
                    </a:lnTo>
                    <a:lnTo>
                      <a:pt x="116" y="97"/>
                    </a:lnTo>
                    <a:lnTo>
                      <a:pt x="147" y="107"/>
                    </a:lnTo>
                    <a:lnTo>
                      <a:pt x="167" y="83"/>
                    </a:lnTo>
                    <a:lnTo>
                      <a:pt x="185" y="98"/>
                    </a:lnTo>
                    <a:lnTo>
                      <a:pt x="191" y="99"/>
                    </a:lnTo>
                    <a:lnTo>
                      <a:pt x="195" y="106"/>
                    </a:lnTo>
                    <a:lnTo>
                      <a:pt x="201" y="99"/>
                    </a:lnTo>
                    <a:lnTo>
                      <a:pt x="212" y="99"/>
                    </a:lnTo>
                    <a:lnTo>
                      <a:pt x="222" y="101"/>
                    </a:lnTo>
                    <a:lnTo>
                      <a:pt x="236" y="93"/>
                    </a:lnTo>
                    <a:lnTo>
                      <a:pt x="250" y="99"/>
                    </a:lnTo>
                    <a:lnTo>
                      <a:pt x="258" y="107"/>
                    </a:lnTo>
                    <a:lnTo>
                      <a:pt x="268" y="110"/>
                    </a:lnTo>
                    <a:lnTo>
                      <a:pt x="269" y="102"/>
                    </a:lnTo>
                    <a:lnTo>
                      <a:pt x="273" y="90"/>
                    </a:lnTo>
                    <a:lnTo>
                      <a:pt x="268" y="84"/>
                    </a:lnTo>
                    <a:lnTo>
                      <a:pt x="259" y="74"/>
                    </a:lnTo>
                    <a:lnTo>
                      <a:pt x="258" y="63"/>
                    </a:lnTo>
                    <a:lnTo>
                      <a:pt x="258" y="56"/>
                    </a:lnTo>
                    <a:lnTo>
                      <a:pt x="259" y="47"/>
                    </a:lnTo>
                    <a:lnTo>
                      <a:pt x="247" y="44"/>
                    </a:lnTo>
                    <a:lnTo>
                      <a:pt x="241" y="42"/>
                    </a:lnTo>
                    <a:lnTo>
                      <a:pt x="235" y="47"/>
                    </a:lnTo>
                    <a:lnTo>
                      <a:pt x="227" y="53"/>
                    </a:lnTo>
                    <a:lnTo>
                      <a:pt x="221" y="53"/>
                    </a:lnTo>
                    <a:lnTo>
                      <a:pt x="209" y="41"/>
                    </a:lnTo>
                    <a:lnTo>
                      <a:pt x="200" y="35"/>
                    </a:lnTo>
                    <a:lnTo>
                      <a:pt x="190" y="37"/>
                    </a:lnTo>
                    <a:lnTo>
                      <a:pt x="182" y="27"/>
                    </a:lnTo>
                    <a:lnTo>
                      <a:pt x="159" y="2"/>
                    </a:lnTo>
                    <a:lnTo>
                      <a:pt x="149" y="0"/>
                    </a:lnTo>
                    <a:lnTo>
                      <a:pt x="134" y="21"/>
                    </a:lnTo>
                    <a:lnTo>
                      <a:pt x="118" y="19"/>
                    </a:lnTo>
                    <a:lnTo>
                      <a:pt x="111" y="27"/>
                    </a:lnTo>
                    <a:lnTo>
                      <a:pt x="109" y="37"/>
                    </a:lnTo>
                    <a:lnTo>
                      <a:pt x="80" y="71"/>
                    </a:lnTo>
                    <a:lnTo>
                      <a:pt x="60" y="65"/>
                    </a:lnTo>
                    <a:lnTo>
                      <a:pt x="41" y="60"/>
                    </a:lnTo>
                    <a:lnTo>
                      <a:pt x="31" y="65"/>
                    </a:lnTo>
                    <a:lnTo>
                      <a:pt x="18" y="71"/>
                    </a:lnTo>
                    <a:lnTo>
                      <a:pt x="0" y="65"/>
                    </a:lnTo>
                    <a:close/>
                  </a:path>
                </a:pathLst>
              </a:custGeom>
              <a:solidFill>
                <a:schemeClr val="bg1">
                  <a:lumMod val="85000"/>
                </a:schemeClr>
              </a:solidFill>
              <a:ln w="12700">
                <a:noFill/>
                <a:prstDash val="solid"/>
                <a:round/>
                <a:headEnd/>
                <a:tailEnd/>
              </a:ln>
            </p:spPr>
            <p:txBody>
              <a:bodyPr/>
              <a:lstStyle/>
              <a:p>
                <a:endParaRPr lang="de-DE"/>
              </a:p>
            </p:txBody>
          </p:sp>
          <p:sp>
            <p:nvSpPr>
              <p:cNvPr id="86" name="Freeform 83"/>
              <p:cNvSpPr>
                <a:spLocks noChangeAspect="1"/>
              </p:cNvSpPr>
              <p:nvPr/>
            </p:nvSpPr>
            <p:spPr bwMode="auto">
              <a:xfrm>
                <a:off x="4512119" y="6316878"/>
                <a:ext cx="114597" cy="89038"/>
              </a:xfrm>
              <a:custGeom>
                <a:avLst/>
                <a:gdLst>
                  <a:gd name="T0" fmla="*/ 55 w 24"/>
                  <a:gd name="T1" fmla="*/ 0 h 25"/>
                  <a:gd name="T2" fmla="*/ 73 w 24"/>
                  <a:gd name="T3" fmla="*/ 14 h 25"/>
                  <a:gd name="T4" fmla="*/ 65 w 24"/>
                  <a:gd name="T5" fmla="*/ 27 h 25"/>
                  <a:gd name="T6" fmla="*/ 73 w 24"/>
                  <a:gd name="T7" fmla="*/ 39 h 25"/>
                  <a:gd name="T8" fmla="*/ 55 w 24"/>
                  <a:gd name="T9" fmla="*/ 42 h 25"/>
                  <a:gd name="T10" fmla="*/ 20 w 24"/>
                  <a:gd name="T11" fmla="*/ 39 h 25"/>
                  <a:gd name="T12" fmla="*/ 0 w 24"/>
                  <a:gd name="T13" fmla="*/ 23 h 25"/>
                  <a:gd name="T14" fmla="*/ 55 w 24"/>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5"/>
                  <a:gd name="T26" fmla="*/ 24 w 24"/>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5">
                    <a:moveTo>
                      <a:pt x="18" y="0"/>
                    </a:moveTo>
                    <a:lnTo>
                      <a:pt x="24" y="7"/>
                    </a:lnTo>
                    <a:lnTo>
                      <a:pt x="22" y="16"/>
                    </a:lnTo>
                    <a:lnTo>
                      <a:pt x="24" y="23"/>
                    </a:lnTo>
                    <a:lnTo>
                      <a:pt x="18" y="25"/>
                    </a:lnTo>
                    <a:lnTo>
                      <a:pt x="7" y="23"/>
                    </a:lnTo>
                    <a:lnTo>
                      <a:pt x="0" y="14"/>
                    </a:lnTo>
                    <a:lnTo>
                      <a:pt x="18" y="0"/>
                    </a:lnTo>
                    <a:close/>
                  </a:path>
                </a:pathLst>
              </a:custGeom>
              <a:solidFill>
                <a:schemeClr val="bg1">
                  <a:lumMod val="85000"/>
                </a:schemeClr>
              </a:solidFill>
              <a:ln w="12700">
                <a:noFill/>
                <a:prstDash val="solid"/>
                <a:round/>
                <a:headEnd/>
                <a:tailEnd/>
              </a:ln>
            </p:spPr>
            <p:txBody>
              <a:bodyPr/>
              <a:lstStyle/>
              <a:p>
                <a:endParaRPr lang="de-DE"/>
              </a:p>
            </p:txBody>
          </p:sp>
          <p:sp>
            <p:nvSpPr>
              <p:cNvPr id="87" name="Freeform 84"/>
              <p:cNvSpPr>
                <a:spLocks noChangeAspect="1"/>
              </p:cNvSpPr>
              <p:nvPr/>
            </p:nvSpPr>
            <p:spPr bwMode="auto">
              <a:xfrm>
                <a:off x="4675829" y="6382832"/>
                <a:ext cx="347883" cy="244030"/>
              </a:xfrm>
              <a:custGeom>
                <a:avLst/>
                <a:gdLst>
                  <a:gd name="T0" fmla="*/ 0 w 184"/>
                  <a:gd name="T1" fmla="*/ 0 h 163"/>
                  <a:gd name="T2" fmla="*/ 0 w 184"/>
                  <a:gd name="T3" fmla="*/ 0 h 163"/>
                  <a:gd name="T4" fmla="*/ 0 w 184"/>
                  <a:gd name="T5" fmla="*/ 0 h 163"/>
                  <a:gd name="T6" fmla="*/ 0 w 184"/>
                  <a:gd name="T7" fmla="*/ 0 h 163"/>
                  <a:gd name="T8" fmla="*/ 0 w 184"/>
                  <a:gd name="T9" fmla="*/ 0 h 163"/>
                  <a:gd name="T10" fmla="*/ 0 w 184"/>
                  <a:gd name="T11" fmla="*/ 0 h 163"/>
                  <a:gd name="T12" fmla="*/ 0 w 184"/>
                  <a:gd name="T13" fmla="*/ 0 h 163"/>
                  <a:gd name="T14" fmla="*/ 0 w 184"/>
                  <a:gd name="T15" fmla="*/ 0 h 163"/>
                  <a:gd name="T16" fmla="*/ 0 w 184"/>
                  <a:gd name="T17" fmla="*/ 0 h 163"/>
                  <a:gd name="T18" fmla="*/ 0 w 184"/>
                  <a:gd name="T19" fmla="*/ 0 h 163"/>
                  <a:gd name="T20" fmla="*/ 0 w 184"/>
                  <a:gd name="T21" fmla="*/ 0 h 163"/>
                  <a:gd name="T22" fmla="*/ 0 w 184"/>
                  <a:gd name="T23" fmla="*/ 0 h 163"/>
                  <a:gd name="T24" fmla="*/ 0 w 184"/>
                  <a:gd name="T25" fmla="*/ 0 h 163"/>
                  <a:gd name="T26" fmla="*/ 0 w 184"/>
                  <a:gd name="T27" fmla="*/ 0 h 163"/>
                  <a:gd name="T28" fmla="*/ 0 w 184"/>
                  <a:gd name="T29" fmla="*/ 0 h 163"/>
                  <a:gd name="T30" fmla="*/ 0 w 184"/>
                  <a:gd name="T31" fmla="*/ 0 h 163"/>
                  <a:gd name="T32" fmla="*/ 0 w 184"/>
                  <a:gd name="T33" fmla="*/ 0 h 163"/>
                  <a:gd name="T34" fmla="*/ 0 w 184"/>
                  <a:gd name="T35" fmla="*/ 0 h 163"/>
                  <a:gd name="T36" fmla="*/ 0 w 184"/>
                  <a:gd name="T37" fmla="*/ 0 h 163"/>
                  <a:gd name="T38" fmla="*/ 0 w 184"/>
                  <a:gd name="T39" fmla="*/ 0 h 163"/>
                  <a:gd name="T40" fmla="*/ 0 w 184"/>
                  <a:gd name="T41" fmla="*/ 0 h 163"/>
                  <a:gd name="T42" fmla="*/ 0 w 184"/>
                  <a:gd name="T43" fmla="*/ 0 h 163"/>
                  <a:gd name="T44" fmla="*/ 0 w 184"/>
                  <a:gd name="T45" fmla="*/ 0 h 163"/>
                  <a:gd name="T46" fmla="*/ 0 w 184"/>
                  <a:gd name="T47" fmla="*/ 0 h 163"/>
                  <a:gd name="T48" fmla="*/ 0 w 184"/>
                  <a:gd name="T49" fmla="*/ 0 h 163"/>
                  <a:gd name="T50" fmla="*/ 0 w 184"/>
                  <a:gd name="T51" fmla="*/ 0 h 163"/>
                  <a:gd name="T52" fmla="*/ 0 w 184"/>
                  <a:gd name="T53" fmla="*/ 0 h 163"/>
                  <a:gd name="T54" fmla="*/ 1 w 184"/>
                  <a:gd name="T55" fmla="*/ 0 h 163"/>
                  <a:gd name="T56" fmla="*/ 1 w 184"/>
                  <a:gd name="T57" fmla="*/ 0 h 163"/>
                  <a:gd name="T58" fmla="*/ 1 w 184"/>
                  <a:gd name="T59" fmla="*/ 0 h 163"/>
                  <a:gd name="T60" fmla="*/ 0 w 184"/>
                  <a:gd name="T61" fmla="*/ 0 h 163"/>
                  <a:gd name="T62" fmla="*/ 0 w 184"/>
                  <a:gd name="T63" fmla="*/ 0 h 163"/>
                  <a:gd name="T64" fmla="*/ 0 w 184"/>
                  <a:gd name="T65" fmla="*/ 0 h 163"/>
                  <a:gd name="T66" fmla="*/ 0 w 184"/>
                  <a:gd name="T67" fmla="*/ 0 h 163"/>
                  <a:gd name="T68" fmla="*/ 0 w 184"/>
                  <a:gd name="T69" fmla="*/ 0 h 163"/>
                  <a:gd name="T70" fmla="*/ 0 w 184"/>
                  <a:gd name="T71" fmla="*/ 0 h 163"/>
                  <a:gd name="T72" fmla="*/ 0 w 184"/>
                  <a:gd name="T73" fmla="*/ 0 h 163"/>
                  <a:gd name="T74" fmla="*/ 0 w 184"/>
                  <a:gd name="T75" fmla="*/ 0 h 163"/>
                  <a:gd name="T76" fmla="*/ 0 w 184"/>
                  <a:gd name="T77" fmla="*/ 0 h 163"/>
                  <a:gd name="T78" fmla="*/ 0 w 184"/>
                  <a:gd name="T79" fmla="*/ 0 h 163"/>
                  <a:gd name="T80" fmla="*/ 0 w 184"/>
                  <a:gd name="T81" fmla="*/ 0 h 163"/>
                  <a:gd name="T82" fmla="*/ 0 w 184"/>
                  <a:gd name="T83" fmla="*/ 0 h 1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4"/>
                  <a:gd name="T127" fmla="*/ 0 h 163"/>
                  <a:gd name="T128" fmla="*/ 184 w 184"/>
                  <a:gd name="T129" fmla="*/ 163 h 1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4" h="163">
                    <a:moveTo>
                      <a:pt x="26" y="7"/>
                    </a:moveTo>
                    <a:lnTo>
                      <a:pt x="17" y="11"/>
                    </a:lnTo>
                    <a:lnTo>
                      <a:pt x="20" y="20"/>
                    </a:lnTo>
                    <a:lnTo>
                      <a:pt x="11" y="31"/>
                    </a:lnTo>
                    <a:lnTo>
                      <a:pt x="4" y="30"/>
                    </a:lnTo>
                    <a:lnTo>
                      <a:pt x="0" y="35"/>
                    </a:lnTo>
                    <a:lnTo>
                      <a:pt x="2" y="46"/>
                    </a:lnTo>
                    <a:lnTo>
                      <a:pt x="32" y="57"/>
                    </a:lnTo>
                    <a:lnTo>
                      <a:pt x="39" y="82"/>
                    </a:lnTo>
                    <a:lnTo>
                      <a:pt x="48" y="113"/>
                    </a:lnTo>
                    <a:lnTo>
                      <a:pt x="59" y="130"/>
                    </a:lnTo>
                    <a:lnTo>
                      <a:pt x="72" y="119"/>
                    </a:lnTo>
                    <a:lnTo>
                      <a:pt x="89" y="141"/>
                    </a:lnTo>
                    <a:lnTo>
                      <a:pt x="106" y="163"/>
                    </a:lnTo>
                    <a:lnTo>
                      <a:pt x="113" y="146"/>
                    </a:lnTo>
                    <a:lnTo>
                      <a:pt x="108" y="135"/>
                    </a:lnTo>
                    <a:lnTo>
                      <a:pt x="115" y="130"/>
                    </a:lnTo>
                    <a:lnTo>
                      <a:pt x="141" y="150"/>
                    </a:lnTo>
                    <a:lnTo>
                      <a:pt x="149" y="144"/>
                    </a:lnTo>
                    <a:lnTo>
                      <a:pt x="151" y="137"/>
                    </a:lnTo>
                    <a:lnTo>
                      <a:pt x="138" y="111"/>
                    </a:lnTo>
                    <a:lnTo>
                      <a:pt x="138" y="106"/>
                    </a:lnTo>
                    <a:lnTo>
                      <a:pt x="126" y="85"/>
                    </a:lnTo>
                    <a:lnTo>
                      <a:pt x="121" y="70"/>
                    </a:lnTo>
                    <a:lnTo>
                      <a:pt x="126" y="69"/>
                    </a:lnTo>
                    <a:lnTo>
                      <a:pt x="141" y="72"/>
                    </a:lnTo>
                    <a:lnTo>
                      <a:pt x="158" y="87"/>
                    </a:lnTo>
                    <a:lnTo>
                      <a:pt x="167" y="76"/>
                    </a:lnTo>
                    <a:lnTo>
                      <a:pt x="182" y="78"/>
                    </a:lnTo>
                    <a:lnTo>
                      <a:pt x="184" y="74"/>
                    </a:lnTo>
                    <a:lnTo>
                      <a:pt x="165" y="50"/>
                    </a:lnTo>
                    <a:lnTo>
                      <a:pt x="151" y="52"/>
                    </a:lnTo>
                    <a:lnTo>
                      <a:pt x="147" y="44"/>
                    </a:lnTo>
                    <a:lnTo>
                      <a:pt x="138" y="26"/>
                    </a:lnTo>
                    <a:lnTo>
                      <a:pt x="130" y="33"/>
                    </a:lnTo>
                    <a:lnTo>
                      <a:pt x="112" y="26"/>
                    </a:lnTo>
                    <a:lnTo>
                      <a:pt x="100" y="7"/>
                    </a:lnTo>
                    <a:lnTo>
                      <a:pt x="78" y="9"/>
                    </a:lnTo>
                    <a:lnTo>
                      <a:pt x="61" y="11"/>
                    </a:lnTo>
                    <a:lnTo>
                      <a:pt x="50" y="0"/>
                    </a:lnTo>
                    <a:lnTo>
                      <a:pt x="41" y="6"/>
                    </a:lnTo>
                    <a:lnTo>
                      <a:pt x="26" y="7"/>
                    </a:lnTo>
                    <a:close/>
                  </a:path>
                </a:pathLst>
              </a:custGeom>
              <a:solidFill>
                <a:schemeClr val="bg1">
                  <a:lumMod val="85000"/>
                </a:schemeClr>
              </a:solidFill>
              <a:ln w="12700">
                <a:noFill/>
                <a:prstDash val="solid"/>
                <a:round/>
                <a:headEnd/>
                <a:tailEnd/>
              </a:ln>
            </p:spPr>
            <p:txBody>
              <a:bodyPr/>
              <a:lstStyle/>
              <a:p>
                <a:endParaRPr lang="de-DE"/>
              </a:p>
            </p:txBody>
          </p:sp>
          <p:sp>
            <p:nvSpPr>
              <p:cNvPr id="88" name="Freeform 85"/>
              <p:cNvSpPr>
                <a:spLocks noChangeAspect="1"/>
              </p:cNvSpPr>
              <p:nvPr/>
            </p:nvSpPr>
            <p:spPr bwMode="auto">
              <a:xfrm>
                <a:off x="4557140" y="5894772"/>
                <a:ext cx="822642" cy="570502"/>
              </a:xfrm>
              <a:custGeom>
                <a:avLst/>
                <a:gdLst>
                  <a:gd name="T0" fmla="*/ 0 w 430"/>
                  <a:gd name="T1" fmla="*/ 0 h 386"/>
                  <a:gd name="T2" fmla="*/ 0 w 430"/>
                  <a:gd name="T3" fmla="*/ 0 h 386"/>
                  <a:gd name="T4" fmla="*/ 0 w 430"/>
                  <a:gd name="T5" fmla="*/ 1 h 386"/>
                  <a:gd name="T6" fmla="*/ 0 w 430"/>
                  <a:gd name="T7" fmla="*/ 1 h 386"/>
                  <a:gd name="T8" fmla="*/ 0 w 430"/>
                  <a:gd name="T9" fmla="*/ 1 h 386"/>
                  <a:gd name="T10" fmla="*/ 0 w 430"/>
                  <a:gd name="T11" fmla="*/ 1 h 386"/>
                  <a:gd name="T12" fmla="*/ 0 w 430"/>
                  <a:gd name="T13" fmla="*/ 1 h 386"/>
                  <a:gd name="T14" fmla="*/ 0 w 430"/>
                  <a:gd name="T15" fmla="*/ 1 h 386"/>
                  <a:gd name="T16" fmla="*/ 0 w 430"/>
                  <a:gd name="T17" fmla="*/ 1 h 386"/>
                  <a:gd name="T18" fmla="*/ 0 w 430"/>
                  <a:gd name="T19" fmla="*/ 1 h 386"/>
                  <a:gd name="T20" fmla="*/ 0 w 430"/>
                  <a:gd name="T21" fmla="*/ 1 h 386"/>
                  <a:gd name="T22" fmla="*/ 0 w 430"/>
                  <a:gd name="T23" fmla="*/ 1 h 386"/>
                  <a:gd name="T24" fmla="*/ 0 w 430"/>
                  <a:gd name="T25" fmla="*/ 1 h 386"/>
                  <a:gd name="T26" fmla="*/ 1 w 430"/>
                  <a:gd name="T27" fmla="*/ 1 h 386"/>
                  <a:gd name="T28" fmla="*/ 1 w 430"/>
                  <a:gd name="T29" fmla="*/ 1 h 386"/>
                  <a:gd name="T30" fmla="*/ 1 w 430"/>
                  <a:gd name="T31" fmla="*/ 1 h 386"/>
                  <a:gd name="T32" fmla="*/ 1 w 430"/>
                  <a:gd name="T33" fmla="*/ 1 h 386"/>
                  <a:gd name="T34" fmla="*/ 1 w 430"/>
                  <a:gd name="T35" fmla="*/ 1 h 386"/>
                  <a:gd name="T36" fmla="*/ 1 w 430"/>
                  <a:gd name="T37" fmla="*/ 1 h 386"/>
                  <a:gd name="T38" fmla="*/ 1 w 430"/>
                  <a:gd name="T39" fmla="*/ 1 h 386"/>
                  <a:gd name="T40" fmla="*/ 1 w 430"/>
                  <a:gd name="T41" fmla="*/ 1 h 386"/>
                  <a:gd name="T42" fmla="*/ 1 w 430"/>
                  <a:gd name="T43" fmla="*/ 1 h 386"/>
                  <a:gd name="T44" fmla="*/ 1 w 430"/>
                  <a:gd name="T45" fmla="*/ 1 h 386"/>
                  <a:gd name="T46" fmla="*/ 1 w 430"/>
                  <a:gd name="T47" fmla="*/ 1 h 386"/>
                  <a:gd name="T48" fmla="*/ 1 w 430"/>
                  <a:gd name="T49" fmla="*/ 1 h 386"/>
                  <a:gd name="T50" fmla="*/ 1 w 430"/>
                  <a:gd name="T51" fmla="*/ 1 h 386"/>
                  <a:gd name="T52" fmla="*/ 1 w 430"/>
                  <a:gd name="T53" fmla="*/ 1 h 386"/>
                  <a:gd name="T54" fmla="*/ 1 w 430"/>
                  <a:gd name="T55" fmla="*/ 1 h 386"/>
                  <a:gd name="T56" fmla="*/ 1 w 430"/>
                  <a:gd name="T57" fmla="*/ 0 h 386"/>
                  <a:gd name="T58" fmla="*/ 1 w 430"/>
                  <a:gd name="T59" fmla="*/ 0 h 386"/>
                  <a:gd name="T60" fmla="*/ 1 w 430"/>
                  <a:gd name="T61" fmla="*/ 0 h 386"/>
                  <a:gd name="T62" fmla="*/ 1 w 430"/>
                  <a:gd name="T63" fmla="*/ 0 h 386"/>
                  <a:gd name="T64" fmla="*/ 1 w 430"/>
                  <a:gd name="T65" fmla="*/ 0 h 386"/>
                  <a:gd name="T66" fmla="*/ 1 w 430"/>
                  <a:gd name="T67" fmla="*/ 0 h 386"/>
                  <a:gd name="T68" fmla="*/ 1 w 430"/>
                  <a:gd name="T69" fmla="*/ 0 h 386"/>
                  <a:gd name="T70" fmla="*/ 1 w 430"/>
                  <a:gd name="T71" fmla="*/ 0 h 386"/>
                  <a:gd name="T72" fmla="*/ 1 w 430"/>
                  <a:gd name="T73" fmla="*/ 0 h 386"/>
                  <a:gd name="T74" fmla="*/ 1 w 430"/>
                  <a:gd name="T75" fmla="*/ 0 h 386"/>
                  <a:gd name="T76" fmla="*/ 1 w 430"/>
                  <a:gd name="T77" fmla="*/ 0 h 386"/>
                  <a:gd name="T78" fmla="*/ 1 w 430"/>
                  <a:gd name="T79" fmla="*/ 0 h 386"/>
                  <a:gd name="T80" fmla="*/ 1 w 430"/>
                  <a:gd name="T81" fmla="*/ 0 h 386"/>
                  <a:gd name="T82" fmla="*/ 1 w 430"/>
                  <a:gd name="T83" fmla="*/ 0 h 386"/>
                  <a:gd name="T84" fmla="*/ 1 w 430"/>
                  <a:gd name="T85" fmla="*/ 0 h 386"/>
                  <a:gd name="T86" fmla="*/ 2 w 430"/>
                  <a:gd name="T87" fmla="*/ 0 h 386"/>
                  <a:gd name="T88" fmla="*/ 2 w 430"/>
                  <a:gd name="T89" fmla="*/ 0 h 386"/>
                  <a:gd name="T90" fmla="*/ 2 w 430"/>
                  <a:gd name="T91" fmla="*/ 0 h 386"/>
                  <a:gd name="T92" fmla="*/ 2 w 430"/>
                  <a:gd name="T93" fmla="*/ 0 h 386"/>
                  <a:gd name="T94" fmla="*/ 2 w 430"/>
                  <a:gd name="T95" fmla="*/ 0 h 386"/>
                  <a:gd name="T96" fmla="*/ 2 w 430"/>
                  <a:gd name="T97" fmla="*/ 0 h 386"/>
                  <a:gd name="T98" fmla="*/ 2 w 430"/>
                  <a:gd name="T99" fmla="*/ 0 h 386"/>
                  <a:gd name="T100" fmla="*/ 2 w 430"/>
                  <a:gd name="T101" fmla="*/ 0 h 386"/>
                  <a:gd name="T102" fmla="*/ 2 w 430"/>
                  <a:gd name="T103" fmla="*/ 0 h 386"/>
                  <a:gd name="T104" fmla="*/ 1 w 430"/>
                  <a:gd name="T105" fmla="*/ 0 h 386"/>
                  <a:gd name="T106" fmla="*/ 1 w 430"/>
                  <a:gd name="T107" fmla="*/ 0 h 386"/>
                  <a:gd name="T108" fmla="*/ 1 w 430"/>
                  <a:gd name="T109" fmla="*/ 0 h 386"/>
                  <a:gd name="T110" fmla="*/ 1 w 430"/>
                  <a:gd name="T111" fmla="*/ 0 h 386"/>
                  <a:gd name="T112" fmla="*/ 1 w 430"/>
                  <a:gd name="T113" fmla="*/ 0 h 386"/>
                  <a:gd name="T114" fmla="*/ 1 w 430"/>
                  <a:gd name="T115" fmla="*/ 0 h 386"/>
                  <a:gd name="T116" fmla="*/ 0 w 430"/>
                  <a:gd name="T117" fmla="*/ 0 h 386"/>
                  <a:gd name="T118" fmla="*/ 0 w 430"/>
                  <a:gd name="T119" fmla="*/ 0 h 386"/>
                  <a:gd name="T120" fmla="*/ 0 w 430"/>
                  <a:gd name="T121" fmla="*/ 0 h 3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0"/>
                  <a:gd name="T184" fmla="*/ 0 h 386"/>
                  <a:gd name="T185" fmla="*/ 430 w 430"/>
                  <a:gd name="T186" fmla="*/ 386 h 3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0" h="386">
                    <a:moveTo>
                      <a:pt x="87" y="95"/>
                    </a:moveTo>
                    <a:lnTo>
                      <a:pt x="78" y="102"/>
                    </a:lnTo>
                    <a:lnTo>
                      <a:pt x="68" y="135"/>
                    </a:lnTo>
                    <a:lnTo>
                      <a:pt x="55" y="167"/>
                    </a:lnTo>
                    <a:lnTo>
                      <a:pt x="50" y="171"/>
                    </a:lnTo>
                    <a:lnTo>
                      <a:pt x="44" y="182"/>
                    </a:lnTo>
                    <a:lnTo>
                      <a:pt x="37" y="193"/>
                    </a:lnTo>
                    <a:lnTo>
                      <a:pt x="24" y="200"/>
                    </a:lnTo>
                    <a:lnTo>
                      <a:pt x="13" y="204"/>
                    </a:lnTo>
                    <a:lnTo>
                      <a:pt x="0" y="204"/>
                    </a:lnTo>
                    <a:lnTo>
                      <a:pt x="17" y="241"/>
                    </a:lnTo>
                    <a:lnTo>
                      <a:pt x="31" y="260"/>
                    </a:lnTo>
                    <a:lnTo>
                      <a:pt x="44" y="260"/>
                    </a:lnTo>
                    <a:lnTo>
                      <a:pt x="57" y="260"/>
                    </a:lnTo>
                    <a:lnTo>
                      <a:pt x="61" y="269"/>
                    </a:lnTo>
                    <a:lnTo>
                      <a:pt x="48" y="278"/>
                    </a:lnTo>
                    <a:lnTo>
                      <a:pt x="48" y="290"/>
                    </a:lnTo>
                    <a:lnTo>
                      <a:pt x="57" y="308"/>
                    </a:lnTo>
                    <a:lnTo>
                      <a:pt x="68" y="323"/>
                    </a:lnTo>
                    <a:lnTo>
                      <a:pt x="76" y="330"/>
                    </a:lnTo>
                    <a:lnTo>
                      <a:pt x="80" y="319"/>
                    </a:lnTo>
                    <a:lnTo>
                      <a:pt x="91" y="317"/>
                    </a:lnTo>
                    <a:lnTo>
                      <a:pt x="104" y="328"/>
                    </a:lnTo>
                    <a:lnTo>
                      <a:pt x="107" y="319"/>
                    </a:lnTo>
                    <a:lnTo>
                      <a:pt x="128" y="321"/>
                    </a:lnTo>
                    <a:lnTo>
                      <a:pt x="159" y="325"/>
                    </a:lnTo>
                    <a:lnTo>
                      <a:pt x="181" y="332"/>
                    </a:lnTo>
                    <a:lnTo>
                      <a:pt x="190" y="341"/>
                    </a:lnTo>
                    <a:lnTo>
                      <a:pt x="200" y="354"/>
                    </a:lnTo>
                    <a:lnTo>
                      <a:pt x="207" y="362"/>
                    </a:lnTo>
                    <a:lnTo>
                      <a:pt x="216" y="354"/>
                    </a:lnTo>
                    <a:lnTo>
                      <a:pt x="229" y="353"/>
                    </a:lnTo>
                    <a:lnTo>
                      <a:pt x="248" y="366"/>
                    </a:lnTo>
                    <a:lnTo>
                      <a:pt x="271" y="386"/>
                    </a:lnTo>
                    <a:lnTo>
                      <a:pt x="277" y="382"/>
                    </a:lnTo>
                    <a:lnTo>
                      <a:pt x="278" y="367"/>
                    </a:lnTo>
                    <a:lnTo>
                      <a:pt x="278" y="351"/>
                    </a:lnTo>
                    <a:lnTo>
                      <a:pt x="277" y="336"/>
                    </a:lnTo>
                    <a:lnTo>
                      <a:pt x="266" y="319"/>
                    </a:lnTo>
                    <a:lnTo>
                      <a:pt x="259" y="323"/>
                    </a:lnTo>
                    <a:lnTo>
                      <a:pt x="242" y="315"/>
                    </a:lnTo>
                    <a:lnTo>
                      <a:pt x="215" y="295"/>
                    </a:lnTo>
                    <a:lnTo>
                      <a:pt x="207" y="288"/>
                    </a:lnTo>
                    <a:lnTo>
                      <a:pt x="189" y="286"/>
                    </a:lnTo>
                    <a:lnTo>
                      <a:pt x="179" y="280"/>
                    </a:lnTo>
                    <a:lnTo>
                      <a:pt x="179" y="273"/>
                    </a:lnTo>
                    <a:lnTo>
                      <a:pt x="190" y="262"/>
                    </a:lnTo>
                    <a:lnTo>
                      <a:pt x="194" y="258"/>
                    </a:lnTo>
                    <a:lnTo>
                      <a:pt x="187" y="249"/>
                    </a:lnTo>
                    <a:lnTo>
                      <a:pt x="183" y="236"/>
                    </a:lnTo>
                    <a:lnTo>
                      <a:pt x="187" y="230"/>
                    </a:lnTo>
                    <a:lnTo>
                      <a:pt x="202" y="245"/>
                    </a:lnTo>
                    <a:lnTo>
                      <a:pt x="215" y="251"/>
                    </a:lnTo>
                    <a:lnTo>
                      <a:pt x="215" y="238"/>
                    </a:lnTo>
                    <a:lnTo>
                      <a:pt x="207" y="223"/>
                    </a:lnTo>
                    <a:lnTo>
                      <a:pt x="190" y="202"/>
                    </a:lnTo>
                    <a:lnTo>
                      <a:pt x="172" y="174"/>
                    </a:lnTo>
                    <a:lnTo>
                      <a:pt x="170" y="160"/>
                    </a:lnTo>
                    <a:lnTo>
                      <a:pt x="168" y="147"/>
                    </a:lnTo>
                    <a:lnTo>
                      <a:pt x="165" y="134"/>
                    </a:lnTo>
                    <a:lnTo>
                      <a:pt x="163" y="121"/>
                    </a:lnTo>
                    <a:lnTo>
                      <a:pt x="176" y="117"/>
                    </a:lnTo>
                    <a:lnTo>
                      <a:pt x="174" y="126"/>
                    </a:lnTo>
                    <a:lnTo>
                      <a:pt x="185" y="139"/>
                    </a:lnTo>
                    <a:lnTo>
                      <a:pt x="192" y="139"/>
                    </a:lnTo>
                    <a:lnTo>
                      <a:pt x="190" y="147"/>
                    </a:lnTo>
                    <a:lnTo>
                      <a:pt x="226" y="182"/>
                    </a:lnTo>
                    <a:lnTo>
                      <a:pt x="227" y="176"/>
                    </a:lnTo>
                    <a:lnTo>
                      <a:pt x="220" y="160"/>
                    </a:lnTo>
                    <a:lnTo>
                      <a:pt x="231" y="156"/>
                    </a:lnTo>
                    <a:lnTo>
                      <a:pt x="248" y="163"/>
                    </a:lnTo>
                    <a:lnTo>
                      <a:pt x="257" y="176"/>
                    </a:lnTo>
                    <a:lnTo>
                      <a:pt x="259" y="167"/>
                    </a:lnTo>
                    <a:lnTo>
                      <a:pt x="246" y="152"/>
                    </a:lnTo>
                    <a:lnTo>
                      <a:pt x="248" y="145"/>
                    </a:lnTo>
                    <a:lnTo>
                      <a:pt x="257" y="141"/>
                    </a:lnTo>
                    <a:lnTo>
                      <a:pt x="282" y="152"/>
                    </a:lnTo>
                    <a:lnTo>
                      <a:pt x="288" y="148"/>
                    </a:lnTo>
                    <a:lnTo>
                      <a:pt x="286" y="137"/>
                    </a:lnTo>
                    <a:lnTo>
                      <a:pt x="275" y="130"/>
                    </a:lnTo>
                    <a:lnTo>
                      <a:pt x="257" y="122"/>
                    </a:lnTo>
                    <a:lnTo>
                      <a:pt x="246" y="113"/>
                    </a:lnTo>
                    <a:lnTo>
                      <a:pt x="244" y="106"/>
                    </a:lnTo>
                    <a:lnTo>
                      <a:pt x="248" y="98"/>
                    </a:lnTo>
                    <a:lnTo>
                      <a:pt x="273" y="95"/>
                    </a:lnTo>
                    <a:lnTo>
                      <a:pt x="299" y="87"/>
                    </a:lnTo>
                    <a:lnTo>
                      <a:pt x="317" y="89"/>
                    </a:lnTo>
                    <a:lnTo>
                      <a:pt x="350" y="82"/>
                    </a:lnTo>
                    <a:lnTo>
                      <a:pt x="356" y="78"/>
                    </a:lnTo>
                    <a:lnTo>
                      <a:pt x="378" y="87"/>
                    </a:lnTo>
                    <a:lnTo>
                      <a:pt x="397" y="97"/>
                    </a:lnTo>
                    <a:lnTo>
                      <a:pt x="406" y="76"/>
                    </a:lnTo>
                    <a:lnTo>
                      <a:pt x="423" y="54"/>
                    </a:lnTo>
                    <a:lnTo>
                      <a:pt x="428" y="48"/>
                    </a:lnTo>
                    <a:lnTo>
                      <a:pt x="430" y="9"/>
                    </a:lnTo>
                    <a:lnTo>
                      <a:pt x="428" y="6"/>
                    </a:lnTo>
                    <a:lnTo>
                      <a:pt x="419" y="0"/>
                    </a:lnTo>
                    <a:lnTo>
                      <a:pt x="408" y="0"/>
                    </a:lnTo>
                    <a:lnTo>
                      <a:pt x="402" y="6"/>
                    </a:lnTo>
                    <a:lnTo>
                      <a:pt x="402" y="20"/>
                    </a:lnTo>
                    <a:lnTo>
                      <a:pt x="404" y="32"/>
                    </a:lnTo>
                    <a:lnTo>
                      <a:pt x="389" y="35"/>
                    </a:lnTo>
                    <a:lnTo>
                      <a:pt x="378" y="43"/>
                    </a:lnTo>
                    <a:lnTo>
                      <a:pt x="371" y="45"/>
                    </a:lnTo>
                    <a:lnTo>
                      <a:pt x="347" y="39"/>
                    </a:lnTo>
                    <a:lnTo>
                      <a:pt x="338" y="33"/>
                    </a:lnTo>
                    <a:lnTo>
                      <a:pt x="325" y="41"/>
                    </a:lnTo>
                    <a:lnTo>
                      <a:pt x="306" y="20"/>
                    </a:lnTo>
                    <a:lnTo>
                      <a:pt x="286" y="35"/>
                    </a:lnTo>
                    <a:lnTo>
                      <a:pt x="271" y="45"/>
                    </a:lnTo>
                    <a:lnTo>
                      <a:pt x="255" y="52"/>
                    </a:lnTo>
                    <a:lnTo>
                      <a:pt x="231" y="56"/>
                    </a:lnTo>
                    <a:lnTo>
                      <a:pt x="215" y="61"/>
                    </a:lnTo>
                    <a:lnTo>
                      <a:pt x="202" y="61"/>
                    </a:lnTo>
                    <a:lnTo>
                      <a:pt x="196" y="63"/>
                    </a:lnTo>
                    <a:lnTo>
                      <a:pt x="183" y="78"/>
                    </a:lnTo>
                    <a:lnTo>
                      <a:pt x="172" y="78"/>
                    </a:lnTo>
                    <a:lnTo>
                      <a:pt x="153" y="82"/>
                    </a:lnTo>
                    <a:lnTo>
                      <a:pt x="135" y="80"/>
                    </a:lnTo>
                    <a:lnTo>
                      <a:pt x="126" y="97"/>
                    </a:lnTo>
                    <a:lnTo>
                      <a:pt x="111" y="98"/>
                    </a:lnTo>
                    <a:lnTo>
                      <a:pt x="98" y="97"/>
                    </a:lnTo>
                    <a:lnTo>
                      <a:pt x="87" y="95"/>
                    </a:lnTo>
                    <a:close/>
                  </a:path>
                </a:pathLst>
              </a:custGeom>
              <a:solidFill>
                <a:schemeClr val="bg1">
                  <a:lumMod val="85000"/>
                </a:schemeClr>
              </a:solidFill>
              <a:ln w="12700">
                <a:noFill/>
                <a:prstDash val="solid"/>
                <a:round/>
                <a:headEnd/>
                <a:tailEnd/>
              </a:ln>
            </p:spPr>
            <p:txBody>
              <a:bodyPr/>
              <a:lstStyle/>
              <a:p>
                <a:endParaRPr lang="de-DE"/>
              </a:p>
            </p:txBody>
          </p:sp>
          <p:sp>
            <p:nvSpPr>
              <p:cNvPr id="89" name="Freeform 86"/>
              <p:cNvSpPr>
                <a:spLocks noChangeAspect="1"/>
              </p:cNvSpPr>
              <p:nvPr/>
            </p:nvSpPr>
            <p:spPr bwMode="auto">
              <a:xfrm>
                <a:off x="4962321" y="6287199"/>
                <a:ext cx="208730" cy="128610"/>
              </a:xfrm>
              <a:custGeom>
                <a:avLst/>
                <a:gdLst>
                  <a:gd name="T0" fmla="*/ 0 w 107"/>
                  <a:gd name="T1" fmla="*/ 0 h 87"/>
                  <a:gd name="T2" fmla="*/ 0 w 107"/>
                  <a:gd name="T3" fmla="*/ 0 h 87"/>
                  <a:gd name="T4" fmla="*/ 0 w 107"/>
                  <a:gd name="T5" fmla="*/ 0 h 87"/>
                  <a:gd name="T6" fmla="*/ 0 w 107"/>
                  <a:gd name="T7" fmla="*/ 0 h 87"/>
                  <a:gd name="T8" fmla="*/ 0 w 107"/>
                  <a:gd name="T9" fmla="*/ 0 h 87"/>
                  <a:gd name="T10" fmla="*/ 0 w 107"/>
                  <a:gd name="T11" fmla="*/ 0 h 87"/>
                  <a:gd name="T12" fmla="*/ 0 w 107"/>
                  <a:gd name="T13" fmla="*/ 0 h 87"/>
                  <a:gd name="T14" fmla="*/ 0 w 107"/>
                  <a:gd name="T15" fmla="*/ 0 h 87"/>
                  <a:gd name="T16" fmla="*/ 0 w 107"/>
                  <a:gd name="T17" fmla="*/ 0 h 87"/>
                  <a:gd name="T18" fmla="*/ 0 w 107"/>
                  <a:gd name="T19" fmla="*/ 0 h 87"/>
                  <a:gd name="T20" fmla="*/ 0 w 107"/>
                  <a:gd name="T21" fmla="*/ 0 h 87"/>
                  <a:gd name="T22" fmla="*/ 0 w 107"/>
                  <a:gd name="T23" fmla="*/ 0 h 87"/>
                  <a:gd name="T24" fmla="*/ 0 w 107"/>
                  <a:gd name="T25" fmla="*/ 0 h 87"/>
                  <a:gd name="T26" fmla="*/ 0 w 107"/>
                  <a:gd name="T27" fmla="*/ 0 h 87"/>
                  <a:gd name="T28" fmla="*/ 0 w 107"/>
                  <a:gd name="T29" fmla="*/ 0 h 87"/>
                  <a:gd name="T30" fmla="*/ 0 w 107"/>
                  <a:gd name="T31" fmla="*/ 0 h 87"/>
                  <a:gd name="T32" fmla="*/ 0 w 107"/>
                  <a:gd name="T33" fmla="*/ 0 h 87"/>
                  <a:gd name="T34" fmla="*/ 0 w 107"/>
                  <a:gd name="T35" fmla="*/ 0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7"/>
                  <a:gd name="T55" fmla="*/ 0 h 87"/>
                  <a:gd name="T56" fmla="*/ 107 w 107"/>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7" h="87">
                    <a:moveTo>
                      <a:pt x="9" y="0"/>
                    </a:moveTo>
                    <a:lnTo>
                      <a:pt x="0" y="7"/>
                    </a:lnTo>
                    <a:lnTo>
                      <a:pt x="11" y="26"/>
                    </a:lnTo>
                    <a:lnTo>
                      <a:pt x="24" y="30"/>
                    </a:lnTo>
                    <a:lnTo>
                      <a:pt x="39" y="46"/>
                    </a:lnTo>
                    <a:lnTo>
                      <a:pt x="52" y="54"/>
                    </a:lnTo>
                    <a:lnTo>
                      <a:pt x="74" y="70"/>
                    </a:lnTo>
                    <a:lnTo>
                      <a:pt x="87" y="76"/>
                    </a:lnTo>
                    <a:lnTo>
                      <a:pt x="103" y="87"/>
                    </a:lnTo>
                    <a:lnTo>
                      <a:pt x="107" y="81"/>
                    </a:lnTo>
                    <a:lnTo>
                      <a:pt x="74" y="56"/>
                    </a:lnTo>
                    <a:lnTo>
                      <a:pt x="72" y="44"/>
                    </a:lnTo>
                    <a:lnTo>
                      <a:pt x="68" y="33"/>
                    </a:lnTo>
                    <a:lnTo>
                      <a:pt x="54" y="20"/>
                    </a:lnTo>
                    <a:lnTo>
                      <a:pt x="50" y="22"/>
                    </a:lnTo>
                    <a:lnTo>
                      <a:pt x="32" y="9"/>
                    </a:lnTo>
                    <a:lnTo>
                      <a:pt x="22" y="4"/>
                    </a:lnTo>
                    <a:lnTo>
                      <a:pt x="9" y="0"/>
                    </a:lnTo>
                    <a:close/>
                  </a:path>
                </a:pathLst>
              </a:custGeom>
              <a:solidFill>
                <a:schemeClr val="bg1">
                  <a:lumMod val="85000"/>
                </a:schemeClr>
              </a:solidFill>
              <a:ln w="12700">
                <a:noFill/>
                <a:prstDash val="solid"/>
                <a:round/>
                <a:headEnd/>
                <a:tailEnd/>
              </a:ln>
            </p:spPr>
            <p:txBody>
              <a:bodyPr/>
              <a:lstStyle/>
              <a:p>
                <a:endParaRPr lang="de-DE"/>
              </a:p>
            </p:txBody>
          </p:sp>
          <p:sp>
            <p:nvSpPr>
              <p:cNvPr id="91" name="Freeform 88"/>
              <p:cNvSpPr>
                <a:spLocks noChangeAspect="1"/>
              </p:cNvSpPr>
              <p:nvPr/>
            </p:nvSpPr>
            <p:spPr bwMode="auto">
              <a:xfrm>
                <a:off x="5138309" y="6089337"/>
                <a:ext cx="114597" cy="85740"/>
              </a:xfrm>
              <a:custGeom>
                <a:avLst/>
                <a:gdLst>
                  <a:gd name="T0" fmla="*/ 19 w 30"/>
                  <a:gd name="T1" fmla="*/ 0 h 28"/>
                  <a:gd name="T2" fmla="*/ 7 w 30"/>
                  <a:gd name="T3" fmla="*/ 0 h 28"/>
                  <a:gd name="T4" fmla="*/ 2 w 30"/>
                  <a:gd name="T5" fmla="*/ 6 h 28"/>
                  <a:gd name="T6" fmla="*/ 0 w 30"/>
                  <a:gd name="T7" fmla="*/ 8 h 28"/>
                  <a:gd name="T8" fmla="*/ 0 w 30"/>
                  <a:gd name="T9" fmla="*/ 16 h 28"/>
                  <a:gd name="T10" fmla="*/ 7 w 30"/>
                  <a:gd name="T11" fmla="*/ 17 h 28"/>
                  <a:gd name="T12" fmla="*/ 17 w 30"/>
                  <a:gd name="T13" fmla="*/ 10 h 28"/>
                  <a:gd name="T14" fmla="*/ 19 w 30"/>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8"/>
                  <a:gd name="T26" fmla="*/ 30 w 3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8">
                    <a:moveTo>
                      <a:pt x="30" y="0"/>
                    </a:moveTo>
                    <a:lnTo>
                      <a:pt x="11" y="0"/>
                    </a:lnTo>
                    <a:lnTo>
                      <a:pt x="2" y="6"/>
                    </a:lnTo>
                    <a:lnTo>
                      <a:pt x="0" y="15"/>
                    </a:lnTo>
                    <a:lnTo>
                      <a:pt x="0" y="26"/>
                    </a:lnTo>
                    <a:lnTo>
                      <a:pt x="9" y="28"/>
                    </a:lnTo>
                    <a:lnTo>
                      <a:pt x="26" y="17"/>
                    </a:lnTo>
                    <a:lnTo>
                      <a:pt x="30" y="0"/>
                    </a:lnTo>
                    <a:close/>
                  </a:path>
                </a:pathLst>
              </a:custGeom>
              <a:solidFill>
                <a:schemeClr val="bg1">
                  <a:lumMod val="85000"/>
                </a:schemeClr>
              </a:solidFill>
              <a:ln w="12700">
                <a:noFill/>
                <a:prstDash val="solid"/>
                <a:round/>
                <a:headEnd/>
                <a:tailEnd/>
              </a:ln>
            </p:spPr>
            <p:txBody>
              <a:bodyPr/>
              <a:lstStyle/>
              <a:p>
                <a:endParaRPr lang="de-DE"/>
              </a:p>
            </p:txBody>
          </p:sp>
          <p:sp>
            <p:nvSpPr>
              <p:cNvPr id="92" name="Freeform 89"/>
              <p:cNvSpPr>
                <a:spLocks noChangeAspect="1"/>
              </p:cNvSpPr>
              <p:nvPr/>
            </p:nvSpPr>
            <p:spPr bwMode="auto">
              <a:xfrm>
                <a:off x="5379781" y="6475168"/>
                <a:ext cx="212823" cy="95633"/>
              </a:xfrm>
              <a:custGeom>
                <a:avLst/>
                <a:gdLst>
                  <a:gd name="T0" fmla="*/ 218 w 41"/>
                  <a:gd name="T1" fmla="*/ 45 h 22"/>
                  <a:gd name="T2" fmla="*/ 119 w 41"/>
                  <a:gd name="T3" fmla="*/ 152 h 22"/>
                  <a:gd name="T4" fmla="*/ 47 w 41"/>
                  <a:gd name="T5" fmla="*/ 152 h 22"/>
                  <a:gd name="T6" fmla="*/ 0 w 41"/>
                  <a:gd name="T7" fmla="*/ 103 h 22"/>
                  <a:gd name="T8" fmla="*/ 32 w 41"/>
                  <a:gd name="T9" fmla="*/ 16 h 22"/>
                  <a:gd name="T10" fmla="*/ 137 w 41"/>
                  <a:gd name="T11" fmla="*/ 0 h 22"/>
                  <a:gd name="T12" fmla="*/ 218 w 41"/>
                  <a:gd name="T13" fmla="*/ 45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41" y="6"/>
                    </a:moveTo>
                    <a:lnTo>
                      <a:pt x="22" y="22"/>
                    </a:lnTo>
                    <a:lnTo>
                      <a:pt x="9" y="22"/>
                    </a:lnTo>
                    <a:lnTo>
                      <a:pt x="0" y="15"/>
                    </a:lnTo>
                    <a:lnTo>
                      <a:pt x="6" y="2"/>
                    </a:lnTo>
                    <a:lnTo>
                      <a:pt x="26" y="0"/>
                    </a:lnTo>
                    <a:lnTo>
                      <a:pt x="41" y="6"/>
                    </a:lnTo>
                    <a:close/>
                  </a:path>
                </a:pathLst>
              </a:custGeom>
              <a:solidFill>
                <a:schemeClr val="bg1">
                  <a:lumMod val="85000"/>
                </a:schemeClr>
              </a:solidFill>
              <a:ln w="12700">
                <a:noFill/>
                <a:prstDash val="solid"/>
                <a:round/>
                <a:headEnd/>
                <a:tailEnd/>
              </a:ln>
            </p:spPr>
            <p:txBody>
              <a:bodyPr/>
              <a:lstStyle/>
              <a:p>
                <a:endParaRPr lang="de-DE"/>
              </a:p>
            </p:txBody>
          </p:sp>
          <p:sp>
            <p:nvSpPr>
              <p:cNvPr id="93" name="Freeform 90"/>
              <p:cNvSpPr>
                <a:spLocks noChangeAspect="1"/>
              </p:cNvSpPr>
              <p:nvPr/>
            </p:nvSpPr>
            <p:spPr bwMode="auto">
              <a:xfrm>
                <a:off x="5539398" y="6564206"/>
                <a:ext cx="135061" cy="85740"/>
              </a:xfrm>
              <a:custGeom>
                <a:avLst/>
                <a:gdLst>
                  <a:gd name="T0" fmla="*/ 8 w 42"/>
                  <a:gd name="T1" fmla="*/ 0 h 34"/>
                  <a:gd name="T2" fmla="*/ 8 w 42"/>
                  <a:gd name="T3" fmla="*/ 2 h 34"/>
                  <a:gd name="T4" fmla="*/ 3 w 42"/>
                  <a:gd name="T5" fmla="*/ 5 h 34"/>
                  <a:gd name="T6" fmla="*/ 2 w 42"/>
                  <a:gd name="T7" fmla="*/ 5 h 34"/>
                  <a:gd name="T8" fmla="*/ 0 w 42"/>
                  <a:gd name="T9" fmla="*/ 5 h 34"/>
                  <a:gd name="T10" fmla="*/ 2 w 42"/>
                  <a:gd name="T11" fmla="*/ 3 h 34"/>
                  <a:gd name="T12" fmla="*/ 4 w 42"/>
                  <a:gd name="T13" fmla="*/ 2 h 34"/>
                  <a:gd name="T14" fmla="*/ 8 w 42"/>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34"/>
                  <a:gd name="T26" fmla="*/ 42 w 42"/>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34">
                    <a:moveTo>
                      <a:pt x="42" y="0"/>
                    </a:moveTo>
                    <a:lnTo>
                      <a:pt x="42" y="11"/>
                    </a:lnTo>
                    <a:lnTo>
                      <a:pt x="16" y="29"/>
                    </a:lnTo>
                    <a:lnTo>
                      <a:pt x="5" y="34"/>
                    </a:lnTo>
                    <a:lnTo>
                      <a:pt x="0" y="32"/>
                    </a:lnTo>
                    <a:lnTo>
                      <a:pt x="4" y="20"/>
                    </a:lnTo>
                    <a:lnTo>
                      <a:pt x="22" y="6"/>
                    </a:lnTo>
                    <a:lnTo>
                      <a:pt x="42" y="0"/>
                    </a:lnTo>
                    <a:close/>
                  </a:path>
                </a:pathLst>
              </a:custGeom>
              <a:solidFill>
                <a:schemeClr val="bg1">
                  <a:lumMod val="85000"/>
                </a:schemeClr>
              </a:solidFill>
              <a:ln w="12700">
                <a:noFill/>
                <a:prstDash val="solid"/>
                <a:round/>
                <a:headEnd/>
                <a:tailEnd/>
              </a:ln>
            </p:spPr>
            <p:txBody>
              <a:bodyPr/>
              <a:lstStyle/>
              <a:p>
                <a:endParaRPr lang="de-DE"/>
              </a:p>
            </p:txBody>
          </p:sp>
          <p:sp>
            <p:nvSpPr>
              <p:cNvPr id="94" name="Freeform 91"/>
              <p:cNvSpPr>
                <a:spLocks noChangeAspect="1"/>
              </p:cNvSpPr>
              <p:nvPr/>
            </p:nvSpPr>
            <p:spPr bwMode="auto">
              <a:xfrm>
                <a:off x="5240628" y="6171779"/>
                <a:ext cx="159617" cy="85740"/>
              </a:xfrm>
              <a:custGeom>
                <a:avLst/>
                <a:gdLst>
                  <a:gd name="T0" fmla="*/ 4 w 52"/>
                  <a:gd name="T1" fmla="*/ 0 h 37"/>
                  <a:gd name="T2" fmla="*/ 8 w 52"/>
                  <a:gd name="T3" fmla="*/ 2 h 37"/>
                  <a:gd name="T4" fmla="*/ 6 w 52"/>
                  <a:gd name="T5" fmla="*/ 3 h 37"/>
                  <a:gd name="T6" fmla="*/ 5 w 52"/>
                  <a:gd name="T7" fmla="*/ 3 h 37"/>
                  <a:gd name="T8" fmla="*/ 5 w 52"/>
                  <a:gd name="T9" fmla="*/ 3 h 37"/>
                  <a:gd name="T10" fmla="*/ 4 w 52"/>
                  <a:gd name="T11" fmla="*/ 2 h 37"/>
                  <a:gd name="T12" fmla="*/ 3 w 52"/>
                  <a:gd name="T13" fmla="*/ 3 h 37"/>
                  <a:gd name="T14" fmla="*/ 2 w 52"/>
                  <a:gd name="T15" fmla="*/ 2 h 37"/>
                  <a:gd name="T16" fmla="*/ 2 w 52"/>
                  <a:gd name="T17" fmla="*/ 1 h 37"/>
                  <a:gd name="T18" fmla="*/ 2 w 52"/>
                  <a:gd name="T19" fmla="*/ 1 h 37"/>
                  <a:gd name="T20" fmla="*/ 2 w 52"/>
                  <a:gd name="T21" fmla="*/ 1 h 37"/>
                  <a:gd name="T22" fmla="*/ 0 w 52"/>
                  <a:gd name="T23" fmla="*/ 1 h 37"/>
                  <a:gd name="T24" fmla="*/ 2 w 52"/>
                  <a:gd name="T25" fmla="*/ 1 h 37"/>
                  <a:gd name="T26" fmla="*/ 4 w 52"/>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37"/>
                  <a:gd name="T44" fmla="*/ 52 w 52"/>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37">
                    <a:moveTo>
                      <a:pt x="28" y="0"/>
                    </a:moveTo>
                    <a:lnTo>
                      <a:pt x="52" y="26"/>
                    </a:lnTo>
                    <a:lnTo>
                      <a:pt x="48" y="33"/>
                    </a:lnTo>
                    <a:lnTo>
                      <a:pt x="35" y="37"/>
                    </a:lnTo>
                    <a:lnTo>
                      <a:pt x="33" y="28"/>
                    </a:lnTo>
                    <a:lnTo>
                      <a:pt x="28" y="24"/>
                    </a:lnTo>
                    <a:lnTo>
                      <a:pt x="20" y="28"/>
                    </a:lnTo>
                    <a:lnTo>
                      <a:pt x="11" y="22"/>
                    </a:lnTo>
                    <a:lnTo>
                      <a:pt x="7" y="17"/>
                    </a:lnTo>
                    <a:lnTo>
                      <a:pt x="13" y="13"/>
                    </a:lnTo>
                    <a:lnTo>
                      <a:pt x="2" y="19"/>
                    </a:lnTo>
                    <a:lnTo>
                      <a:pt x="0" y="13"/>
                    </a:lnTo>
                    <a:lnTo>
                      <a:pt x="15" y="7"/>
                    </a:lnTo>
                    <a:lnTo>
                      <a:pt x="28" y="0"/>
                    </a:lnTo>
                    <a:close/>
                  </a:path>
                </a:pathLst>
              </a:custGeom>
              <a:solidFill>
                <a:schemeClr val="bg1">
                  <a:lumMod val="85000"/>
                </a:schemeClr>
              </a:solidFill>
              <a:ln w="12700">
                <a:noFill/>
                <a:prstDash val="solid"/>
                <a:round/>
                <a:headEnd/>
                <a:tailEnd/>
              </a:ln>
            </p:spPr>
            <p:txBody>
              <a:bodyPr/>
              <a:lstStyle/>
              <a:p>
                <a:endParaRPr lang="de-DE"/>
              </a:p>
            </p:txBody>
          </p:sp>
          <p:sp>
            <p:nvSpPr>
              <p:cNvPr id="95" name="Freeform 92"/>
              <p:cNvSpPr>
                <a:spLocks noChangeAspect="1"/>
              </p:cNvSpPr>
              <p:nvPr/>
            </p:nvSpPr>
            <p:spPr bwMode="auto">
              <a:xfrm>
                <a:off x="3096030" y="5696910"/>
                <a:ext cx="130968" cy="181374"/>
              </a:xfrm>
              <a:custGeom>
                <a:avLst/>
                <a:gdLst>
                  <a:gd name="T0" fmla="*/ 0 w 68"/>
                  <a:gd name="T1" fmla="*/ 0 h 122"/>
                  <a:gd name="T2" fmla="*/ 0 w 68"/>
                  <a:gd name="T3" fmla="*/ 0 h 122"/>
                  <a:gd name="T4" fmla="*/ 0 w 68"/>
                  <a:gd name="T5" fmla="*/ 0 h 122"/>
                  <a:gd name="T6" fmla="*/ 0 w 68"/>
                  <a:gd name="T7" fmla="*/ 0 h 122"/>
                  <a:gd name="T8" fmla="*/ 0 w 68"/>
                  <a:gd name="T9" fmla="*/ 0 h 122"/>
                  <a:gd name="T10" fmla="*/ 0 w 68"/>
                  <a:gd name="T11" fmla="*/ 0 h 122"/>
                  <a:gd name="T12" fmla="*/ 0 w 68"/>
                  <a:gd name="T13" fmla="*/ 0 h 122"/>
                  <a:gd name="T14" fmla="*/ 0 w 68"/>
                  <a:gd name="T15" fmla="*/ 0 h 122"/>
                  <a:gd name="T16" fmla="*/ 0 w 68"/>
                  <a:gd name="T17" fmla="*/ 0 h 122"/>
                  <a:gd name="T18" fmla="*/ 0 w 68"/>
                  <a:gd name="T19" fmla="*/ 0 h 122"/>
                  <a:gd name="T20" fmla="*/ 0 w 68"/>
                  <a:gd name="T21" fmla="*/ 0 h 122"/>
                  <a:gd name="T22" fmla="*/ 0 w 68"/>
                  <a:gd name="T23" fmla="*/ 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122"/>
                  <a:gd name="T38" fmla="*/ 68 w 68"/>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122">
                    <a:moveTo>
                      <a:pt x="68" y="0"/>
                    </a:moveTo>
                    <a:lnTo>
                      <a:pt x="46" y="26"/>
                    </a:lnTo>
                    <a:lnTo>
                      <a:pt x="20" y="26"/>
                    </a:lnTo>
                    <a:lnTo>
                      <a:pt x="0" y="41"/>
                    </a:lnTo>
                    <a:lnTo>
                      <a:pt x="4" y="62"/>
                    </a:lnTo>
                    <a:lnTo>
                      <a:pt x="4" y="96"/>
                    </a:lnTo>
                    <a:lnTo>
                      <a:pt x="20" y="122"/>
                    </a:lnTo>
                    <a:lnTo>
                      <a:pt x="38" y="115"/>
                    </a:lnTo>
                    <a:lnTo>
                      <a:pt x="42" y="100"/>
                    </a:lnTo>
                    <a:lnTo>
                      <a:pt x="61" y="66"/>
                    </a:lnTo>
                    <a:lnTo>
                      <a:pt x="61" y="48"/>
                    </a:lnTo>
                    <a:lnTo>
                      <a:pt x="68" y="0"/>
                    </a:lnTo>
                    <a:close/>
                  </a:path>
                </a:pathLst>
              </a:custGeom>
              <a:solidFill>
                <a:schemeClr val="bg1">
                  <a:lumMod val="85000"/>
                </a:schemeClr>
              </a:solidFill>
              <a:ln w="12700">
                <a:noFill/>
                <a:prstDash val="solid"/>
                <a:round/>
                <a:headEnd/>
                <a:tailEnd/>
              </a:ln>
            </p:spPr>
            <p:txBody>
              <a:bodyPr/>
              <a:lstStyle/>
              <a:p>
                <a:endParaRPr lang="de-DE"/>
              </a:p>
            </p:txBody>
          </p:sp>
          <p:sp>
            <p:nvSpPr>
              <p:cNvPr id="96" name="Freeform 93"/>
              <p:cNvSpPr>
                <a:spLocks noChangeAspect="1"/>
              </p:cNvSpPr>
              <p:nvPr/>
            </p:nvSpPr>
            <p:spPr bwMode="auto">
              <a:xfrm>
                <a:off x="1765887" y="4526227"/>
                <a:ext cx="1461110" cy="1111325"/>
              </a:xfrm>
              <a:custGeom>
                <a:avLst/>
                <a:gdLst>
                  <a:gd name="T0" fmla="*/ 0 w 764"/>
                  <a:gd name="T1" fmla="*/ 0 h 746"/>
                  <a:gd name="T2" fmla="*/ 0 w 764"/>
                  <a:gd name="T3" fmla="*/ 0 h 746"/>
                  <a:gd name="T4" fmla="*/ 0 w 764"/>
                  <a:gd name="T5" fmla="*/ 1 h 746"/>
                  <a:gd name="T6" fmla="*/ 0 w 764"/>
                  <a:gd name="T7" fmla="*/ 1 h 746"/>
                  <a:gd name="T8" fmla="*/ 0 w 764"/>
                  <a:gd name="T9" fmla="*/ 1 h 746"/>
                  <a:gd name="T10" fmla="*/ 0 w 764"/>
                  <a:gd name="T11" fmla="*/ 1 h 746"/>
                  <a:gd name="T12" fmla="*/ 0 w 764"/>
                  <a:gd name="T13" fmla="*/ 2 h 746"/>
                  <a:gd name="T14" fmla="*/ 0 w 764"/>
                  <a:gd name="T15" fmla="*/ 2 h 746"/>
                  <a:gd name="T16" fmla="*/ 0 w 764"/>
                  <a:gd name="T17" fmla="*/ 2 h 746"/>
                  <a:gd name="T18" fmla="*/ 0 w 764"/>
                  <a:gd name="T19" fmla="*/ 2 h 746"/>
                  <a:gd name="T20" fmla="*/ 0 w 764"/>
                  <a:gd name="T21" fmla="*/ 2 h 746"/>
                  <a:gd name="T22" fmla="*/ 0 w 764"/>
                  <a:gd name="T23" fmla="*/ 2 h 746"/>
                  <a:gd name="T24" fmla="*/ 0 w 764"/>
                  <a:gd name="T25" fmla="*/ 3 h 746"/>
                  <a:gd name="T26" fmla="*/ 1 w 764"/>
                  <a:gd name="T27" fmla="*/ 3 h 746"/>
                  <a:gd name="T28" fmla="*/ 1 w 764"/>
                  <a:gd name="T29" fmla="*/ 3 h 746"/>
                  <a:gd name="T30" fmla="*/ 2 w 764"/>
                  <a:gd name="T31" fmla="*/ 3 h 746"/>
                  <a:gd name="T32" fmla="*/ 2 w 764"/>
                  <a:gd name="T33" fmla="*/ 3 h 746"/>
                  <a:gd name="T34" fmla="*/ 2 w 764"/>
                  <a:gd name="T35" fmla="*/ 3 h 746"/>
                  <a:gd name="T36" fmla="*/ 3 w 764"/>
                  <a:gd name="T37" fmla="*/ 3 h 746"/>
                  <a:gd name="T38" fmla="*/ 3 w 764"/>
                  <a:gd name="T39" fmla="*/ 3 h 746"/>
                  <a:gd name="T40" fmla="*/ 3 w 764"/>
                  <a:gd name="T41" fmla="*/ 3 h 746"/>
                  <a:gd name="T42" fmla="*/ 3 w 764"/>
                  <a:gd name="T43" fmla="*/ 2 h 746"/>
                  <a:gd name="T44" fmla="*/ 3 w 764"/>
                  <a:gd name="T45" fmla="*/ 2 h 746"/>
                  <a:gd name="T46" fmla="*/ 3 w 764"/>
                  <a:gd name="T47" fmla="*/ 2 h 746"/>
                  <a:gd name="T48" fmla="*/ 3 w 764"/>
                  <a:gd name="T49" fmla="*/ 2 h 746"/>
                  <a:gd name="T50" fmla="*/ 3 w 764"/>
                  <a:gd name="T51" fmla="*/ 2 h 746"/>
                  <a:gd name="T52" fmla="*/ 3 w 764"/>
                  <a:gd name="T53" fmla="*/ 2 h 746"/>
                  <a:gd name="T54" fmla="*/ 3 w 764"/>
                  <a:gd name="T55" fmla="*/ 2 h 746"/>
                  <a:gd name="T56" fmla="*/ 3 w 764"/>
                  <a:gd name="T57" fmla="*/ 1 h 746"/>
                  <a:gd name="T58" fmla="*/ 3 w 764"/>
                  <a:gd name="T59" fmla="*/ 1 h 746"/>
                  <a:gd name="T60" fmla="*/ 3 w 764"/>
                  <a:gd name="T61" fmla="*/ 1 h 746"/>
                  <a:gd name="T62" fmla="*/ 4 w 764"/>
                  <a:gd name="T63" fmla="*/ 1 h 746"/>
                  <a:gd name="T64" fmla="*/ 3 w 764"/>
                  <a:gd name="T65" fmla="*/ 1 h 746"/>
                  <a:gd name="T66" fmla="*/ 3 w 764"/>
                  <a:gd name="T67" fmla="*/ 1 h 746"/>
                  <a:gd name="T68" fmla="*/ 3 w 764"/>
                  <a:gd name="T69" fmla="*/ 0 h 746"/>
                  <a:gd name="T70" fmla="*/ 3 w 764"/>
                  <a:gd name="T71" fmla="*/ 0 h 746"/>
                  <a:gd name="T72" fmla="*/ 3 w 764"/>
                  <a:gd name="T73" fmla="*/ 0 h 746"/>
                  <a:gd name="T74" fmla="*/ 2 w 764"/>
                  <a:gd name="T75" fmla="*/ 0 h 746"/>
                  <a:gd name="T76" fmla="*/ 2 w 764"/>
                  <a:gd name="T77" fmla="*/ 0 h 746"/>
                  <a:gd name="T78" fmla="*/ 2 w 764"/>
                  <a:gd name="T79" fmla="*/ 0 h 746"/>
                  <a:gd name="T80" fmla="*/ 1 w 764"/>
                  <a:gd name="T81" fmla="*/ 0 h 746"/>
                  <a:gd name="T82" fmla="*/ 1 w 764"/>
                  <a:gd name="T83" fmla="*/ 0 h 746"/>
                  <a:gd name="T84" fmla="*/ 1 w 764"/>
                  <a:gd name="T85" fmla="*/ 0 h 746"/>
                  <a:gd name="T86" fmla="*/ 1 w 764"/>
                  <a:gd name="T87" fmla="*/ 0 h 746"/>
                  <a:gd name="T88" fmla="*/ 1 w 764"/>
                  <a:gd name="T89" fmla="*/ 0 h 746"/>
                  <a:gd name="T90" fmla="*/ 1 w 764"/>
                  <a:gd name="T91" fmla="*/ 0 h 746"/>
                  <a:gd name="T92" fmla="*/ 1 w 764"/>
                  <a:gd name="T93" fmla="*/ 0 h 746"/>
                  <a:gd name="T94" fmla="*/ 0 w 764"/>
                  <a:gd name="T95" fmla="*/ 0 h 746"/>
                  <a:gd name="T96" fmla="*/ 0 w 764"/>
                  <a:gd name="T97" fmla="*/ 0 h 746"/>
                  <a:gd name="T98" fmla="*/ 0 w 764"/>
                  <a:gd name="T99" fmla="*/ 0 h 7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4"/>
                  <a:gd name="T151" fmla="*/ 0 h 746"/>
                  <a:gd name="T152" fmla="*/ 764 w 764"/>
                  <a:gd name="T153" fmla="*/ 746 h 7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4" h="746">
                    <a:moveTo>
                      <a:pt x="13" y="106"/>
                    </a:moveTo>
                    <a:lnTo>
                      <a:pt x="20" y="124"/>
                    </a:lnTo>
                    <a:lnTo>
                      <a:pt x="13" y="139"/>
                    </a:lnTo>
                    <a:lnTo>
                      <a:pt x="11" y="145"/>
                    </a:lnTo>
                    <a:lnTo>
                      <a:pt x="0" y="141"/>
                    </a:lnTo>
                    <a:lnTo>
                      <a:pt x="4" y="150"/>
                    </a:lnTo>
                    <a:lnTo>
                      <a:pt x="4" y="159"/>
                    </a:lnTo>
                    <a:lnTo>
                      <a:pt x="13" y="174"/>
                    </a:lnTo>
                    <a:lnTo>
                      <a:pt x="30" y="169"/>
                    </a:lnTo>
                    <a:lnTo>
                      <a:pt x="52" y="193"/>
                    </a:lnTo>
                    <a:lnTo>
                      <a:pt x="61" y="209"/>
                    </a:lnTo>
                    <a:lnTo>
                      <a:pt x="74" y="221"/>
                    </a:lnTo>
                    <a:lnTo>
                      <a:pt x="91" y="221"/>
                    </a:lnTo>
                    <a:lnTo>
                      <a:pt x="98" y="235"/>
                    </a:lnTo>
                    <a:lnTo>
                      <a:pt x="113" y="248"/>
                    </a:lnTo>
                    <a:lnTo>
                      <a:pt x="122" y="250"/>
                    </a:lnTo>
                    <a:lnTo>
                      <a:pt x="124" y="256"/>
                    </a:lnTo>
                    <a:lnTo>
                      <a:pt x="119" y="268"/>
                    </a:lnTo>
                    <a:lnTo>
                      <a:pt x="119" y="279"/>
                    </a:lnTo>
                    <a:lnTo>
                      <a:pt x="117" y="290"/>
                    </a:lnTo>
                    <a:lnTo>
                      <a:pt x="113" y="309"/>
                    </a:lnTo>
                    <a:lnTo>
                      <a:pt x="128" y="327"/>
                    </a:lnTo>
                    <a:lnTo>
                      <a:pt x="145" y="340"/>
                    </a:lnTo>
                    <a:lnTo>
                      <a:pt x="145" y="349"/>
                    </a:lnTo>
                    <a:lnTo>
                      <a:pt x="143" y="381"/>
                    </a:lnTo>
                    <a:lnTo>
                      <a:pt x="139" y="407"/>
                    </a:lnTo>
                    <a:lnTo>
                      <a:pt x="143" y="418"/>
                    </a:lnTo>
                    <a:lnTo>
                      <a:pt x="158" y="429"/>
                    </a:lnTo>
                    <a:lnTo>
                      <a:pt x="158" y="451"/>
                    </a:lnTo>
                    <a:lnTo>
                      <a:pt x="158" y="466"/>
                    </a:lnTo>
                    <a:lnTo>
                      <a:pt x="141" y="444"/>
                    </a:lnTo>
                    <a:lnTo>
                      <a:pt x="132" y="429"/>
                    </a:lnTo>
                    <a:lnTo>
                      <a:pt x="126" y="433"/>
                    </a:lnTo>
                    <a:lnTo>
                      <a:pt x="130" y="444"/>
                    </a:lnTo>
                    <a:lnTo>
                      <a:pt x="124" y="457"/>
                    </a:lnTo>
                    <a:lnTo>
                      <a:pt x="115" y="470"/>
                    </a:lnTo>
                    <a:lnTo>
                      <a:pt x="109" y="479"/>
                    </a:lnTo>
                    <a:lnTo>
                      <a:pt x="117" y="488"/>
                    </a:lnTo>
                    <a:lnTo>
                      <a:pt x="111" y="498"/>
                    </a:lnTo>
                    <a:lnTo>
                      <a:pt x="98" y="511"/>
                    </a:lnTo>
                    <a:lnTo>
                      <a:pt x="96" y="522"/>
                    </a:lnTo>
                    <a:lnTo>
                      <a:pt x="89" y="535"/>
                    </a:lnTo>
                    <a:lnTo>
                      <a:pt x="69" y="559"/>
                    </a:lnTo>
                    <a:lnTo>
                      <a:pt x="57" y="583"/>
                    </a:lnTo>
                    <a:lnTo>
                      <a:pt x="57" y="587"/>
                    </a:lnTo>
                    <a:lnTo>
                      <a:pt x="63" y="594"/>
                    </a:lnTo>
                    <a:lnTo>
                      <a:pt x="56" y="605"/>
                    </a:lnTo>
                    <a:lnTo>
                      <a:pt x="59" y="618"/>
                    </a:lnTo>
                    <a:lnTo>
                      <a:pt x="70" y="635"/>
                    </a:lnTo>
                    <a:lnTo>
                      <a:pt x="117" y="661"/>
                    </a:lnTo>
                    <a:lnTo>
                      <a:pt x="150" y="689"/>
                    </a:lnTo>
                    <a:lnTo>
                      <a:pt x="161" y="685"/>
                    </a:lnTo>
                    <a:lnTo>
                      <a:pt x="178" y="679"/>
                    </a:lnTo>
                    <a:lnTo>
                      <a:pt x="236" y="703"/>
                    </a:lnTo>
                    <a:lnTo>
                      <a:pt x="244" y="711"/>
                    </a:lnTo>
                    <a:lnTo>
                      <a:pt x="249" y="726"/>
                    </a:lnTo>
                    <a:lnTo>
                      <a:pt x="259" y="731"/>
                    </a:lnTo>
                    <a:lnTo>
                      <a:pt x="272" y="733"/>
                    </a:lnTo>
                    <a:lnTo>
                      <a:pt x="292" y="744"/>
                    </a:lnTo>
                    <a:lnTo>
                      <a:pt x="325" y="746"/>
                    </a:lnTo>
                    <a:lnTo>
                      <a:pt x="335" y="733"/>
                    </a:lnTo>
                    <a:lnTo>
                      <a:pt x="338" y="718"/>
                    </a:lnTo>
                    <a:lnTo>
                      <a:pt x="338" y="702"/>
                    </a:lnTo>
                    <a:lnTo>
                      <a:pt x="353" y="689"/>
                    </a:lnTo>
                    <a:lnTo>
                      <a:pt x="381" y="674"/>
                    </a:lnTo>
                    <a:lnTo>
                      <a:pt x="394" y="672"/>
                    </a:lnTo>
                    <a:lnTo>
                      <a:pt x="409" y="664"/>
                    </a:lnTo>
                    <a:lnTo>
                      <a:pt x="422" y="664"/>
                    </a:lnTo>
                    <a:lnTo>
                      <a:pt x="437" y="674"/>
                    </a:lnTo>
                    <a:lnTo>
                      <a:pt x="448" y="687"/>
                    </a:lnTo>
                    <a:lnTo>
                      <a:pt x="461" y="687"/>
                    </a:lnTo>
                    <a:lnTo>
                      <a:pt x="472" y="690"/>
                    </a:lnTo>
                    <a:lnTo>
                      <a:pt x="494" y="692"/>
                    </a:lnTo>
                    <a:lnTo>
                      <a:pt x="509" y="711"/>
                    </a:lnTo>
                    <a:lnTo>
                      <a:pt x="522" y="720"/>
                    </a:lnTo>
                    <a:lnTo>
                      <a:pt x="541" y="726"/>
                    </a:lnTo>
                    <a:lnTo>
                      <a:pt x="557" y="735"/>
                    </a:lnTo>
                    <a:lnTo>
                      <a:pt x="566" y="737"/>
                    </a:lnTo>
                    <a:lnTo>
                      <a:pt x="589" y="714"/>
                    </a:lnTo>
                    <a:lnTo>
                      <a:pt x="604" y="711"/>
                    </a:lnTo>
                    <a:lnTo>
                      <a:pt x="615" y="702"/>
                    </a:lnTo>
                    <a:lnTo>
                      <a:pt x="631" y="690"/>
                    </a:lnTo>
                    <a:lnTo>
                      <a:pt x="652" y="689"/>
                    </a:lnTo>
                    <a:lnTo>
                      <a:pt x="650" y="663"/>
                    </a:lnTo>
                    <a:lnTo>
                      <a:pt x="646" y="655"/>
                    </a:lnTo>
                    <a:lnTo>
                      <a:pt x="637" y="642"/>
                    </a:lnTo>
                    <a:lnTo>
                      <a:pt x="630" y="644"/>
                    </a:lnTo>
                    <a:lnTo>
                      <a:pt x="622" y="642"/>
                    </a:lnTo>
                    <a:lnTo>
                      <a:pt x="615" y="631"/>
                    </a:lnTo>
                    <a:lnTo>
                      <a:pt x="613" y="605"/>
                    </a:lnTo>
                    <a:lnTo>
                      <a:pt x="628" y="588"/>
                    </a:lnTo>
                    <a:lnTo>
                      <a:pt x="617" y="574"/>
                    </a:lnTo>
                    <a:lnTo>
                      <a:pt x="617" y="568"/>
                    </a:lnTo>
                    <a:lnTo>
                      <a:pt x="639" y="546"/>
                    </a:lnTo>
                    <a:lnTo>
                      <a:pt x="639" y="538"/>
                    </a:lnTo>
                    <a:lnTo>
                      <a:pt x="635" y="511"/>
                    </a:lnTo>
                    <a:lnTo>
                      <a:pt x="648" y="498"/>
                    </a:lnTo>
                    <a:lnTo>
                      <a:pt x="637" y="483"/>
                    </a:lnTo>
                    <a:lnTo>
                      <a:pt x="637" y="472"/>
                    </a:lnTo>
                    <a:lnTo>
                      <a:pt x="635" y="453"/>
                    </a:lnTo>
                    <a:lnTo>
                      <a:pt x="630" y="448"/>
                    </a:lnTo>
                    <a:lnTo>
                      <a:pt x="617" y="448"/>
                    </a:lnTo>
                    <a:lnTo>
                      <a:pt x="605" y="451"/>
                    </a:lnTo>
                    <a:lnTo>
                      <a:pt x="602" y="455"/>
                    </a:lnTo>
                    <a:lnTo>
                      <a:pt x="594" y="462"/>
                    </a:lnTo>
                    <a:lnTo>
                      <a:pt x="583" y="466"/>
                    </a:lnTo>
                    <a:lnTo>
                      <a:pt x="579" y="455"/>
                    </a:lnTo>
                    <a:lnTo>
                      <a:pt x="587" y="446"/>
                    </a:lnTo>
                    <a:lnTo>
                      <a:pt x="591" y="438"/>
                    </a:lnTo>
                    <a:lnTo>
                      <a:pt x="591" y="429"/>
                    </a:lnTo>
                    <a:lnTo>
                      <a:pt x="611" y="409"/>
                    </a:lnTo>
                    <a:lnTo>
                      <a:pt x="622" y="405"/>
                    </a:lnTo>
                    <a:lnTo>
                      <a:pt x="624" y="390"/>
                    </a:lnTo>
                    <a:lnTo>
                      <a:pt x="635" y="377"/>
                    </a:lnTo>
                    <a:lnTo>
                      <a:pt x="667" y="353"/>
                    </a:lnTo>
                    <a:lnTo>
                      <a:pt x="676" y="353"/>
                    </a:lnTo>
                    <a:lnTo>
                      <a:pt x="680" y="344"/>
                    </a:lnTo>
                    <a:lnTo>
                      <a:pt x="691" y="333"/>
                    </a:lnTo>
                    <a:lnTo>
                      <a:pt x="700" y="333"/>
                    </a:lnTo>
                    <a:lnTo>
                      <a:pt x="705" y="327"/>
                    </a:lnTo>
                    <a:lnTo>
                      <a:pt x="710" y="323"/>
                    </a:lnTo>
                    <a:lnTo>
                      <a:pt x="718" y="310"/>
                    </a:lnTo>
                    <a:lnTo>
                      <a:pt x="725" y="290"/>
                    </a:lnTo>
                    <a:lnTo>
                      <a:pt x="727" y="277"/>
                    </a:lnTo>
                    <a:lnTo>
                      <a:pt x="727" y="266"/>
                    </a:lnTo>
                    <a:lnTo>
                      <a:pt x="738" y="252"/>
                    </a:lnTo>
                    <a:lnTo>
                      <a:pt x="755" y="243"/>
                    </a:lnTo>
                    <a:lnTo>
                      <a:pt x="764" y="234"/>
                    </a:lnTo>
                    <a:lnTo>
                      <a:pt x="764" y="230"/>
                    </a:lnTo>
                    <a:lnTo>
                      <a:pt x="749" y="219"/>
                    </a:lnTo>
                    <a:lnTo>
                      <a:pt x="742" y="215"/>
                    </a:lnTo>
                    <a:lnTo>
                      <a:pt x="720" y="213"/>
                    </a:lnTo>
                    <a:lnTo>
                      <a:pt x="694" y="209"/>
                    </a:lnTo>
                    <a:lnTo>
                      <a:pt x="685" y="208"/>
                    </a:lnTo>
                    <a:lnTo>
                      <a:pt x="676" y="204"/>
                    </a:lnTo>
                    <a:lnTo>
                      <a:pt x="667" y="195"/>
                    </a:lnTo>
                    <a:lnTo>
                      <a:pt x="659" y="180"/>
                    </a:lnTo>
                    <a:lnTo>
                      <a:pt x="652" y="171"/>
                    </a:lnTo>
                    <a:lnTo>
                      <a:pt x="642" y="167"/>
                    </a:lnTo>
                    <a:lnTo>
                      <a:pt x="631" y="163"/>
                    </a:lnTo>
                    <a:lnTo>
                      <a:pt x="626" y="161"/>
                    </a:lnTo>
                    <a:lnTo>
                      <a:pt x="611" y="148"/>
                    </a:lnTo>
                    <a:lnTo>
                      <a:pt x="592" y="133"/>
                    </a:lnTo>
                    <a:lnTo>
                      <a:pt x="581" y="119"/>
                    </a:lnTo>
                    <a:lnTo>
                      <a:pt x="568" y="115"/>
                    </a:lnTo>
                    <a:lnTo>
                      <a:pt x="561" y="109"/>
                    </a:lnTo>
                    <a:lnTo>
                      <a:pt x="555" y="95"/>
                    </a:lnTo>
                    <a:lnTo>
                      <a:pt x="539" y="76"/>
                    </a:lnTo>
                    <a:lnTo>
                      <a:pt x="535" y="63"/>
                    </a:lnTo>
                    <a:lnTo>
                      <a:pt x="522" y="50"/>
                    </a:lnTo>
                    <a:lnTo>
                      <a:pt x="516" y="39"/>
                    </a:lnTo>
                    <a:lnTo>
                      <a:pt x="509" y="30"/>
                    </a:lnTo>
                    <a:lnTo>
                      <a:pt x="496" y="20"/>
                    </a:lnTo>
                    <a:lnTo>
                      <a:pt x="483" y="6"/>
                    </a:lnTo>
                    <a:lnTo>
                      <a:pt x="472" y="0"/>
                    </a:lnTo>
                    <a:lnTo>
                      <a:pt x="444" y="2"/>
                    </a:lnTo>
                    <a:lnTo>
                      <a:pt x="433" y="2"/>
                    </a:lnTo>
                    <a:lnTo>
                      <a:pt x="418" y="13"/>
                    </a:lnTo>
                    <a:lnTo>
                      <a:pt x="427" y="22"/>
                    </a:lnTo>
                    <a:lnTo>
                      <a:pt x="416" y="35"/>
                    </a:lnTo>
                    <a:lnTo>
                      <a:pt x="388" y="70"/>
                    </a:lnTo>
                    <a:lnTo>
                      <a:pt x="374" y="78"/>
                    </a:lnTo>
                    <a:lnTo>
                      <a:pt x="335" y="82"/>
                    </a:lnTo>
                    <a:lnTo>
                      <a:pt x="318" y="87"/>
                    </a:lnTo>
                    <a:lnTo>
                      <a:pt x="309" y="96"/>
                    </a:lnTo>
                    <a:lnTo>
                      <a:pt x="305" y="104"/>
                    </a:lnTo>
                    <a:lnTo>
                      <a:pt x="290" y="100"/>
                    </a:lnTo>
                    <a:lnTo>
                      <a:pt x="266" y="104"/>
                    </a:lnTo>
                    <a:lnTo>
                      <a:pt x="251" y="102"/>
                    </a:lnTo>
                    <a:lnTo>
                      <a:pt x="238" y="93"/>
                    </a:lnTo>
                    <a:lnTo>
                      <a:pt x="229" y="82"/>
                    </a:lnTo>
                    <a:lnTo>
                      <a:pt x="220" y="78"/>
                    </a:lnTo>
                    <a:lnTo>
                      <a:pt x="227" y="69"/>
                    </a:lnTo>
                    <a:lnTo>
                      <a:pt x="216" y="59"/>
                    </a:lnTo>
                    <a:lnTo>
                      <a:pt x="207" y="57"/>
                    </a:lnTo>
                    <a:lnTo>
                      <a:pt x="199" y="56"/>
                    </a:lnTo>
                    <a:lnTo>
                      <a:pt x="198" y="59"/>
                    </a:lnTo>
                    <a:lnTo>
                      <a:pt x="205" y="67"/>
                    </a:lnTo>
                    <a:lnTo>
                      <a:pt x="201" y="72"/>
                    </a:lnTo>
                    <a:lnTo>
                      <a:pt x="205" y="83"/>
                    </a:lnTo>
                    <a:lnTo>
                      <a:pt x="207" y="96"/>
                    </a:lnTo>
                    <a:lnTo>
                      <a:pt x="207" y="106"/>
                    </a:lnTo>
                    <a:lnTo>
                      <a:pt x="205" y="108"/>
                    </a:lnTo>
                    <a:lnTo>
                      <a:pt x="198" y="113"/>
                    </a:lnTo>
                    <a:lnTo>
                      <a:pt x="196" y="122"/>
                    </a:lnTo>
                    <a:lnTo>
                      <a:pt x="196" y="132"/>
                    </a:lnTo>
                    <a:lnTo>
                      <a:pt x="194" y="139"/>
                    </a:lnTo>
                    <a:lnTo>
                      <a:pt x="182" y="137"/>
                    </a:lnTo>
                    <a:lnTo>
                      <a:pt x="169" y="130"/>
                    </a:lnTo>
                    <a:lnTo>
                      <a:pt x="161" y="137"/>
                    </a:lnTo>
                    <a:lnTo>
                      <a:pt x="148" y="128"/>
                    </a:lnTo>
                    <a:lnTo>
                      <a:pt x="141" y="126"/>
                    </a:lnTo>
                    <a:lnTo>
                      <a:pt x="132" y="133"/>
                    </a:lnTo>
                    <a:lnTo>
                      <a:pt x="124" y="132"/>
                    </a:lnTo>
                    <a:lnTo>
                      <a:pt x="124" y="126"/>
                    </a:lnTo>
                    <a:lnTo>
                      <a:pt x="93" y="96"/>
                    </a:lnTo>
                    <a:lnTo>
                      <a:pt x="85" y="95"/>
                    </a:lnTo>
                    <a:lnTo>
                      <a:pt x="80" y="100"/>
                    </a:lnTo>
                    <a:lnTo>
                      <a:pt x="67" y="106"/>
                    </a:lnTo>
                    <a:lnTo>
                      <a:pt x="59" y="108"/>
                    </a:lnTo>
                    <a:lnTo>
                      <a:pt x="50" y="98"/>
                    </a:lnTo>
                    <a:lnTo>
                      <a:pt x="28" y="98"/>
                    </a:lnTo>
                    <a:lnTo>
                      <a:pt x="13" y="106"/>
                    </a:lnTo>
                    <a:close/>
                  </a:path>
                </a:pathLst>
              </a:custGeom>
              <a:solidFill>
                <a:schemeClr val="bg1">
                  <a:lumMod val="85000"/>
                </a:schemeClr>
              </a:solidFill>
              <a:ln w="12700">
                <a:noFill/>
                <a:prstDash val="solid"/>
                <a:round/>
                <a:headEnd/>
                <a:tailEnd/>
              </a:ln>
            </p:spPr>
            <p:txBody>
              <a:bodyPr/>
              <a:lstStyle/>
              <a:p>
                <a:endParaRPr lang="de-DE"/>
              </a:p>
            </p:txBody>
          </p:sp>
          <p:sp>
            <p:nvSpPr>
              <p:cNvPr id="97" name="Freeform 94"/>
              <p:cNvSpPr>
                <a:spLocks noChangeAspect="1"/>
              </p:cNvSpPr>
              <p:nvPr/>
            </p:nvSpPr>
            <p:spPr bwMode="auto">
              <a:xfrm>
                <a:off x="4614438" y="3784244"/>
                <a:ext cx="712138" cy="286900"/>
              </a:xfrm>
              <a:custGeom>
                <a:avLst/>
                <a:gdLst>
                  <a:gd name="T0" fmla="*/ 0 w 371"/>
                  <a:gd name="T1" fmla="*/ 0 h 194"/>
                  <a:gd name="T2" fmla="*/ 0 w 371"/>
                  <a:gd name="T3" fmla="*/ 0 h 194"/>
                  <a:gd name="T4" fmla="*/ 0 w 371"/>
                  <a:gd name="T5" fmla="*/ 0 h 194"/>
                  <a:gd name="T6" fmla="*/ 0 w 371"/>
                  <a:gd name="T7" fmla="*/ 0 h 194"/>
                  <a:gd name="T8" fmla="*/ 0 w 371"/>
                  <a:gd name="T9" fmla="*/ 0 h 194"/>
                  <a:gd name="T10" fmla="*/ 0 w 371"/>
                  <a:gd name="T11" fmla="*/ 0 h 194"/>
                  <a:gd name="T12" fmla="*/ 0 w 371"/>
                  <a:gd name="T13" fmla="*/ 0 h 194"/>
                  <a:gd name="T14" fmla="*/ 0 w 371"/>
                  <a:gd name="T15" fmla="*/ 0 h 194"/>
                  <a:gd name="T16" fmla="*/ 0 w 371"/>
                  <a:gd name="T17" fmla="*/ 0 h 194"/>
                  <a:gd name="T18" fmla="*/ 0 w 371"/>
                  <a:gd name="T19" fmla="*/ 0 h 194"/>
                  <a:gd name="T20" fmla="*/ 0 w 371"/>
                  <a:gd name="T21" fmla="*/ 0 h 194"/>
                  <a:gd name="T22" fmla="*/ 0 w 371"/>
                  <a:gd name="T23" fmla="*/ 0 h 194"/>
                  <a:gd name="T24" fmla="*/ 0 w 371"/>
                  <a:gd name="T25" fmla="*/ 0 h 194"/>
                  <a:gd name="T26" fmla="*/ 0 w 371"/>
                  <a:gd name="T27" fmla="*/ 0 h 194"/>
                  <a:gd name="T28" fmla="*/ 1 w 371"/>
                  <a:gd name="T29" fmla="*/ 0 h 194"/>
                  <a:gd name="T30" fmla="*/ 1 w 371"/>
                  <a:gd name="T31" fmla="*/ 0 h 194"/>
                  <a:gd name="T32" fmla="*/ 1 w 371"/>
                  <a:gd name="T33" fmla="*/ 0 h 194"/>
                  <a:gd name="T34" fmla="*/ 1 w 371"/>
                  <a:gd name="T35" fmla="*/ 0 h 194"/>
                  <a:gd name="T36" fmla="*/ 1 w 371"/>
                  <a:gd name="T37" fmla="*/ 1 h 194"/>
                  <a:gd name="T38" fmla="*/ 1 w 371"/>
                  <a:gd name="T39" fmla="*/ 1 h 194"/>
                  <a:gd name="T40" fmla="*/ 2 w 371"/>
                  <a:gd name="T41" fmla="*/ 0 h 194"/>
                  <a:gd name="T42" fmla="*/ 2 w 371"/>
                  <a:gd name="T43" fmla="*/ 0 h 194"/>
                  <a:gd name="T44" fmla="*/ 2 w 371"/>
                  <a:gd name="T45" fmla="*/ 0 h 194"/>
                  <a:gd name="T46" fmla="*/ 2 w 371"/>
                  <a:gd name="T47" fmla="*/ 0 h 194"/>
                  <a:gd name="T48" fmla="*/ 2 w 371"/>
                  <a:gd name="T49" fmla="*/ 0 h 194"/>
                  <a:gd name="T50" fmla="*/ 1 w 371"/>
                  <a:gd name="T51" fmla="*/ 0 h 194"/>
                  <a:gd name="T52" fmla="*/ 1 w 371"/>
                  <a:gd name="T53" fmla="*/ 0 h 194"/>
                  <a:gd name="T54" fmla="*/ 1 w 371"/>
                  <a:gd name="T55" fmla="*/ 0 h 194"/>
                  <a:gd name="T56" fmla="*/ 1 w 371"/>
                  <a:gd name="T57" fmla="*/ 0 h 194"/>
                  <a:gd name="T58" fmla="*/ 1 w 371"/>
                  <a:gd name="T59" fmla="*/ 0 h 194"/>
                  <a:gd name="T60" fmla="*/ 1 w 371"/>
                  <a:gd name="T61" fmla="*/ 0 h 194"/>
                  <a:gd name="T62" fmla="*/ 1 w 371"/>
                  <a:gd name="T63" fmla="*/ 0 h 194"/>
                  <a:gd name="T64" fmla="*/ 1 w 371"/>
                  <a:gd name="T65" fmla="*/ 0 h 194"/>
                  <a:gd name="T66" fmla="*/ 0 w 371"/>
                  <a:gd name="T67" fmla="*/ 0 h 194"/>
                  <a:gd name="T68" fmla="*/ 0 w 371"/>
                  <a:gd name="T69" fmla="*/ 0 h 1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1"/>
                  <a:gd name="T106" fmla="*/ 0 h 194"/>
                  <a:gd name="T107" fmla="*/ 371 w 371"/>
                  <a:gd name="T108" fmla="*/ 194 h 1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1" h="194">
                    <a:moveTo>
                      <a:pt x="109" y="76"/>
                    </a:moveTo>
                    <a:lnTo>
                      <a:pt x="91" y="65"/>
                    </a:lnTo>
                    <a:lnTo>
                      <a:pt x="87" y="52"/>
                    </a:lnTo>
                    <a:lnTo>
                      <a:pt x="83" y="39"/>
                    </a:lnTo>
                    <a:lnTo>
                      <a:pt x="74" y="26"/>
                    </a:lnTo>
                    <a:lnTo>
                      <a:pt x="59" y="26"/>
                    </a:lnTo>
                    <a:lnTo>
                      <a:pt x="48" y="32"/>
                    </a:lnTo>
                    <a:lnTo>
                      <a:pt x="33" y="46"/>
                    </a:lnTo>
                    <a:lnTo>
                      <a:pt x="15" y="80"/>
                    </a:lnTo>
                    <a:lnTo>
                      <a:pt x="17" y="89"/>
                    </a:lnTo>
                    <a:lnTo>
                      <a:pt x="17" y="98"/>
                    </a:lnTo>
                    <a:lnTo>
                      <a:pt x="13" y="104"/>
                    </a:lnTo>
                    <a:lnTo>
                      <a:pt x="6" y="111"/>
                    </a:lnTo>
                    <a:lnTo>
                      <a:pt x="0" y="119"/>
                    </a:lnTo>
                    <a:lnTo>
                      <a:pt x="4" y="128"/>
                    </a:lnTo>
                    <a:lnTo>
                      <a:pt x="4" y="149"/>
                    </a:lnTo>
                    <a:lnTo>
                      <a:pt x="7" y="165"/>
                    </a:lnTo>
                    <a:lnTo>
                      <a:pt x="15" y="169"/>
                    </a:lnTo>
                    <a:lnTo>
                      <a:pt x="30" y="163"/>
                    </a:lnTo>
                    <a:lnTo>
                      <a:pt x="48" y="152"/>
                    </a:lnTo>
                    <a:lnTo>
                      <a:pt x="56" y="145"/>
                    </a:lnTo>
                    <a:lnTo>
                      <a:pt x="70" y="149"/>
                    </a:lnTo>
                    <a:lnTo>
                      <a:pt x="85" y="152"/>
                    </a:lnTo>
                    <a:lnTo>
                      <a:pt x="98" y="156"/>
                    </a:lnTo>
                    <a:lnTo>
                      <a:pt x="107" y="160"/>
                    </a:lnTo>
                    <a:lnTo>
                      <a:pt x="126" y="149"/>
                    </a:lnTo>
                    <a:lnTo>
                      <a:pt x="135" y="149"/>
                    </a:lnTo>
                    <a:lnTo>
                      <a:pt x="144" y="154"/>
                    </a:lnTo>
                    <a:lnTo>
                      <a:pt x="157" y="158"/>
                    </a:lnTo>
                    <a:lnTo>
                      <a:pt x="168" y="149"/>
                    </a:lnTo>
                    <a:lnTo>
                      <a:pt x="185" y="145"/>
                    </a:lnTo>
                    <a:lnTo>
                      <a:pt x="196" y="147"/>
                    </a:lnTo>
                    <a:lnTo>
                      <a:pt x="205" y="163"/>
                    </a:lnTo>
                    <a:lnTo>
                      <a:pt x="224" y="165"/>
                    </a:lnTo>
                    <a:lnTo>
                      <a:pt x="247" y="163"/>
                    </a:lnTo>
                    <a:lnTo>
                      <a:pt x="262" y="181"/>
                    </a:lnTo>
                    <a:lnTo>
                      <a:pt x="273" y="192"/>
                    </a:lnTo>
                    <a:lnTo>
                      <a:pt x="284" y="194"/>
                    </a:lnTo>
                    <a:lnTo>
                      <a:pt x="301" y="187"/>
                    </a:lnTo>
                    <a:lnTo>
                      <a:pt x="317" y="185"/>
                    </a:lnTo>
                    <a:lnTo>
                      <a:pt x="328" y="176"/>
                    </a:lnTo>
                    <a:lnTo>
                      <a:pt x="334" y="167"/>
                    </a:lnTo>
                    <a:lnTo>
                      <a:pt x="354" y="145"/>
                    </a:lnTo>
                    <a:lnTo>
                      <a:pt x="365" y="134"/>
                    </a:lnTo>
                    <a:lnTo>
                      <a:pt x="371" y="117"/>
                    </a:lnTo>
                    <a:lnTo>
                      <a:pt x="367" y="91"/>
                    </a:lnTo>
                    <a:lnTo>
                      <a:pt x="358" y="85"/>
                    </a:lnTo>
                    <a:lnTo>
                      <a:pt x="341" y="69"/>
                    </a:lnTo>
                    <a:lnTo>
                      <a:pt x="334" y="52"/>
                    </a:lnTo>
                    <a:lnTo>
                      <a:pt x="327" y="33"/>
                    </a:lnTo>
                    <a:lnTo>
                      <a:pt x="312" y="20"/>
                    </a:lnTo>
                    <a:lnTo>
                      <a:pt x="303" y="19"/>
                    </a:lnTo>
                    <a:lnTo>
                      <a:pt x="273" y="20"/>
                    </a:lnTo>
                    <a:lnTo>
                      <a:pt x="260" y="30"/>
                    </a:lnTo>
                    <a:lnTo>
                      <a:pt x="251" y="33"/>
                    </a:lnTo>
                    <a:lnTo>
                      <a:pt x="235" y="19"/>
                    </a:lnTo>
                    <a:lnTo>
                      <a:pt x="222" y="13"/>
                    </a:lnTo>
                    <a:lnTo>
                      <a:pt x="213" y="4"/>
                    </a:lnTo>
                    <a:lnTo>
                      <a:pt x="207" y="2"/>
                    </a:lnTo>
                    <a:lnTo>
                      <a:pt x="191" y="0"/>
                    </a:lnTo>
                    <a:lnTo>
                      <a:pt x="178" y="4"/>
                    </a:lnTo>
                    <a:lnTo>
                      <a:pt x="167" y="4"/>
                    </a:lnTo>
                    <a:lnTo>
                      <a:pt x="161" y="9"/>
                    </a:lnTo>
                    <a:lnTo>
                      <a:pt x="155" y="19"/>
                    </a:lnTo>
                    <a:lnTo>
                      <a:pt x="155" y="39"/>
                    </a:lnTo>
                    <a:lnTo>
                      <a:pt x="159" y="61"/>
                    </a:lnTo>
                    <a:lnTo>
                      <a:pt x="159" y="71"/>
                    </a:lnTo>
                    <a:lnTo>
                      <a:pt x="144" y="85"/>
                    </a:lnTo>
                    <a:lnTo>
                      <a:pt x="135" y="93"/>
                    </a:lnTo>
                    <a:lnTo>
                      <a:pt x="128" y="84"/>
                    </a:lnTo>
                    <a:lnTo>
                      <a:pt x="109" y="76"/>
                    </a:lnTo>
                    <a:close/>
                  </a:path>
                </a:pathLst>
              </a:custGeom>
              <a:solidFill>
                <a:schemeClr val="bg1">
                  <a:lumMod val="85000"/>
                </a:schemeClr>
              </a:solidFill>
              <a:ln w="12700">
                <a:noFill/>
                <a:prstDash val="solid"/>
                <a:round/>
                <a:headEnd/>
                <a:tailEnd/>
              </a:ln>
            </p:spPr>
            <p:txBody>
              <a:bodyPr/>
              <a:lstStyle/>
              <a:p>
                <a:endParaRPr lang="de-DE"/>
              </a:p>
            </p:txBody>
          </p:sp>
          <p:sp>
            <p:nvSpPr>
              <p:cNvPr id="98" name="Freeform 95"/>
              <p:cNvSpPr>
                <a:spLocks noChangeAspect="1"/>
              </p:cNvSpPr>
              <p:nvPr/>
            </p:nvSpPr>
            <p:spPr bwMode="auto">
              <a:xfrm>
                <a:off x="2011452" y="3899663"/>
                <a:ext cx="155524" cy="85740"/>
              </a:xfrm>
              <a:custGeom>
                <a:avLst/>
                <a:gdLst>
                  <a:gd name="T0" fmla="*/ 20 w 38"/>
                  <a:gd name="T1" fmla="*/ 0 h 27"/>
                  <a:gd name="T2" fmla="*/ 36 w 38"/>
                  <a:gd name="T3" fmla="*/ 2 h 27"/>
                  <a:gd name="T4" fmla="*/ 38 w 38"/>
                  <a:gd name="T5" fmla="*/ 12 h 27"/>
                  <a:gd name="T6" fmla="*/ 21 w 38"/>
                  <a:gd name="T7" fmla="*/ 16 h 27"/>
                  <a:gd name="T8" fmla="*/ 2 w 38"/>
                  <a:gd name="T9" fmla="*/ 20 h 27"/>
                  <a:gd name="T10" fmla="*/ 0 w 38"/>
                  <a:gd name="T11" fmla="*/ 13 h 27"/>
                  <a:gd name="T12" fmla="*/ 20 w 38"/>
                  <a:gd name="T13" fmla="*/ 0 h 27"/>
                  <a:gd name="T14" fmla="*/ 0 60000 65536"/>
                  <a:gd name="T15" fmla="*/ 0 60000 65536"/>
                  <a:gd name="T16" fmla="*/ 0 60000 65536"/>
                  <a:gd name="T17" fmla="*/ 0 60000 65536"/>
                  <a:gd name="T18" fmla="*/ 0 60000 65536"/>
                  <a:gd name="T19" fmla="*/ 0 60000 65536"/>
                  <a:gd name="T20" fmla="*/ 0 60000 65536"/>
                  <a:gd name="T21" fmla="*/ 0 w 38"/>
                  <a:gd name="T22" fmla="*/ 0 h 27"/>
                  <a:gd name="T23" fmla="*/ 38 w 38"/>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7">
                    <a:moveTo>
                      <a:pt x="20" y="0"/>
                    </a:moveTo>
                    <a:lnTo>
                      <a:pt x="36" y="2"/>
                    </a:lnTo>
                    <a:lnTo>
                      <a:pt x="38" y="12"/>
                    </a:lnTo>
                    <a:lnTo>
                      <a:pt x="21" y="23"/>
                    </a:lnTo>
                    <a:lnTo>
                      <a:pt x="2" y="27"/>
                    </a:lnTo>
                    <a:lnTo>
                      <a:pt x="0" y="15"/>
                    </a:lnTo>
                    <a:lnTo>
                      <a:pt x="20" y="0"/>
                    </a:lnTo>
                    <a:close/>
                  </a:path>
                </a:pathLst>
              </a:custGeom>
              <a:solidFill>
                <a:schemeClr val="bg1">
                  <a:lumMod val="85000"/>
                </a:schemeClr>
              </a:solidFill>
              <a:ln w="12700">
                <a:noFill/>
                <a:prstDash val="solid"/>
                <a:round/>
                <a:headEnd/>
                <a:tailEnd/>
              </a:ln>
            </p:spPr>
            <p:txBody>
              <a:bodyPr/>
              <a:lstStyle/>
              <a:p>
                <a:endParaRPr lang="de-DE"/>
              </a:p>
            </p:txBody>
          </p:sp>
          <p:sp>
            <p:nvSpPr>
              <p:cNvPr id="99" name="Freeform 96"/>
              <p:cNvSpPr>
                <a:spLocks noChangeAspect="1"/>
              </p:cNvSpPr>
              <p:nvPr/>
            </p:nvSpPr>
            <p:spPr bwMode="auto">
              <a:xfrm>
                <a:off x="1966432" y="3639145"/>
                <a:ext cx="147339" cy="85740"/>
              </a:xfrm>
              <a:custGeom>
                <a:avLst/>
                <a:gdLst>
                  <a:gd name="T0" fmla="*/ 24 w 37"/>
                  <a:gd name="T1" fmla="*/ 0 h 27"/>
                  <a:gd name="T2" fmla="*/ 30 w 37"/>
                  <a:gd name="T3" fmla="*/ 13 h 27"/>
                  <a:gd name="T4" fmla="*/ 18 w 37"/>
                  <a:gd name="T5" fmla="*/ 16 h 27"/>
                  <a:gd name="T6" fmla="*/ 4 w 37"/>
                  <a:gd name="T7" fmla="*/ 20 h 27"/>
                  <a:gd name="T8" fmla="*/ 0 w 37"/>
                  <a:gd name="T9" fmla="*/ 13 h 27"/>
                  <a:gd name="T10" fmla="*/ 7 w 37"/>
                  <a:gd name="T11" fmla="*/ 5 h 27"/>
                  <a:gd name="T12" fmla="*/ 24 w 37"/>
                  <a:gd name="T13" fmla="*/ 0 h 27"/>
                  <a:gd name="T14" fmla="*/ 0 60000 65536"/>
                  <a:gd name="T15" fmla="*/ 0 60000 65536"/>
                  <a:gd name="T16" fmla="*/ 0 60000 65536"/>
                  <a:gd name="T17" fmla="*/ 0 60000 65536"/>
                  <a:gd name="T18" fmla="*/ 0 60000 65536"/>
                  <a:gd name="T19" fmla="*/ 0 60000 65536"/>
                  <a:gd name="T20" fmla="*/ 0 60000 65536"/>
                  <a:gd name="T21" fmla="*/ 0 w 37"/>
                  <a:gd name="T22" fmla="*/ 0 h 27"/>
                  <a:gd name="T23" fmla="*/ 37 w 3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7">
                    <a:moveTo>
                      <a:pt x="31" y="0"/>
                    </a:moveTo>
                    <a:lnTo>
                      <a:pt x="37" y="13"/>
                    </a:lnTo>
                    <a:lnTo>
                      <a:pt x="19" y="23"/>
                    </a:lnTo>
                    <a:lnTo>
                      <a:pt x="4" y="27"/>
                    </a:lnTo>
                    <a:lnTo>
                      <a:pt x="0" y="14"/>
                    </a:lnTo>
                    <a:lnTo>
                      <a:pt x="7" y="5"/>
                    </a:lnTo>
                    <a:lnTo>
                      <a:pt x="31" y="0"/>
                    </a:lnTo>
                    <a:close/>
                  </a:path>
                </a:pathLst>
              </a:custGeom>
              <a:solidFill>
                <a:schemeClr val="bg1">
                  <a:lumMod val="85000"/>
                </a:schemeClr>
              </a:solidFill>
              <a:ln w="12700">
                <a:noFill/>
                <a:prstDash val="solid"/>
                <a:round/>
                <a:headEnd/>
                <a:tailEnd/>
              </a:ln>
            </p:spPr>
            <p:txBody>
              <a:bodyPr/>
              <a:lstStyle/>
              <a:p>
                <a:endParaRPr lang="de-DE"/>
              </a:p>
            </p:txBody>
          </p:sp>
          <p:sp>
            <p:nvSpPr>
              <p:cNvPr id="100" name="Freeform 97"/>
              <p:cNvSpPr>
                <a:spLocks noChangeAspect="1"/>
              </p:cNvSpPr>
              <p:nvPr/>
            </p:nvSpPr>
            <p:spPr bwMode="auto">
              <a:xfrm>
                <a:off x="2072843" y="3335757"/>
                <a:ext cx="114597" cy="224244"/>
              </a:xfrm>
              <a:custGeom>
                <a:avLst/>
                <a:gdLst>
                  <a:gd name="T0" fmla="*/ 97 w 20"/>
                  <a:gd name="T1" fmla="*/ 340 h 52"/>
                  <a:gd name="T2" fmla="*/ 211 w 20"/>
                  <a:gd name="T3" fmla="*/ 256 h 52"/>
                  <a:gd name="T4" fmla="*/ 165 w 20"/>
                  <a:gd name="T5" fmla="*/ 145 h 52"/>
                  <a:gd name="T6" fmla="*/ 136 w 20"/>
                  <a:gd name="T7" fmla="*/ 85 h 52"/>
                  <a:gd name="T8" fmla="*/ 97 w 20"/>
                  <a:gd name="T9" fmla="*/ 0 h 52"/>
                  <a:gd name="T10" fmla="*/ 0 w 20"/>
                  <a:gd name="T11" fmla="*/ 38 h 52"/>
                  <a:gd name="T12" fmla="*/ 55 w 20"/>
                  <a:gd name="T13" fmla="*/ 160 h 52"/>
                  <a:gd name="T14" fmla="*/ 97 w 20"/>
                  <a:gd name="T15" fmla="*/ 340 h 52"/>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52"/>
                  <a:gd name="T26" fmla="*/ 20 w 20"/>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52">
                    <a:moveTo>
                      <a:pt x="9" y="52"/>
                    </a:moveTo>
                    <a:lnTo>
                      <a:pt x="20" y="39"/>
                    </a:lnTo>
                    <a:lnTo>
                      <a:pt x="16" y="22"/>
                    </a:lnTo>
                    <a:lnTo>
                      <a:pt x="13" y="13"/>
                    </a:lnTo>
                    <a:lnTo>
                      <a:pt x="9" y="0"/>
                    </a:lnTo>
                    <a:lnTo>
                      <a:pt x="0" y="6"/>
                    </a:lnTo>
                    <a:lnTo>
                      <a:pt x="5" y="24"/>
                    </a:lnTo>
                    <a:lnTo>
                      <a:pt x="9" y="52"/>
                    </a:lnTo>
                    <a:close/>
                  </a:path>
                </a:pathLst>
              </a:custGeom>
              <a:solidFill>
                <a:schemeClr val="bg1">
                  <a:lumMod val="85000"/>
                </a:schemeClr>
              </a:solidFill>
              <a:ln w="12700">
                <a:noFill/>
                <a:prstDash val="solid"/>
                <a:round/>
                <a:headEnd/>
                <a:tailEnd/>
              </a:ln>
            </p:spPr>
            <p:txBody>
              <a:bodyPr/>
              <a:lstStyle/>
              <a:p>
                <a:endParaRPr lang="de-DE"/>
              </a:p>
            </p:txBody>
          </p:sp>
          <p:sp>
            <p:nvSpPr>
              <p:cNvPr id="101" name="Freeform 98"/>
              <p:cNvSpPr>
                <a:spLocks noChangeAspect="1"/>
              </p:cNvSpPr>
              <p:nvPr/>
            </p:nvSpPr>
            <p:spPr bwMode="auto">
              <a:xfrm>
                <a:off x="1868206" y="3784244"/>
                <a:ext cx="184174" cy="148397"/>
              </a:xfrm>
              <a:custGeom>
                <a:avLst/>
                <a:gdLst>
                  <a:gd name="T0" fmla="*/ 0 w 97"/>
                  <a:gd name="T1" fmla="*/ 0 h 99"/>
                  <a:gd name="T2" fmla="*/ 0 w 97"/>
                  <a:gd name="T3" fmla="*/ 0 h 99"/>
                  <a:gd name="T4" fmla="*/ 0 w 97"/>
                  <a:gd name="T5" fmla="*/ 0 h 99"/>
                  <a:gd name="T6" fmla="*/ 0 w 97"/>
                  <a:gd name="T7" fmla="*/ 0 h 99"/>
                  <a:gd name="T8" fmla="*/ 0 w 97"/>
                  <a:gd name="T9" fmla="*/ 0 h 99"/>
                  <a:gd name="T10" fmla="*/ 0 w 97"/>
                  <a:gd name="T11" fmla="*/ 0 h 99"/>
                  <a:gd name="T12" fmla="*/ 0 w 97"/>
                  <a:gd name="T13" fmla="*/ 0 h 99"/>
                  <a:gd name="T14" fmla="*/ 0 w 97"/>
                  <a:gd name="T15" fmla="*/ 0 h 99"/>
                  <a:gd name="T16" fmla="*/ 0 w 97"/>
                  <a:gd name="T17" fmla="*/ 0 h 99"/>
                  <a:gd name="T18" fmla="*/ 0 w 97"/>
                  <a:gd name="T19" fmla="*/ 0 h 99"/>
                  <a:gd name="T20" fmla="*/ 0 w 97"/>
                  <a:gd name="T21" fmla="*/ 0 h 99"/>
                  <a:gd name="T22" fmla="*/ 0 w 97"/>
                  <a:gd name="T23" fmla="*/ 0 h 99"/>
                  <a:gd name="T24" fmla="*/ 0 w 97"/>
                  <a:gd name="T25" fmla="*/ 0 h 99"/>
                  <a:gd name="T26" fmla="*/ 0 w 97"/>
                  <a:gd name="T27" fmla="*/ 0 h 99"/>
                  <a:gd name="T28" fmla="*/ 0 w 97"/>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99"/>
                  <a:gd name="T47" fmla="*/ 97 w 97"/>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99">
                    <a:moveTo>
                      <a:pt x="34" y="0"/>
                    </a:moveTo>
                    <a:lnTo>
                      <a:pt x="56" y="0"/>
                    </a:lnTo>
                    <a:lnTo>
                      <a:pt x="73" y="4"/>
                    </a:lnTo>
                    <a:lnTo>
                      <a:pt x="84" y="20"/>
                    </a:lnTo>
                    <a:lnTo>
                      <a:pt x="95" y="46"/>
                    </a:lnTo>
                    <a:lnTo>
                      <a:pt x="97" y="68"/>
                    </a:lnTo>
                    <a:lnTo>
                      <a:pt x="86" y="79"/>
                    </a:lnTo>
                    <a:lnTo>
                      <a:pt x="82" y="94"/>
                    </a:lnTo>
                    <a:lnTo>
                      <a:pt x="71" y="99"/>
                    </a:lnTo>
                    <a:lnTo>
                      <a:pt x="60" y="86"/>
                    </a:lnTo>
                    <a:lnTo>
                      <a:pt x="50" y="62"/>
                    </a:lnTo>
                    <a:lnTo>
                      <a:pt x="43" y="53"/>
                    </a:lnTo>
                    <a:lnTo>
                      <a:pt x="24" y="51"/>
                    </a:lnTo>
                    <a:lnTo>
                      <a:pt x="0" y="26"/>
                    </a:lnTo>
                    <a:lnTo>
                      <a:pt x="34" y="0"/>
                    </a:lnTo>
                    <a:close/>
                  </a:path>
                </a:pathLst>
              </a:custGeom>
              <a:solidFill>
                <a:schemeClr val="bg1">
                  <a:lumMod val="85000"/>
                </a:schemeClr>
              </a:solidFill>
              <a:ln w="12700">
                <a:noFill/>
                <a:prstDash val="solid"/>
                <a:round/>
                <a:headEnd/>
                <a:tailEnd/>
              </a:ln>
            </p:spPr>
            <p:txBody>
              <a:bodyPr/>
              <a:lstStyle/>
              <a:p>
                <a:endParaRPr lang="de-DE"/>
              </a:p>
            </p:txBody>
          </p:sp>
          <p:sp>
            <p:nvSpPr>
              <p:cNvPr id="102" name="Freeform 99"/>
              <p:cNvSpPr>
                <a:spLocks noChangeAspect="1"/>
              </p:cNvSpPr>
              <p:nvPr/>
            </p:nvSpPr>
            <p:spPr bwMode="auto">
              <a:xfrm>
                <a:off x="2093307" y="3365436"/>
                <a:ext cx="147339" cy="85740"/>
              </a:xfrm>
              <a:custGeom>
                <a:avLst/>
                <a:gdLst>
                  <a:gd name="T0" fmla="*/ 4 w 50"/>
                  <a:gd name="T1" fmla="*/ 0 h 37"/>
                  <a:gd name="T2" fmla="*/ 5 w 50"/>
                  <a:gd name="T3" fmla="*/ 1 h 37"/>
                  <a:gd name="T4" fmla="*/ 3 w 50"/>
                  <a:gd name="T5" fmla="*/ 2 h 37"/>
                  <a:gd name="T6" fmla="*/ 1 w 50"/>
                  <a:gd name="T7" fmla="*/ 3 h 37"/>
                  <a:gd name="T8" fmla="*/ 1 w 50"/>
                  <a:gd name="T9" fmla="*/ 3 h 37"/>
                  <a:gd name="T10" fmla="*/ 0 w 50"/>
                  <a:gd name="T11" fmla="*/ 1 h 37"/>
                  <a:gd name="T12" fmla="*/ 0 w 50"/>
                  <a:gd name="T13" fmla="*/ 1 h 37"/>
                  <a:gd name="T14" fmla="*/ 3 w 50"/>
                  <a:gd name="T15" fmla="*/ 0 h 37"/>
                  <a:gd name="T16" fmla="*/ 4 w 50"/>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37"/>
                  <a:gd name="T29" fmla="*/ 50 w 50"/>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37">
                    <a:moveTo>
                      <a:pt x="44" y="0"/>
                    </a:moveTo>
                    <a:lnTo>
                      <a:pt x="50" y="9"/>
                    </a:lnTo>
                    <a:lnTo>
                      <a:pt x="31" y="20"/>
                    </a:lnTo>
                    <a:lnTo>
                      <a:pt x="13" y="37"/>
                    </a:lnTo>
                    <a:lnTo>
                      <a:pt x="2" y="33"/>
                    </a:lnTo>
                    <a:lnTo>
                      <a:pt x="0" y="13"/>
                    </a:lnTo>
                    <a:lnTo>
                      <a:pt x="0" y="6"/>
                    </a:lnTo>
                    <a:lnTo>
                      <a:pt x="30" y="0"/>
                    </a:lnTo>
                    <a:lnTo>
                      <a:pt x="44" y="0"/>
                    </a:lnTo>
                    <a:close/>
                  </a:path>
                </a:pathLst>
              </a:custGeom>
              <a:solidFill>
                <a:schemeClr val="bg1">
                  <a:lumMod val="85000"/>
                </a:schemeClr>
              </a:solidFill>
              <a:ln w="12700">
                <a:noFill/>
                <a:prstDash val="solid"/>
                <a:round/>
                <a:headEnd/>
                <a:tailEnd/>
              </a:ln>
            </p:spPr>
            <p:txBody>
              <a:bodyPr/>
              <a:lstStyle/>
              <a:p>
                <a:endParaRPr lang="de-DE"/>
              </a:p>
            </p:txBody>
          </p:sp>
          <p:sp>
            <p:nvSpPr>
              <p:cNvPr id="103" name="Freeform 100"/>
              <p:cNvSpPr>
                <a:spLocks noChangeAspect="1"/>
              </p:cNvSpPr>
              <p:nvPr/>
            </p:nvSpPr>
            <p:spPr bwMode="auto">
              <a:xfrm>
                <a:off x="1548972" y="1977104"/>
                <a:ext cx="708045" cy="481464"/>
              </a:xfrm>
              <a:custGeom>
                <a:avLst/>
                <a:gdLst>
                  <a:gd name="T0" fmla="*/ 0 w 372"/>
                  <a:gd name="T1" fmla="*/ 0 h 323"/>
                  <a:gd name="T2" fmla="*/ 0 w 372"/>
                  <a:gd name="T3" fmla="*/ 0 h 323"/>
                  <a:gd name="T4" fmla="*/ 0 w 372"/>
                  <a:gd name="T5" fmla="*/ 0 h 323"/>
                  <a:gd name="T6" fmla="*/ 0 w 372"/>
                  <a:gd name="T7" fmla="*/ 1 h 323"/>
                  <a:gd name="T8" fmla="*/ 0 w 372"/>
                  <a:gd name="T9" fmla="*/ 1 h 323"/>
                  <a:gd name="T10" fmla="*/ 0 w 372"/>
                  <a:gd name="T11" fmla="*/ 1 h 323"/>
                  <a:gd name="T12" fmla="*/ 0 w 372"/>
                  <a:gd name="T13" fmla="*/ 1 h 323"/>
                  <a:gd name="T14" fmla="*/ 0 w 372"/>
                  <a:gd name="T15" fmla="*/ 1 h 323"/>
                  <a:gd name="T16" fmla="*/ 0 w 372"/>
                  <a:gd name="T17" fmla="*/ 1 h 323"/>
                  <a:gd name="T18" fmla="*/ 1 w 372"/>
                  <a:gd name="T19" fmla="*/ 1 h 323"/>
                  <a:gd name="T20" fmla="*/ 1 w 372"/>
                  <a:gd name="T21" fmla="*/ 1 h 323"/>
                  <a:gd name="T22" fmla="*/ 1 w 372"/>
                  <a:gd name="T23" fmla="*/ 1 h 323"/>
                  <a:gd name="T24" fmla="*/ 1 w 372"/>
                  <a:gd name="T25" fmla="*/ 1 h 323"/>
                  <a:gd name="T26" fmla="*/ 1 w 372"/>
                  <a:gd name="T27" fmla="*/ 1 h 323"/>
                  <a:gd name="T28" fmla="*/ 1 w 372"/>
                  <a:gd name="T29" fmla="*/ 1 h 323"/>
                  <a:gd name="T30" fmla="*/ 1 w 372"/>
                  <a:gd name="T31" fmla="*/ 1 h 323"/>
                  <a:gd name="T32" fmla="*/ 2 w 372"/>
                  <a:gd name="T33" fmla="*/ 1 h 323"/>
                  <a:gd name="T34" fmla="*/ 2 w 372"/>
                  <a:gd name="T35" fmla="*/ 1 h 323"/>
                  <a:gd name="T36" fmla="*/ 2 w 372"/>
                  <a:gd name="T37" fmla="*/ 0 h 323"/>
                  <a:gd name="T38" fmla="*/ 1 w 372"/>
                  <a:gd name="T39" fmla="*/ 0 h 323"/>
                  <a:gd name="T40" fmla="*/ 1 w 372"/>
                  <a:gd name="T41" fmla="*/ 0 h 323"/>
                  <a:gd name="T42" fmla="*/ 1 w 372"/>
                  <a:gd name="T43" fmla="*/ 0 h 323"/>
                  <a:gd name="T44" fmla="*/ 1 w 372"/>
                  <a:gd name="T45" fmla="*/ 0 h 323"/>
                  <a:gd name="T46" fmla="*/ 1 w 372"/>
                  <a:gd name="T47" fmla="*/ 0 h 323"/>
                  <a:gd name="T48" fmla="*/ 1 w 372"/>
                  <a:gd name="T49" fmla="*/ 0 h 323"/>
                  <a:gd name="T50" fmla="*/ 1 w 372"/>
                  <a:gd name="T51" fmla="*/ 0 h 323"/>
                  <a:gd name="T52" fmla="*/ 1 w 372"/>
                  <a:gd name="T53" fmla="*/ 0 h 323"/>
                  <a:gd name="T54" fmla="*/ 1 w 372"/>
                  <a:gd name="T55" fmla="*/ 0 h 323"/>
                  <a:gd name="T56" fmla="*/ 1 w 372"/>
                  <a:gd name="T57" fmla="*/ 0 h 323"/>
                  <a:gd name="T58" fmla="*/ 1 w 372"/>
                  <a:gd name="T59" fmla="*/ 0 h 323"/>
                  <a:gd name="T60" fmla="*/ 0 w 372"/>
                  <a:gd name="T61" fmla="*/ 0 h 323"/>
                  <a:gd name="T62" fmla="*/ 0 w 372"/>
                  <a:gd name="T63" fmla="*/ 0 h 323"/>
                  <a:gd name="T64" fmla="*/ 0 w 372"/>
                  <a:gd name="T65" fmla="*/ 0 h 323"/>
                  <a:gd name="T66" fmla="*/ 0 w 372"/>
                  <a:gd name="T67" fmla="*/ 0 h 323"/>
                  <a:gd name="T68" fmla="*/ 0 w 372"/>
                  <a:gd name="T69" fmla="*/ 0 h 323"/>
                  <a:gd name="T70" fmla="*/ 0 w 372"/>
                  <a:gd name="T71" fmla="*/ 0 h 323"/>
                  <a:gd name="T72" fmla="*/ 0 w 372"/>
                  <a:gd name="T73" fmla="*/ 0 h 323"/>
                  <a:gd name="T74" fmla="*/ 0 w 372"/>
                  <a:gd name="T75" fmla="*/ 0 h 323"/>
                  <a:gd name="T76" fmla="*/ 0 w 372"/>
                  <a:gd name="T77" fmla="*/ 0 h 323"/>
                  <a:gd name="T78" fmla="*/ 0 w 372"/>
                  <a:gd name="T79" fmla="*/ 0 h 323"/>
                  <a:gd name="T80" fmla="*/ 0 w 372"/>
                  <a:gd name="T81" fmla="*/ 0 h 323"/>
                  <a:gd name="T82" fmla="*/ 0 w 372"/>
                  <a:gd name="T83" fmla="*/ 0 h 323"/>
                  <a:gd name="T84" fmla="*/ 0 w 372"/>
                  <a:gd name="T85" fmla="*/ 0 h 323"/>
                  <a:gd name="T86" fmla="*/ 0 w 372"/>
                  <a:gd name="T87" fmla="*/ 0 h 323"/>
                  <a:gd name="T88" fmla="*/ 0 w 372"/>
                  <a:gd name="T89" fmla="*/ 0 h 323"/>
                  <a:gd name="T90" fmla="*/ 0 w 372"/>
                  <a:gd name="T91" fmla="*/ 0 h 323"/>
                  <a:gd name="T92" fmla="*/ 0 w 372"/>
                  <a:gd name="T93" fmla="*/ 0 h 323"/>
                  <a:gd name="T94" fmla="*/ 0 w 372"/>
                  <a:gd name="T95" fmla="*/ 0 h 323"/>
                  <a:gd name="T96" fmla="*/ 0 w 372"/>
                  <a:gd name="T97" fmla="*/ 0 h 3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2"/>
                  <a:gd name="T148" fmla="*/ 0 h 323"/>
                  <a:gd name="T149" fmla="*/ 372 w 372"/>
                  <a:gd name="T150" fmla="*/ 323 h 3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2" h="323">
                    <a:moveTo>
                      <a:pt x="28" y="76"/>
                    </a:moveTo>
                    <a:lnTo>
                      <a:pt x="17" y="89"/>
                    </a:lnTo>
                    <a:lnTo>
                      <a:pt x="30" y="111"/>
                    </a:lnTo>
                    <a:lnTo>
                      <a:pt x="45" y="115"/>
                    </a:lnTo>
                    <a:lnTo>
                      <a:pt x="58" y="124"/>
                    </a:lnTo>
                    <a:lnTo>
                      <a:pt x="59" y="159"/>
                    </a:lnTo>
                    <a:lnTo>
                      <a:pt x="46" y="183"/>
                    </a:lnTo>
                    <a:lnTo>
                      <a:pt x="35" y="189"/>
                    </a:lnTo>
                    <a:lnTo>
                      <a:pt x="4" y="183"/>
                    </a:lnTo>
                    <a:lnTo>
                      <a:pt x="0" y="187"/>
                    </a:lnTo>
                    <a:lnTo>
                      <a:pt x="37" y="224"/>
                    </a:lnTo>
                    <a:lnTo>
                      <a:pt x="48" y="230"/>
                    </a:lnTo>
                    <a:lnTo>
                      <a:pt x="54" y="256"/>
                    </a:lnTo>
                    <a:lnTo>
                      <a:pt x="67" y="282"/>
                    </a:lnTo>
                    <a:lnTo>
                      <a:pt x="89" y="301"/>
                    </a:lnTo>
                    <a:lnTo>
                      <a:pt x="113" y="304"/>
                    </a:lnTo>
                    <a:lnTo>
                      <a:pt x="128" y="316"/>
                    </a:lnTo>
                    <a:lnTo>
                      <a:pt x="141" y="316"/>
                    </a:lnTo>
                    <a:lnTo>
                      <a:pt x="158" y="308"/>
                    </a:lnTo>
                    <a:lnTo>
                      <a:pt x="191" y="317"/>
                    </a:lnTo>
                    <a:lnTo>
                      <a:pt x="208" y="323"/>
                    </a:lnTo>
                    <a:lnTo>
                      <a:pt x="230" y="319"/>
                    </a:lnTo>
                    <a:lnTo>
                      <a:pt x="245" y="316"/>
                    </a:lnTo>
                    <a:lnTo>
                      <a:pt x="258" y="304"/>
                    </a:lnTo>
                    <a:lnTo>
                      <a:pt x="267" y="308"/>
                    </a:lnTo>
                    <a:lnTo>
                      <a:pt x="280" y="319"/>
                    </a:lnTo>
                    <a:lnTo>
                      <a:pt x="293" y="312"/>
                    </a:lnTo>
                    <a:lnTo>
                      <a:pt x="305" y="303"/>
                    </a:lnTo>
                    <a:lnTo>
                      <a:pt x="313" y="295"/>
                    </a:lnTo>
                    <a:lnTo>
                      <a:pt x="342" y="288"/>
                    </a:lnTo>
                    <a:lnTo>
                      <a:pt x="348" y="279"/>
                    </a:lnTo>
                    <a:lnTo>
                      <a:pt x="352" y="266"/>
                    </a:lnTo>
                    <a:lnTo>
                      <a:pt x="370" y="251"/>
                    </a:lnTo>
                    <a:lnTo>
                      <a:pt x="372" y="240"/>
                    </a:lnTo>
                    <a:lnTo>
                      <a:pt x="365" y="233"/>
                    </a:lnTo>
                    <a:lnTo>
                      <a:pt x="355" y="220"/>
                    </a:lnTo>
                    <a:lnTo>
                      <a:pt x="353" y="174"/>
                    </a:lnTo>
                    <a:lnTo>
                      <a:pt x="368" y="168"/>
                    </a:lnTo>
                    <a:lnTo>
                      <a:pt x="359" y="152"/>
                    </a:lnTo>
                    <a:lnTo>
                      <a:pt x="348" y="154"/>
                    </a:lnTo>
                    <a:lnTo>
                      <a:pt x="340" y="152"/>
                    </a:lnTo>
                    <a:lnTo>
                      <a:pt x="344" y="144"/>
                    </a:lnTo>
                    <a:lnTo>
                      <a:pt x="340" y="130"/>
                    </a:lnTo>
                    <a:lnTo>
                      <a:pt x="331" y="126"/>
                    </a:lnTo>
                    <a:lnTo>
                      <a:pt x="316" y="135"/>
                    </a:lnTo>
                    <a:lnTo>
                      <a:pt x="303" y="146"/>
                    </a:lnTo>
                    <a:lnTo>
                      <a:pt x="293" y="144"/>
                    </a:lnTo>
                    <a:lnTo>
                      <a:pt x="284" y="139"/>
                    </a:lnTo>
                    <a:lnTo>
                      <a:pt x="269" y="130"/>
                    </a:lnTo>
                    <a:lnTo>
                      <a:pt x="254" y="126"/>
                    </a:lnTo>
                    <a:lnTo>
                      <a:pt x="245" y="130"/>
                    </a:lnTo>
                    <a:lnTo>
                      <a:pt x="237" y="124"/>
                    </a:lnTo>
                    <a:lnTo>
                      <a:pt x="236" y="113"/>
                    </a:lnTo>
                    <a:lnTo>
                      <a:pt x="228" y="111"/>
                    </a:lnTo>
                    <a:lnTo>
                      <a:pt x="213" y="115"/>
                    </a:lnTo>
                    <a:lnTo>
                      <a:pt x="197" y="113"/>
                    </a:lnTo>
                    <a:lnTo>
                      <a:pt x="197" y="104"/>
                    </a:lnTo>
                    <a:lnTo>
                      <a:pt x="191" y="96"/>
                    </a:lnTo>
                    <a:lnTo>
                      <a:pt x="180" y="94"/>
                    </a:lnTo>
                    <a:lnTo>
                      <a:pt x="174" y="104"/>
                    </a:lnTo>
                    <a:lnTo>
                      <a:pt x="171" y="109"/>
                    </a:lnTo>
                    <a:lnTo>
                      <a:pt x="163" y="104"/>
                    </a:lnTo>
                    <a:lnTo>
                      <a:pt x="152" y="107"/>
                    </a:lnTo>
                    <a:lnTo>
                      <a:pt x="141" y="117"/>
                    </a:lnTo>
                    <a:lnTo>
                      <a:pt x="134" y="109"/>
                    </a:lnTo>
                    <a:lnTo>
                      <a:pt x="135" y="81"/>
                    </a:lnTo>
                    <a:lnTo>
                      <a:pt x="143" y="67"/>
                    </a:lnTo>
                    <a:lnTo>
                      <a:pt x="152" y="59"/>
                    </a:lnTo>
                    <a:lnTo>
                      <a:pt x="150" y="41"/>
                    </a:lnTo>
                    <a:lnTo>
                      <a:pt x="152" y="22"/>
                    </a:lnTo>
                    <a:lnTo>
                      <a:pt x="148" y="0"/>
                    </a:lnTo>
                    <a:lnTo>
                      <a:pt x="141" y="0"/>
                    </a:lnTo>
                    <a:lnTo>
                      <a:pt x="134" y="9"/>
                    </a:lnTo>
                    <a:lnTo>
                      <a:pt x="130" y="28"/>
                    </a:lnTo>
                    <a:lnTo>
                      <a:pt x="124" y="41"/>
                    </a:lnTo>
                    <a:lnTo>
                      <a:pt x="115" y="30"/>
                    </a:lnTo>
                    <a:lnTo>
                      <a:pt x="121" y="15"/>
                    </a:lnTo>
                    <a:lnTo>
                      <a:pt x="111" y="6"/>
                    </a:lnTo>
                    <a:lnTo>
                      <a:pt x="96" y="9"/>
                    </a:lnTo>
                    <a:lnTo>
                      <a:pt x="89" y="19"/>
                    </a:lnTo>
                    <a:lnTo>
                      <a:pt x="93" y="28"/>
                    </a:lnTo>
                    <a:lnTo>
                      <a:pt x="87" y="37"/>
                    </a:lnTo>
                    <a:lnTo>
                      <a:pt x="80" y="33"/>
                    </a:lnTo>
                    <a:lnTo>
                      <a:pt x="70" y="26"/>
                    </a:lnTo>
                    <a:lnTo>
                      <a:pt x="63" y="28"/>
                    </a:lnTo>
                    <a:lnTo>
                      <a:pt x="56" y="37"/>
                    </a:lnTo>
                    <a:lnTo>
                      <a:pt x="65" y="52"/>
                    </a:lnTo>
                    <a:lnTo>
                      <a:pt x="78" y="54"/>
                    </a:lnTo>
                    <a:lnTo>
                      <a:pt x="95" y="69"/>
                    </a:lnTo>
                    <a:lnTo>
                      <a:pt x="102" y="74"/>
                    </a:lnTo>
                    <a:lnTo>
                      <a:pt x="102" y="83"/>
                    </a:lnTo>
                    <a:lnTo>
                      <a:pt x="87" y="87"/>
                    </a:lnTo>
                    <a:lnTo>
                      <a:pt x="89" y="100"/>
                    </a:lnTo>
                    <a:lnTo>
                      <a:pt x="95" y="109"/>
                    </a:lnTo>
                    <a:lnTo>
                      <a:pt x="89" y="117"/>
                    </a:lnTo>
                    <a:lnTo>
                      <a:pt x="76" y="115"/>
                    </a:lnTo>
                    <a:lnTo>
                      <a:pt x="58" y="96"/>
                    </a:lnTo>
                    <a:lnTo>
                      <a:pt x="45" y="83"/>
                    </a:lnTo>
                    <a:lnTo>
                      <a:pt x="28" y="76"/>
                    </a:lnTo>
                    <a:close/>
                  </a:path>
                </a:pathLst>
              </a:custGeom>
              <a:solidFill>
                <a:schemeClr val="bg1">
                  <a:lumMod val="85000"/>
                </a:schemeClr>
              </a:solidFill>
              <a:ln w="12700">
                <a:noFill/>
                <a:prstDash val="solid"/>
                <a:round/>
                <a:headEnd/>
                <a:tailEnd/>
              </a:ln>
            </p:spPr>
            <p:txBody>
              <a:bodyPr/>
              <a:lstStyle/>
              <a:p>
                <a:endParaRPr lang="de-DE"/>
              </a:p>
            </p:txBody>
          </p:sp>
          <p:sp>
            <p:nvSpPr>
              <p:cNvPr id="104" name="Freeform 101"/>
              <p:cNvSpPr>
                <a:spLocks noChangeAspect="1"/>
              </p:cNvSpPr>
              <p:nvPr/>
            </p:nvSpPr>
            <p:spPr bwMode="auto">
              <a:xfrm>
                <a:off x="5314297" y="5858498"/>
                <a:ext cx="380625" cy="253923"/>
              </a:xfrm>
              <a:custGeom>
                <a:avLst/>
                <a:gdLst>
                  <a:gd name="T0" fmla="*/ 0 w 199"/>
                  <a:gd name="T1" fmla="*/ 0 h 171"/>
                  <a:gd name="T2" fmla="*/ 0 w 199"/>
                  <a:gd name="T3" fmla="*/ 0 h 171"/>
                  <a:gd name="T4" fmla="*/ 0 w 199"/>
                  <a:gd name="T5" fmla="*/ 0 h 171"/>
                  <a:gd name="T6" fmla="*/ 0 w 199"/>
                  <a:gd name="T7" fmla="*/ 0 h 171"/>
                  <a:gd name="T8" fmla="*/ 0 w 199"/>
                  <a:gd name="T9" fmla="*/ 0 h 171"/>
                  <a:gd name="T10" fmla="*/ 0 w 199"/>
                  <a:gd name="T11" fmla="*/ 0 h 171"/>
                  <a:gd name="T12" fmla="*/ 0 w 199"/>
                  <a:gd name="T13" fmla="*/ 0 h 171"/>
                  <a:gd name="T14" fmla="*/ 0 w 199"/>
                  <a:gd name="T15" fmla="*/ 0 h 171"/>
                  <a:gd name="T16" fmla="*/ 0 w 199"/>
                  <a:gd name="T17" fmla="*/ 0 h 171"/>
                  <a:gd name="T18" fmla="*/ 0 w 199"/>
                  <a:gd name="T19" fmla="*/ 0 h 171"/>
                  <a:gd name="T20" fmla="*/ 0 w 199"/>
                  <a:gd name="T21" fmla="*/ 0 h 171"/>
                  <a:gd name="T22" fmla="*/ 0 w 199"/>
                  <a:gd name="T23" fmla="*/ 0 h 171"/>
                  <a:gd name="T24" fmla="*/ 1 w 199"/>
                  <a:gd name="T25" fmla="*/ 0 h 171"/>
                  <a:gd name="T26" fmla="*/ 1 w 199"/>
                  <a:gd name="T27" fmla="*/ 0 h 171"/>
                  <a:gd name="T28" fmla="*/ 1 w 199"/>
                  <a:gd name="T29" fmla="*/ 0 h 171"/>
                  <a:gd name="T30" fmla="*/ 1 w 199"/>
                  <a:gd name="T31" fmla="*/ 0 h 171"/>
                  <a:gd name="T32" fmla="*/ 0 w 199"/>
                  <a:gd name="T33" fmla="*/ 0 h 171"/>
                  <a:gd name="T34" fmla="*/ 0 w 199"/>
                  <a:gd name="T35" fmla="*/ 0 h 171"/>
                  <a:gd name="T36" fmla="*/ 0 w 199"/>
                  <a:gd name="T37" fmla="*/ 0 h 171"/>
                  <a:gd name="T38" fmla="*/ 0 w 199"/>
                  <a:gd name="T39" fmla="*/ 0 h 171"/>
                  <a:gd name="T40" fmla="*/ 0 w 199"/>
                  <a:gd name="T41" fmla="*/ 0 h 171"/>
                  <a:gd name="T42" fmla="*/ 0 w 199"/>
                  <a:gd name="T43" fmla="*/ 0 h 171"/>
                  <a:gd name="T44" fmla="*/ 0 w 199"/>
                  <a:gd name="T45" fmla="*/ 0 h 171"/>
                  <a:gd name="T46" fmla="*/ 0 w 199"/>
                  <a:gd name="T47" fmla="*/ 0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9"/>
                  <a:gd name="T73" fmla="*/ 0 h 171"/>
                  <a:gd name="T74" fmla="*/ 199 w 199"/>
                  <a:gd name="T75" fmla="*/ 171 h 1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9" h="171">
                    <a:moveTo>
                      <a:pt x="35" y="28"/>
                    </a:moveTo>
                    <a:lnTo>
                      <a:pt x="32" y="71"/>
                    </a:lnTo>
                    <a:lnTo>
                      <a:pt x="0" y="117"/>
                    </a:lnTo>
                    <a:lnTo>
                      <a:pt x="7" y="126"/>
                    </a:lnTo>
                    <a:lnTo>
                      <a:pt x="43" y="123"/>
                    </a:lnTo>
                    <a:lnTo>
                      <a:pt x="26" y="143"/>
                    </a:lnTo>
                    <a:lnTo>
                      <a:pt x="19" y="151"/>
                    </a:lnTo>
                    <a:lnTo>
                      <a:pt x="22" y="171"/>
                    </a:lnTo>
                    <a:lnTo>
                      <a:pt x="50" y="139"/>
                    </a:lnTo>
                    <a:lnTo>
                      <a:pt x="67" y="130"/>
                    </a:lnTo>
                    <a:lnTo>
                      <a:pt x="97" y="91"/>
                    </a:lnTo>
                    <a:lnTo>
                      <a:pt x="132" y="71"/>
                    </a:lnTo>
                    <a:lnTo>
                      <a:pt x="186" y="69"/>
                    </a:lnTo>
                    <a:lnTo>
                      <a:pt x="199" y="63"/>
                    </a:lnTo>
                    <a:lnTo>
                      <a:pt x="197" y="52"/>
                    </a:lnTo>
                    <a:lnTo>
                      <a:pt x="171" y="30"/>
                    </a:lnTo>
                    <a:lnTo>
                      <a:pt x="158" y="32"/>
                    </a:lnTo>
                    <a:lnTo>
                      <a:pt x="154" y="26"/>
                    </a:lnTo>
                    <a:lnTo>
                      <a:pt x="139" y="26"/>
                    </a:lnTo>
                    <a:lnTo>
                      <a:pt x="117" y="2"/>
                    </a:lnTo>
                    <a:lnTo>
                      <a:pt x="93" y="0"/>
                    </a:lnTo>
                    <a:lnTo>
                      <a:pt x="71" y="6"/>
                    </a:lnTo>
                    <a:lnTo>
                      <a:pt x="52" y="15"/>
                    </a:lnTo>
                    <a:lnTo>
                      <a:pt x="35" y="28"/>
                    </a:lnTo>
                    <a:close/>
                  </a:path>
                </a:pathLst>
              </a:custGeom>
              <a:solidFill>
                <a:schemeClr val="bg1">
                  <a:lumMod val="85000"/>
                </a:schemeClr>
              </a:solidFill>
              <a:ln w="12700">
                <a:noFill/>
                <a:prstDash val="solid"/>
                <a:round/>
                <a:headEnd/>
                <a:tailEnd/>
              </a:ln>
            </p:spPr>
            <p:txBody>
              <a:bodyPr/>
              <a:lstStyle/>
              <a:p>
                <a:endParaRPr lang="de-DE"/>
              </a:p>
            </p:txBody>
          </p:sp>
          <p:sp>
            <p:nvSpPr>
              <p:cNvPr id="105" name="Freeform 102"/>
              <p:cNvSpPr>
                <a:spLocks noChangeAspect="1"/>
              </p:cNvSpPr>
              <p:nvPr/>
            </p:nvSpPr>
            <p:spPr bwMode="auto">
              <a:xfrm>
                <a:off x="5371596" y="5617765"/>
                <a:ext cx="2549780" cy="995906"/>
              </a:xfrm>
              <a:custGeom>
                <a:avLst/>
                <a:gdLst>
                  <a:gd name="T0" fmla="*/ 1 w 1334"/>
                  <a:gd name="T1" fmla="*/ 1 h 670"/>
                  <a:gd name="T2" fmla="*/ 1 w 1334"/>
                  <a:gd name="T3" fmla="*/ 1 h 670"/>
                  <a:gd name="T4" fmla="*/ 1 w 1334"/>
                  <a:gd name="T5" fmla="*/ 1 h 670"/>
                  <a:gd name="T6" fmla="*/ 1 w 1334"/>
                  <a:gd name="T7" fmla="*/ 0 h 670"/>
                  <a:gd name="T8" fmla="*/ 2 w 1334"/>
                  <a:gd name="T9" fmla="*/ 0 h 670"/>
                  <a:gd name="T10" fmla="*/ 3 w 1334"/>
                  <a:gd name="T11" fmla="*/ 0 h 670"/>
                  <a:gd name="T12" fmla="*/ 3 w 1334"/>
                  <a:gd name="T13" fmla="*/ 0 h 670"/>
                  <a:gd name="T14" fmla="*/ 3 w 1334"/>
                  <a:gd name="T15" fmla="*/ 0 h 670"/>
                  <a:gd name="T16" fmla="*/ 3 w 1334"/>
                  <a:gd name="T17" fmla="*/ 0 h 670"/>
                  <a:gd name="T18" fmla="*/ 4 w 1334"/>
                  <a:gd name="T19" fmla="*/ 0 h 670"/>
                  <a:gd name="T20" fmla="*/ 4 w 1334"/>
                  <a:gd name="T21" fmla="*/ 0 h 670"/>
                  <a:gd name="T22" fmla="*/ 5 w 1334"/>
                  <a:gd name="T23" fmla="*/ 0 h 670"/>
                  <a:gd name="T24" fmla="*/ 5 w 1334"/>
                  <a:gd name="T25" fmla="*/ 0 h 670"/>
                  <a:gd name="T26" fmla="*/ 5 w 1334"/>
                  <a:gd name="T27" fmla="*/ 0 h 670"/>
                  <a:gd name="T28" fmla="*/ 5 w 1334"/>
                  <a:gd name="T29" fmla="*/ 0 h 670"/>
                  <a:gd name="T30" fmla="*/ 6 w 1334"/>
                  <a:gd name="T31" fmla="*/ 0 h 670"/>
                  <a:gd name="T32" fmla="*/ 6 w 1334"/>
                  <a:gd name="T33" fmla="*/ 0 h 670"/>
                  <a:gd name="T34" fmla="*/ 6 w 1334"/>
                  <a:gd name="T35" fmla="*/ 1 h 670"/>
                  <a:gd name="T36" fmla="*/ 7 w 1334"/>
                  <a:gd name="T37" fmla="*/ 1 h 670"/>
                  <a:gd name="T38" fmla="*/ 7 w 1334"/>
                  <a:gd name="T39" fmla="*/ 1 h 670"/>
                  <a:gd name="T40" fmla="*/ 6 w 1334"/>
                  <a:gd name="T41" fmla="*/ 1 h 670"/>
                  <a:gd name="T42" fmla="*/ 6 w 1334"/>
                  <a:gd name="T43" fmla="*/ 1 h 670"/>
                  <a:gd name="T44" fmla="*/ 6 w 1334"/>
                  <a:gd name="T45" fmla="*/ 1 h 670"/>
                  <a:gd name="T46" fmla="*/ 6 w 1334"/>
                  <a:gd name="T47" fmla="*/ 1 h 670"/>
                  <a:gd name="T48" fmla="*/ 5 w 1334"/>
                  <a:gd name="T49" fmla="*/ 1 h 670"/>
                  <a:gd name="T50" fmla="*/ 5 w 1334"/>
                  <a:gd name="T51" fmla="*/ 2 h 670"/>
                  <a:gd name="T52" fmla="*/ 5 w 1334"/>
                  <a:gd name="T53" fmla="*/ 2 h 670"/>
                  <a:gd name="T54" fmla="*/ 5 w 1334"/>
                  <a:gd name="T55" fmla="*/ 2 h 670"/>
                  <a:gd name="T56" fmla="*/ 4 w 1334"/>
                  <a:gd name="T57" fmla="*/ 2 h 670"/>
                  <a:gd name="T58" fmla="*/ 4 w 1334"/>
                  <a:gd name="T59" fmla="*/ 2 h 670"/>
                  <a:gd name="T60" fmla="*/ 4 w 1334"/>
                  <a:gd name="T61" fmla="*/ 2 h 670"/>
                  <a:gd name="T62" fmla="*/ 3 w 1334"/>
                  <a:gd name="T63" fmla="*/ 2 h 670"/>
                  <a:gd name="T64" fmla="*/ 3 w 1334"/>
                  <a:gd name="T65" fmla="*/ 2 h 670"/>
                  <a:gd name="T66" fmla="*/ 3 w 1334"/>
                  <a:gd name="T67" fmla="*/ 2 h 670"/>
                  <a:gd name="T68" fmla="*/ 3 w 1334"/>
                  <a:gd name="T69" fmla="*/ 2 h 670"/>
                  <a:gd name="T70" fmla="*/ 3 w 1334"/>
                  <a:gd name="T71" fmla="*/ 2 h 670"/>
                  <a:gd name="T72" fmla="*/ 2 w 1334"/>
                  <a:gd name="T73" fmla="*/ 2 h 670"/>
                  <a:gd name="T74" fmla="*/ 1 w 1334"/>
                  <a:gd name="T75" fmla="*/ 2 h 670"/>
                  <a:gd name="T76" fmla="*/ 1 w 1334"/>
                  <a:gd name="T77" fmla="*/ 2 h 670"/>
                  <a:gd name="T78" fmla="*/ 1 w 1334"/>
                  <a:gd name="T79" fmla="*/ 2 h 670"/>
                  <a:gd name="T80" fmla="*/ 1 w 1334"/>
                  <a:gd name="T81" fmla="*/ 2 h 670"/>
                  <a:gd name="T82" fmla="*/ 1 w 1334"/>
                  <a:gd name="T83" fmla="*/ 2 h 670"/>
                  <a:gd name="T84" fmla="*/ 0 w 1334"/>
                  <a:gd name="T85" fmla="*/ 2 h 670"/>
                  <a:gd name="T86" fmla="*/ 0 w 1334"/>
                  <a:gd name="T87" fmla="*/ 2 h 670"/>
                  <a:gd name="T88" fmla="*/ 0 w 1334"/>
                  <a:gd name="T89" fmla="*/ 2 h 670"/>
                  <a:gd name="T90" fmla="*/ 0 w 1334"/>
                  <a:gd name="T91" fmla="*/ 2 h 670"/>
                  <a:gd name="T92" fmla="*/ 0 w 1334"/>
                  <a:gd name="T93" fmla="*/ 2 h 670"/>
                  <a:gd name="T94" fmla="*/ 0 w 1334"/>
                  <a:gd name="T95" fmla="*/ 2 h 670"/>
                  <a:gd name="T96" fmla="*/ 0 w 1334"/>
                  <a:gd name="T97" fmla="*/ 2 h 670"/>
                  <a:gd name="T98" fmla="*/ 0 w 1334"/>
                  <a:gd name="T99" fmla="*/ 1 h 670"/>
                  <a:gd name="T100" fmla="*/ 0 w 1334"/>
                  <a:gd name="T101" fmla="*/ 1 h 670"/>
                  <a:gd name="T102" fmla="*/ 0 w 1334"/>
                  <a:gd name="T103" fmla="*/ 1 h 670"/>
                  <a:gd name="T104" fmla="*/ 0 w 1334"/>
                  <a:gd name="T105" fmla="*/ 1 h 6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34"/>
                  <a:gd name="T160" fmla="*/ 0 h 670"/>
                  <a:gd name="T161" fmla="*/ 1334 w 1334"/>
                  <a:gd name="T162" fmla="*/ 670 h 6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34" h="670">
                    <a:moveTo>
                      <a:pt x="178" y="284"/>
                    </a:moveTo>
                    <a:lnTo>
                      <a:pt x="182" y="259"/>
                    </a:lnTo>
                    <a:lnTo>
                      <a:pt x="219" y="255"/>
                    </a:lnTo>
                    <a:lnTo>
                      <a:pt x="229" y="255"/>
                    </a:lnTo>
                    <a:lnTo>
                      <a:pt x="211" y="240"/>
                    </a:lnTo>
                    <a:lnTo>
                      <a:pt x="185" y="233"/>
                    </a:lnTo>
                    <a:lnTo>
                      <a:pt x="185" y="218"/>
                    </a:lnTo>
                    <a:lnTo>
                      <a:pt x="239" y="203"/>
                    </a:lnTo>
                    <a:lnTo>
                      <a:pt x="283" y="199"/>
                    </a:lnTo>
                    <a:lnTo>
                      <a:pt x="313" y="184"/>
                    </a:lnTo>
                    <a:lnTo>
                      <a:pt x="332" y="192"/>
                    </a:lnTo>
                    <a:lnTo>
                      <a:pt x="346" y="170"/>
                    </a:lnTo>
                    <a:lnTo>
                      <a:pt x="381" y="140"/>
                    </a:lnTo>
                    <a:lnTo>
                      <a:pt x="403" y="121"/>
                    </a:lnTo>
                    <a:lnTo>
                      <a:pt x="421" y="110"/>
                    </a:lnTo>
                    <a:lnTo>
                      <a:pt x="455" y="110"/>
                    </a:lnTo>
                    <a:lnTo>
                      <a:pt x="488" y="100"/>
                    </a:lnTo>
                    <a:lnTo>
                      <a:pt x="540" y="82"/>
                    </a:lnTo>
                    <a:lnTo>
                      <a:pt x="551" y="82"/>
                    </a:lnTo>
                    <a:lnTo>
                      <a:pt x="566" y="96"/>
                    </a:lnTo>
                    <a:lnTo>
                      <a:pt x="581" y="108"/>
                    </a:lnTo>
                    <a:lnTo>
                      <a:pt x="603" y="96"/>
                    </a:lnTo>
                    <a:lnTo>
                      <a:pt x="625" y="108"/>
                    </a:lnTo>
                    <a:lnTo>
                      <a:pt x="640" y="118"/>
                    </a:lnTo>
                    <a:lnTo>
                      <a:pt x="659" y="121"/>
                    </a:lnTo>
                    <a:lnTo>
                      <a:pt x="670" y="129"/>
                    </a:lnTo>
                    <a:lnTo>
                      <a:pt x="681" y="114"/>
                    </a:lnTo>
                    <a:lnTo>
                      <a:pt x="714" y="125"/>
                    </a:lnTo>
                    <a:lnTo>
                      <a:pt x="770" y="129"/>
                    </a:lnTo>
                    <a:lnTo>
                      <a:pt x="818" y="121"/>
                    </a:lnTo>
                    <a:lnTo>
                      <a:pt x="840" y="110"/>
                    </a:lnTo>
                    <a:lnTo>
                      <a:pt x="851" y="104"/>
                    </a:lnTo>
                    <a:lnTo>
                      <a:pt x="866" y="93"/>
                    </a:lnTo>
                    <a:lnTo>
                      <a:pt x="893" y="100"/>
                    </a:lnTo>
                    <a:lnTo>
                      <a:pt x="915" y="96"/>
                    </a:lnTo>
                    <a:lnTo>
                      <a:pt x="938" y="78"/>
                    </a:lnTo>
                    <a:lnTo>
                      <a:pt x="971" y="56"/>
                    </a:lnTo>
                    <a:lnTo>
                      <a:pt x="975" y="41"/>
                    </a:lnTo>
                    <a:lnTo>
                      <a:pt x="978" y="26"/>
                    </a:lnTo>
                    <a:lnTo>
                      <a:pt x="997" y="22"/>
                    </a:lnTo>
                    <a:lnTo>
                      <a:pt x="1015" y="26"/>
                    </a:lnTo>
                    <a:lnTo>
                      <a:pt x="1045" y="26"/>
                    </a:lnTo>
                    <a:lnTo>
                      <a:pt x="1056" y="15"/>
                    </a:lnTo>
                    <a:lnTo>
                      <a:pt x="1071" y="0"/>
                    </a:lnTo>
                    <a:lnTo>
                      <a:pt x="1086" y="4"/>
                    </a:lnTo>
                    <a:lnTo>
                      <a:pt x="1093" y="19"/>
                    </a:lnTo>
                    <a:lnTo>
                      <a:pt x="1134" y="26"/>
                    </a:lnTo>
                    <a:lnTo>
                      <a:pt x="1160" y="85"/>
                    </a:lnTo>
                    <a:lnTo>
                      <a:pt x="1241" y="89"/>
                    </a:lnTo>
                    <a:lnTo>
                      <a:pt x="1267" y="121"/>
                    </a:lnTo>
                    <a:lnTo>
                      <a:pt x="1230" y="170"/>
                    </a:lnTo>
                    <a:lnTo>
                      <a:pt x="1249" y="184"/>
                    </a:lnTo>
                    <a:lnTo>
                      <a:pt x="1245" y="218"/>
                    </a:lnTo>
                    <a:lnTo>
                      <a:pt x="1275" y="229"/>
                    </a:lnTo>
                    <a:lnTo>
                      <a:pt x="1260" y="277"/>
                    </a:lnTo>
                    <a:lnTo>
                      <a:pt x="1282" y="277"/>
                    </a:lnTo>
                    <a:lnTo>
                      <a:pt x="1308" y="284"/>
                    </a:lnTo>
                    <a:lnTo>
                      <a:pt x="1304" y="299"/>
                    </a:lnTo>
                    <a:lnTo>
                      <a:pt x="1312" y="322"/>
                    </a:lnTo>
                    <a:lnTo>
                      <a:pt x="1334" y="344"/>
                    </a:lnTo>
                    <a:lnTo>
                      <a:pt x="1319" y="351"/>
                    </a:lnTo>
                    <a:lnTo>
                      <a:pt x="1301" y="355"/>
                    </a:lnTo>
                    <a:lnTo>
                      <a:pt x="1264" y="362"/>
                    </a:lnTo>
                    <a:lnTo>
                      <a:pt x="1249" y="370"/>
                    </a:lnTo>
                    <a:lnTo>
                      <a:pt x="1230" y="355"/>
                    </a:lnTo>
                    <a:lnTo>
                      <a:pt x="1230" y="366"/>
                    </a:lnTo>
                    <a:lnTo>
                      <a:pt x="1219" y="373"/>
                    </a:lnTo>
                    <a:lnTo>
                      <a:pt x="1201" y="377"/>
                    </a:lnTo>
                    <a:lnTo>
                      <a:pt x="1186" y="359"/>
                    </a:lnTo>
                    <a:lnTo>
                      <a:pt x="1164" y="370"/>
                    </a:lnTo>
                    <a:lnTo>
                      <a:pt x="1171" y="385"/>
                    </a:lnTo>
                    <a:lnTo>
                      <a:pt x="1152" y="385"/>
                    </a:lnTo>
                    <a:lnTo>
                      <a:pt x="1123" y="385"/>
                    </a:lnTo>
                    <a:lnTo>
                      <a:pt x="1112" y="399"/>
                    </a:lnTo>
                    <a:lnTo>
                      <a:pt x="1097" y="396"/>
                    </a:lnTo>
                    <a:lnTo>
                      <a:pt x="1082" y="399"/>
                    </a:lnTo>
                    <a:lnTo>
                      <a:pt x="1082" y="410"/>
                    </a:lnTo>
                    <a:lnTo>
                      <a:pt x="1060" y="433"/>
                    </a:lnTo>
                    <a:lnTo>
                      <a:pt x="1030" y="459"/>
                    </a:lnTo>
                    <a:lnTo>
                      <a:pt x="982" y="462"/>
                    </a:lnTo>
                    <a:lnTo>
                      <a:pt x="978" y="477"/>
                    </a:lnTo>
                    <a:lnTo>
                      <a:pt x="975" y="485"/>
                    </a:lnTo>
                    <a:lnTo>
                      <a:pt x="949" y="485"/>
                    </a:lnTo>
                    <a:lnTo>
                      <a:pt x="923" y="492"/>
                    </a:lnTo>
                    <a:lnTo>
                      <a:pt x="900" y="485"/>
                    </a:lnTo>
                    <a:lnTo>
                      <a:pt x="889" y="477"/>
                    </a:lnTo>
                    <a:lnTo>
                      <a:pt x="875" y="492"/>
                    </a:lnTo>
                    <a:lnTo>
                      <a:pt x="840" y="507"/>
                    </a:lnTo>
                    <a:lnTo>
                      <a:pt x="799" y="507"/>
                    </a:lnTo>
                    <a:lnTo>
                      <a:pt x="777" y="499"/>
                    </a:lnTo>
                    <a:lnTo>
                      <a:pt x="759" y="518"/>
                    </a:lnTo>
                    <a:lnTo>
                      <a:pt x="762" y="548"/>
                    </a:lnTo>
                    <a:lnTo>
                      <a:pt x="740" y="588"/>
                    </a:lnTo>
                    <a:lnTo>
                      <a:pt x="722" y="596"/>
                    </a:lnTo>
                    <a:lnTo>
                      <a:pt x="707" y="570"/>
                    </a:lnTo>
                    <a:lnTo>
                      <a:pt x="699" y="559"/>
                    </a:lnTo>
                    <a:lnTo>
                      <a:pt x="707" y="540"/>
                    </a:lnTo>
                    <a:lnTo>
                      <a:pt x="714" y="529"/>
                    </a:lnTo>
                    <a:lnTo>
                      <a:pt x="707" y="522"/>
                    </a:lnTo>
                    <a:lnTo>
                      <a:pt x="696" y="522"/>
                    </a:lnTo>
                    <a:lnTo>
                      <a:pt x="685" y="540"/>
                    </a:lnTo>
                    <a:lnTo>
                      <a:pt x="662" y="559"/>
                    </a:lnTo>
                    <a:lnTo>
                      <a:pt x="640" y="551"/>
                    </a:lnTo>
                    <a:lnTo>
                      <a:pt x="610" y="548"/>
                    </a:lnTo>
                    <a:lnTo>
                      <a:pt x="577" y="592"/>
                    </a:lnTo>
                    <a:lnTo>
                      <a:pt x="566" y="600"/>
                    </a:lnTo>
                    <a:lnTo>
                      <a:pt x="562" y="611"/>
                    </a:lnTo>
                    <a:lnTo>
                      <a:pt x="514" y="626"/>
                    </a:lnTo>
                    <a:lnTo>
                      <a:pt x="503" y="626"/>
                    </a:lnTo>
                    <a:lnTo>
                      <a:pt x="418" y="600"/>
                    </a:lnTo>
                    <a:lnTo>
                      <a:pt x="392" y="596"/>
                    </a:lnTo>
                    <a:lnTo>
                      <a:pt x="362" y="588"/>
                    </a:lnTo>
                    <a:lnTo>
                      <a:pt x="332" y="585"/>
                    </a:lnTo>
                    <a:lnTo>
                      <a:pt x="324" y="603"/>
                    </a:lnTo>
                    <a:lnTo>
                      <a:pt x="320" y="629"/>
                    </a:lnTo>
                    <a:lnTo>
                      <a:pt x="317" y="637"/>
                    </a:lnTo>
                    <a:lnTo>
                      <a:pt x="294" y="644"/>
                    </a:lnTo>
                    <a:lnTo>
                      <a:pt x="291" y="644"/>
                    </a:lnTo>
                    <a:lnTo>
                      <a:pt x="265" y="670"/>
                    </a:lnTo>
                    <a:lnTo>
                      <a:pt x="250" y="670"/>
                    </a:lnTo>
                    <a:lnTo>
                      <a:pt x="243" y="651"/>
                    </a:lnTo>
                    <a:lnTo>
                      <a:pt x="232" y="648"/>
                    </a:lnTo>
                    <a:lnTo>
                      <a:pt x="219" y="637"/>
                    </a:lnTo>
                    <a:lnTo>
                      <a:pt x="215" y="622"/>
                    </a:lnTo>
                    <a:lnTo>
                      <a:pt x="185" y="618"/>
                    </a:lnTo>
                    <a:lnTo>
                      <a:pt x="170" y="611"/>
                    </a:lnTo>
                    <a:lnTo>
                      <a:pt x="167" y="603"/>
                    </a:lnTo>
                    <a:lnTo>
                      <a:pt x="148" y="603"/>
                    </a:lnTo>
                    <a:lnTo>
                      <a:pt x="133" y="588"/>
                    </a:lnTo>
                    <a:lnTo>
                      <a:pt x="130" y="581"/>
                    </a:lnTo>
                    <a:lnTo>
                      <a:pt x="115" y="588"/>
                    </a:lnTo>
                    <a:lnTo>
                      <a:pt x="100" y="585"/>
                    </a:lnTo>
                    <a:lnTo>
                      <a:pt x="93" y="581"/>
                    </a:lnTo>
                    <a:lnTo>
                      <a:pt x="96" y="566"/>
                    </a:lnTo>
                    <a:lnTo>
                      <a:pt x="74" y="551"/>
                    </a:lnTo>
                    <a:lnTo>
                      <a:pt x="78" y="540"/>
                    </a:lnTo>
                    <a:lnTo>
                      <a:pt x="85" y="533"/>
                    </a:lnTo>
                    <a:lnTo>
                      <a:pt x="63" y="518"/>
                    </a:lnTo>
                    <a:lnTo>
                      <a:pt x="7" y="496"/>
                    </a:lnTo>
                    <a:lnTo>
                      <a:pt x="15" y="474"/>
                    </a:lnTo>
                    <a:lnTo>
                      <a:pt x="33" y="474"/>
                    </a:lnTo>
                    <a:lnTo>
                      <a:pt x="41" y="488"/>
                    </a:lnTo>
                    <a:lnTo>
                      <a:pt x="37" y="466"/>
                    </a:lnTo>
                    <a:lnTo>
                      <a:pt x="48" y="448"/>
                    </a:lnTo>
                    <a:lnTo>
                      <a:pt x="56" y="429"/>
                    </a:lnTo>
                    <a:lnTo>
                      <a:pt x="37" y="414"/>
                    </a:lnTo>
                    <a:lnTo>
                      <a:pt x="22" y="399"/>
                    </a:lnTo>
                    <a:lnTo>
                      <a:pt x="22" y="385"/>
                    </a:lnTo>
                    <a:lnTo>
                      <a:pt x="7" y="385"/>
                    </a:lnTo>
                    <a:lnTo>
                      <a:pt x="0" y="381"/>
                    </a:lnTo>
                    <a:lnTo>
                      <a:pt x="4" y="347"/>
                    </a:lnTo>
                    <a:lnTo>
                      <a:pt x="30" y="299"/>
                    </a:lnTo>
                    <a:lnTo>
                      <a:pt x="33" y="299"/>
                    </a:lnTo>
                    <a:lnTo>
                      <a:pt x="56" y="299"/>
                    </a:lnTo>
                    <a:lnTo>
                      <a:pt x="74" y="307"/>
                    </a:lnTo>
                    <a:lnTo>
                      <a:pt x="85" y="307"/>
                    </a:lnTo>
                    <a:lnTo>
                      <a:pt x="85" y="292"/>
                    </a:lnTo>
                    <a:lnTo>
                      <a:pt x="107" y="288"/>
                    </a:lnTo>
                    <a:lnTo>
                      <a:pt x="148" y="288"/>
                    </a:lnTo>
                    <a:lnTo>
                      <a:pt x="178" y="284"/>
                    </a:lnTo>
                    <a:close/>
                  </a:path>
                </a:pathLst>
              </a:custGeom>
              <a:solidFill>
                <a:schemeClr val="bg1">
                  <a:lumMod val="85000"/>
                </a:schemeClr>
              </a:solidFill>
              <a:ln w="12700">
                <a:noFill/>
                <a:prstDash val="solid"/>
                <a:round/>
                <a:headEnd/>
                <a:tailEnd/>
              </a:ln>
            </p:spPr>
            <p:txBody>
              <a:bodyPr/>
              <a:lstStyle/>
              <a:p>
                <a:endParaRPr lang="de-DE"/>
              </a:p>
            </p:txBody>
          </p:sp>
          <p:sp>
            <p:nvSpPr>
              <p:cNvPr id="106" name="Freeform 103"/>
              <p:cNvSpPr>
                <a:spLocks noChangeAspect="1"/>
              </p:cNvSpPr>
              <p:nvPr/>
            </p:nvSpPr>
            <p:spPr bwMode="auto">
              <a:xfrm>
                <a:off x="7499823" y="5927749"/>
                <a:ext cx="143246" cy="102229"/>
              </a:xfrm>
              <a:custGeom>
                <a:avLst/>
                <a:gdLst>
                  <a:gd name="T0" fmla="*/ 0 w 73"/>
                  <a:gd name="T1" fmla="*/ 0 h 70"/>
                  <a:gd name="T2" fmla="*/ 0 w 73"/>
                  <a:gd name="T3" fmla="*/ 0 h 70"/>
                  <a:gd name="T4" fmla="*/ 0 w 73"/>
                  <a:gd name="T5" fmla="*/ 0 h 70"/>
                  <a:gd name="T6" fmla="*/ 0 w 73"/>
                  <a:gd name="T7" fmla="*/ 0 h 70"/>
                  <a:gd name="T8" fmla="*/ 0 w 73"/>
                  <a:gd name="T9" fmla="*/ 0 h 70"/>
                  <a:gd name="T10" fmla="*/ 0 w 73"/>
                  <a:gd name="T11" fmla="*/ 0 h 70"/>
                  <a:gd name="T12" fmla="*/ 0 w 73"/>
                  <a:gd name="T13" fmla="*/ 0 h 70"/>
                  <a:gd name="T14" fmla="*/ 0 w 73"/>
                  <a:gd name="T15" fmla="*/ 0 h 70"/>
                  <a:gd name="T16" fmla="*/ 0 w 73"/>
                  <a:gd name="T17" fmla="*/ 0 h 70"/>
                  <a:gd name="T18" fmla="*/ 0 w 73"/>
                  <a:gd name="T19" fmla="*/ 0 h 70"/>
                  <a:gd name="T20" fmla="*/ 0 w 73"/>
                  <a:gd name="T21" fmla="*/ 0 h 70"/>
                  <a:gd name="T22" fmla="*/ 0 w 73"/>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70"/>
                  <a:gd name="T38" fmla="*/ 73 w 73"/>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70">
                    <a:moveTo>
                      <a:pt x="73" y="4"/>
                    </a:moveTo>
                    <a:lnTo>
                      <a:pt x="51" y="33"/>
                    </a:lnTo>
                    <a:lnTo>
                      <a:pt x="55" y="52"/>
                    </a:lnTo>
                    <a:lnTo>
                      <a:pt x="55" y="59"/>
                    </a:lnTo>
                    <a:lnTo>
                      <a:pt x="15" y="70"/>
                    </a:lnTo>
                    <a:lnTo>
                      <a:pt x="4" y="66"/>
                    </a:lnTo>
                    <a:lnTo>
                      <a:pt x="4" y="52"/>
                    </a:lnTo>
                    <a:lnTo>
                      <a:pt x="0" y="37"/>
                    </a:lnTo>
                    <a:lnTo>
                      <a:pt x="18" y="18"/>
                    </a:lnTo>
                    <a:lnTo>
                      <a:pt x="29" y="15"/>
                    </a:lnTo>
                    <a:lnTo>
                      <a:pt x="40" y="0"/>
                    </a:lnTo>
                    <a:lnTo>
                      <a:pt x="73" y="4"/>
                    </a:lnTo>
                    <a:close/>
                  </a:path>
                </a:pathLst>
              </a:custGeom>
              <a:solidFill>
                <a:schemeClr val="bg1">
                  <a:lumMod val="85000"/>
                </a:schemeClr>
              </a:solidFill>
              <a:ln w="12700">
                <a:noFill/>
                <a:prstDash val="solid"/>
                <a:round/>
                <a:headEnd/>
                <a:tailEnd/>
              </a:ln>
            </p:spPr>
            <p:txBody>
              <a:bodyPr/>
              <a:lstStyle/>
              <a:p>
                <a:endParaRPr lang="de-DE"/>
              </a:p>
            </p:txBody>
          </p:sp>
          <p:sp>
            <p:nvSpPr>
              <p:cNvPr id="107" name="Freeform 104"/>
              <p:cNvSpPr>
                <a:spLocks noChangeAspect="1"/>
              </p:cNvSpPr>
              <p:nvPr/>
            </p:nvSpPr>
            <p:spPr bwMode="auto">
              <a:xfrm>
                <a:off x="4168329" y="4882378"/>
                <a:ext cx="675303" cy="234137"/>
              </a:xfrm>
              <a:custGeom>
                <a:avLst/>
                <a:gdLst>
                  <a:gd name="T0" fmla="*/ 0 w 352"/>
                  <a:gd name="T1" fmla="*/ 0 h 157"/>
                  <a:gd name="T2" fmla="*/ 0 w 352"/>
                  <a:gd name="T3" fmla="*/ 0 h 157"/>
                  <a:gd name="T4" fmla="*/ 0 w 352"/>
                  <a:gd name="T5" fmla="*/ 0 h 157"/>
                  <a:gd name="T6" fmla="*/ 0 w 352"/>
                  <a:gd name="T7" fmla="*/ 0 h 157"/>
                  <a:gd name="T8" fmla="*/ 1 w 352"/>
                  <a:gd name="T9" fmla="*/ 0 h 157"/>
                  <a:gd name="T10" fmla="*/ 1 w 352"/>
                  <a:gd name="T11" fmla="*/ 0 h 157"/>
                  <a:gd name="T12" fmla="*/ 1 w 352"/>
                  <a:gd name="T13" fmla="*/ 0 h 157"/>
                  <a:gd name="T14" fmla="*/ 1 w 352"/>
                  <a:gd name="T15" fmla="*/ 0 h 157"/>
                  <a:gd name="T16" fmla="*/ 1 w 352"/>
                  <a:gd name="T17" fmla="*/ 0 h 157"/>
                  <a:gd name="T18" fmla="*/ 1 w 352"/>
                  <a:gd name="T19" fmla="*/ 0 h 157"/>
                  <a:gd name="T20" fmla="*/ 1 w 352"/>
                  <a:gd name="T21" fmla="*/ 0 h 157"/>
                  <a:gd name="T22" fmla="*/ 1 w 352"/>
                  <a:gd name="T23" fmla="*/ 0 h 157"/>
                  <a:gd name="T24" fmla="*/ 1 w 352"/>
                  <a:gd name="T25" fmla="*/ 0 h 157"/>
                  <a:gd name="T26" fmla="*/ 2 w 352"/>
                  <a:gd name="T27" fmla="*/ 0 h 157"/>
                  <a:gd name="T28" fmla="*/ 2 w 352"/>
                  <a:gd name="T29" fmla="*/ 0 h 157"/>
                  <a:gd name="T30" fmla="*/ 1 w 352"/>
                  <a:gd name="T31" fmla="*/ 0 h 157"/>
                  <a:gd name="T32" fmla="*/ 1 w 352"/>
                  <a:gd name="T33" fmla="*/ 0 h 157"/>
                  <a:gd name="T34" fmla="*/ 1 w 352"/>
                  <a:gd name="T35" fmla="*/ 0 h 157"/>
                  <a:gd name="T36" fmla="*/ 1 w 352"/>
                  <a:gd name="T37" fmla="*/ 0 h 157"/>
                  <a:gd name="T38" fmla="*/ 1 w 352"/>
                  <a:gd name="T39" fmla="*/ 0 h 157"/>
                  <a:gd name="T40" fmla="*/ 1 w 352"/>
                  <a:gd name="T41" fmla="*/ 0 h 157"/>
                  <a:gd name="T42" fmla="*/ 1 w 352"/>
                  <a:gd name="T43" fmla="*/ 0 h 157"/>
                  <a:gd name="T44" fmla="*/ 1 w 352"/>
                  <a:gd name="T45" fmla="*/ 0 h 157"/>
                  <a:gd name="T46" fmla="*/ 1 w 352"/>
                  <a:gd name="T47" fmla="*/ 0 h 157"/>
                  <a:gd name="T48" fmla="*/ 1 w 352"/>
                  <a:gd name="T49" fmla="*/ 0 h 157"/>
                  <a:gd name="T50" fmla="*/ 1 w 352"/>
                  <a:gd name="T51" fmla="*/ 0 h 157"/>
                  <a:gd name="T52" fmla="*/ 1 w 352"/>
                  <a:gd name="T53" fmla="*/ 0 h 157"/>
                  <a:gd name="T54" fmla="*/ 1 w 352"/>
                  <a:gd name="T55" fmla="*/ 0 h 157"/>
                  <a:gd name="T56" fmla="*/ 0 w 352"/>
                  <a:gd name="T57" fmla="*/ 0 h 157"/>
                  <a:gd name="T58" fmla="*/ 0 w 352"/>
                  <a:gd name="T59" fmla="*/ 0 h 157"/>
                  <a:gd name="T60" fmla="*/ 0 w 352"/>
                  <a:gd name="T61" fmla="*/ 0 h 157"/>
                  <a:gd name="T62" fmla="*/ 0 w 352"/>
                  <a:gd name="T63" fmla="*/ 0 h 157"/>
                  <a:gd name="T64" fmla="*/ 0 w 352"/>
                  <a:gd name="T65" fmla="*/ 0 h 157"/>
                  <a:gd name="T66" fmla="*/ 0 w 352"/>
                  <a:gd name="T67" fmla="*/ 0 h 157"/>
                  <a:gd name="T68" fmla="*/ 0 w 352"/>
                  <a:gd name="T69" fmla="*/ 0 h 157"/>
                  <a:gd name="T70" fmla="*/ 0 w 352"/>
                  <a:gd name="T71" fmla="*/ 0 h 157"/>
                  <a:gd name="T72" fmla="*/ 0 w 352"/>
                  <a:gd name="T73" fmla="*/ 0 h 157"/>
                  <a:gd name="T74" fmla="*/ 0 w 352"/>
                  <a:gd name="T75" fmla="*/ 0 h 157"/>
                  <a:gd name="T76" fmla="*/ 0 w 352"/>
                  <a:gd name="T77" fmla="*/ 0 h 157"/>
                  <a:gd name="T78" fmla="*/ 0 w 352"/>
                  <a:gd name="T79" fmla="*/ 0 h 157"/>
                  <a:gd name="T80" fmla="*/ 0 w 352"/>
                  <a:gd name="T81" fmla="*/ 0 h 157"/>
                  <a:gd name="T82" fmla="*/ 0 w 352"/>
                  <a:gd name="T83" fmla="*/ 0 h 157"/>
                  <a:gd name="T84" fmla="*/ 0 w 352"/>
                  <a:gd name="T85" fmla="*/ 0 h 157"/>
                  <a:gd name="T86" fmla="*/ 0 w 352"/>
                  <a:gd name="T87" fmla="*/ 0 h 1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
                  <a:gd name="T133" fmla="*/ 0 h 157"/>
                  <a:gd name="T134" fmla="*/ 352 w 352"/>
                  <a:gd name="T135" fmla="*/ 157 h 1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 h="157">
                    <a:moveTo>
                      <a:pt x="120" y="8"/>
                    </a:moveTo>
                    <a:lnTo>
                      <a:pt x="132" y="0"/>
                    </a:lnTo>
                    <a:lnTo>
                      <a:pt x="146" y="0"/>
                    </a:lnTo>
                    <a:lnTo>
                      <a:pt x="152" y="11"/>
                    </a:lnTo>
                    <a:lnTo>
                      <a:pt x="165" y="2"/>
                    </a:lnTo>
                    <a:lnTo>
                      <a:pt x="178" y="6"/>
                    </a:lnTo>
                    <a:lnTo>
                      <a:pt x="198" y="27"/>
                    </a:lnTo>
                    <a:lnTo>
                      <a:pt x="220" y="36"/>
                    </a:lnTo>
                    <a:lnTo>
                      <a:pt x="228" y="38"/>
                    </a:lnTo>
                    <a:lnTo>
                      <a:pt x="239" y="29"/>
                    </a:lnTo>
                    <a:lnTo>
                      <a:pt x="250" y="25"/>
                    </a:lnTo>
                    <a:lnTo>
                      <a:pt x="280" y="33"/>
                    </a:lnTo>
                    <a:lnTo>
                      <a:pt x="320" y="42"/>
                    </a:lnTo>
                    <a:lnTo>
                      <a:pt x="352" y="51"/>
                    </a:lnTo>
                    <a:lnTo>
                      <a:pt x="341" y="64"/>
                    </a:lnTo>
                    <a:lnTo>
                      <a:pt x="320" y="85"/>
                    </a:lnTo>
                    <a:lnTo>
                      <a:pt x="315" y="92"/>
                    </a:lnTo>
                    <a:lnTo>
                      <a:pt x="317" y="107"/>
                    </a:lnTo>
                    <a:lnTo>
                      <a:pt x="302" y="107"/>
                    </a:lnTo>
                    <a:lnTo>
                      <a:pt x="287" y="96"/>
                    </a:lnTo>
                    <a:lnTo>
                      <a:pt x="272" y="92"/>
                    </a:lnTo>
                    <a:lnTo>
                      <a:pt x="233" y="101"/>
                    </a:lnTo>
                    <a:lnTo>
                      <a:pt x="223" y="110"/>
                    </a:lnTo>
                    <a:lnTo>
                      <a:pt x="212" y="124"/>
                    </a:lnTo>
                    <a:lnTo>
                      <a:pt x="191" y="137"/>
                    </a:lnTo>
                    <a:lnTo>
                      <a:pt x="179" y="137"/>
                    </a:lnTo>
                    <a:lnTo>
                      <a:pt x="166" y="126"/>
                    </a:lnTo>
                    <a:lnTo>
                      <a:pt x="155" y="126"/>
                    </a:lnTo>
                    <a:lnTo>
                      <a:pt x="115" y="145"/>
                    </a:lnTo>
                    <a:lnTo>
                      <a:pt x="96" y="155"/>
                    </a:lnTo>
                    <a:lnTo>
                      <a:pt x="82" y="157"/>
                    </a:lnTo>
                    <a:lnTo>
                      <a:pt x="50" y="155"/>
                    </a:lnTo>
                    <a:lnTo>
                      <a:pt x="37" y="155"/>
                    </a:lnTo>
                    <a:lnTo>
                      <a:pt x="27" y="140"/>
                    </a:lnTo>
                    <a:lnTo>
                      <a:pt x="22" y="135"/>
                    </a:lnTo>
                    <a:lnTo>
                      <a:pt x="11" y="129"/>
                    </a:lnTo>
                    <a:lnTo>
                      <a:pt x="5" y="122"/>
                    </a:lnTo>
                    <a:lnTo>
                      <a:pt x="0" y="107"/>
                    </a:lnTo>
                    <a:lnTo>
                      <a:pt x="0" y="90"/>
                    </a:lnTo>
                    <a:lnTo>
                      <a:pt x="34" y="76"/>
                    </a:lnTo>
                    <a:lnTo>
                      <a:pt x="72" y="76"/>
                    </a:lnTo>
                    <a:lnTo>
                      <a:pt x="95" y="55"/>
                    </a:lnTo>
                    <a:lnTo>
                      <a:pt x="98" y="19"/>
                    </a:lnTo>
                    <a:lnTo>
                      <a:pt x="120" y="8"/>
                    </a:lnTo>
                    <a:close/>
                  </a:path>
                </a:pathLst>
              </a:custGeom>
              <a:solidFill>
                <a:schemeClr val="bg1">
                  <a:lumMod val="85000"/>
                </a:schemeClr>
              </a:solidFill>
              <a:ln w="12700">
                <a:noFill/>
                <a:prstDash val="solid"/>
                <a:round/>
                <a:headEnd/>
                <a:tailEnd/>
              </a:ln>
            </p:spPr>
            <p:txBody>
              <a:bodyPr/>
              <a:lstStyle/>
              <a:p>
                <a:endParaRPr lang="de-DE"/>
              </a:p>
            </p:txBody>
          </p:sp>
          <p:sp>
            <p:nvSpPr>
              <p:cNvPr id="108" name="Freeform 105"/>
              <p:cNvSpPr>
                <a:spLocks noChangeAspect="1"/>
              </p:cNvSpPr>
              <p:nvPr/>
            </p:nvSpPr>
            <p:spPr bwMode="auto">
              <a:xfrm>
                <a:off x="4004619" y="5449583"/>
                <a:ext cx="458387" cy="573800"/>
              </a:xfrm>
              <a:custGeom>
                <a:avLst/>
                <a:gdLst>
                  <a:gd name="T0" fmla="*/ 6 w 179"/>
                  <a:gd name="T1" fmla="*/ 1 h 312"/>
                  <a:gd name="T2" fmla="*/ 6 w 179"/>
                  <a:gd name="T3" fmla="*/ 1 h 312"/>
                  <a:gd name="T4" fmla="*/ 6 w 179"/>
                  <a:gd name="T5" fmla="*/ 1 h 312"/>
                  <a:gd name="T6" fmla="*/ 5 w 179"/>
                  <a:gd name="T7" fmla="*/ 1 h 312"/>
                  <a:gd name="T8" fmla="*/ 4 w 179"/>
                  <a:gd name="T9" fmla="*/ 1 h 312"/>
                  <a:gd name="T10" fmla="*/ 4 w 179"/>
                  <a:gd name="T11" fmla="*/ 1 h 312"/>
                  <a:gd name="T12" fmla="*/ 4 w 179"/>
                  <a:gd name="T13" fmla="*/ 1 h 312"/>
                  <a:gd name="T14" fmla="*/ 4 w 179"/>
                  <a:gd name="T15" fmla="*/ 1 h 312"/>
                  <a:gd name="T16" fmla="*/ 3 w 179"/>
                  <a:gd name="T17" fmla="*/ 1 h 312"/>
                  <a:gd name="T18" fmla="*/ 3 w 179"/>
                  <a:gd name="T19" fmla="*/ 0 h 312"/>
                  <a:gd name="T20" fmla="*/ 2 w 179"/>
                  <a:gd name="T21" fmla="*/ 1 h 312"/>
                  <a:gd name="T22" fmla="*/ 1 w 179"/>
                  <a:gd name="T23" fmla="*/ 1 h 312"/>
                  <a:gd name="T24" fmla="*/ 0 w 179"/>
                  <a:gd name="T25" fmla="*/ 1 h 312"/>
                  <a:gd name="T26" fmla="*/ 0 w 179"/>
                  <a:gd name="T27" fmla="*/ 1 h 312"/>
                  <a:gd name="T28" fmla="*/ 2 w 179"/>
                  <a:gd name="T29" fmla="*/ 1 h 312"/>
                  <a:gd name="T30" fmla="*/ 2 w 179"/>
                  <a:gd name="T31" fmla="*/ 1 h 312"/>
                  <a:gd name="T32" fmla="*/ 3 w 179"/>
                  <a:gd name="T33" fmla="*/ 2 h 312"/>
                  <a:gd name="T34" fmla="*/ 3 w 179"/>
                  <a:gd name="T35" fmla="*/ 2 h 312"/>
                  <a:gd name="T36" fmla="*/ 4 w 179"/>
                  <a:gd name="T37" fmla="*/ 2 h 312"/>
                  <a:gd name="T38" fmla="*/ 4 w 179"/>
                  <a:gd name="T39" fmla="*/ 3 h 312"/>
                  <a:gd name="T40" fmla="*/ 4 w 179"/>
                  <a:gd name="T41" fmla="*/ 3 h 312"/>
                  <a:gd name="T42" fmla="*/ 6 w 179"/>
                  <a:gd name="T43" fmla="*/ 5 h 312"/>
                  <a:gd name="T44" fmla="*/ 4 w 179"/>
                  <a:gd name="T45" fmla="*/ 3 h 312"/>
                  <a:gd name="T46" fmla="*/ 5 w 179"/>
                  <a:gd name="T47" fmla="*/ 3 h 312"/>
                  <a:gd name="T48" fmla="*/ 5 w 179"/>
                  <a:gd name="T49" fmla="*/ 2 h 312"/>
                  <a:gd name="T50" fmla="*/ 6 w 179"/>
                  <a:gd name="T51" fmla="*/ 2 h 312"/>
                  <a:gd name="T52" fmla="*/ 6 w 179"/>
                  <a:gd name="T53" fmla="*/ 2 h 312"/>
                  <a:gd name="T54" fmla="*/ 6 w 179"/>
                  <a:gd name="T55" fmla="*/ 2 h 312"/>
                  <a:gd name="T56" fmla="*/ 7 w 179"/>
                  <a:gd name="T57" fmla="*/ 2 h 312"/>
                  <a:gd name="T58" fmla="*/ 6 w 179"/>
                  <a:gd name="T59" fmla="*/ 2 h 312"/>
                  <a:gd name="T60" fmla="*/ 7 w 179"/>
                  <a:gd name="T61" fmla="*/ 1 h 312"/>
                  <a:gd name="T62" fmla="*/ 6 w 179"/>
                  <a:gd name="T63" fmla="*/ 1 h 312"/>
                  <a:gd name="T64" fmla="*/ 7 w 179"/>
                  <a:gd name="T65" fmla="*/ 1 h 312"/>
                  <a:gd name="T66" fmla="*/ 6 w 179"/>
                  <a:gd name="T67" fmla="*/ 1 h 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9"/>
                  <a:gd name="T103" fmla="*/ 0 h 312"/>
                  <a:gd name="T104" fmla="*/ 179 w 179"/>
                  <a:gd name="T105" fmla="*/ 312 h 3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9" h="312">
                    <a:moveTo>
                      <a:pt x="165" y="25"/>
                    </a:moveTo>
                    <a:lnTo>
                      <a:pt x="156" y="25"/>
                    </a:lnTo>
                    <a:lnTo>
                      <a:pt x="147" y="18"/>
                    </a:lnTo>
                    <a:lnTo>
                      <a:pt x="134" y="11"/>
                    </a:lnTo>
                    <a:lnTo>
                      <a:pt x="118" y="19"/>
                    </a:lnTo>
                    <a:lnTo>
                      <a:pt x="104" y="15"/>
                    </a:lnTo>
                    <a:lnTo>
                      <a:pt x="91" y="22"/>
                    </a:lnTo>
                    <a:lnTo>
                      <a:pt x="90" y="15"/>
                    </a:lnTo>
                    <a:lnTo>
                      <a:pt x="79" y="15"/>
                    </a:lnTo>
                    <a:lnTo>
                      <a:pt x="65" y="0"/>
                    </a:lnTo>
                    <a:lnTo>
                      <a:pt x="45" y="24"/>
                    </a:lnTo>
                    <a:lnTo>
                      <a:pt x="13" y="13"/>
                    </a:lnTo>
                    <a:lnTo>
                      <a:pt x="0" y="17"/>
                    </a:lnTo>
                    <a:lnTo>
                      <a:pt x="0" y="25"/>
                    </a:lnTo>
                    <a:lnTo>
                      <a:pt x="35" y="63"/>
                    </a:lnTo>
                    <a:lnTo>
                      <a:pt x="43" y="88"/>
                    </a:lnTo>
                    <a:lnTo>
                      <a:pt x="61" y="103"/>
                    </a:lnTo>
                    <a:lnTo>
                      <a:pt x="68" y="100"/>
                    </a:lnTo>
                    <a:lnTo>
                      <a:pt x="113" y="151"/>
                    </a:lnTo>
                    <a:lnTo>
                      <a:pt x="116" y="163"/>
                    </a:lnTo>
                    <a:lnTo>
                      <a:pt x="113" y="171"/>
                    </a:lnTo>
                    <a:lnTo>
                      <a:pt x="158" y="312"/>
                    </a:lnTo>
                    <a:lnTo>
                      <a:pt x="116" y="174"/>
                    </a:lnTo>
                    <a:lnTo>
                      <a:pt x="138" y="168"/>
                    </a:lnTo>
                    <a:lnTo>
                      <a:pt x="138" y="151"/>
                    </a:lnTo>
                    <a:lnTo>
                      <a:pt x="151" y="139"/>
                    </a:lnTo>
                    <a:lnTo>
                      <a:pt x="156" y="127"/>
                    </a:lnTo>
                    <a:lnTo>
                      <a:pt x="170" y="121"/>
                    </a:lnTo>
                    <a:lnTo>
                      <a:pt x="172" y="107"/>
                    </a:lnTo>
                    <a:lnTo>
                      <a:pt x="170" y="93"/>
                    </a:lnTo>
                    <a:lnTo>
                      <a:pt x="177" y="87"/>
                    </a:lnTo>
                    <a:lnTo>
                      <a:pt x="165" y="69"/>
                    </a:lnTo>
                    <a:lnTo>
                      <a:pt x="179" y="42"/>
                    </a:lnTo>
                    <a:lnTo>
                      <a:pt x="165" y="25"/>
                    </a:lnTo>
                    <a:close/>
                  </a:path>
                </a:pathLst>
              </a:custGeom>
              <a:solidFill>
                <a:schemeClr val="bg1">
                  <a:lumMod val="85000"/>
                </a:schemeClr>
              </a:solidFill>
              <a:ln w="12700">
                <a:noFill/>
                <a:prstDash val="solid"/>
                <a:round/>
                <a:headEnd/>
                <a:tailEnd/>
              </a:ln>
            </p:spPr>
            <p:txBody>
              <a:bodyPr/>
              <a:lstStyle/>
              <a:p>
                <a:endParaRPr lang="de-DE"/>
              </a:p>
            </p:txBody>
          </p:sp>
          <p:sp>
            <p:nvSpPr>
              <p:cNvPr id="109" name="Freeform 106"/>
              <p:cNvSpPr>
                <a:spLocks noChangeAspect="1"/>
              </p:cNvSpPr>
              <p:nvPr/>
            </p:nvSpPr>
            <p:spPr bwMode="auto">
              <a:xfrm>
                <a:off x="4626716" y="5878284"/>
                <a:ext cx="311049" cy="161587"/>
              </a:xfrm>
              <a:custGeom>
                <a:avLst/>
                <a:gdLst>
                  <a:gd name="T0" fmla="*/ 0 w 162"/>
                  <a:gd name="T1" fmla="*/ 0 h 110"/>
                  <a:gd name="T2" fmla="*/ 0 w 162"/>
                  <a:gd name="T3" fmla="*/ 0 h 110"/>
                  <a:gd name="T4" fmla="*/ 0 w 162"/>
                  <a:gd name="T5" fmla="*/ 0 h 110"/>
                  <a:gd name="T6" fmla="*/ 0 w 162"/>
                  <a:gd name="T7" fmla="*/ 0 h 110"/>
                  <a:gd name="T8" fmla="*/ 0 w 162"/>
                  <a:gd name="T9" fmla="*/ 0 h 110"/>
                  <a:gd name="T10" fmla="*/ 0 w 162"/>
                  <a:gd name="T11" fmla="*/ 0 h 110"/>
                  <a:gd name="T12" fmla="*/ 0 w 162"/>
                  <a:gd name="T13" fmla="*/ 0 h 110"/>
                  <a:gd name="T14" fmla="*/ 0 w 162"/>
                  <a:gd name="T15" fmla="*/ 0 h 110"/>
                  <a:gd name="T16" fmla="*/ 1 w 162"/>
                  <a:gd name="T17" fmla="*/ 0 h 110"/>
                  <a:gd name="T18" fmla="*/ 1 w 162"/>
                  <a:gd name="T19" fmla="*/ 0 h 110"/>
                  <a:gd name="T20" fmla="*/ 1 w 162"/>
                  <a:gd name="T21" fmla="*/ 0 h 110"/>
                  <a:gd name="T22" fmla="*/ 0 w 162"/>
                  <a:gd name="T23" fmla="*/ 0 h 110"/>
                  <a:gd name="T24" fmla="*/ 0 w 162"/>
                  <a:gd name="T25" fmla="*/ 0 h 110"/>
                  <a:gd name="T26" fmla="*/ 0 w 162"/>
                  <a:gd name="T27" fmla="*/ 0 h 110"/>
                  <a:gd name="T28" fmla="*/ 0 w 162"/>
                  <a:gd name="T29" fmla="*/ 0 h 110"/>
                  <a:gd name="T30" fmla="*/ 0 w 162"/>
                  <a:gd name="T31" fmla="*/ 0 h 110"/>
                  <a:gd name="T32" fmla="*/ 0 w 162"/>
                  <a:gd name="T33" fmla="*/ 0 h 110"/>
                  <a:gd name="T34" fmla="*/ 0 w 162"/>
                  <a:gd name="T35" fmla="*/ 0 h 110"/>
                  <a:gd name="T36" fmla="*/ 0 w 162"/>
                  <a:gd name="T37" fmla="*/ 0 h 110"/>
                  <a:gd name="T38" fmla="*/ 0 w 162"/>
                  <a:gd name="T39" fmla="*/ 0 h 110"/>
                  <a:gd name="T40" fmla="*/ 0 w 162"/>
                  <a:gd name="T41" fmla="*/ 0 h 110"/>
                  <a:gd name="T42" fmla="*/ 0 w 162"/>
                  <a:gd name="T43" fmla="*/ 0 h 110"/>
                  <a:gd name="T44" fmla="*/ 0 w 162"/>
                  <a:gd name="T45" fmla="*/ 0 h 110"/>
                  <a:gd name="T46" fmla="*/ 0 w 162"/>
                  <a:gd name="T47" fmla="*/ 0 h 1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10"/>
                  <a:gd name="T74" fmla="*/ 162 w 162"/>
                  <a:gd name="T75" fmla="*/ 110 h 1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10">
                    <a:moveTo>
                      <a:pt x="6" y="33"/>
                    </a:moveTo>
                    <a:lnTo>
                      <a:pt x="34" y="14"/>
                    </a:lnTo>
                    <a:lnTo>
                      <a:pt x="52" y="11"/>
                    </a:lnTo>
                    <a:lnTo>
                      <a:pt x="70" y="6"/>
                    </a:lnTo>
                    <a:lnTo>
                      <a:pt x="85" y="6"/>
                    </a:lnTo>
                    <a:lnTo>
                      <a:pt x="100" y="0"/>
                    </a:lnTo>
                    <a:lnTo>
                      <a:pt x="126" y="6"/>
                    </a:lnTo>
                    <a:lnTo>
                      <a:pt x="141" y="5"/>
                    </a:lnTo>
                    <a:lnTo>
                      <a:pt x="156" y="20"/>
                    </a:lnTo>
                    <a:lnTo>
                      <a:pt x="154" y="63"/>
                    </a:lnTo>
                    <a:lnTo>
                      <a:pt x="162" y="68"/>
                    </a:lnTo>
                    <a:lnTo>
                      <a:pt x="151" y="86"/>
                    </a:lnTo>
                    <a:lnTo>
                      <a:pt x="115" y="93"/>
                    </a:lnTo>
                    <a:lnTo>
                      <a:pt x="100" y="89"/>
                    </a:lnTo>
                    <a:lnTo>
                      <a:pt x="90" y="110"/>
                    </a:lnTo>
                    <a:lnTo>
                      <a:pt x="63" y="108"/>
                    </a:lnTo>
                    <a:lnTo>
                      <a:pt x="52" y="105"/>
                    </a:lnTo>
                    <a:lnTo>
                      <a:pt x="36" y="104"/>
                    </a:lnTo>
                    <a:lnTo>
                      <a:pt x="27" y="95"/>
                    </a:lnTo>
                    <a:lnTo>
                      <a:pt x="21" y="98"/>
                    </a:lnTo>
                    <a:lnTo>
                      <a:pt x="9" y="89"/>
                    </a:lnTo>
                    <a:lnTo>
                      <a:pt x="0" y="63"/>
                    </a:lnTo>
                    <a:lnTo>
                      <a:pt x="7" y="50"/>
                    </a:lnTo>
                    <a:lnTo>
                      <a:pt x="6" y="33"/>
                    </a:lnTo>
                    <a:close/>
                  </a:path>
                </a:pathLst>
              </a:custGeom>
              <a:solidFill>
                <a:schemeClr val="bg1">
                  <a:lumMod val="85000"/>
                </a:schemeClr>
              </a:solidFill>
              <a:ln w="12700">
                <a:noFill/>
                <a:prstDash val="solid"/>
                <a:round/>
                <a:headEnd/>
                <a:tailEnd/>
              </a:ln>
            </p:spPr>
            <p:txBody>
              <a:bodyPr/>
              <a:lstStyle/>
              <a:p>
                <a:endParaRPr lang="de-DE"/>
              </a:p>
            </p:txBody>
          </p:sp>
          <p:sp>
            <p:nvSpPr>
              <p:cNvPr id="110" name="Freeform 107"/>
              <p:cNvSpPr>
                <a:spLocks noChangeAspect="1"/>
              </p:cNvSpPr>
              <p:nvPr/>
            </p:nvSpPr>
            <p:spPr bwMode="auto">
              <a:xfrm>
                <a:off x="4401615" y="5350652"/>
                <a:ext cx="519779" cy="573800"/>
              </a:xfrm>
              <a:custGeom>
                <a:avLst/>
                <a:gdLst>
                  <a:gd name="T0" fmla="*/ 1 w 204"/>
                  <a:gd name="T1" fmla="*/ 1 h 314"/>
                  <a:gd name="T2" fmla="*/ 3 w 204"/>
                  <a:gd name="T3" fmla="*/ 1 h 314"/>
                  <a:gd name="T4" fmla="*/ 4 w 204"/>
                  <a:gd name="T5" fmla="*/ 1 h 314"/>
                  <a:gd name="T6" fmla="*/ 4 w 204"/>
                  <a:gd name="T7" fmla="*/ 1 h 314"/>
                  <a:gd name="T8" fmla="*/ 4 w 204"/>
                  <a:gd name="T9" fmla="*/ 1 h 314"/>
                  <a:gd name="T10" fmla="*/ 4 w 204"/>
                  <a:gd name="T11" fmla="*/ 1 h 314"/>
                  <a:gd name="T12" fmla="*/ 4 w 204"/>
                  <a:gd name="T13" fmla="*/ 2 h 314"/>
                  <a:gd name="T14" fmla="*/ 6 w 204"/>
                  <a:gd name="T15" fmla="*/ 2 h 314"/>
                  <a:gd name="T16" fmla="*/ 6 w 204"/>
                  <a:gd name="T17" fmla="*/ 2 h 314"/>
                  <a:gd name="T18" fmla="*/ 7 w 204"/>
                  <a:gd name="T19" fmla="*/ 2 h 314"/>
                  <a:gd name="T20" fmla="*/ 7 w 204"/>
                  <a:gd name="T21" fmla="*/ 2 h 314"/>
                  <a:gd name="T22" fmla="*/ 7 w 204"/>
                  <a:gd name="T23" fmla="*/ 2 h 314"/>
                  <a:gd name="T24" fmla="*/ 7 w 204"/>
                  <a:gd name="T25" fmla="*/ 3 h 314"/>
                  <a:gd name="T26" fmla="*/ 7 w 204"/>
                  <a:gd name="T27" fmla="*/ 3 h 314"/>
                  <a:gd name="T28" fmla="*/ 7 w 204"/>
                  <a:gd name="T29" fmla="*/ 4 h 314"/>
                  <a:gd name="T30" fmla="*/ 7 w 204"/>
                  <a:gd name="T31" fmla="*/ 4 h 314"/>
                  <a:gd name="T32" fmla="*/ 6 w 204"/>
                  <a:gd name="T33" fmla="*/ 4 h 314"/>
                  <a:gd name="T34" fmla="*/ 5 w 204"/>
                  <a:gd name="T35" fmla="*/ 5 h 314"/>
                  <a:gd name="T36" fmla="*/ 4 w 204"/>
                  <a:gd name="T37" fmla="*/ 5 h 314"/>
                  <a:gd name="T38" fmla="*/ 4 w 204"/>
                  <a:gd name="T39" fmla="*/ 4 h 314"/>
                  <a:gd name="T40" fmla="*/ 2 w 204"/>
                  <a:gd name="T41" fmla="*/ 4 h 314"/>
                  <a:gd name="T42" fmla="*/ 2 w 204"/>
                  <a:gd name="T43" fmla="*/ 4 h 314"/>
                  <a:gd name="T44" fmla="*/ 1 w 204"/>
                  <a:gd name="T45" fmla="*/ 4 h 314"/>
                  <a:gd name="T46" fmla="*/ 2 w 204"/>
                  <a:gd name="T47" fmla="*/ 4 h 314"/>
                  <a:gd name="T48" fmla="*/ 2 w 204"/>
                  <a:gd name="T49" fmla="*/ 4 h 314"/>
                  <a:gd name="T50" fmla="*/ 1 w 204"/>
                  <a:gd name="T51" fmla="*/ 2 h 314"/>
                  <a:gd name="T52" fmla="*/ 1 w 204"/>
                  <a:gd name="T53" fmla="*/ 3 h 314"/>
                  <a:gd name="T54" fmla="*/ 1 w 204"/>
                  <a:gd name="T55" fmla="*/ 4 h 314"/>
                  <a:gd name="T56" fmla="*/ 1 w 204"/>
                  <a:gd name="T57" fmla="*/ 3 h 314"/>
                  <a:gd name="T58" fmla="*/ 1 w 204"/>
                  <a:gd name="T59" fmla="*/ 2 h 314"/>
                  <a:gd name="T60" fmla="*/ 1 w 204"/>
                  <a:gd name="T61" fmla="*/ 2 h 314"/>
                  <a:gd name="T62" fmla="*/ 1 w 204"/>
                  <a:gd name="T63" fmla="*/ 1 h 314"/>
                  <a:gd name="T64" fmla="*/ 0 w 204"/>
                  <a:gd name="T65" fmla="*/ 1 h 3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314"/>
                  <a:gd name="T101" fmla="*/ 204 w 204"/>
                  <a:gd name="T102" fmla="*/ 314 h 3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314">
                    <a:moveTo>
                      <a:pt x="0" y="22"/>
                    </a:moveTo>
                    <a:lnTo>
                      <a:pt x="49" y="2"/>
                    </a:lnTo>
                    <a:lnTo>
                      <a:pt x="71" y="0"/>
                    </a:lnTo>
                    <a:lnTo>
                      <a:pt x="85" y="1"/>
                    </a:lnTo>
                    <a:lnTo>
                      <a:pt x="90" y="5"/>
                    </a:lnTo>
                    <a:lnTo>
                      <a:pt x="94" y="10"/>
                    </a:lnTo>
                    <a:lnTo>
                      <a:pt x="95" y="15"/>
                    </a:lnTo>
                    <a:lnTo>
                      <a:pt x="99" y="17"/>
                    </a:lnTo>
                    <a:lnTo>
                      <a:pt x="105" y="29"/>
                    </a:lnTo>
                    <a:lnTo>
                      <a:pt x="106" y="47"/>
                    </a:lnTo>
                    <a:lnTo>
                      <a:pt x="112" y="53"/>
                    </a:lnTo>
                    <a:lnTo>
                      <a:pt x="126" y="53"/>
                    </a:lnTo>
                    <a:lnTo>
                      <a:pt x="135" y="79"/>
                    </a:lnTo>
                    <a:lnTo>
                      <a:pt x="135" y="95"/>
                    </a:lnTo>
                    <a:lnTo>
                      <a:pt x="141" y="107"/>
                    </a:lnTo>
                    <a:lnTo>
                      <a:pt x="148" y="107"/>
                    </a:lnTo>
                    <a:lnTo>
                      <a:pt x="162" y="95"/>
                    </a:lnTo>
                    <a:lnTo>
                      <a:pt x="170" y="103"/>
                    </a:lnTo>
                    <a:lnTo>
                      <a:pt x="171" y="117"/>
                    </a:lnTo>
                    <a:lnTo>
                      <a:pt x="186" y="126"/>
                    </a:lnTo>
                    <a:lnTo>
                      <a:pt x="184" y="142"/>
                    </a:lnTo>
                    <a:lnTo>
                      <a:pt x="185" y="146"/>
                    </a:lnTo>
                    <a:lnTo>
                      <a:pt x="187" y="148"/>
                    </a:lnTo>
                    <a:lnTo>
                      <a:pt x="182" y="156"/>
                    </a:lnTo>
                    <a:lnTo>
                      <a:pt x="180" y="166"/>
                    </a:lnTo>
                    <a:lnTo>
                      <a:pt x="188" y="185"/>
                    </a:lnTo>
                    <a:lnTo>
                      <a:pt x="200" y="188"/>
                    </a:lnTo>
                    <a:lnTo>
                      <a:pt x="204" y="197"/>
                    </a:lnTo>
                    <a:lnTo>
                      <a:pt x="200" y="217"/>
                    </a:lnTo>
                    <a:lnTo>
                      <a:pt x="182" y="235"/>
                    </a:lnTo>
                    <a:lnTo>
                      <a:pt x="187" y="265"/>
                    </a:lnTo>
                    <a:lnTo>
                      <a:pt x="180" y="278"/>
                    </a:lnTo>
                    <a:lnTo>
                      <a:pt x="185" y="293"/>
                    </a:lnTo>
                    <a:lnTo>
                      <a:pt x="162" y="288"/>
                    </a:lnTo>
                    <a:lnTo>
                      <a:pt x="151" y="293"/>
                    </a:lnTo>
                    <a:lnTo>
                      <a:pt x="140" y="293"/>
                    </a:lnTo>
                    <a:lnTo>
                      <a:pt x="126" y="297"/>
                    </a:lnTo>
                    <a:lnTo>
                      <a:pt x="113" y="299"/>
                    </a:lnTo>
                    <a:lnTo>
                      <a:pt x="92" y="314"/>
                    </a:lnTo>
                    <a:lnTo>
                      <a:pt x="93" y="274"/>
                    </a:lnTo>
                    <a:lnTo>
                      <a:pt x="72" y="262"/>
                    </a:lnTo>
                    <a:lnTo>
                      <a:pt x="75" y="244"/>
                    </a:lnTo>
                    <a:lnTo>
                      <a:pt x="69" y="264"/>
                    </a:lnTo>
                    <a:lnTo>
                      <a:pt x="60" y="263"/>
                    </a:lnTo>
                    <a:lnTo>
                      <a:pt x="56" y="266"/>
                    </a:lnTo>
                    <a:lnTo>
                      <a:pt x="38" y="263"/>
                    </a:lnTo>
                    <a:lnTo>
                      <a:pt x="66" y="241"/>
                    </a:lnTo>
                    <a:lnTo>
                      <a:pt x="54" y="253"/>
                    </a:lnTo>
                    <a:lnTo>
                      <a:pt x="30" y="265"/>
                    </a:lnTo>
                    <a:lnTo>
                      <a:pt x="54" y="214"/>
                    </a:lnTo>
                    <a:lnTo>
                      <a:pt x="36" y="187"/>
                    </a:lnTo>
                    <a:lnTo>
                      <a:pt x="33" y="160"/>
                    </a:lnTo>
                    <a:lnTo>
                      <a:pt x="15" y="157"/>
                    </a:lnTo>
                    <a:lnTo>
                      <a:pt x="36" y="187"/>
                    </a:lnTo>
                    <a:lnTo>
                      <a:pt x="51" y="199"/>
                    </a:lnTo>
                    <a:lnTo>
                      <a:pt x="39" y="241"/>
                    </a:lnTo>
                    <a:lnTo>
                      <a:pt x="27" y="151"/>
                    </a:lnTo>
                    <a:lnTo>
                      <a:pt x="15" y="163"/>
                    </a:lnTo>
                    <a:lnTo>
                      <a:pt x="14" y="151"/>
                    </a:lnTo>
                    <a:lnTo>
                      <a:pt x="22" y="143"/>
                    </a:lnTo>
                    <a:lnTo>
                      <a:pt x="11" y="125"/>
                    </a:lnTo>
                    <a:lnTo>
                      <a:pt x="23" y="100"/>
                    </a:lnTo>
                    <a:lnTo>
                      <a:pt x="9" y="83"/>
                    </a:lnTo>
                    <a:lnTo>
                      <a:pt x="13" y="64"/>
                    </a:lnTo>
                    <a:lnTo>
                      <a:pt x="0" y="47"/>
                    </a:lnTo>
                    <a:lnTo>
                      <a:pt x="0" y="22"/>
                    </a:lnTo>
                    <a:close/>
                  </a:path>
                </a:pathLst>
              </a:custGeom>
              <a:solidFill>
                <a:schemeClr val="bg1">
                  <a:lumMod val="85000"/>
                </a:schemeClr>
              </a:solidFill>
              <a:ln w="12700" cap="flat" cmpd="sng">
                <a:noFill/>
                <a:prstDash val="solid"/>
                <a:round/>
                <a:headEnd type="none" w="med" len="med"/>
                <a:tailEnd type="none" w="med" len="med"/>
              </a:ln>
            </p:spPr>
            <p:txBody>
              <a:bodyPr/>
              <a:lstStyle/>
              <a:p>
                <a:endParaRPr lang="de-DE"/>
              </a:p>
            </p:txBody>
          </p:sp>
          <p:sp>
            <p:nvSpPr>
              <p:cNvPr id="113" name="Freeform 110"/>
              <p:cNvSpPr>
                <a:spLocks/>
              </p:cNvSpPr>
              <p:nvPr/>
            </p:nvSpPr>
            <p:spPr bwMode="auto">
              <a:xfrm>
                <a:off x="4585789" y="4077739"/>
                <a:ext cx="233286" cy="237434"/>
              </a:xfrm>
              <a:custGeom>
                <a:avLst/>
                <a:gdLst>
                  <a:gd name="T0" fmla="*/ 0 w 197"/>
                  <a:gd name="T1" fmla="*/ 7 h 99"/>
                  <a:gd name="T2" fmla="*/ 0 w 197"/>
                  <a:gd name="T3" fmla="*/ 3 h 99"/>
                  <a:gd name="T4" fmla="*/ 0 w 197"/>
                  <a:gd name="T5" fmla="*/ 2 h 99"/>
                  <a:gd name="T6" fmla="*/ 0 w 197"/>
                  <a:gd name="T7" fmla="*/ 0 h 99"/>
                  <a:gd name="T8" fmla="*/ 0 w 197"/>
                  <a:gd name="T9" fmla="*/ 3 h 99"/>
                  <a:gd name="T10" fmla="*/ 0 w 197"/>
                  <a:gd name="T11" fmla="*/ 11 h 99"/>
                  <a:gd name="T12" fmla="*/ 0 w 197"/>
                  <a:gd name="T13" fmla="*/ 9 h 99"/>
                  <a:gd name="T14" fmla="*/ 0 w 197"/>
                  <a:gd name="T15" fmla="*/ 8 h 99"/>
                  <a:gd name="T16" fmla="*/ 0 w 197"/>
                  <a:gd name="T17" fmla="*/ 7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99"/>
                  <a:gd name="T29" fmla="*/ 197 w 197"/>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99">
                    <a:moveTo>
                      <a:pt x="20" y="63"/>
                    </a:moveTo>
                    <a:cubicBezTo>
                      <a:pt x="77" y="25"/>
                      <a:pt x="0" y="82"/>
                      <a:pt x="44" y="27"/>
                    </a:cubicBezTo>
                    <a:cubicBezTo>
                      <a:pt x="48" y="22"/>
                      <a:pt x="56" y="24"/>
                      <a:pt x="62" y="21"/>
                    </a:cubicBezTo>
                    <a:cubicBezTo>
                      <a:pt x="68" y="18"/>
                      <a:pt x="86" y="4"/>
                      <a:pt x="92" y="0"/>
                    </a:cubicBezTo>
                    <a:cubicBezTo>
                      <a:pt x="112" y="7"/>
                      <a:pt x="114" y="17"/>
                      <a:pt x="134" y="24"/>
                    </a:cubicBezTo>
                    <a:cubicBezTo>
                      <a:pt x="143" y="59"/>
                      <a:pt x="197" y="72"/>
                      <a:pt x="182" y="99"/>
                    </a:cubicBezTo>
                    <a:cubicBezTo>
                      <a:pt x="176" y="97"/>
                      <a:pt x="122" y="82"/>
                      <a:pt x="116" y="81"/>
                    </a:cubicBezTo>
                    <a:cubicBezTo>
                      <a:pt x="90" y="78"/>
                      <a:pt x="63" y="82"/>
                      <a:pt x="38" y="75"/>
                    </a:cubicBezTo>
                    <a:cubicBezTo>
                      <a:pt x="5" y="66"/>
                      <a:pt x="56" y="45"/>
                      <a:pt x="20" y="63"/>
                    </a:cubicBezTo>
                    <a:close/>
                  </a:path>
                </a:pathLst>
              </a:custGeom>
              <a:solidFill>
                <a:schemeClr val="bg1">
                  <a:lumMod val="85000"/>
                </a:schemeClr>
              </a:solidFill>
              <a:ln w="9525">
                <a:noFill/>
                <a:round/>
                <a:headEnd/>
                <a:tailEnd/>
              </a:ln>
            </p:spPr>
            <p:txBody>
              <a:bodyPr wrap="none" anchor="ctr"/>
              <a:lstStyle/>
              <a:p>
                <a:endParaRPr lang="de-DE"/>
              </a:p>
            </p:txBody>
          </p:sp>
          <p:grpSp>
            <p:nvGrpSpPr>
              <p:cNvPr id="8" name="Gruppieren 32"/>
              <p:cNvGrpSpPr/>
              <p:nvPr/>
            </p:nvGrpSpPr>
            <p:grpSpPr>
              <a:xfrm>
                <a:off x="1331640" y="1772816"/>
                <a:ext cx="6105032" cy="4612366"/>
                <a:chOff x="718776" y="1568528"/>
                <a:chExt cx="6105032" cy="4612366"/>
              </a:xfrm>
            </p:grpSpPr>
            <p:pic>
              <p:nvPicPr>
                <p:cNvPr id="25" name="Grafik 24" descr="1251_1-poeppel-halmakegel-gross-figuren-holz-figure-blau-blue.jpg"/>
                <p:cNvPicPr>
                  <a:picLocks noChangeAspect="1"/>
                </p:cNvPicPr>
                <p:nvPr/>
              </p:nvPicPr>
              <p:blipFill>
                <a:blip r:embed="rId3" cstate="print">
                  <a:duotone>
                    <a:prstClr val="black"/>
                    <a:schemeClr val="accent6">
                      <a:tint val="45000"/>
                      <a:satMod val="400000"/>
                    </a:schemeClr>
                  </a:duotone>
                  <a:lum bright="-12000"/>
                </a:blip>
                <a:stretch>
                  <a:fillRect/>
                </a:stretch>
              </p:blipFill>
              <p:spPr>
                <a:xfrm>
                  <a:off x="1510864" y="3152704"/>
                  <a:ext cx="504056" cy="504056"/>
                </a:xfrm>
                <a:prstGeom prst="rect">
                  <a:avLst/>
                </a:prstGeom>
              </p:spPr>
            </p:pic>
            <p:grpSp>
              <p:nvGrpSpPr>
                <p:cNvPr id="9" name="Gruppieren 58"/>
                <p:cNvGrpSpPr/>
                <p:nvPr/>
              </p:nvGrpSpPr>
              <p:grpSpPr>
                <a:xfrm>
                  <a:off x="718776" y="1568528"/>
                  <a:ext cx="6105032" cy="4612366"/>
                  <a:chOff x="1059256" y="1568528"/>
                  <a:chExt cx="6105032" cy="4612366"/>
                </a:xfrm>
              </p:grpSpPr>
              <p:sp>
                <p:nvSpPr>
                  <p:cNvPr id="36" name="Abgerundetes Rechteck 35"/>
                  <p:cNvSpPr>
                    <a:spLocks noChangeAspect="1"/>
                  </p:cNvSpPr>
                  <p:nvPr/>
                </p:nvSpPr>
                <p:spPr>
                  <a:xfrm>
                    <a:off x="5364088" y="4725144"/>
                    <a:ext cx="1800200" cy="1080120"/>
                  </a:xfrm>
                  <a:prstGeom prst="roundRect">
                    <a:avLst/>
                  </a:prstGeom>
                  <a:solidFill>
                    <a:schemeClr val="accent2">
                      <a:alpha val="55000"/>
                    </a:schemeClr>
                  </a:solidFill>
                  <a:ln>
                    <a:noFill/>
                  </a:ln>
                  <a:effectLst>
                    <a:outerShdw blurRad="40005" dist="22860" dir="5400000" algn="ctr" rotWithShape="0">
                      <a:srgbClr val="000000">
                        <a:alpha val="35000"/>
                      </a:srgbClr>
                    </a:outerShdw>
                  </a:effectLst>
                  <a:scene3d>
                    <a:camera prst="orthographicFront"/>
                    <a:lightRig rig="flat" dir="t"/>
                  </a:scene3d>
                  <a:sp3d prstMaterial="plastic">
                    <a:bevelT w="120650" h="88900"/>
                    <a:bevelB w="8890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p:cNvSpPr>
                    <a:spLocks noChangeAspect="1"/>
                  </p:cNvSpPr>
                  <p:nvPr/>
                </p:nvSpPr>
                <p:spPr>
                  <a:xfrm>
                    <a:off x="1115616" y="4725144"/>
                    <a:ext cx="1800200" cy="1080120"/>
                  </a:xfrm>
                  <a:prstGeom prst="roundRect">
                    <a:avLst/>
                  </a:prstGeom>
                  <a:solidFill>
                    <a:srgbClr val="92D050">
                      <a:alpha val="55000"/>
                    </a:srgbClr>
                  </a:solidFill>
                  <a:ln>
                    <a:noFill/>
                  </a:ln>
                  <a:effectLst>
                    <a:outerShdw blurRad="40005" dist="22860" dir="5400000" algn="ctr" rotWithShape="0">
                      <a:srgbClr val="000000">
                        <a:alpha val="35000"/>
                      </a:srgbClr>
                    </a:outerShdw>
                  </a:effectLst>
                  <a:scene3d>
                    <a:camera prst="orthographicFront"/>
                    <a:lightRig rig="flat" dir="t"/>
                  </a:scene3d>
                  <a:sp3d prstMaterial="plastic">
                    <a:bevelT w="120650" h="88900"/>
                    <a:bevelB w="8890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p:cNvSpPr>
                    <a:spLocks noChangeAspect="1"/>
                  </p:cNvSpPr>
                  <p:nvPr/>
                </p:nvSpPr>
                <p:spPr>
                  <a:xfrm>
                    <a:off x="3131840" y="2708920"/>
                    <a:ext cx="1800200" cy="1080120"/>
                  </a:xfrm>
                  <a:prstGeom prst="roundRect">
                    <a:avLst/>
                  </a:prstGeom>
                  <a:solidFill>
                    <a:srgbClr val="FF9900">
                      <a:alpha val="55000"/>
                    </a:srgbClr>
                  </a:solidFill>
                  <a:ln>
                    <a:noFill/>
                  </a:ln>
                  <a:effectLst>
                    <a:outerShdw blurRad="40005" dist="22860" dir="5400000" algn="ctr" rotWithShape="0">
                      <a:srgbClr val="000000">
                        <a:alpha val="35000"/>
                      </a:srgbClr>
                    </a:outerShdw>
                  </a:effectLst>
                  <a:scene3d>
                    <a:camera prst="orthographicFront"/>
                    <a:lightRig rig="flat" dir="t"/>
                  </a:scene3d>
                  <a:sp3d prstMaterial="plastic">
                    <a:bevelT w="120650" h="88900"/>
                    <a:bevelB w="8890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 Box 6"/>
                  <p:cNvSpPr txBox="1">
                    <a:spLocks noChangeArrowheads="1"/>
                  </p:cNvSpPr>
                  <p:nvPr/>
                </p:nvSpPr>
                <p:spPr bwMode="black">
                  <a:xfrm>
                    <a:off x="3147488" y="2771456"/>
                    <a:ext cx="1733832" cy="978729"/>
                  </a:xfrm>
                  <a:prstGeom prst="rect">
                    <a:avLst/>
                  </a:prstGeom>
                  <a:noFill/>
                  <a:ln w="9525">
                    <a:noFill/>
                    <a:miter lim="800000"/>
                    <a:headEnd/>
                    <a:tailEnd/>
                  </a:ln>
                </p:spPr>
                <p:txBody>
                  <a:bodyPr wrap="square">
                    <a:spAutoFit/>
                  </a:bodyPr>
                  <a:lstStyle/>
                  <a:p>
                    <a:pPr algn="ctr">
                      <a:lnSpc>
                        <a:spcPct val="90000"/>
                      </a:lnSpc>
                      <a:defRPr/>
                    </a:pPr>
                    <a:r>
                      <a:rPr lang="de-DE" sz="1600" dirty="0" smtClean="0">
                        <a:solidFill>
                          <a:srgbClr val="292929"/>
                        </a:solidFill>
                        <a:latin typeface="Verdana" pitchFamily="34" charset="0"/>
                        <a:ea typeface="ＭＳ Ｐゴシック" pitchFamily="-80" charset="-128"/>
                      </a:rPr>
                      <a:t>Forschungs-</a:t>
                    </a:r>
                    <a:r>
                      <a:rPr lang="de-DE" sz="1600" dirty="0" err="1" smtClean="0">
                        <a:solidFill>
                          <a:srgbClr val="292929"/>
                        </a:solidFill>
                        <a:latin typeface="Verdana" pitchFamily="34" charset="0"/>
                        <a:ea typeface="ＭＳ Ｐゴシック" pitchFamily="-80" charset="-128"/>
                      </a:rPr>
                      <a:t>einrichtung</a:t>
                    </a:r>
                    <a:r>
                      <a:rPr lang="de-DE" sz="1600" dirty="0" smtClean="0">
                        <a:solidFill>
                          <a:srgbClr val="292929"/>
                        </a:solidFill>
                        <a:latin typeface="Verdana" pitchFamily="34" charset="0"/>
                        <a:ea typeface="ＭＳ Ｐゴシック" pitchFamily="-80" charset="-128"/>
                      </a:rPr>
                      <a:t>,    Universität,</a:t>
                    </a:r>
                  </a:p>
                  <a:p>
                    <a:pPr algn="ctr">
                      <a:lnSpc>
                        <a:spcPct val="90000"/>
                      </a:lnSpc>
                      <a:defRPr/>
                    </a:pPr>
                    <a:r>
                      <a:rPr lang="de-DE" sz="1600" dirty="0" smtClean="0">
                        <a:solidFill>
                          <a:srgbClr val="292929"/>
                        </a:solidFill>
                        <a:latin typeface="Verdana" pitchFamily="34" charset="0"/>
                        <a:ea typeface="ＭＳ Ｐゴシック" pitchFamily="-80" charset="-128"/>
                      </a:rPr>
                      <a:t>Unternehmen</a:t>
                    </a:r>
                    <a:endParaRPr lang="de-DE" sz="1600" dirty="0">
                      <a:solidFill>
                        <a:srgbClr val="292929"/>
                      </a:solidFill>
                      <a:latin typeface="Verdana" pitchFamily="34" charset="0"/>
                      <a:ea typeface="ＭＳ Ｐゴシック" pitchFamily="-80" charset="-128"/>
                    </a:endParaRPr>
                  </a:p>
                </p:txBody>
              </p:sp>
              <p:sp>
                <p:nvSpPr>
                  <p:cNvPr id="18" name="TextBox 64"/>
                  <p:cNvSpPr txBox="1">
                    <a:spLocks noChangeArrowheads="1"/>
                  </p:cNvSpPr>
                  <p:nvPr/>
                </p:nvSpPr>
                <p:spPr bwMode="auto">
                  <a:xfrm>
                    <a:off x="3198050" y="2297872"/>
                    <a:ext cx="1574277" cy="338554"/>
                  </a:xfrm>
                  <a:prstGeom prst="rect">
                    <a:avLst/>
                  </a:prstGeom>
                  <a:noFill/>
                  <a:ln w="9525">
                    <a:noFill/>
                    <a:miter lim="800000"/>
                    <a:headEnd/>
                    <a:tailEnd/>
                  </a:ln>
                </p:spPr>
                <p:txBody>
                  <a:bodyPr wrap="none">
                    <a:spAutoFit/>
                  </a:bodyPr>
                  <a:lstStyle/>
                  <a:p>
                    <a:r>
                      <a:rPr lang="de-DE" sz="1600" dirty="0" smtClean="0">
                        <a:solidFill>
                          <a:srgbClr val="FF9900"/>
                        </a:solidFill>
                        <a:latin typeface="Verdana" pitchFamily="34" charset="0"/>
                      </a:rPr>
                      <a:t>Partnerland 1</a:t>
                    </a:r>
                    <a:endParaRPr lang="de-DE" sz="1600" dirty="0">
                      <a:solidFill>
                        <a:srgbClr val="FF9900"/>
                      </a:solidFill>
                      <a:latin typeface="Verdana" pitchFamily="34" charset="0"/>
                    </a:endParaRPr>
                  </a:p>
                </p:txBody>
              </p:sp>
              <p:sp>
                <p:nvSpPr>
                  <p:cNvPr id="19" name="TextBox 65"/>
                  <p:cNvSpPr txBox="1">
                    <a:spLocks noChangeArrowheads="1"/>
                  </p:cNvSpPr>
                  <p:nvPr/>
                </p:nvSpPr>
                <p:spPr bwMode="auto">
                  <a:xfrm>
                    <a:off x="5474061" y="5842340"/>
                    <a:ext cx="1574277" cy="338554"/>
                  </a:xfrm>
                  <a:prstGeom prst="rect">
                    <a:avLst/>
                  </a:prstGeom>
                  <a:noFill/>
                  <a:ln w="9525">
                    <a:noFill/>
                    <a:miter lim="800000"/>
                    <a:headEnd/>
                    <a:tailEnd/>
                  </a:ln>
                </p:spPr>
                <p:txBody>
                  <a:bodyPr wrap="none">
                    <a:spAutoFit/>
                  </a:bodyPr>
                  <a:lstStyle/>
                  <a:p>
                    <a:r>
                      <a:rPr lang="de-DE" sz="1600" dirty="0" smtClean="0">
                        <a:solidFill>
                          <a:schemeClr val="accent2"/>
                        </a:solidFill>
                        <a:latin typeface="Verdana" pitchFamily="34" charset="0"/>
                      </a:rPr>
                      <a:t>Partnerland 3</a:t>
                    </a:r>
                    <a:endParaRPr lang="de-DE" sz="1600" dirty="0">
                      <a:solidFill>
                        <a:schemeClr val="accent2"/>
                      </a:solidFill>
                      <a:latin typeface="Verdana" pitchFamily="34" charset="0"/>
                    </a:endParaRPr>
                  </a:p>
                </p:txBody>
              </p:sp>
              <p:sp>
                <p:nvSpPr>
                  <p:cNvPr id="20" name="TextBox 66"/>
                  <p:cNvSpPr txBox="1">
                    <a:spLocks noChangeArrowheads="1"/>
                  </p:cNvSpPr>
                  <p:nvPr/>
                </p:nvSpPr>
                <p:spPr bwMode="auto">
                  <a:xfrm>
                    <a:off x="1193087" y="5817783"/>
                    <a:ext cx="1574277" cy="338554"/>
                  </a:xfrm>
                  <a:prstGeom prst="rect">
                    <a:avLst/>
                  </a:prstGeom>
                  <a:noFill/>
                  <a:ln w="9525">
                    <a:noFill/>
                    <a:miter lim="800000"/>
                    <a:headEnd/>
                    <a:tailEnd/>
                  </a:ln>
                </p:spPr>
                <p:txBody>
                  <a:bodyPr wrap="none">
                    <a:spAutoFit/>
                  </a:bodyPr>
                  <a:lstStyle/>
                  <a:p>
                    <a:r>
                      <a:rPr lang="de-DE" sz="1600" dirty="0" smtClean="0">
                        <a:solidFill>
                          <a:srgbClr val="92D050"/>
                        </a:solidFill>
                        <a:latin typeface="Verdana" pitchFamily="34" charset="0"/>
                      </a:rPr>
                      <a:t>Partnerland 2</a:t>
                    </a:r>
                    <a:endParaRPr lang="de-DE" sz="1600" dirty="0">
                      <a:solidFill>
                        <a:srgbClr val="92D050"/>
                      </a:solidFill>
                      <a:latin typeface="Verdana" pitchFamily="34" charset="0"/>
                    </a:endParaRPr>
                  </a:p>
                </p:txBody>
              </p:sp>
              <p:sp>
                <p:nvSpPr>
                  <p:cNvPr id="41" name="Abgerundetes Rechteck 40"/>
                  <p:cNvSpPr>
                    <a:spLocks noChangeAspect="1"/>
                  </p:cNvSpPr>
                  <p:nvPr/>
                </p:nvSpPr>
                <p:spPr>
                  <a:xfrm>
                    <a:off x="1059256" y="1568528"/>
                    <a:ext cx="1240096" cy="1080120"/>
                  </a:xfrm>
                  <a:prstGeom prst="roundRect">
                    <a:avLst/>
                  </a:prstGeom>
                  <a:solidFill>
                    <a:schemeClr val="accent6">
                      <a:lumMod val="60000"/>
                      <a:lumOff val="40000"/>
                      <a:alpha val="55000"/>
                    </a:schemeClr>
                  </a:solidFill>
                  <a:ln>
                    <a:noFill/>
                  </a:ln>
                  <a:effectLst>
                    <a:outerShdw blurRad="40005" dist="22860" dir="5400000" algn="ctr" rotWithShape="0">
                      <a:srgbClr val="000000">
                        <a:alpha val="35000"/>
                      </a:srgbClr>
                    </a:outerShdw>
                  </a:effectLst>
                  <a:scene3d>
                    <a:camera prst="orthographicFront"/>
                    <a:lightRig rig="flat" dir="t"/>
                  </a:scene3d>
                  <a:sp3d prstMaterial="plastic">
                    <a:bevelT w="120650" h="88900"/>
                    <a:bevelB w="8890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 Box 6"/>
                  <p:cNvSpPr txBox="1">
                    <a:spLocks noChangeArrowheads="1"/>
                  </p:cNvSpPr>
                  <p:nvPr/>
                </p:nvSpPr>
                <p:spPr bwMode="black">
                  <a:xfrm>
                    <a:off x="1084906" y="1748432"/>
                    <a:ext cx="1224136" cy="701731"/>
                  </a:xfrm>
                  <a:prstGeom prst="rect">
                    <a:avLst/>
                  </a:prstGeom>
                  <a:noFill/>
                  <a:ln w="9525">
                    <a:noFill/>
                    <a:miter lim="800000"/>
                    <a:headEnd/>
                    <a:tailEnd/>
                  </a:ln>
                </p:spPr>
                <p:txBody>
                  <a:bodyPr wrap="square">
                    <a:spAutoFit/>
                  </a:bodyPr>
                  <a:lstStyle/>
                  <a:p>
                    <a:pPr algn="ctr">
                      <a:lnSpc>
                        <a:spcPct val="90000"/>
                      </a:lnSpc>
                      <a:defRPr/>
                    </a:pPr>
                    <a:r>
                      <a:rPr lang="de-DE" sz="1100" dirty="0" smtClean="0">
                        <a:solidFill>
                          <a:srgbClr val="292929"/>
                        </a:solidFill>
                        <a:latin typeface="Verdana" pitchFamily="34" charset="0"/>
                        <a:ea typeface="ＭＳ Ｐゴシック" pitchFamily="-80" charset="-128"/>
                      </a:rPr>
                      <a:t>Forschungs-</a:t>
                    </a:r>
                    <a:r>
                      <a:rPr lang="de-DE" sz="1100" dirty="0" err="1" smtClean="0">
                        <a:solidFill>
                          <a:srgbClr val="292929"/>
                        </a:solidFill>
                        <a:latin typeface="Verdana" pitchFamily="34" charset="0"/>
                        <a:ea typeface="ＭＳ Ｐゴシック" pitchFamily="-80" charset="-128"/>
                      </a:rPr>
                      <a:t>einrichtung</a:t>
                    </a:r>
                    <a:r>
                      <a:rPr lang="de-DE" sz="1100" dirty="0" smtClean="0">
                        <a:solidFill>
                          <a:srgbClr val="292929"/>
                        </a:solidFill>
                        <a:latin typeface="Verdana" pitchFamily="34" charset="0"/>
                        <a:ea typeface="ＭＳ Ｐゴシック" pitchFamily="-80" charset="-128"/>
                      </a:rPr>
                      <a:t>, </a:t>
                    </a:r>
                  </a:p>
                  <a:p>
                    <a:pPr algn="ctr">
                      <a:lnSpc>
                        <a:spcPct val="90000"/>
                      </a:lnSpc>
                      <a:defRPr/>
                    </a:pPr>
                    <a:r>
                      <a:rPr lang="de-DE" sz="1100" dirty="0" smtClean="0">
                        <a:solidFill>
                          <a:srgbClr val="292929"/>
                        </a:solidFill>
                        <a:latin typeface="Verdana" pitchFamily="34" charset="0"/>
                        <a:ea typeface="ＭＳ Ｐゴシック" pitchFamily="-80" charset="-128"/>
                      </a:rPr>
                      <a:t>Universität,</a:t>
                    </a:r>
                  </a:p>
                  <a:p>
                    <a:pPr algn="ctr">
                      <a:lnSpc>
                        <a:spcPct val="90000"/>
                      </a:lnSpc>
                      <a:defRPr/>
                    </a:pPr>
                    <a:r>
                      <a:rPr lang="de-DE" sz="1100" dirty="0" smtClean="0">
                        <a:solidFill>
                          <a:srgbClr val="292929"/>
                        </a:solidFill>
                        <a:latin typeface="Verdana" pitchFamily="34" charset="0"/>
                        <a:ea typeface="ＭＳ Ｐゴシック" pitchFamily="-80" charset="-128"/>
                      </a:rPr>
                      <a:t>Unternehmen</a:t>
                    </a:r>
                  </a:p>
                </p:txBody>
              </p:sp>
              <p:sp>
                <p:nvSpPr>
                  <p:cNvPr id="43" name="Pfeil nach rechts 42"/>
                  <p:cNvSpPr/>
                  <p:nvPr/>
                </p:nvSpPr>
                <p:spPr>
                  <a:xfrm rot="8027915">
                    <a:off x="1502558" y="3908286"/>
                    <a:ext cx="1594111" cy="155922"/>
                  </a:xfrm>
                  <a:prstGeom prst="rightArrow">
                    <a:avLst/>
                  </a:prstGeom>
                  <a:solidFill>
                    <a:srgbClr val="FF99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Pfeil nach rechts 43"/>
                  <p:cNvSpPr/>
                  <p:nvPr/>
                </p:nvSpPr>
                <p:spPr>
                  <a:xfrm rot="18759764">
                    <a:off x="2074172" y="4092082"/>
                    <a:ext cx="1075631" cy="154800"/>
                  </a:xfrm>
                  <a:prstGeom prst="rightArrow">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Pfeil nach rechts 44"/>
                  <p:cNvSpPr/>
                  <p:nvPr/>
                </p:nvSpPr>
                <p:spPr>
                  <a:xfrm>
                    <a:off x="3131840" y="5085184"/>
                    <a:ext cx="1944000" cy="154800"/>
                  </a:xfrm>
                  <a:prstGeom prst="rightArrow">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Pfeil nach rechts 45"/>
                  <p:cNvSpPr/>
                  <p:nvPr/>
                </p:nvSpPr>
                <p:spPr>
                  <a:xfrm rot="10800000">
                    <a:off x="3095848" y="5445224"/>
                    <a:ext cx="1944000" cy="155922"/>
                  </a:xfrm>
                  <a:prstGeom prst="rightArrow">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Pfeil nach rechts 46"/>
                  <p:cNvSpPr/>
                  <p:nvPr/>
                </p:nvSpPr>
                <p:spPr>
                  <a:xfrm rot="2730842">
                    <a:off x="4897659" y="4150208"/>
                    <a:ext cx="1075631" cy="154800"/>
                  </a:xfrm>
                  <a:prstGeom prst="rightArrow">
                    <a:avLst/>
                  </a:prstGeom>
                  <a:solidFill>
                    <a:srgbClr val="FF99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Pfeil nach rechts 47"/>
                  <p:cNvSpPr/>
                  <p:nvPr/>
                </p:nvSpPr>
                <p:spPr>
                  <a:xfrm rot="13537714">
                    <a:off x="4928351" y="3909368"/>
                    <a:ext cx="1548000" cy="154800"/>
                  </a:xfrm>
                  <a:prstGeom prst="rightArrow">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9" name="Straight Arrow Connector 51"/>
                  <p:cNvCxnSpPr>
                    <a:cxnSpLocks noChangeShapeType="1"/>
                  </p:cNvCxnSpPr>
                  <p:nvPr/>
                </p:nvCxnSpPr>
                <p:spPr bwMode="auto">
                  <a:xfrm flipH="1" flipV="1">
                    <a:off x="2283392" y="2144592"/>
                    <a:ext cx="648072" cy="576064"/>
                  </a:xfrm>
                  <a:prstGeom prst="straightConnector1">
                    <a:avLst/>
                  </a:prstGeom>
                  <a:noFill/>
                  <a:ln w="9525" algn="ctr">
                    <a:solidFill>
                      <a:schemeClr val="tx1"/>
                    </a:solidFill>
                    <a:prstDash val="dash"/>
                    <a:round/>
                    <a:headEnd/>
                    <a:tailEnd type="arrow" w="med" len="med"/>
                  </a:ln>
                </p:spPr>
              </p:cxnSp>
              <p:cxnSp>
                <p:nvCxnSpPr>
                  <p:cNvPr id="52" name="Straight Arrow Connector 51"/>
                  <p:cNvCxnSpPr>
                    <a:cxnSpLocks noChangeShapeType="1"/>
                  </p:cNvCxnSpPr>
                  <p:nvPr/>
                </p:nvCxnSpPr>
                <p:spPr bwMode="auto">
                  <a:xfrm flipV="1">
                    <a:off x="1419296" y="2792664"/>
                    <a:ext cx="0" cy="1800200"/>
                  </a:xfrm>
                  <a:prstGeom prst="straightConnector1">
                    <a:avLst/>
                  </a:prstGeom>
                  <a:noFill/>
                  <a:ln w="9525" algn="ctr">
                    <a:solidFill>
                      <a:schemeClr val="tx1"/>
                    </a:solidFill>
                    <a:prstDash val="dash"/>
                    <a:round/>
                    <a:headEnd/>
                    <a:tailEnd type="arrow" w="med" len="med"/>
                  </a:ln>
                </p:spPr>
              </p:cxnSp>
            </p:grpSp>
            <p:pic>
              <p:nvPicPr>
                <p:cNvPr id="26" name="Grafik 25" descr="1251_1-poeppel-halmakegel-gross-figuren-holz-figure-blau-blue.jpg"/>
                <p:cNvPicPr>
                  <a:picLocks noChangeAspect="1"/>
                </p:cNvPicPr>
                <p:nvPr/>
              </p:nvPicPr>
              <p:blipFill>
                <a:blip r:embed="rId3" cstate="print">
                  <a:duotone>
                    <a:prstClr val="black"/>
                    <a:schemeClr val="accent3">
                      <a:tint val="45000"/>
                      <a:satMod val="400000"/>
                    </a:schemeClr>
                  </a:duotone>
                  <a:lum bright="-20000"/>
                </a:blip>
                <a:stretch>
                  <a:fillRect/>
                </a:stretch>
              </p:blipFill>
              <p:spPr>
                <a:xfrm>
                  <a:off x="3491880" y="4437112"/>
                  <a:ext cx="504056" cy="504056"/>
                </a:xfrm>
                <a:prstGeom prst="rect">
                  <a:avLst/>
                </a:prstGeom>
              </p:spPr>
            </p:pic>
            <p:pic>
              <p:nvPicPr>
                <p:cNvPr id="27" name="Grafik 26" descr="1251_1-poeppel-halmakegel-gross-figuren-holz-figure-blau-blue.jpg"/>
                <p:cNvPicPr>
                  <a:picLocks noChangeAspect="1"/>
                </p:cNvPicPr>
                <p:nvPr/>
              </p:nvPicPr>
              <p:blipFill>
                <a:blip r:embed="rId3" cstate="print">
                  <a:duotone>
                    <a:prstClr val="black"/>
                    <a:schemeClr val="accent2">
                      <a:tint val="45000"/>
                      <a:satMod val="400000"/>
                    </a:schemeClr>
                  </a:duotone>
                  <a:lum bright="-14000"/>
                </a:blip>
                <a:stretch>
                  <a:fillRect/>
                </a:stretch>
              </p:blipFill>
              <p:spPr>
                <a:xfrm>
                  <a:off x="5399296" y="3152704"/>
                  <a:ext cx="504056" cy="504056"/>
                </a:xfrm>
                <a:prstGeom prst="rect">
                  <a:avLst/>
                </a:prstGeom>
              </p:spPr>
            </p:pic>
          </p:grpSp>
        </p:grpSp>
        <p:sp>
          <p:nvSpPr>
            <p:cNvPr id="132" name="Text Box 6"/>
            <p:cNvSpPr txBox="1">
              <a:spLocks noChangeArrowheads="1"/>
            </p:cNvSpPr>
            <p:nvPr/>
          </p:nvSpPr>
          <p:spPr bwMode="black">
            <a:xfrm>
              <a:off x="5652120" y="4970551"/>
              <a:ext cx="1733832" cy="978729"/>
            </a:xfrm>
            <a:prstGeom prst="rect">
              <a:avLst/>
            </a:prstGeom>
            <a:noFill/>
            <a:ln w="9525">
              <a:noFill/>
              <a:miter lim="800000"/>
              <a:headEnd/>
              <a:tailEnd/>
            </a:ln>
          </p:spPr>
          <p:txBody>
            <a:bodyPr wrap="square">
              <a:spAutoFit/>
            </a:bodyPr>
            <a:lstStyle/>
            <a:p>
              <a:pPr algn="ctr">
                <a:lnSpc>
                  <a:spcPct val="90000"/>
                </a:lnSpc>
                <a:defRPr/>
              </a:pPr>
              <a:r>
                <a:rPr lang="de-DE" sz="1600" dirty="0" smtClean="0">
                  <a:solidFill>
                    <a:srgbClr val="292929"/>
                  </a:solidFill>
                  <a:latin typeface="Verdana" pitchFamily="34" charset="0"/>
                  <a:ea typeface="ＭＳ Ｐゴシック" pitchFamily="-80" charset="-128"/>
                </a:rPr>
                <a:t>Forschungs-</a:t>
              </a:r>
              <a:r>
                <a:rPr lang="de-DE" sz="1600" dirty="0" err="1" smtClean="0">
                  <a:solidFill>
                    <a:srgbClr val="292929"/>
                  </a:solidFill>
                  <a:latin typeface="Verdana" pitchFamily="34" charset="0"/>
                  <a:ea typeface="ＭＳ Ｐゴシック" pitchFamily="-80" charset="-128"/>
                </a:rPr>
                <a:t>einrichtung</a:t>
              </a:r>
              <a:r>
                <a:rPr lang="de-DE" sz="1600" dirty="0" smtClean="0">
                  <a:solidFill>
                    <a:srgbClr val="292929"/>
                  </a:solidFill>
                  <a:latin typeface="Verdana" pitchFamily="34" charset="0"/>
                  <a:ea typeface="ＭＳ Ｐゴシック" pitchFamily="-80" charset="-128"/>
                </a:rPr>
                <a:t>, </a:t>
              </a:r>
            </a:p>
            <a:p>
              <a:pPr algn="ctr">
                <a:lnSpc>
                  <a:spcPct val="90000"/>
                </a:lnSpc>
                <a:defRPr/>
              </a:pPr>
              <a:r>
                <a:rPr lang="de-DE" sz="1600" dirty="0" smtClean="0">
                  <a:solidFill>
                    <a:srgbClr val="292929"/>
                  </a:solidFill>
                  <a:latin typeface="Verdana" pitchFamily="34" charset="0"/>
                  <a:ea typeface="ＭＳ Ｐゴシック" pitchFamily="-80" charset="-128"/>
                </a:rPr>
                <a:t>Universität,</a:t>
              </a:r>
            </a:p>
            <a:p>
              <a:pPr algn="ctr">
                <a:lnSpc>
                  <a:spcPct val="90000"/>
                </a:lnSpc>
                <a:defRPr/>
              </a:pPr>
              <a:r>
                <a:rPr lang="de-DE" sz="1600" dirty="0" smtClean="0">
                  <a:solidFill>
                    <a:srgbClr val="292929"/>
                  </a:solidFill>
                  <a:latin typeface="Verdana" pitchFamily="34" charset="0"/>
                  <a:ea typeface="ＭＳ Ｐゴシック" pitchFamily="-80" charset="-128"/>
                </a:rPr>
                <a:t>Unternehmen</a:t>
              </a:r>
              <a:endParaRPr lang="de-DE" sz="1600" dirty="0">
                <a:solidFill>
                  <a:srgbClr val="292929"/>
                </a:solidFill>
                <a:latin typeface="Verdana" pitchFamily="34" charset="0"/>
                <a:ea typeface="ＭＳ Ｐゴシック" pitchFamily="-80" charset="-128"/>
              </a:endParaRPr>
            </a:p>
          </p:txBody>
        </p:sp>
        <p:sp>
          <p:nvSpPr>
            <p:cNvPr id="133" name="Text Box 6"/>
            <p:cNvSpPr txBox="1">
              <a:spLocks noChangeArrowheads="1"/>
            </p:cNvSpPr>
            <p:nvPr/>
          </p:nvSpPr>
          <p:spPr bwMode="black">
            <a:xfrm>
              <a:off x="1403648" y="5013176"/>
              <a:ext cx="1733832" cy="978729"/>
            </a:xfrm>
            <a:prstGeom prst="rect">
              <a:avLst/>
            </a:prstGeom>
            <a:noFill/>
            <a:ln w="9525">
              <a:noFill/>
              <a:miter lim="800000"/>
              <a:headEnd/>
              <a:tailEnd/>
            </a:ln>
          </p:spPr>
          <p:txBody>
            <a:bodyPr wrap="square">
              <a:spAutoFit/>
            </a:bodyPr>
            <a:lstStyle/>
            <a:p>
              <a:pPr algn="ctr">
                <a:lnSpc>
                  <a:spcPct val="90000"/>
                </a:lnSpc>
                <a:defRPr/>
              </a:pPr>
              <a:r>
                <a:rPr lang="de-DE" sz="1600" dirty="0" smtClean="0">
                  <a:solidFill>
                    <a:srgbClr val="292929"/>
                  </a:solidFill>
                  <a:latin typeface="Verdana" pitchFamily="34" charset="0"/>
                  <a:ea typeface="ＭＳ Ｐゴシック" pitchFamily="-80" charset="-128"/>
                </a:rPr>
                <a:t>Forschungs-</a:t>
              </a:r>
              <a:r>
                <a:rPr lang="de-DE" sz="1600" dirty="0" err="1" smtClean="0">
                  <a:solidFill>
                    <a:srgbClr val="292929"/>
                  </a:solidFill>
                  <a:latin typeface="Verdana" pitchFamily="34" charset="0"/>
                  <a:ea typeface="ＭＳ Ｐゴシック" pitchFamily="-80" charset="-128"/>
                </a:rPr>
                <a:t>einrichtung</a:t>
              </a:r>
              <a:r>
                <a:rPr lang="de-DE" sz="1600" dirty="0" smtClean="0">
                  <a:solidFill>
                    <a:srgbClr val="292929"/>
                  </a:solidFill>
                  <a:latin typeface="Verdana" pitchFamily="34" charset="0"/>
                  <a:ea typeface="ＭＳ Ｐゴシック" pitchFamily="-80" charset="-128"/>
                </a:rPr>
                <a:t>, Universität,</a:t>
              </a:r>
            </a:p>
            <a:p>
              <a:pPr algn="ctr">
                <a:lnSpc>
                  <a:spcPct val="90000"/>
                </a:lnSpc>
                <a:defRPr/>
              </a:pPr>
              <a:r>
                <a:rPr lang="de-DE" sz="1600" dirty="0" smtClean="0">
                  <a:solidFill>
                    <a:srgbClr val="292929"/>
                  </a:solidFill>
                  <a:latin typeface="Verdana" pitchFamily="34" charset="0"/>
                  <a:ea typeface="ＭＳ Ｐゴシック" pitchFamily="-80" charset="-128"/>
                </a:rPr>
                <a:t>Unternehmen</a:t>
              </a:r>
              <a:endParaRPr lang="de-DE" sz="1600" dirty="0">
                <a:solidFill>
                  <a:srgbClr val="292929"/>
                </a:solidFill>
                <a:latin typeface="Verdana" pitchFamily="34" charset="0"/>
                <a:ea typeface="ＭＳ Ｐゴシック" pitchFamily="-80" charset="-128"/>
              </a:endParaRPr>
            </a:p>
          </p:txBody>
        </p:sp>
      </p:grpSp>
      <p:sp>
        <p:nvSpPr>
          <p:cNvPr id="129" name="Textfeld 128"/>
          <p:cNvSpPr txBox="1"/>
          <p:nvPr/>
        </p:nvSpPr>
        <p:spPr>
          <a:xfrm>
            <a:off x="6444208" y="2312872"/>
            <a:ext cx="2562612"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spcAft>
                <a:spcPts val="0"/>
              </a:spcAft>
              <a:buClr>
                <a:schemeClr val="accent6"/>
              </a:buClr>
              <a:buFont typeface="Wingdings" charset="2"/>
              <a:buChar char="ü"/>
            </a:pPr>
            <a:r>
              <a:rPr lang="de-DE" dirty="0" smtClean="0">
                <a:solidFill>
                  <a:srgbClr val="292929"/>
                </a:solidFill>
                <a:latin typeface="Verdana"/>
                <a:cs typeface="Verdana"/>
              </a:rPr>
              <a:t> Max. 540 Forschermonate </a:t>
            </a:r>
            <a:br>
              <a:rPr lang="de-DE" dirty="0" smtClean="0">
                <a:solidFill>
                  <a:srgbClr val="292929"/>
                </a:solidFill>
                <a:latin typeface="Verdana"/>
                <a:cs typeface="Verdana"/>
              </a:rPr>
            </a:br>
            <a:r>
              <a:rPr lang="de-DE" dirty="0" smtClean="0">
                <a:solidFill>
                  <a:srgbClr val="292929"/>
                </a:solidFill>
                <a:latin typeface="Verdana"/>
                <a:cs typeface="Verdana"/>
              </a:rPr>
              <a:t>für max. 4 Jahre</a:t>
            </a:r>
          </a:p>
          <a:p>
            <a:pPr>
              <a:spcAft>
                <a:spcPts val="1200"/>
              </a:spcAft>
              <a:buClr>
                <a:schemeClr val="accent6"/>
              </a:buClr>
              <a:buFont typeface="Wingdings" charset="2"/>
              <a:buChar char="ü"/>
            </a:pPr>
            <a:r>
              <a:rPr lang="de-DE" dirty="0" smtClean="0">
                <a:solidFill>
                  <a:srgbClr val="292929"/>
                </a:solidFill>
                <a:latin typeface="Verdana"/>
                <a:cs typeface="Verdana"/>
              </a:rPr>
              <a:t> 3-36 Monate je </a:t>
            </a:r>
            <a:r>
              <a:rPr lang="de-DE" dirty="0" err="1" smtClean="0">
                <a:solidFill>
                  <a:srgbClr val="292929"/>
                </a:solidFill>
                <a:latin typeface="Verdana"/>
                <a:cs typeface="Verdana"/>
              </a:rPr>
              <a:t>Fellow</a:t>
            </a:r>
            <a:endParaRPr lang="de-DE" dirty="0" smtClean="0">
              <a:solidFill>
                <a:srgbClr val="292929"/>
              </a:solidFill>
              <a:latin typeface="Verdana"/>
              <a:cs typeface="Verdan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el 1"/>
          <p:cNvSpPr>
            <a:spLocks noGrp="1"/>
          </p:cNvSpPr>
          <p:nvPr>
            <p:ph type="title"/>
          </p:nvPr>
        </p:nvSpPr>
        <p:spPr/>
        <p:txBody>
          <a:bodyPr/>
          <a:lstStyle/>
          <a:p>
            <a:pPr eaLnBrk="1" hangingPunct="1"/>
            <a:r>
              <a:rPr lang="de-DE" dirty="0" smtClean="0"/>
              <a:t>European Industrial Doctorates (EID)</a:t>
            </a:r>
          </a:p>
        </p:txBody>
      </p:sp>
      <p:grpSp>
        <p:nvGrpSpPr>
          <p:cNvPr id="2" name="Gruppieren 336"/>
          <p:cNvGrpSpPr/>
          <p:nvPr/>
        </p:nvGrpSpPr>
        <p:grpSpPr>
          <a:xfrm>
            <a:off x="35496" y="1971288"/>
            <a:ext cx="7272808" cy="4824536"/>
            <a:chOff x="1092248" y="1971288"/>
            <a:chExt cx="7272808" cy="4824536"/>
          </a:xfrm>
        </p:grpSpPr>
        <p:grpSp>
          <p:nvGrpSpPr>
            <p:cNvPr id="3" name="Group 24"/>
            <p:cNvGrpSpPr>
              <a:grpSpLocks/>
            </p:cNvGrpSpPr>
            <p:nvPr/>
          </p:nvGrpSpPr>
          <p:grpSpPr bwMode="auto">
            <a:xfrm>
              <a:off x="1092248" y="1971288"/>
              <a:ext cx="7272808" cy="4824536"/>
              <a:chOff x="616" y="2625"/>
              <a:chExt cx="1777" cy="1463"/>
            </a:xfrm>
            <a:solidFill>
              <a:schemeClr val="bg1">
                <a:lumMod val="85000"/>
              </a:schemeClr>
            </a:solidFill>
          </p:grpSpPr>
          <p:sp>
            <p:nvSpPr>
              <p:cNvPr id="224" name="Freeform 25"/>
              <p:cNvSpPr>
                <a:spLocks noChangeAspect="1"/>
              </p:cNvSpPr>
              <p:nvPr/>
            </p:nvSpPr>
            <p:spPr bwMode="auto">
              <a:xfrm>
                <a:off x="616" y="3651"/>
                <a:ext cx="143" cy="197"/>
              </a:xfrm>
              <a:custGeom>
                <a:avLst/>
                <a:gdLst>
                  <a:gd name="T0" fmla="*/ 1 w 307"/>
                  <a:gd name="T1" fmla="*/ 0 h 436"/>
                  <a:gd name="T2" fmla="*/ 1 w 307"/>
                  <a:gd name="T3" fmla="*/ 0 h 436"/>
                  <a:gd name="T4" fmla="*/ 1 w 307"/>
                  <a:gd name="T5" fmla="*/ 0 h 436"/>
                  <a:gd name="T6" fmla="*/ 1 w 307"/>
                  <a:gd name="T7" fmla="*/ 0 h 436"/>
                  <a:gd name="T8" fmla="*/ 1 w 307"/>
                  <a:gd name="T9" fmla="*/ 0 h 436"/>
                  <a:gd name="T10" fmla="*/ 1 w 307"/>
                  <a:gd name="T11" fmla="*/ 0 h 436"/>
                  <a:gd name="T12" fmla="*/ 1 w 307"/>
                  <a:gd name="T13" fmla="*/ 0 h 436"/>
                  <a:gd name="T14" fmla="*/ 1 w 307"/>
                  <a:gd name="T15" fmla="*/ 0 h 436"/>
                  <a:gd name="T16" fmla="*/ 1 w 307"/>
                  <a:gd name="T17" fmla="*/ 0 h 436"/>
                  <a:gd name="T18" fmla="*/ 1 w 307"/>
                  <a:gd name="T19" fmla="*/ 1 h 436"/>
                  <a:gd name="T20" fmla="*/ 1 w 307"/>
                  <a:gd name="T21" fmla="*/ 1 h 436"/>
                  <a:gd name="T22" fmla="*/ 1 w 307"/>
                  <a:gd name="T23" fmla="*/ 1 h 436"/>
                  <a:gd name="T24" fmla="*/ 1 w 307"/>
                  <a:gd name="T25" fmla="*/ 1 h 436"/>
                  <a:gd name="T26" fmla="*/ 1 w 307"/>
                  <a:gd name="T27" fmla="*/ 1 h 436"/>
                  <a:gd name="T28" fmla="*/ 0 w 307"/>
                  <a:gd name="T29" fmla="*/ 1 h 436"/>
                  <a:gd name="T30" fmla="*/ 0 w 307"/>
                  <a:gd name="T31" fmla="*/ 1 h 436"/>
                  <a:gd name="T32" fmla="*/ 0 w 307"/>
                  <a:gd name="T33" fmla="*/ 1 h 436"/>
                  <a:gd name="T34" fmla="*/ 0 w 307"/>
                  <a:gd name="T35" fmla="*/ 2 h 436"/>
                  <a:gd name="T36" fmla="*/ 0 w 307"/>
                  <a:gd name="T37" fmla="*/ 2 h 436"/>
                  <a:gd name="T38" fmla="*/ 0 w 307"/>
                  <a:gd name="T39" fmla="*/ 2 h 436"/>
                  <a:gd name="T40" fmla="*/ 0 w 307"/>
                  <a:gd name="T41" fmla="*/ 2 h 436"/>
                  <a:gd name="T42" fmla="*/ 0 w 307"/>
                  <a:gd name="T43" fmla="*/ 1 h 436"/>
                  <a:gd name="T44" fmla="*/ 0 w 307"/>
                  <a:gd name="T45" fmla="*/ 1 h 436"/>
                  <a:gd name="T46" fmla="*/ 0 w 307"/>
                  <a:gd name="T47" fmla="*/ 1 h 436"/>
                  <a:gd name="T48" fmla="*/ 0 w 307"/>
                  <a:gd name="T49" fmla="*/ 1 h 436"/>
                  <a:gd name="T50" fmla="*/ 0 w 307"/>
                  <a:gd name="T51" fmla="*/ 1 h 436"/>
                  <a:gd name="T52" fmla="*/ 0 w 307"/>
                  <a:gd name="T53" fmla="*/ 1 h 436"/>
                  <a:gd name="T54" fmla="*/ 0 w 307"/>
                  <a:gd name="T55" fmla="*/ 1 h 436"/>
                  <a:gd name="T56" fmla="*/ 0 w 307"/>
                  <a:gd name="T57" fmla="*/ 1 h 436"/>
                  <a:gd name="T58" fmla="*/ 0 w 307"/>
                  <a:gd name="T59" fmla="*/ 1 h 436"/>
                  <a:gd name="T60" fmla="*/ 0 w 307"/>
                  <a:gd name="T61" fmla="*/ 1 h 436"/>
                  <a:gd name="T62" fmla="*/ 0 w 307"/>
                  <a:gd name="T63" fmla="*/ 0 h 436"/>
                  <a:gd name="T64" fmla="*/ 0 w 307"/>
                  <a:gd name="T65" fmla="*/ 0 h 436"/>
                  <a:gd name="T66" fmla="*/ 0 w 307"/>
                  <a:gd name="T67" fmla="*/ 0 h 436"/>
                  <a:gd name="T68" fmla="*/ 0 w 307"/>
                  <a:gd name="T69" fmla="*/ 0 h 4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7"/>
                  <a:gd name="T106" fmla="*/ 0 h 436"/>
                  <a:gd name="T107" fmla="*/ 307 w 307"/>
                  <a:gd name="T108" fmla="*/ 436 h 4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7" h="436">
                    <a:moveTo>
                      <a:pt x="155" y="4"/>
                    </a:moveTo>
                    <a:lnTo>
                      <a:pt x="177" y="0"/>
                    </a:lnTo>
                    <a:lnTo>
                      <a:pt x="192" y="17"/>
                    </a:lnTo>
                    <a:lnTo>
                      <a:pt x="194" y="37"/>
                    </a:lnTo>
                    <a:lnTo>
                      <a:pt x="200" y="41"/>
                    </a:lnTo>
                    <a:lnTo>
                      <a:pt x="211" y="38"/>
                    </a:lnTo>
                    <a:lnTo>
                      <a:pt x="246" y="52"/>
                    </a:lnTo>
                    <a:lnTo>
                      <a:pt x="256" y="45"/>
                    </a:lnTo>
                    <a:lnTo>
                      <a:pt x="271" y="44"/>
                    </a:lnTo>
                    <a:lnTo>
                      <a:pt x="280" y="56"/>
                    </a:lnTo>
                    <a:lnTo>
                      <a:pt x="288" y="76"/>
                    </a:lnTo>
                    <a:lnTo>
                      <a:pt x="299" y="89"/>
                    </a:lnTo>
                    <a:lnTo>
                      <a:pt x="307" y="96"/>
                    </a:lnTo>
                    <a:lnTo>
                      <a:pt x="304" y="103"/>
                    </a:lnTo>
                    <a:lnTo>
                      <a:pt x="278" y="110"/>
                    </a:lnTo>
                    <a:lnTo>
                      <a:pt x="248" y="126"/>
                    </a:lnTo>
                    <a:lnTo>
                      <a:pt x="249" y="153"/>
                    </a:lnTo>
                    <a:lnTo>
                      <a:pt x="232" y="167"/>
                    </a:lnTo>
                    <a:lnTo>
                      <a:pt x="218" y="179"/>
                    </a:lnTo>
                    <a:lnTo>
                      <a:pt x="216" y="205"/>
                    </a:lnTo>
                    <a:lnTo>
                      <a:pt x="216" y="222"/>
                    </a:lnTo>
                    <a:lnTo>
                      <a:pt x="205" y="234"/>
                    </a:lnTo>
                    <a:lnTo>
                      <a:pt x="196" y="222"/>
                    </a:lnTo>
                    <a:lnTo>
                      <a:pt x="180" y="227"/>
                    </a:lnTo>
                    <a:lnTo>
                      <a:pt x="178" y="235"/>
                    </a:lnTo>
                    <a:lnTo>
                      <a:pt x="175" y="257"/>
                    </a:lnTo>
                    <a:lnTo>
                      <a:pt x="181" y="265"/>
                    </a:lnTo>
                    <a:lnTo>
                      <a:pt x="178" y="287"/>
                    </a:lnTo>
                    <a:lnTo>
                      <a:pt x="168" y="297"/>
                    </a:lnTo>
                    <a:lnTo>
                      <a:pt x="155" y="314"/>
                    </a:lnTo>
                    <a:lnTo>
                      <a:pt x="149" y="328"/>
                    </a:lnTo>
                    <a:lnTo>
                      <a:pt x="152" y="354"/>
                    </a:lnTo>
                    <a:lnTo>
                      <a:pt x="163" y="369"/>
                    </a:lnTo>
                    <a:lnTo>
                      <a:pt x="156" y="378"/>
                    </a:lnTo>
                    <a:lnTo>
                      <a:pt x="127" y="387"/>
                    </a:lnTo>
                    <a:lnTo>
                      <a:pt x="116" y="398"/>
                    </a:lnTo>
                    <a:lnTo>
                      <a:pt x="115" y="410"/>
                    </a:lnTo>
                    <a:lnTo>
                      <a:pt x="115" y="432"/>
                    </a:lnTo>
                    <a:lnTo>
                      <a:pt x="82" y="432"/>
                    </a:lnTo>
                    <a:lnTo>
                      <a:pt x="59" y="436"/>
                    </a:lnTo>
                    <a:lnTo>
                      <a:pt x="33" y="406"/>
                    </a:lnTo>
                    <a:lnTo>
                      <a:pt x="19" y="406"/>
                    </a:lnTo>
                    <a:lnTo>
                      <a:pt x="7" y="406"/>
                    </a:lnTo>
                    <a:lnTo>
                      <a:pt x="0" y="395"/>
                    </a:lnTo>
                    <a:lnTo>
                      <a:pt x="7" y="384"/>
                    </a:lnTo>
                    <a:lnTo>
                      <a:pt x="22" y="362"/>
                    </a:lnTo>
                    <a:lnTo>
                      <a:pt x="30" y="340"/>
                    </a:lnTo>
                    <a:lnTo>
                      <a:pt x="48" y="314"/>
                    </a:lnTo>
                    <a:lnTo>
                      <a:pt x="52" y="299"/>
                    </a:lnTo>
                    <a:lnTo>
                      <a:pt x="44" y="288"/>
                    </a:lnTo>
                    <a:lnTo>
                      <a:pt x="33" y="278"/>
                    </a:lnTo>
                    <a:lnTo>
                      <a:pt x="30" y="272"/>
                    </a:lnTo>
                    <a:lnTo>
                      <a:pt x="44" y="267"/>
                    </a:lnTo>
                    <a:lnTo>
                      <a:pt x="52" y="252"/>
                    </a:lnTo>
                    <a:lnTo>
                      <a:pt x="37" y="248"/>
                    </a:lnTo>
                    <a:lnTo>
                      <a:pt x="22" y="256"/>
                    </a:lnTo>
                    <a:lnTo>
                      <a:pt x="22" y="237"/>
                    </a:lnTo>
                    <a:lnTo>
                      <a:pt x="30" y="226"/>
                    </a:lnTo>
                    <a:lnTo>
                      <a:pt x="37" y="215"/>
                    </a:lnTo>
                    <a:lnTo>
                      <a:pt x="41" y="200"/>
                    </a:lnTo>
                    <a:lnTo>
                      <a:pt x="44" y="189"/>
                    </a:lnTo>
                    <a:lnTo>
                      <a:pt x="52" y="186"/>
                    </a:lnTo>
                    <a:lnTo>
                      <a:pt x="63" y="193"/>
                    </a:lnTo>
                    <a:lnTo>
                      <a:pt x="82" y="167"/>
                    </a:lnTo>
                    <a:lnTo>
                      <a:pt x="93" y="149"/>
                    </a:lnTo>
                    <a:lnTo>
                      <a:pt x="122" y="115"/>
                    </a:lnTo>
                    <a:lnTo>
                      <a:pt x="122" y="101"/>
                    </a:lnTo>
                    <a:lnTo>
                      <a:pt x="137" y="78"/>
                    </a:lnTo>
                    <a:lnTo>
                      <a:pt x="141" y="52"/>
                    </a:lnTo>
                    <a:lnTo>
                      <a:pt x="148" y="38"/>
                    </a:lnTo>
                    <a:lnTo>
                      <a:pt x="155" y="4"/>
                    </a:lnTo>
                    <a:close/>
                  </a:path>
                </a:pathLst>
              </a:custGeom>
              <a:grpFill/>
              <a:ln w="12700">
                <a:noFill/>
                <a:prstDash val="solid"/>
                <a:round/>
                <a:headEnd/>
                <a:tailEnd/>
              </a:ln>
            </p:spPr>
            <p:txBody>
              <a:bodyPr/>
              <a:lstStyle/>
              <a:p>
                <a:endParaRPr lang="de-DE"/>
              </a:p>
            </p:txBody>
          </p:sp>
          <p:sp>
            <p:nvSpPr>
              <p:cNvPr id="225" name="Freeform 26"/>
              <p:cNvSpPr>
                <a:spLocks noChangeAspect="1"/>
              </p:cNvSpPr>
              <p:nvPr/>
            </p:nvSpPr>
            <p:spPr bwMode="auto">
              <a:xfrm>
                <a:off x="669" y="3589"/>
                <a:ext cx="379" cy="324"/>
              </a:xfrm>
              <a:custGeom>
                <a:avLst/>
                <a:gdLst>
                  <a:gd name="T0" fmla="*/ 0 w 811"/>
                  <a:gd name="T1" fmla="*/ 0 h 718"/>
                  <a:gd name="T2" fmla="*/ 0 w 811"/>
                  <a:gd name="T3" fmla="*/ 0 h 718"/>
                  <a:gd name="T4" fmla="*/ 0 w 811"/>
                  <a:gd name="T5" fmla="*/ 0 h 718"/>
                  <a:gd name="T6" fmla="*/ 0 w 811"/>
                  <a:gd name="T7" fmla="*/ 0 h 718"/>
                  <a:gd name="T8" fmla="*/ 0 w 811"/>
                  <a:gd name="T9" fmla="*/ 0 h 718"/>
                  <a:gd name="T10" fmla="*/ 0 w 811"/>
                  <a:gd name="T11" fmla="*/ 0 h 718"/>
                  <a:gd name="T12" fmla="*/ 0 w 811"/>
                  <a:gd name="T13" fmla="*/ 0 h 718"/>
                  <a:gd name="T14" fmla="*/ 1 w 811"/>
                  <a:gd name="T15" fmla="*/ 0 h 718"/>
                  <a:gd name="T16" fmla="*/ 1 w 811"/>
                  <a:gd name="T17" fmla="*/ 0 h 718"/>
                  <a:gd name="T18" fmla="*/ 2 w 811"/>
                  <a:gd name="T19" fmla="*/ 0 h 718"/>
                  <a:gd name="T20" fmla="*/ 2 w 811"/>
                  <a:gd name="T21" fmla="*/ 0 h 718"/>
                  <a:gd name="T22" fmla="*/ 2 w 811"/>
                  <a:gd name="T23" fmla="*/ 0 h 718"/>
                  <a:gd name="T24" fmla="*/ 3 w 811"/>
                  <a:gd name="T25" fmla="*/ 0 h 718"/>
                  <a:gd name="T26" fmla="*/ 3 w 811"/>
                  <a:gd name="T27" fmla="*/ 1 h 718"/>
                  <a:gd name="T28" fmla="*/ 3 w 811"/>
                  <a:gd name="T29" fmla="*/ 1 h 718"/>
                  <a:gd name="T30" fmla="*/ 3 w 811"/>
                  <a:gd name="T31" fmla="*/ 1 h 718"/>
                  <a:gd name="T32" fmla="*/ 3 w 811"/>
                  <a:gd name="T33" fmla="*/ 1 h 718"/>
                  <a:gd name="T34" fmla="*/ 3 w 811"/>
                  <a:gd name="T35" fmla="*/ 1 h 718"/>
                  <a:gd name="T36" fmla="*/ 4 w 811"/>
                  <a:gd name="T37" fmla="*/ 1 h 718"/>
                  <a:gd name="T38" fmla="*/ 4 w 811"/>
                  <a:gd name="T39" fmla="*/ 1 h 718"/>
                  <a:gd name="T40" fmla="*/ 4 w 811"/>
                  <a:gd name="T41" fmla="*/ 1 h 718"/>
                  <a:gd name="T42" fmla="*/ 4 w 811"/>
                  <a:gd name="T43" fmla="*/ 1 h 718"/>
                  <a:gd name="T44" fmla="*/ 4 w 811"/>
                  <a:gd name="T45" fmla="*/ 2 h 718"/>
                  <a:gd name="T46" fmla="*/ 3 w 811"/>
                  <a:gd name="T47" fmla="*/ 2 h 718"/>
                  <a:gd name="T48" fmla="*/ 3 w 811"/>
                  <a:gd name="T49" fmla="*/ 2 h 718"/>
                  <a:gd name="T50" fmla="*/ 3 w 811"/>
                  <a:gd name="T51" fmla="*/ 2 h 718"/>
                  <a:gd name="T52" fmla="*/ 3 w 811"/>
                  <a:gd name="T53" fmla="*/ 2 h 718"/>
                  <a:gd name="T54" fmla="*/ 3 w 811"/>
                  <a:gd name="T55" fmla="*/ 2 h 718"/>
                  <a:gd name="T56" fmla="*/ 3 w 811"/>
                  <a:gd name="T57" fmla="*/ 2 h 718"/>
                  <a:gd name="T58" fmla="*/ 3 w 811"/>
                  <a:gd name="T59" fmla="*/ 2 h 718"/>
                  <a:gd name="T60" fmla="*/ 3 w 811"/>
                  <a:gd name="T61" fmla="*/ 2 h 718"/>
                  <a:gd name="T62" fmla="*/ 2 w 811"/>
                  <a:gd name="T63" fmla="*/ 2 h 718"/>
                  <a:gd name="T64" fmla="*/ 2 w 811"/>
                  <a:gd name="T65" fmla="*/ 3 h 718"/>
                  <a:gd name="T66" fmla="*/ 2 w 811"/>
                  <a:gd name="T67" fmla="*/ 3 h 718"/>
                  <a:gd name="T68" fmla="*/ 2 w 811"/>
                  <a:gd name="T69" fmla="*/ 3 h 718"/>
                  <a:gd name="T70" fmla="*/ 2 w 811"/>
                  <a:gd name="T71" fmla="*/ 3 h 718"/>
                  <a:gd name="T72" fmla="*/ 1 w 811"/>
                  <a:gd name="T73" fmla="*/ 3 h 718"/>
                  <a:gd name="T74" fmla="*/ 1 w 811"/>
                  <a:gd name="T75" fmla="*/ 3 h 718"/>
                  <a:gd name="T76" fmla="*/ 1 w 811"/>
                  <a:gd name="T77" fmla="*/ 3 h 718"/>
                  <a:gd name="T78" fmla="*/ 0 w 811"/>
                  <a:gd name="T79" fmla="*/ 3 h 718"/>
                  <a:gd name="T80" fmla="*/ 0 w 811"/>
                  <a:gd name="T81" fmla="*/ 3 h 718"/>
                  <a:gd name="T82" fmla="*/ 0 w 811"/>
                  <a:gd name="T83" fmla="*/ 3 h 718"/>
                  <a:gd name="T84" fmla="*/ 0 w 811"/>
                  <a:gd name="T85" fmla="*/ 2 h 718"/>
                  <a:gd name="T86" fmla="*/ 0 w 811"/>
                  <a:gd name="T87" fmla="*/ 2 h 718"/>
                  <a:gd name="T88" fmla="*/ 0 w 811"/>
                  <a:gd name="T89" fmla="*/ 2 h 718"/>
                  <a:gd name="T90" fmla="*/ 0 w 811"/>
                  <a:gd name="T91" fmla="*/ 2 h 718"/>
                  <a:gd name="T92" fmla="*/ 0 w 811"/>
                  <a:gd name="T93" fmla="*/ 2 h 718"/>
                  <a:gd name="T94" fmla="*/ 0 w 811"/>
                  <a:gd name="T95" fmla="*/ 2 h 718"/>
                  <a:gd name="T96" fmla="*/ 0 w 811"/>
                  <a:gd name="T97" fmla="*/ 1 h 718"/>
                  <a:gd name="T98" fmla="*/ 0 w 811"/>
                  <a:gd name="T99" fmla="*/ 1 h 718"/>
                  <a:gd name="T100" fmla="*/ 0 w 811"/>
                  <a:gd name="T101" fmla="*/ 1 h 718"/>
                  <a:gd name="T102" fmla="*/ 0 w 811"/>
                  <a:gd name="T103" fmla="*/ 1 h 718"/>
                  <a:gd name="T104" fmla="*/ 0 w 811"/>
                  <a:gd name="T105" fmla="*/ 1 h 718"/>
                  <a:gd name="T106" fmla="*/ 1 w 811"/>
                  <a:gd name="T107" fmla="*/ 1 h 718"/>
                  <a:gd name="T108" fmla="*/ 1 w 811"/>
                  <a:gd name="T109" fmla="*/ 1 h 718"/>
                  <a:gd name="T110" fmla="*/ 0 w 811"/>
                  <a:gd name="T111" fmla="*/ 1 h 718"/>
                  <a:gd name="T112" fmla="*/ 0 w 811"/>
                  <a:gd name="T113" fmla="*/ 1 h 718"/>
                  <a:gd name="T114" fmla="*/ 0 w 811"/>
                  <a:gd name="T115" fmla="*/ 0 h 718"/>
                  <a:gd name="T116" fmla="*/ 0 w 811"/>
                  <a:gd name="T117" fmla="*/ 0 h 718"/>
                  <a:gd name="T118" fmla="*/ 0 w 811"/>
                  <a:gd name="T119" fmla="*/ 0 h 718"/>
                  <a:gd name="T120" fmla="*/ 0 w 811"/>
                  <a:gd name="T121" fmla="*/ 0 h 7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1"/>
                  <a:gd name="T184" fmla="*/ 0 h 718"/>
                  <a:gd name="T185" fmla="*/ 811 w 811"/>
                  <a:gd name="T186" fmla="*/ 718 h 7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1" h="718">
                    <a:moveTo>
                      <a:pt x="41" y="141"/>
                    </a:moveTo>
                    <a:lnTo>
                      <a:pt x="37" y="130"/>
                    </a:lnTo>
                    <a:lnTo>
                      <a:pt x="41" y="115"/>
                    </a:lnTo>
                    <a:lnTo>
                      <a:pt x="63" y="78"/>
                    </a:lnTo>
                    <a:lnTo>
                      <a:pt x="52" y="70"/>
                    </a:lnTo>
                    <a:lnTo>
                      <a:pt x="56" y="59"/>
                    </a:lnTo>
                    <a:lnTo>
                      <a:pt x="44" y="56"/>
                    </a:lnTo>
                    <a:lnTo>
                      <a:pt x="44" y="41"/>
                    </a:lnTo>
                    <a:lnTo>
                      <a:pt x="52" y="30"/>
                    </a:lnTo>
                    <a:lnTo>
                      <a:pt x="89" y="19"/>
                    </a:lnTo>
                    <a:lnTo>
                      <a:pt x="119" y="22"/>
                    </a:lnTo>
                    <a:lnTo>
                      <a:pt x="122" y="11"/>
                    </a:lnTo>
                    <a:lnTo>
                      <a:pt x="145" y="0"/>
                    </a:lnTo>
                    <a:lnTo>
                      <a:pt x="157" y="4"/>
                    </a:lnTo>
                    <a:lnTo>
                      <a:pt x="182" y="37"/>
                    </a:lnTo>
                    <a:lnTo>
                      <a:pt x="223" y="56"/>
                    </a:lnTo>
                    <a:lnTo>
                      <a:pt x="260" y="56"/>
                    </a:lnTo>
                    <a:lnTo>
                      <a:pt x="270" y="59"/>
                    </a:lnTo>
                    <a:lnTo>
                      <a:pt x="369" y="115"/>
                    </a:lnTo>
                    <a:lnTo>
                      <a:pt x="399" y="119"/>
                    </a:lnTo>
                    <a:lnTo>
                      <a:pt x="421" y="141"/>
                    </a:lnTo>
                    <a:lnTo>
                      <a:pt x="454" y="133"/>
                    </a:lnTo>
                    <a:lnTo>
                      <a:pt x="473" y="145"/>
                    </a:lnTo>
                    <a:lnTo>
                      <a:pt x="492" y="163"/>
                    </a:lnTo>
                    <a:lnTo>
                      <a:pt x="514" y="163"/>
                    </a:lnTo>
                    <a:lnTo>
                      <a:pt x="529" y="167"/>
                    </a:lnTo>
                    <a:lnTo>
                      <a:pt x="536" y="174"/>
                    </a:lnTo>
                    <a:lnTo>
                      <a:pt x="529" y="185"/>
                    </a:lnTo>
                    <a:lnTo>
                      <a:pt x="529" y="200"/>
                    </a:lnTo>
                    <a:lnTo>
                      <a:pt x="588" y="241"/>
                    </a:lnTo>
                    <a:lnTo>
                      <a:pt x="621" y="267"/>
                    </a:lnTo>
                    <a:lnTo>
                      <a:pt x="636" y="263"/>
                    </a:lnTo>
                    <a:lnTo>
                      <a:pt x="654" y="259"/>
                    </a:lnTo>
                    <a:lnTo>
                      <a:pt x="711" y="285"/>
                    </a:lnTo>
                    <a:lnTo>
                      <a:pt x="718" y="304"/>
                    </a:lnTo>
                    <a:lnTo>
                      <a:pt x="726" y="311"/>
                    </a:lnTo>
                    <a:lnTo>
                      <a:pt x="744" y="315"/>
                    </a:lnTo>
                    <a:lnTo>
                      <a:pt x="755" y="322"/>
                    </a:lnTo>
                    <a:lnTo>
                      <a:pt x="770" y="322"/>
                    </a:lnTo>
                    <a:lnTo>
                      <a:pt x="785" y="322"/>
                    </a:lnTo>
                    <a:lnTo>
                      <a:pt x="800" y="326"/>
                    </a:lnTo>
                    <a:lnTo>
                      <a:pt x="804" y="322"/>
                    </a:lnTo>
                    <a:lnTo>
                      <a:pt x="811" y="337"/>
                    </a:lnTo>
                    <a:lnTo>
                      <a:pt x="811" y="356"/>
                    </a:lnTo>
                    <a:lnTo>
                      <a:pt x="800" y="367"/>
                    </a:lnTo>
                    <a:lnTo>
                      <a:pt x="741" y="411"/>
                    </a:lnTo>
                    <a:lnTo>
                      <a:pt x="715" y="411"/>
                    </a:lnTo>
                    <a:lnTo>
                      <a:pt x="640" y="429"/>
                    </a:lnTo>
                    <a:lnTo>
                      <a:pt x="614" y="433"/>
                    </a:lnTo>
                    <a:lnTo>
                      <a:pt x="614" y="455"/>
                    </a:lnTo>
                    <a:lnTo>
                      <a:pt x="599" y="455"/>
                    </a:lnTo>
                    <a:lnTo>
                      <a:pt x="584" y="466"/>
                    </a:lnTo>
                    <a:lnTo>
                      <a:pt x="569" y="485"/>
                    </a:lnTo>
                    <a:lnTo>
                      <a:pt x="554" y="499"/>
                    </a:lnTo>
                    <a:lnTo>
                      <a:pt x="536" y="503"/>
                    </a:lnTo>
                    <a:lnTo>
                      <a:pt x="521" y="522"/>
                    </a:lnTo>
                    <a:lnTo>
                      <a:pt x="521" y="548"/>
                    </a:lnTo>
                    <a:lnTo>
                      <a:pt x="532" y="562"/>
                    </a:lnTo>
                    <a:lnTo>
                      <a:pt x="536" y="573"/>
                    </a:lnTo>
                    <a:lnTo>
                      <a:pt x="536" y="592"/>
                    </a:lnTo>
                    <a:lnTo>
                      <a:pt x="532" y="599"/>
                    </a:lnTo>
                    <a:lnTo>
                      <a:pt x="517" y="603"/>
                    </a:lnTo>
                    <a:lnTo>
                      <a:pt x="495" y="622"/>
                    </a:lnTo>
                    <a:lnTo>
                      <a:pt x="466" y="648"/>
                    </a:lnTo>
                    <a:lnTo>
                      <a:pt x="454" y="659"/>
                    </a:lnTo>
                    <a:lnTo>
                      <a:pt x="447" y="666"/>
                    </a:lnTo>
                    <a:lnTo>
                      <a:pt x="447" y="677"/>
                    </a:lnTo>
                    <a:lnTo>
                      <a:pt x="414" y="677"/>
                    </a:lnTo>
                    <a:lnTo>
                      <a:pt x="395" y="681"/>
                    </a:lnTo>
                    <a:lnTo>
                      <a:pt x="380" y="685"/>
                    </a:lnTo>
                    <a:lnTo>
                      <a:pt x="373" y="692"/>
                    </a:lnTo>
                    <a:lnTo>
                      <a:pt x="362" y="707"/>
                    </a:lnTo>
                    <a:lnTo>
                      <a:pt x="343" y="714"/>
                    </a:lnTo>
                    <a:lnTo>
                      <a:pt x="332" y="714"/>
                    </a:lnTo>
                    <a:lnTo>
                      <a:pt x="310" y="711"/>
                    </a:lnTo>
                    <a:lnTo>
                      <a:pt x="273" y="707"/>
                    </a:lnTo>
                    <a:lnTo>
                      <a:pt x="208" y="681"/>
                    </a:lnTo>
                    <a:lnTo>
                      <a:pt x="182" y="677"/>
                    </a:lnTo>
                    <a:lnTo>
                      <a:pt x="157" y="685"/>
                    </a:lnTo>
                    <a:lnTo>
                      <a:pt x="137" y="696"/>
                    </a:lnTo>
                    <a:lnTo>
                      <a:pt x="115" y="699"/>
                    </a:lnTo>
                    <a:lnTo>
                      <a:pt x="96" y="711"/>
                    </a:lnTo>
                    <a:lnTo>
                      <a:pt x="85" y="718"/>
                    </a:lnTo>
                    <a:lnTo>
                      <a:pt x="44" y="674"/>
                    </a:lnTo>
                    <a:lnTo>
                      <a:pt x="44" y="611"/>
                    </a:lnTo>
                    <a:lnTo>
                      <a:pt x="26" y="588"/>
                    </a:lnTo>
                    <a:lnTo>
                      <a:pt x="4" y="570"/>
                    </a:lnTo>
                    <a:lnTo>
                      <a:pt x="0" y="559"/>
                    </a:lnTo>
                    <a:lnTo>
                      <a:pt x="0" y="536"/>
                    </a:lnTo>
                    <a:lnTo>
                      <a:pt x="11" y="525"/>
                    </a:lnTo>
                    <a:lnTo>
                      <a:pt x="41" y="514"/>
                    </a:lnTo>
                    <a:lnTo>
                      <a:pt x="48" y="507"/>
                    </a:lnTo>
                    <a:lnTo>
                      <a:pt x="37" y="492"/>
                    </a:lnTo>
                    <a:lnTo>
                      <a:pt x="33" y="466"/>
                    </a:lnTo>
                    <a:lnTo>
                      <a:pt x="44" y="444"/>
                    </a:lnTo>
                    <a:lnTo>
                      <a:pt x="67" y="422"/>
                    </a:lnTo>
                    <a:lnTo>
                      <a:pt x="67" y="404"/>
                    </a:lnTo>
                    <a:lnTo>
                      <a:pt x="59" y="389"/>
                    </a:lnTo>
                    <a:lnTo>
                      <a:pt x="67" y="363"/>
                    </a:lnTo>
                    <a:lnTo>
                      <a:pt x="70" y="360"/>
                    </a:lnTo>
                    <a:lnTo>
                      <a:pt x="81" y="360"/>
                    </a:lnTo>
                    <a:lnTo>
                      <a:pt x="89" y="371"/>
                    </a:lnTo>
                    <a:lnTo>
                      <a:pt x="100" y="356"/>
                    </a:lnTo>
                    <a:lnTo>
                      <a:pt x="104" y="315"/>
                    </a:lnTo>
                    <a:lnTo>
                      <a:pt x="133" y="289"/>
                    </a:lnTo>
                    <a:lnTo>
                      <a:pt x="133" y="274"/>
                    </a:lnTo>
                    <a:lnTo>
                      <a:pt x="133" y="263"/>
                    </a:lnTo>
                    <a:lnTo>
                      <a:pt x="164" y="245"/>
                    </a:lnTo>
                    <a:lnTo>
                      <a:pt x="186" y="241"/>
                    </a:lnTo>
                    <a:lnTo>
                      <a:pt x="194" y="233"/>
                    </a:lnTo>
                    <a:lnTo>
                      <a:pt x="175" y="215"/>
                    </a:lnTo>
                    <a:lnTo>
                      <a:pt x="160" y="185"/>
                    </a:lnTo>
                    <a:lnTo>
                      <a:pt x="153" y="178"/>
                    </a:lnTo>
                    <a:lnTo>
                      <a:pt x="130" y="189"/>
                    </a:lnTo>
                    <a:lnTo>
                      <a:pt x="115" y="182"/>
                    </a:lnTo>
                    <a:lnTo>
                      <a:pt x="93" y="174"/>
                    </a:lnTo>
                    <a:lnTo>
                      <a:pt x="85" y="178"/>
                    </a:lnTo>
                    <a:lnTo>
                      <a:pt x="78" y="170"/>
                    </a:lnTo>
                    <a:lnTo>
                      <a:pt x="78" y="156"/>
                    </a:lnTo>
                    <a:lnTo>
                      <a:pt x="67" y="141"/>
                    </a:lnTo>
                    <a:lnTo>
                      <a:pt x="59" y="137"/>
                    </a:lnTo>
                    <a:lnTo>
                      <a:pt x="41" y="141"/>
                    </a:lnTo>
                    <a:close/>
                  </a:path>
                </a:pathLst>
              </a:custGeom>
              <a:grpFill/>
              <a:ln w="12700">
                <a:noFill/>
                <a:prstDash val="solid"/>
                <a:round/>
                <a:headEnd/>
                <a:tailEnd/>
              </a:ln>
            </p:spPr>
            <p:txBody>
              <a:bodyPr/>
              <a:lstStyle/>
              <a:p>
                <a:endParaRPr lang="de-DE"/>
              </a:p>
            </p:txBody>
          </p:sp>
          <p:sp>
            <p:nvSpPr>
              <p:cNvPr id="226" name="Freeform 27"/>
              <p:cNvSpPr>
                <a:spLocks noChangeAspect="1"/>
              </p:cNvSpPr>
              <p:nvPr/>
            </p:nvSpPr>
            <p:spPr bwMode="auto">
              <a:xfrm>
                <a:off x="1557" y="3075"/>
                <a:ext cx="13" cy="12"/>
              </a:xfrm>
              <a:custGeom>
                <a:avLst/>
                <a:gdLst>
                  <a:gd name="T0" fmla="*/ 0 w 28"/>
                  <a:gd name="T1" fmla="*/ 0 h 26"/>
                  <a:gd name="T2" fmla="*/ 0 w 28"/>
                  <a:gd name="T3" fmla="*/ 0 h 26"/>
                  <a:gd name="T4" fmla="*/ 0 w 28"/>
                  <a:gd name="T5" fmla="*/ 0 h 26"/>
                  <a:gd name="T6" fmla="*/ 0 w 28"/>
                  <a:gd name="T7" fmla="*/ 0 h 26"/>
                  <a:gd name="T8" fmla="*/ 0 w 28"/>
                  <a:gd name="T9" fmla="*/ 0 h 26"/>
                  <a:gd name="T10" fmla="*/ 0 w 28"/>
                  <a:gd name="T11" fmla="*/ 0 h 26"/>
                  <a:gd name="T12" fmla="*/ 0 w 28"/>
                  <a:gd name="T13" fmla="*/ 0 h 26"/>
                  <a:gd name="T14" fmla="*/ 0 60000 65536"/>
                  <a:gd name="T15" fmla="*/ 0 60000 65536"/>
                  <a:gd name="T16" fmla="*/ 0 60000 65536"/>
                  <a:gd name="T17" fmla="*/ 0 60000 65536"/>
                  <a:gd name="T18" fmla="*/ 0 60000 65536"/>
                  <a:gd name="T19" fmla="*/ 0 60000 65536"/>
                  <a:gd name="T20" fmla="*/ 0 60000 65536"/>
                  <a:gd name="T21" fmla="*/ 0 w 28"/>
                  <a:gd name="T22" fmla="*/ 0 h 26"/>
                  <a:gd name="T23" fmla="*/ 28 w 2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6">
                    <a:moveTo>
                      <a:pt x="24" y="0"/>
                    </a:moveTo>
                    <a:lnTo>
                      <a:pt x="13" y="6"/>
                    </a:lnTo>
                    <a:lnTo>
                      <a:pt x="0" y="17"/>
                    </a:lnTo>
                    <a:lnTo>
                      <a:pt x="2" y="26"/>
                    </a:lnTo>
                    <a:lnTo>
                      <a:pt x="9" y="26"/>
                    </a:lnTo>
                    <a:lnTo>
                      <a:pt x="28" y="13"/>
                    </a:lnTo>
                    <a:lnTo>
                      <a:pt x="24" y="0"/>
                    </a:lnTo>
                    <a:close/>
                  </a:path>
                </a:pathLst>
              </a:custGeom>
              <a:grpFill/>
              <a:ln w="12700">
                <a:noFill/>
                <a:prstDash val="solid"/>
                <a:round/>
                <a:headEnd/>
                <a:tailEnd/>
              </a:ln>
            </p:spPr>
            <p:txBody>
              <a:bodyPr/>
              <a:lstStyle/>
              <a:p>
                <a:endParaRPr lang="de-DE"/>
              </a:p>
            </p:txBody>
          </p:sp>
          <p:sp>
            <p:nvSpPr>
              <p:cNvPr id="227" name="Freeform 28"/>
              <p:cNvSpPr>
                <a:spLocks noChangeAspect="1"/>
              </p:cNvSpPr>
              <p:nvPr/>
            </p:nvSpPr>
            <p:spPr bwMode="auto">
              <a:xfrm>
                <a:off x="1571" y="2692"/>
                <a:ext cx="206" cy="408"/>
              </a:xfrm>
              <a:custGeom>
                <a:avLst/>
                <a:gdLst>
                  <a:gd name="T0" fmla="*/ 0 w 438"/>
                  <a:gd name="T1" fmla="*/ 3 h 903"/>
                  <a:gd name="T2" fmla="*/ 0 w 438"/>
                  <a:gd name="T3" fmla="*/ 3 h 903"/>
                  <a:gd name="T4" fmla="*/ 0 w 438"/>
                  <a:gd name="T5" fmla="*/ 3 h 903"/>
                  <a:gd name="T6" fmla="*/ 0 w 438"/>
                  <a:gd name="T7" fmla="*/ 3 h 903"/>
                  <a:gd name="T8" fmla="*/ 0 w 438"/>
                  <a:gd name="T9" fmla="*/ 3 h 903"/>
                  <a:gd name="T10" fmla="*/ 0 w 438"/>
                  <a:gd name="T11" fmla="*/ 3 h 903"/>
                  <a:gd name="T12" fmla="*/ 0 w 438"/>
                  <a:gd name="T13" fmla="*/ 3 h 903"/>
                  <a:gd name="T14" fmla="*/ 0 w 438"/>
                  <a:gd name="T15" fmla="*/ 2 h 903"/>
                  <a:gd name="T16" fmla="*/ 0 w 438"/>
                  <a:gd name="T17" fmla="*/ 2 h 903"/>
                  <a:gd name="T18" fmla="*/ 0 w 438"/>
                  <a:gd name="T19" fmla="*/ 2 h 903"/>
                  <a:gd name="T20" fmla="*/ 0 w 438"/>
                  <a:gd name="T21" fmla="*/ 2 h 903"/>
                  <a:gd name="T22" fmla="*/ 1 w 438"/>
                  <a:gd name="T23" fmla="*/ 2 h 903"/>
                  <a:gd name="T24" fmla="*/ 1 w 438"/>
                  <a:gd name="T25" fmla="*/ 2 h 903"/>
                  <a:gd name="T26" fmla="*/ 1 w 438"/>
                  <a:gd name="T27" fmla="*/ 2 h 903"/>
                  <a:gd name="T28" fmla="*/ 1 w 438"/>
                  <a:gd name="T29" fmla="*/ 2 h 903"/>
                  <a:gd name="T30" fmla="*/ 1 w 438"/>
                  <a:gd name="T31" fmla="*/ 1 h 903"/>
                  <a:gd name="T32" fmla="*/ 0 w 438"/>
                  <a:gd name="T33" fmla="*/ 1 h 903"/>
                  <a:gd name="T34" fmla="*/ 0 w 438"/>
                  <a:gd name="T35" fmla="*/ 1 h 903"/>
                  <a:gd name="T36" fmla="*/ 0 w 438"/>
                  <a:gd name="T37" fmla="*/ 1 h 903"/>
                  <a:gd name="T38" fmla="*/ 0 w 438"/>
                  <a:gd name="T39" fmla="*/ 0 h 903"/>
                  <a:gd name="T40" fmla="*/ 0 w 438"/>
                  <a:gd name="T41" fmla="*/ 0 h 903"/>
                  <a:gd name="T42" fmla="*/ 0 w 438"/>
                  <a:gd name="T43" fmla="*/ 0 h 903"/>
                  <a:gd name="T44" fmla="*/ 0 w 438"/>
                  <a:gd name="T45" fmla="*/ 0 h 903"/>
                  <a:gd name="T46" fmla="*/ 0 w 438"/>
                  <a:gd name="T47" fmla="*/ 0 h 903"/>
                  <a:gd name="T48" fmla="*/ 0 w 438"/>
                  <a:gd name="T49" fmla="*/ 0 h 903"/>
                  <a:gd name="T50" fmla="*/ 0 w 438"/>
                  <a:gd name="T51" fmla="*/ 0 h 903"/>
                  <a:gd name="T52" fmla="*/ 1 w 438"/>
                  <a:gd name="T53" fmla="*/ 0 h 903"/>
                  <a:gd name="T54" fmla="*/ 1 w 438"/>
                  <a:gd name="T55" fmla="*/ 0 h 903"/>
                  <a:gd name="T56" fmla="*/ 1 w 438"/>
                  <a:gd name="T57" fmla="*/ 0 h 903"/>
                  <a:gd name="T58" fmla="*/ 1 w 438"/>
                  <a:gd name="T59" fmla="*/ 0 h 903"/>
                  <a:gd name="T60" fmla="*/ 1 w 438"/>
                  <a:gd name="T61" fmla="*/ 0 h 903"/>
                  <a:gd name="T62" fmla="*/ 1 w 438"/>
                  <a:gd name="T63" fmla="*/ 0 h 903"/>
                  <a:gd name="T64" fmla="*/ 1 w 438"/>
                  <a:gd name="T65" fmla="*/ 0 h 903"/>
                  <a:gd name="T66" fmla="*/ 1 w 438"/>
                  <a:gd name="T67" fmla="*/ 0 h 903"/>
                  <a:gd name="T68" fmla="*/ 1 w 438"/>
                  <a:gd name="T69" fmla="*/ 0 h 903"/>
                  <a:gd name="T70" fmla="*/ 1 w 438"/>
                  <a:gd name="T71" fmla="*/ 0 h 903"/>
                  <a:gd name="T72" fmla="*/ 1 w 438"/>
                  <a:gd name="T73" fmla="*/ 0 h 903"/>
                  <a:gd name="T74" fmla="*/ 1 w 438"/>
                  <a:gd name="T75" fmla="*/ 0 h 903"/>
                  <a:gd name="T76" fmla="*/ 2 w 438"/>
                  <a:gd name="T77" fmla="*/ 1 h 903"/>
                  <a:gd name="T78" fmla="*/ 2 w 438"/>
                  <a:gd name="T79" fmla="*/ 1 h 903"/>
                  <a:gd name="T80" fmla="*/ 2 w 438"/>
                  <a:gd name="T81" fmla="*/ 1 h 903"/>
                  <a:gd name="T82" fmla="*/ 2 w 438"/>
                  <a:gd name="T83" fmla="*/ 2 h 903"/>
                  <a:gd name="T84" fmla="*/ 2 w 438"/>
                  <a:gd name="T85" fmla="*/ 2 h 903"/>
                  <a:gd name="T86" fmla="*/ 2 w 438"/>
                  <a:gd name="T87" fmla="*/ 2 h 903"/>
                  <a:gd name="T88" fmla="*/ 2 w 438"/>
                  <a:gd name="T89" fmla="*/ 2 h 903"/>
                  <a:gd name="T90" fmla="*/ 2 w 438"/>
                  <a:gd name="T91" fmla="*/ 3 h 903"/>
                  <a:gd name="T92" fmla="*/ 2 w 438"/>
                  <a:gd name="T93" fmla="*/ 3 h 903"/>
                  <a:gd name="T94" fmla="*/ 2 w 438"/>
                  <a:gd name="T95" fmla="*/ 3 h 903"/>
                  <a:gd name="T96" fmla="*/ 2 w 438"/>
                  <a:gd name="T97" fmla="*/ 3 h 903"/>
                  <a:gd name="T98" fmla="*/ 1 w 438"/>
                  <a:gd name="T99" fmla="*/ 3 h 903"/>
                  <a:gd name="T100" fmla="*/ 1 w 438"/>
                  <a:gd name="T101" fmla="*/ 3 h 903"/>
                  <a:gd name="T102" fmla="*/ 1 w 438"/>
                  <a:gd name="T103" fmla="*/ 3 h 903"/>
                  <a:gd name="T104" fmla="*/ 1 w 438"/>
                  <a:gd name="T105" fmla="*/ 4 h 903"/>
                  <a:gd name="T106" fmla="*/ 0 w 438"/>
                  <a:gd name="T107" fmla="*/ 4 h 9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8"/>
                  <a:gd name="T163" fmla="*/ 0 h 903"/>
                  <a:gd name="T164" fmla="*/ 438 w 438"/>
                  <a:gd name="T165" fmla="*/ 903 h 9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8" h="903">
                    <a:moveTo>
                      <a:pt x="122" y="903"/>
                    </a:moveTo>
                    <a:lnTo>
                      <a:pt x="119" y="873"/>
                    </a:lnTo>
                    <a:lnTo>
                      <a:pt x="104" y="858"/>
                    </a:lnTo>
                    <a:lnTo>
                      <a:pt x="93" y="851"/>
                    </a:lnTo>
                    <a:lnTo>
                      <a:pt x="74" y="844"/>
                    </a:lnTo>
                    <a:lnTo>
                      <a:pt x="59" y="844"/>
                    </a:lnTo>
                    <a:lnTo>
                      <a:pt x="52" y="829"/>
                    </a:lnTo>
                    <a:lnTo>
                      <a:pt x="59" y="773"/>
                    </a:lnTo>
                    <a:lnTo>
                      <a:pt x="56" y="740"/>
                    </a:lnTo>
                    <a:lnTo>
                      <a:pt x="44" y="725"/>
                    </a:lnTo>
                    <a:lnTo>
                      <a:pt x="37" y="718"/>
                    </a:lnTo>
                    <a:lnTo>
                      <a:pt x="41" y="688"/>
                    </a:lnTo>
                    <a:lnTo>
                      <a:pt x="37" y="669"/>
                    </a:lnTo>
                    <a:lnTo>
                      <a:pt x="30" y="655"/>
                    </a:lnTo>
                    <a:lnTo>
                      <a:pt x="41" y="622"/>
                    </a:lnTo>
                    <a:lnTo>
                      <a:pt x="52" y="622"/>
                    </a:lnTo>
                    <a:lnTo>
                      <a:pt x="59" y="615"/>
                    </a:lnTo>
                    <a:lnTo>
                      <a:pt x="63" y="592"/>
                    </a:lnTo>
                    <a:lnTo>
                      <a:pt x="85" y="574"/>
                    </a:lnTo>
                    <a:lnTo>
                      <a:pt x="107" y="555"/>
                    </a:lnTo>
                    <a:lnTo>
                      <a:pt x="111" y="533"/>
                    </a:lnTo>
                    <a:lnTo>
                      <a:pt x="137" y="511"/>
                    </a:lnTo>
                    <a:lnTo>
                      <a:pt x="163" y="485"/>
                    </a:lnTo>
                    <a:lnTo>
                      <a:pt x="159" y="474"/>
                    </a:lnTo>
                    <a:lnTo>
                      <a:pt x="159" y="459"/>
                    </a:lnTo>
                    <a:lnTo>
                      <a:pt x="178" y="448"/>
                    </a:lnTo>
                    <a:lnTo>
                      <a:pt x="185" y="444"/>
                    </a:lnTo>
                    <a:lnTo>
                      <a:pt x="181" y="422"/>
                    </a:lnTo>
                    <a:lnTo>
                      <a:pt x="181" y="400"/>
                    </a:lnTo>
                    <a:lnTo>
                      <a:pt x="174" y="396"/>
                    </a:lnTo>
                    <a:lnTo>
                      <a:pt x="163" y="400"/>
                    </a:lnTo>
                    <a:lnTo>
                      <a:pt x="152" y="385"/>
                    </a:lnTo>
                    <a:lnTo>
                      <a:pt x="141" y="344"/>
                    </a:lnTo>
                    <a:lnTo>
                      <a:pt x="119" y="314"/>
                    </a:lnTo>
                    <a:lnTo>
                      <a:pt x="126" y="273"/>
                    </a:lnTo>
                    <a:lnTo>
                      <a:pt x="122" y="255"/>
                    </a:lnTo>
                    <a:lnTo>
                      <a:pt x="96" y="229"/>
                    </a:lnTo>
                    <a:lnTo>
                      <a:pt x="107" y="196"/>
                    </a:lnTo>
                    <a:lnTo>
                      <a:pt x="100" y="177"/>
                    </a:lnTo>
                    <a:lnTo>
                      <a:pt x="81" y="158"/>
                    </a:lnTo>
                    <a:lnTo>
                      <a:pt x="70" y="170"/>
                    </a:lnTo>
                    <a:lnTo>
                      <a:pt x="30" y="129"/>
                    </a:lnTo>
                    <a:lnTo>
                      <a:pt x="19" y="114"/>
                    </a:lnTo>
                    <a:lnTo>
                      <a:pt x="11" y="99"/>
                    </a:lnTo>
                    <a:lnTo>
                      <a:pt x="0" y="92"/>
                    </a:lnTo>
                    <a:lnTo>
                      <a:pt x="15" y="78"/>
                    </a:lnTo>
                    <a:lnTo>
                      <a:pt x="37" y="78"/>
                    </a:lnTo>
                    <a:lnTo>
                      <a:pt x="48" y="95"/>
                    </a:lnTo>
                    <a:lnTo>
                      <a:pt x="78" y="129"/>
                    </a:lnTo>
                    <a:lnTo>
                      <a:pt x="107" y="110"/>
                    </a:lnTo>
                    <a:lnTo>
                      <a:pt x="126" y="114"/>
                    </a:lnTo>
                    <a:lnTo>
                      <a:pt x="130" y="125"/>
                    </a:lnTo>
                    <a:lnTo>
                      <a:pt x="152" y="129"/>
                    </a:lnTo>
                    <a:lnTo>
                      <a:pt x="159" y="99"/>
                    </a:lnTo>
                    <a:lnTo>
                      <a:pt x="170" y="89"/>
                    </a:lnTo>
                    <a:lnTo>
                      <a:pt x="178" y="78"/>
                    </a:lnTo>
                    <a:lnTo>
                      <a:pt x="178" y="67"/>
                    </a:lnTo>
                    <a:lnTo>
                      <a:pt x="174" y="37"/>
                    </a:lnTo>
                    <a:lnTo>
                      <a:pt x="193" y="19"/>
                    </a:lnTo>
                    <a:lnTo>
                      <a:pt x="204" y="19"/>
                    </a:lnTo>
                    <a:lnTo>
                      <a:pt x="222" y="0"/>
                    </a:lnTo>
                    <a:lnTo>
                      <a:pt x="244" y="26"/>
                    </a:lnTo>
                    <a:lnTo>
                      <a:pt x="252" y="37"/>
                    </a:lnTo>
                    <a:lnTo>
                      <a:pt x="244" y="59"/>
                    </a:lnTo>
                    <a:lnTo>
                      <a:pt x="226" y="74"/>
                    </a:lnTo>
                    <a:lnTo>
                      <a:pt x="211" y="92"/>
                    </a:lnTo>
                    <a:lnTo>
                      <a:pt x="215" y="110"/>
                    </a:lnTo>
                    <a:lnTo>
                      <a:pt x="248" y="85"/>
                    </a:lnTo>
                    <a:lnTo>
                      <a:pt x="248" y="63"/>
                    </a:lnTo>
                    <a:lnTo>
                      <a:pt x="252" y="30"/>
                    </a:lnTo>
                    <a:lnTo>
                      <a:pt x="263" y="22"/>
                    </a:lnTo>
                    <a:lnTo>
                      <a:pt x="275" y="63"/>
                    </a:lnTo>
                    <a:lnTo>
                      <a:pt x="275" y="99"/>
                    </a:lnTo>
                    <a:lnTo>
                      <a:pt x="267" y="114"/>
                    </a:lnTo>
                    <a:lnTo>
                      <a:pt x="267" y="136"/>
                    </a:lnTo>
                    <a:lnTo>
                      <a:pt x="297" y="158"/>
                    </a:lnTo>
                    <a:lnTo>
                      <a:pt x="297" y="173"/>
                    </a:lnTo>
                    <a:lnTo>
                      <a:pt x="316" y="199"/>
                    </a:lnTo>
                    <a:lnTo>
                      <a:pt x="323" y="218"/>
                    </a:lnTo>
                    <a:lnTo>
                      <a:pt x="319" y="262"/>
                    </a:lnTo>
                    <a:lnTo>
                      <a:pt x="331" y="311"/>
                    </a:lnTo>
                    <a:lnTo>
                      <a:pt x="349" y="351"/>
                    </a:lnTo>
                    <a:lnTo>
                      <a:pt x="345" y="411"/>
                    </a:lnTo>
                    <a:lnTo>
                      <a:pt x="360" y="448"/>
                    </a:lnTo>
                    <a:lnTo>
                      <a:pt x="368" y="463"/>
                    </a:lnTo>
                    <a:lnTo>
                      <a:pt x="375" y="518"/>
                    </a:lnTo>
                    <a:lnTo>
                      <a:pt x="382" y="541"/>
                    </a:lnTo>
                    <a:lnTo>
                      <a:pt x="419" y="566"/>
                    </a:lnTo>
                    <a:lnTo>
                      <a:pt x="438" y="589"/>
                    </a:lnTo>
                    <a:lnTo>
                      <a:pt x="438" y="604"/>
                    </a:lnTo>
                    <a:lnTo>
                      <a:pt x="423" y="673"/>
                    </a:lnTo>
                    <a:lnTo>
                      <a:pt x="416" y="680"/>
                    </a:lnTo>
                    <a:lnTo>
                      <a:pt x="423" y="695"/>
                    </a:lnTo>
                    <a:lnTo>
                      <a:pt x="405" y="721"/>
                    </a:lnTo>
                    <a:lnTo>
                      <a:pt x="382" y="732"/>
                    </a:lnTo>
                    <a:lnTo>
                      <a:pt x="382" y="744"/>
                    </a:lnTo>
                    <a:lnTo>
                      <a:pt x="349" y="788"/>
                    </a:lnTo>
                    <a:lnTo>
                      <a:pt x="327" y="799"/>
                    </a:lnTo>
                    <a:lnTo>
                      <a:pt x="323" y="825"/>
                    </a:lnTo>
                    <a:lnTo>
                      <a:pt x="301" y="825"/>
                    </a:lnTo>
                    <a:lnTo>
                      <a:pt x="290" y="833"/>
                    </a:lnTo>
                    <a:lnTo>
                      <a:pt x="267" y="840"/>
                    </a:lnTo>
                    <a:lnTo>
                      <a:pt x="237" y="836"/>
                    </a:lnTo>
                    <a:lnTo>
                      <a:pt x="215" y="855"/>
                    </a:lnTo>
                    <a:lnTo>
                      <a:pt x="189" y="870"/>
                    </a:lnTo>
                    <a:lnTo>
                      <a:pt x="163" y="877"/>
                    </a:lnTo>
                    <a:lnTo>
                      <a:pt x="144" y="892"/>
                    </a:lnTo>
                    <a:lnTo>
                      <a:pt x="122" y="903"/>
                    </a:lnTo>
                    <a:close/>
                  </a:path>
                </a:pathLst>
              </a:custGeom>
              <a:grpFill/>
              <a:ln w="12700">
                <a:noFill/>
                <a:prstDash val="solid"/>
                <a:round/>
                <a:headEnd/>
                <a:tailEnd/>
              </a:ln>
            </p:spPr>
            <p:txBody>
              <a:bodyPr/>
              <a:lstStyle/>
              <a:p>
                <a:endParaRPr lang="de-DE"/>
              </a:p>
            </p:txBody>
          </p:sp>
          <p:sp>
            <p:nvSpPr>
              <p:cNvPr id="228" name="Freeform 29"/>
              <p:cNvSpPr>
                <a:spLocks noChangeAspect="1"/>
              </p:cNvSpPr>
              <p:nvPr/>
            </p:nvSpPr>
            <p:spPr bwMode="auto">
              <a:xfrm>
                <a:off x="893" y="3060"/>
                <a:ext cx="211" cy="336"/>
              </a:xfrm>
              <a:custGeom>
                <a:avLst/>
                <a:gdLst>
                  <a:gd name="T0" fmla="*/ 0 w 452"/>
                  <a:gd name="T1" fmla="*/ 2 h 745"/>
                  <a:gd name="T2" fmla="*/ 0 w 452"/>
                  <a:gd name="T3" fmla="*/ 2 h 745"/>
                  <a:gd name="T4" fmla="*/ 0 w 452"/>
                  <a:gd name="T5" fmla="*/ 2 h 745"/>
                  <a:gd name="T6" fmla="*/ 0 w 452"/>
                  <a:gd name="T7" fmla="*/ 2 h 745"/>
                  <a:gd name="T8" fmla="*/ 0 w 452"/>
                  <a:gd name="T9" fmla="*/ 2 h 745"/>
                  <a:gd name="T10" fmla="*/ 1 w 452"/>
                  <a:gd name="T11" fmla="*/ 2 h 745"/>
                  <a:gd name="T12" fmla="*/ 0 w 452"/>
                  <a:gd name="T13" fmla="*/ 2 h 745"/>
                  <a:gd name="T14" fmla="*/ 0 w 452"/>
                  <a:gd name="T15" fmla="*/ 2 h 745"/>
                  <a:gd name="T16" fmla="*/ 0 w 452"/>
                  <a:gd name="T17" fmla="*/ 3 h 745"/>
                  <a:gd name="T18" fmla="*/ 0 w 452"/>
                  <a:gd name="T19" fmla="*/ 3 h 745"/>
                  <a:gd name="T20" fmla="*/ 0 w 452"/>
                  <a:gd name="T21" fmla="*/ 3 h 745"/>
                  <a:gd name="T22" fmla="*/ 0 w 452"/>
                  <a:gd name="T23" fmla="*/ 3 h 745"/>
                  <a:gd name="T24" fmla="*/ 0 w 452"/>
                  <a:gd name="T25" fmla="*/ 3 h 745"/>
                  <a:gd name="T26" fmla="*/ 0 w 452"/>
                  <a:gd name="T27" fmla="*/ 3 h 745"/>
                  <a:gd name="T28" fmla="*/ 1 w 452"/>
                  <a:gd name="T29" fmla="*/ 3 h 745"/>
                  <a:gd name="T30" fmla="*/ 1 w 452"/>
                  <a:gd name="T31" fmla="*/ 3 h 745"/>
                  <a:gd name="T32" fmla="*/ 1 w 452"/>
                  <a:gd name="T33" fmla="*/ 3 h 745"/>
                  <a:gd name="T34" fmla="*/ 1 w 452"/>
                  <a:gd name="T35" fmla="*/ 3 h 745"/>
                  <a:gd name="T36" fmla="*/ 2 w 452"/>
                  <a:gd name="T37" fmla="*/ 3 h 745"/>
                  <a:gd name="T38" fmla="*/ 2 w 452"/>
                  <a:gd name="T39" fmla="*/ 3 h 745"/>
                  <a:gd name="T40" fmla="*/ 2 w 452"/>
                  <a:gd name="T41" fmla="*/ 3 h 745"/>
                  <a:gd name="T42" fmla="*/ 2 w 452"/>
                  <a:gd name="T43" fmla="*/ 3 h 745"/>
                  <a:gd name="T44" fmla="*/ 2 w 452"/>
                  <a:gd name="T45" fmla="*/ 2 h 745"/>
                  <a:gd name="T46" fmla="*/ 2 w 452"/>
                  <a:gd name="T47" fmla="*/ 2 h 745"/>
                  <a:gd name="T48" fmla="*/ 2 w 452"/>
                  <a:gd name="T49" fmla="*/ 2 h 745"/>
                  <a:gd name="T50" fmla="*/ 2 w 452"/>
                  <a:gd name="T51" fmla="*/ 2 h 745"/>
                  <a:gd name="T52" fmla="*/ 2 w 452"/>
                  <a:gd name="T53" fmla="*/ 2 h 745"/>
                  <a:gd name="T54" fmla="*/ 2 w 452"/>
                  <a:gd name="T55" fmla="*/ 2 h 745"/>
                  <a:gd name="T56" fmla="*/ 2 w 452"/>
                  <a:gd name="T57" fmla="*/ 1 h 745"/>
                  <a:gd name="T58" fmla="*/ 2 w 452"/>
                  <a:gd name="T59" fmla="*/ 1 h 745"/>
                  <a:gd name="T60" fmla="*/ 1 w 452"/>
                  <a:gd name="T61" fmla="*/ 1 h 745"/>
                  <a:gd name="T62" fmla="*/ 1 w 452"/>
                  <a:gd name="T63" fmla="*/ 1 h 745"/>
                  <a:gd name="T64" fmla="*/ 1 w 452"/>
                  <a:gd name="T65" fmla="*/ 1 h 745"/>
                  <a:gd name="T66" fmla="*/ 1 w 452"/>
                  <a:gd name="T67" fmla="*/ 1 h 745"/>
                  <a:gd name="T68" fmla="*/ 2 w 452"/>
                  <a:gd name="T69" fmla="*/ 0 h 745"/>
                  <a:gd name="T70" fmla="*/ 2 w 452"/>
                  <a:gd name="T71" fmla="*/ 0 h 745"/>
                  <a:gd name="T72" fmla="*/ 1 w 452"/>
                  <a:gd name="T73" fmla="*/ 0 h 745"/>
                  <a:gd name="T74" fmla="*/ 1 w 452"/>
                  <a:gd name="T75" fmla="*/ 0 h 745"/>
                  <a:gd name="T76" fmla="*/ 1 w 452"/>
                  <a:gd name="T77" fmla="*/ 0 h 745"/>
                  <a:gd name="T78" fmla="*/ 2 w 452"/>
                  <a:gd name="T79" fmla="*/ 0 h 745"/>
                  <a:gd name="T80" fmla="*/ 1 w 452"/>
                  <a:gd name="T81" fmla="*/ 0 h 745"/>
                  <a:gd name="T82" fmla="*/ 1 w 452"/>
                  <a:gd name="T83" fmla="*/ 0 h 745"/>
                  <a:gd name="T84" fmla="*/ 1 w 452"/>
                  <a:gd name="T85" fmla="*/ 0 h 745"/>
                  <a:gd name="T86" fmla="*/ 1 w 452"/>
                  <a:gd name="T87" fmla="*/ 0 h 745"/>
                  <a:gd name="T88" fmla="*/ 1 w 452"/>
                  <a:gd name="T89" fmla="*/ 0 h 745"/>
                  <a:gd name="T90" fmla="*/ 1 w 452"/>
                  <a:gd name="T91" fmla="*/ 0 h 745"/>
                  <a:gd name="T92" fmla="*/ 1 w 452"/>
                  <a:gd name="T93" fmla="*/ 1 h 745"/>
                  <a:gd name="T94" fmla="*/ 1 w 452"/>
                  <a:gd name="T95" fmla="*/ 1 h 745"/>
                  <a:gd name="T96" fmla="*/ 1 w 452"/>
                  <a:gd name="T97" fmla="*/ 1 h 745"/>
                  <a:gd name="T98" fmla="*/ 1 w 452"/>
                  <a:gd name="T99" fmla="*/ 1 h 745"/>
                  <a:gd name="T100" fmla="*/ 1 w 452"/>
                  <a:gd name="T101" fmla="*/ 1 h 745"/>
                  <a:gd name="T102" fmla="*/ 1 w 452"/>
                  <a:gd name="T103" fmla="*/ 1 h 745"/>
                  <a:gd name="T104" fmla="*/ 1 w 452"/>
                  <a:gd name="T105" fmla="*/ 2 h 745"/>
                  <a:gd name="T106" fmla="*/ 1 w 452"/>
                  <a:gd name="T107" fmla="*/ 2 h 745"/>
                  <a:gd name="T108" fmla="*/ 1 w 452"/>
                  <a:gd name="T109" fmla="*/ 2 h 7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2"/>
                  <a:gd name="T166" fmla="*/ 0 h 745"/>
                  <a:gd name="T167" fmla="*/ 452 w 452"/>
                  <a:gd name="T168" fmla="*/ 745 h 7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2" h="745">
                    <a:moveTo>
                      <a:pt x="135" y="478"/>
                    </a:moveTo>
                    <a:lnTo>
                      <a:pt x="156" y="497"/>
                    </a:lnTo>
                    <a:lnTo>
                      <a:pt x="147" y="515"/>
                    </a:lnTo>
                    <a:lnTo>
                      <a:pt x="134" y="530"/>
                    </a:lnTo>
                    <a:lnTo>
                      <a:pt x="113" y="540"/>
                    </a:lnTo>
                    <a:lnTo>
                      <a:pt x="97" y="549"/>
                    </a:lnTo>
                    <a:lnTo>
                      <a:pt x="80" y="551"/>
                    </a:lnTo>
                    <a:lnTo>
                      <a:pt x="71" y="558"/>
                    </a:lnTo>
                    <a:lnTo>
                      <a:pt x="84" y="580"/>
                    </a:lnTo>
                    <a:lnTo>
                      <a:pt x="104" y="580"/>
                    </a:lnTo>
                    <a:lnTo>
                      <a:pt x="113" y="582"/>
                    </a:lnTo>
                    <a:lnTo>
                      <a:pt x="113" y="597"/>
                    </a:lnTo>
                    <a:lnTo>
                      <a:pt x="124" y="597"/>
                    </a:lnTo>
                    <a:lnTo>
                      <a:pt x="132" y="593"/>
                    </a:lnTo>
                    <a:lnTo>
                      <a:pt x="137" y="608"/>
                    </a:lnTo>
                    <a:lnTo>
                      <a:pt x="148" y="621"/>
                    </a:lnTo>
                    <a:lnTo>
                      <a:pt x="167" y="621"/>
                    </a:lnTo>
                    <a:lnTo>
                      <a:pt x="181" y="617"/>
                    </a:lnTo>
                    <a:lnTo>
                      <a:pt x="192" y="621"/>
                    </a:lnTo>
                    <a:lnTo>
                      <a:pt x="163" y="645"/>
                    </a:lnTo>
                    <a:lnTo>
                      <a:pt x="152" y="651"/>
                    </a:lnTo>
                    <a:lnTo>
                      <a:pt x="137" y="645"/>
                    </a:lnTo>
                    <a:lnTo>
                      <a:pt x="104" y="632"/>
                    </a:lnTo>
                    <a:lnTo>
                      <a:pt x="87" y="632"/>
                    </a:lnTo>
                    <a:lnTo>
                      <a:pt x="72" y="645"/>
                    </a:lnTo>
                    <a:lnTo>
                      <a:pt x="52" y="662"/>
                    </a:lnTo>
                    <a:lnTo>
                      <a:pt x="41" y="671"/>
                    </a:lnTo>
                    <a:lnTo>
                      <a:pt x="28" y="675"/>
                    </a:lnTo>
                    <a:lnTo>
                      <a:pt x="13" y="682"/>
                    </a:lnTo>
                    <a:lnTo>
                      <a:pt x="2" y="691"/>
                    </a:lnTo>
                    <a:lnTo>
                      <a:pt x="0" y="697"/>
                    </a:lnTo>
                    <a:lnTo>
                      <a:pt x="13" y="699"/>
                    </a:lnTo>
                    <a:lnTo>
                      <a:pt x="22" y="708"/>
                    </a:lnTo>
                    <a:lnTo>
                      <a:pt x="35" y="714"/>
                    </a:lnTo>
                    <a:lnTo>
                      <a:pt x="48" y="708"/>
                    </a:lnTo>
                    <a:lnTo>
                      <a:pt x="59" y="702"/>
                    </a:lnTo>
                    <a:lnTo>
                      <a:pt x="72" y="704"/>
                    </a:lnTo>
                    <a:lnTo>
                      <a:pt x="91" y="715"/>
                    </a:lnTo>
                    <a:lnTo>
                      <a:pt x="110" y="723"/>
                    </a:lnTo>
                    <a:lnTo>
                      <a:pt x="122" y="715"/>
                    </a:lnTo>
                    <a:lnTo>
                      <a:pt x="128" y="701"/>
                    </a:lnTo>
                    <a:lnTo>
                      <a:pt x="148" y="689"/>
                    </a:lnTo>
                    <a:lnTo>
                      <a:pt x="161" y="689"/>
                    </a:lnTo>
                    <a:lnTo>
                      <a:pt x="173" y="702"/>
                    </a:lnTo>
                    <a:lnTo>
                      <a:pt x="183" y="710"/>
                    </a:lnTo>
                    <a:lnTo>
                      <a:pt x="198" y="710"/>
                    </a:lnTo>
                    <a:lnTo>
                      <a:pt x="218" y="712"/>
                    </a:lnTo>
                    <a:lnTo>
                      <a:pt x="231" y="717"/>
                    </a:lnTo>
                    <a:lnTo>
                      <a:pt x="244" y="708"/>
                    </a:lnTo>
                    <a:lnTo>
                      <a:pt x="255" y="708"/>
                    </a:lnTo>
                    <a:lnTo>
                      <a:pt x="266" y="714"/>
                    </a:lnTo>
                    <a:lnTo>
                      <a:pt x="279" y="728"/>
                    </a:lnTo>
                    <a:lnTo>
                      <a:pt x="296" y="730"/>
                    </a:lnTo>
                    <a:lnTo>
                      <a:pt x="315" y="734"/>
                    </a:lnTo>
                    <a:lnTo>
                      <a:pt x="328" y="741"/>
                    </a:lnTo>
                    <a:lnTo>
                      <a:pt x="344" y="745"/>
                    </a:lnTo>
                    <a:lnTo>
                      <a:pt x="357" y="738"/>
                    </a:lnTo>
                    <a:lnTo>
                      <a:pt x="374" y="728"/>
                    </a:lnTo>
                    <a:lnTo>
                      <a:pt x="385" y="726"/>
                    </a:lnTo>
                    <a:lnTo>
                      <a:pt x="398" y="723"/>
                    </a:lnTo>
                    <a:lnTo>
                      <a:pt x="411" y="712"/>
                    </a:lnTo>
                    <a:lnTo>
                      <a:pt x="402" y="701"/>
                    </a:lnTo>
                    <a:lnTo>
                      <a:pt x="381" y="689"/>
                    </a:lnTo>
                    <a:lnTo>
                      <a:pt x="374" y="682"/>
                    </a:lnTo>
                    <a:lnTo>
                      <a:pt x="374" y="675"/>
                    </a:lnTo>
                    <a:lnTo>
                      <a:pt x="383" y="667"/>
                    </a:lnTo>
                    <a:lnTo>
                      <a:pt x="398" y="665"/>
                    </a:lnTo>
                    <a:lnTo>
                      <a:pt x="413" y="658"/>
                    </a:lnTo>
                    <a:lnTo>
                      <a:pt x="437" y="632"/>
                    </a:lnTo>
                    <a:lnTo>
                      <a:pt x="448" y="619"/>
                    </a:lnTo>
                    <a:lnTo>
                      <a:pt x="452" y="597"/>
                    </a:lnTo>
                    <a:lnTo>
                      <a:pt x="452" y="584"/>
                    </a:lnTo>
                    <a:lnTo>
                      <a:pt x="441" y="575"/>
                    </a:lnTo>
                    <a:lnTo>
                      <a:pt x="426" y="564"/>
                    </a:lnTo>
                    <a:lnTo>
                      <a:pt x="413" y="558"/>
                    </a:lnTo>
                    <a:lnTo>
                      <a:pt x="398" y="560"/>
                    </a:lnTo>
                    <a:lnTo>
                      <a:pt x="389" y="565"/>
                    </a:lnTo>
                    <a:lnTo>
                      <a:pt x="385" y="556"/>
                    </a:lnTo>
                    <a:lnTo>
                      <a:pt x="393" y="541"/>
                    </a:lnTo>
                    <a:lnTo>
                      <a:pt x="396" y="530"/>
                    </a:lnTo>
                    <a:lnTo>
                      <a:pt x="394" y="510"/>
                    </a:lnTo>
                    <a:lnTo>
                      <a:pt x="393" y="482"/>
                    </a:lnTo>
                    <a:lnTo>
                      <a:pt x="398" y="460"/>
                    </a:lnTo>
                    <a:lnTo>
                      <a:pt x="394" y="447"/>
                    </a:lnTo>
                    <a:lnTo>
                      <a:pt x="385" y="431"/>
                    </a:lnTo>
                    <a:lnTo>
                      <a:pt x="363" y="392"/>
                    </a:lnTo>
                    <a:lnTo>
                      <a:pt x="354" y="374"/>
                    </a:lnTo>
                    <a:lnTo>
                      <a:pt x="350" y="352"/>
                    </a:lnTo>
                    <a:lnTo>
                      <a:pt x="348" y="339"/>
                    </a:lnTo>
                    <a:lnTo>
                      <a:pt x="354" y="317"/>
                    </a:lnTo>
                    <a:lnTo>
                      <a:pt x="354" y="300"/>
                    </a:lnTo>
                    <a:lnTo>
                      <a:pt x="350" y="281"/>
                    </a:lnTo>
                    <a:lnTo>
                      <a:pt x="341" y="272"/>
                    </a:lnTo>
                    <a:lnTo>
                      <a:pt x="324" y="255"/>
                    </a:lnTo>
                    <a:lnTo>
                      <a:pt x="311" y="250"/>
                    </a:lnTo>
                    <a:lnTo>
                      <a:pt x="298" y="248"/>
                    </a:lnTo>
                    <a:lnTo>
                      <a:pt x="289" y="246"/>
                    </a:lnTo>
                    <a:lnTo>
                      <a:pt x="289" y="237"/>
                    </a:lnTo>
                    <a:lnTo>
                      <a:pt x="294" y="230"/>
                    </a:lnTo>
                    <a:lnTo>
                      <a:pt x="309" y="228"/>
                    </a:lnTo>
                    <a:lnTo>
                      <a:pt x="322" y="233"/>
                    </a:lnTo>
                    <a:lnTo>
                      <a:pt x="331" y="235"/>
                    </a:lnTo>
                    <a:lnTo>
                      <a:pt x="337" y="226"/>
                    </a:lnTo>
                    <a:lnTo>
                      <a:pt x="335" y="215"/>
                    </a:lnTo>
                    <a:lnTo>
                      <a:pt x="389" y="165"/>
                    </a:lnTo>
                    <a:lnTo>
                      <a:pt x="398" y="154"/>
                    </a:lnTo>
                    <a:lnTo>
                      <a:pt x="398" y="131"/>
                    </a:lnTo>
                    <a:lnTo>
                      <a:pt x="385" y="120"/>
                    </a:lnTo>
                    <a:lnTo>
                      <a:pt x="370" y="118"/>
                    </a:lnTo>
                    <a:lnTo>
                      <a:pt x="357" y="98"/>
                    </a:lnTo>
                    <a:lnTo>
                      <a:pt x="331" y="98"/>
                    </a:lnTo>
                    <a:lnTo>
                      <a:pt x="307" y="102"/>
                    </a:lnTo>
                    <a:lnTo>
                      <a:pt x="302" y="100"/>
                    </a:lnTo>
                    <a:lnTo>
                      <a:pt x="296" y="91"/>
                    </a:lnTo>
                    <a:lnTo>
                      <a:pt x="307" y="83"/>
                    </a:lnTo>
                    <a:lnTo>
                      <a:pt x="318" y="72"/>
                    </a:lnTo>
                    <a:lnTo>
                      <a:pt x="341" y="52"/>
                    </a:lnTo>
                    <a:lnTo>
                      <a:pt x="359" y="50"/>
                    </a:lnTo>
                    <a:lnTo>
                      <a:pt x="376" y="37"/>
                    </a:lnTo>
                    <a:lnTo>
                      <a:pt x="393" y="24"/>
                    </a:lnTo>
                    <a:lnTo>
                      <a:pt x="355" y="15"/>
                    </a:lnTo>
                    <a:lnTo>
                      <a:pt x="339" y="13"/>
                    </a:lnTo>
                    <a:lnTo>
                      <a:pt x="320" y="11"/>
                    </a:lnTo>
                    <a:lnTo>
                      <a:pt x="298" y="0"/>
                    </a:lnTo>
                    <a:lnTo>
                      <a:pt x="278" y="22"/>
                    </a:lnTo>
                    <a:lnTo>
                      <a:pt x="279" y="33"/>
                    </a:lnTo>
                    <a:lnTo>
                      <a:pt x="268" y="37"/>
                    </a:lnTo>
                    <a:lnTo>
                      <a:pt x="250" y="48"/>
                    </a:lnTo>
                    <a:lnTo>
                      <a:pt x="233" y="54"/>
                    </a:lnTo>
                    <a:lnTo>
                      <a:pt x="233" y="70"/>
                    </a:lnTo>
                    <a:lnTo>
                      <a:pt x="231" y="83"/>
                    </a:lnTo>
                    <a:lnTo>
                      <a:pt x="216" y="104"/>
                    </a:lnTo>
                    <a:lnTo>
                      <a:pt x="192" y="130"/>
                    </a:lnTo>
                    <a:lnTo>
                      <a:pt x="183" y="143"/>
                    </a:lnTo>
                    <a:lnTo>
                      <a:pt x="188" y="152"/>
                    </a:lnTo>
                    <a:lnTo>
                      <a:pt x="213" y="150"/>
                    </a:lnTo>
                    <a:lnTo>
                      <a:pt x="214" y="155"/>
                    </a:lnTo>
                    <a:lnTo>
                      <a:pt x="214" y="165"/>
                    </a:lnTo>
                    <a:lnTo>
                      <a:pt x="181" y="207"/>
                    </a:lnTo>
                    <a:lnTo>
                      <a:pt x="169" y="230"/>
                    </a:lnTo>
                    <a:lnTo>
                      <a:pt x="161" y="250"/>
                    </a:lnTo>
                    <a:lnTo>
                      <a:pt x="169" y="259"/>
                    </a:lnTo>
                    <a:lnTo>
                      <a:pt x="185" y="241"/>
                    </a:lnTo>
                    <a:lnTo>
                      <a:pt x="200" y="220"/>
                    </a:lnTo>
                    <a:lnTo>
                      <a:pt x="211" y="226"/>
                    </a:lnTo>
                    <a:lnTo>
                      <a:pt x="213" y="257"/>
                    </a:lnTo>
                    <a:lnTo>
                      <a:pt x="214" y="278"/>
                    </a:lnTo>
                    <a:lnTo>
                      <a:pt x="194" y="289"/>
                    </a:lnTo>
                    <a:lnTo>
                      <a:pt x="181" y="302"/>
                    </a:lnTo>
                    <a:lnTo>
                      <a:pt x="176" y="313"/>
                    </a:lnTo>
                    <a:lnTo>
                      <a:pt x="203" y="335"/>
                    </a:lnTo>
                    <a:lnTo>
                      <a:pt x="226" y="331"/>
                    </a:lnTo>
                    <a:lnTo>
                      <a:pt x="231" y="344"/>
                    </a:lnTo>
                    <a:lnTo>
                      <a:pt x="255" y="329"/>
                    </a:lnTo>
                    <a:lnTo>
                      <a:pt x="253" y="341"/>
                    </a:lnTo>
                    <a:lnTo>
                      <a:pt x="233" y="365"/>
                    </a:lnTo>
                    <a:lnTo>
                      <a:pt x="242" y="391"/>
                    </a:lnTo>
                    <a:lnTo>
                      <a:pt x="244" y="405"/>
                    </a:lnTo>
                    <a:lnTo>
                      <a:pt x="265" y="407"/>
                    </a:lnTo>
                    <a:lnTo>
                      <a:pt x="266" y="420"/>
                    </a:lnTo>
                    <a:lnTo>
                      <a:pt x="242" y="449"/>
                    </a:lnTo>
                    <a:lnTo>
                      <a:pt x="233" y="445"/>
                    </a:lnTo>
                    <a:lnTo>
                      <a:pt x="224" y="454"/>
                    </a:lnTo>
                    <a:lnTo>
                      <a:pt x="222" y="469"/>
                    </a:lnTo>
                    <a:lnTo>
                      <a:pt x="198" y="456"/>
                    </a:lnTo>
                    <a:lnTo>
                      <a:pt x="135" y="478"/>
                    </a:lnTo>
                    <a:close/>
                  </a:path>
                </a:pathLst>
              </a:custGeom>
              <a:grpFill/>
              <a:ln w="12700">
                <a:noFill/>
                <a:prstDash val="solid"/>
                <a:round/>
                <a:headEnd/>
                <a:tailEnd/>
              </a:ln>
            </p:spPr>
            <p:txBody>
              <a:bodyPr/>
              <a:lstStyle/>
              <a:p>
                <a:endParaRPr lang="de-DE"/>
              </a:p>
            </p:txBody>
          </p:sp>
          <p:grpSp>
            <p:nvGrpSpPr>
              <p:cNvPr id="4" name="Group 30" descr="Small checker board"/>
              <p:cNvGrpSpPr>
                <a:grpSpLocks noChangeAspect="1"/>
              </p:cNvGrpSpPr>
              <p:nvPr/>
            </p:nvGrpSpPr>
            <p:grpSpPr bwMode="auto">
              <a:xfrm>
                <a:off x="1376" y="2736"/>
                <a:ext cx="260" cy="537"/>
                <a:chOff x="2193" y="724"/>
                <a:chExt cx="557" cy="1187"/>
              </a:xfrm>
              <a:grpFill/>
            </p:grpSpPr>
            <p:sp>
              <p:nvSpPr>
                <p:cNvPr id="305" name="Freeform 31"/>
                <p:cNvSpPr>
                  <a:spLocks noChangeAspect="1"/>
                </p:cNvSpPr>
                <p:nvPr/>
              </p:nvSpPr>
              <p:spPr bwMode="auto">
                <a:xfrm>
                  <a:off x="2417" y="1751"/>
                  <a:ext cx="37" cy="92"/>
                </a:xfrm>
                <a:custGeom>
                  <a:avLst/>
                  <a:gdLst>
                    <a:gd name="T0" fmla="*/ 37 w 37"/>
                    <a:gd name="T1" fmla="*/ 0 h 92"/>
                    <a:gd name="T2" fmla="*/ 35 w 37"/>
                    <a:gd name="T3" fmla="*/ 31 h 92"/>
                    <a:gd name="T4" fmla="*/ 24 w 37"/>
                    <a:gd name="T5" fmla="*/ 55 h 92"/>
                    <a:gd name="T6" fmla="*/ 7 w 37"/>
                    <a:gd name="T7" fmla="*/ 70 h 92"/>
                    <a:gd name="T8" fmla="*/ 11 w 37"/>
                    <a:gd name="T9" fmla="*/ 86 h 92"/>
                    <a:gd name="T10" fmla="*/ 4 w 37"/>
                    <a:gd name="T11" fmla="*/ 92 h 92"/>
                    <a:gd name="T12" fmla="*/ 0 w 37"/>
                    <a:gd name="T13" fmla="*/ 72 h 92"/>
                    <a:gd name="T14" fmla="*/ 6 w 37"/>
                    <a:gd name="T15" fmla="*/ 57 h 92"/>
                    <a:gd name="T16" fmla="*/ 11 w 37"/>
                    <a:gd name="T17" fmla="*/ 40 h 92"/>
                    <a:gd name="T18" fmla="*/ 37 w 37"/>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92"/>
                    <a:gd name="T32" fmla="*/ 37 w 37"/>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92">
                      <a:moveTo>
                        <a:pt x="37" y="0"/>
                      </a:moveTo>
                      <a:lnTo>
                        <a:pt x="35" y="31"/>
                      </a:lnTo>
                      <a:lnTo>
                        <a:pt x="24" y="55"/>
                      </a:lnTo>
                      <a:lnTo>
                        <a:pt x="7" y="70"/>
                      </a:lnTo>
                      <a:lnTo>
                        <a:pt x="11" y="86"/>
                      </a:lnTo>
                      <a:lnTo>
                        <a:pt x="4" y="92"/>
                      </a:lnTo>
                      <a:lnTo>
                        <a:pt x="0" y="72"/>
                      </a:lnTo>
                      <a:lnTo>
                        <a:pt x="6" y="57"/>
                      </a:lnTo>
                      <a:lnTo>
                        <a:pt x="11" y="40"/>
                      </a:lnTo>
                      <a:lnTo>
                        <a:pt x="37" y="0"/>
                      </a:lnTo>
                      <a:close/>
                    </a:path>
                  </a:pathLst>
                </a:custGeom>
                <a:grpFill/>
                <a:ln w="12700">
                  <a:noFill/>
                  <a:prstDash val="solid"/>
                  <a:round/>
                  <a:headEnd/>
                  <a:tailEnd/>
                </a:ln>
              </p:spPr>
              <p:txBody>
                <a:bodyPr/>
                <a:lstStyle/>
                <a:p>
                  <a:endParaRPr lang="de-DE"/>
                </a:p>
              </p:txBody>
            </p:sp>
            <p:sp>
              <p:nvSpPr>
                <p:cNvPr id="306" name="Freeform 32"/>
                <p:cNvSpPr>
                  <a:spLocks noChangeAspect="1"/>
                </p:cNvSpPr>
                <p:nvPr/>
              </p:nvSpPr>
              <p:spPr bwMode="auto">
                <a:xfrm>
                  <a:off x="2499" y="1708"/>
                  <a:ext cx="50" cy="73"/>
                </a:xfrm>
                <a:custGeom>
                  <a:avLst/>
                  <a:gdLst>
                    <a:gd name="T0" fmla="*/ 39 w 50"/>
                    <a:gd name="T1" fmla="*/ 0 h 73"/>
                    <a:gd name="T2" fmla="*/ 50 w 50"/>
                    <a:gd name="T3" fmla="*/ 0 h 73"/>
                    <a:gd name="T4" fmla="*/ 37 w 50"/>
                    <a:gd name="T5" fmla="*/ 15 h 73"/>
                    <a:gd name="T6" fmla="*/ 35 w 50"/>
                    <a:gd name="T7" fmla="*/ 26 h 73"/>
                    <a:gd name="T8" fmla="*/ 39 w 50"/>
                    <a:gd name="T9" fmla="*/ 41 h 73"/>
                    <a:gd name="T10" fmla="*/ 26 w 50"/>
                    <a:gd name="T11" fmla="*/ 56 h 73"/>
                    <a:gd name="T12" fmla="*/ 9 w 50"/>
                    <a:gd name="T13" fmla="*/ 73 h 73"/>
                    <a:gd name="T14" fmla="*/ 6 w 50"/>
                    <a:gd name="T15" fmla="*/ 56 h 73"/>
                    <a:gd name="T16" fmla="*/ 0 w 50"/>
                    <a:gd name="T17" fmla="*/ 49 h 73"/>
                    <a:gd name="T18" fmla="*/ 0 w 50"/>
                    <a:gd name="T19" fmla="*/ 36 h 73"/>
                    <a:gd name="T20" fmla="*/ 15 w 50"/>
                    <a:gd name="T21" fmla="*/ 22 h 73"/>
                    <a:gd name="T22" fmla="*/ 39 w 50"/>
                    <a:gd name="T23" fmla="*/ 0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73"/>
                    <a:gd name="T38" fmla="*/ 50 w 50"/>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73">
                      <a:moveTo>
                        <a:pt x="39" y="0"/>
                      </a:moveTo>
                      <a:lnTo>
                        <a:pt x="50" y="0"/>
                      </a:lnTo>
                      <a:lnTo>
                        <a:pt x="37" y="15"/>
                      </a:lnTo>
                      <a:lnTo>
                        <a:pt x="35" y="26"/>
                      </a:lnTo>
                      <a:lnTo>
                        <a:pt x="39" y="41"/>
                      </a:lnTo>
                      <a:lnTo>
                        <a:pt x="26" y="56"/>
                      </a:lnTo>
                      <a:lnTo>
                        <a:pt x="9" y="73"/>
                      </a:lnTo>
                      <a:lnTo>
                        <a:pt x="6" y="56"/>
                      </a:lnTo>
                      <a:lnTo>
                        <a:pt x="0" y="49"/>
                      </a:lnTo>
                      <a:lnTo>
                        <a:pt x="0" y="36"/>
                      </a:lnTo>
                      <a:lnTo>
                        <a:pt x="15" y="22"/>
                      </a:lnTo>
                      <a:lnTo>
                        <a:pt x="39" y="0"/>
                      </a:lnTo>
                      <a:close/>
                    </a:path>
                  </a:pathLst>
                </a:custGeom>
                <a:grpFill/>
                <a:ln w="12700">
                  <a:noFill/>
                  <a:prstDash val="solid"/>
                  <a:round/>
                  <a:headEnd/>
                  <a:tailEnd/>
                </a:ln>
              </p:spPr>
              <p:txBody>
                <a:bodyPr/>
                <a:lstStyle/>
                <a:p>
                  <a:endParaRPr lang="de-DE"/>
                </a:p>
              </p:txBody>
            </p:sp>
            <p:grpSp>
              <p:nvGrpSpPr>
                <p:cNvPr id="5" name="Group 33" descr="Small checker board"/>
                <p:cNvGrpSpPr>
                  <a:grpSpLocks noChangeAspect="1"/>
                </p:cNvGrpSpPr>
                <p:nvPr/>
              </p:nvGrpSpPr>
              <p:grpSpPr bwMode="auto">
                <a:xfrm>
                  <a:off x="2193" y="724"/>
                  <a:ext cx="557" cy="1187"/>
                  <a:chOff x="2193" y="724"/>
                  <a:chExt cx="557" cy="1187"/>
                </a:xfrm>
                <a:grpFill/>
              </p:grpSpPr>
              <p:sp>
                <p:nvSpPr>
                  <p:cNvPr id="308" name="Freeform 34"/>
                  <p:cNvSpPr>
                    <a:spLocks noChangeAspect="1"/>
                  </p:cNvSpPr>
                  <p:nvPr/>
                </p:nvSpPr>
                <p:spPr bwMode="auto">
                  <a:xfrm>
                    <a:off x="2195" y="724"/>
                    <a:ext cx="555" cy="1187"/>
                  </a:xfrm>
                  <a:custGeom>
                    <a:avLst/>
                    <a:gdLst>
                      <a:gd name="T0" fmla="*/ 436 w 555"/>
                      <a:gd name="T1" fmla="*/ 21 h 1187"/>
                      <a:gd name="T2" fmla="*/ 511 w 555"/>
                      <a:gd name="T3" fmla="*/ 73 h 1187"/>
                      <a:gd name="T4" fmla="*/ 518 w 555"/>
                      <a:gd name="T5" fmla="*/ 118 h 1187"/>
                      <a:gd name="T6" fmla="*/ 536 w 555"/>
                      <a:gd name="T7" fmla="*/ 158 h 1187"/>
                      <a:gd name="T8" fmla="*/ 533 w 555"/>
                      <a:gd name="T9" fmla="*/ 210 h 1187"/>
                      <a:gd name="T10" fmla="*/ 548 w 555"/>
                      <a:gd name="T11" fmla="*/ 247 h 1187"/>
                      <a:gd name="T12" fmla="*/ 544 w 555"/>
                      <a:gd name="T13" fmla="*/ 277 h 1187"/>
                      <a:gd name="T14" fmla="*/ 477 w 555"/>
                      <a:gd name="T15" fmla="*/ 284 h 1187"/>
                      <a:gd name="T16" fmla="*/ 448 w 555"/>
                      <a:gd name="T17" fmla="*/ 329 h 1187"/>
                      <a:gd name="T18" fmla="*/ 440 w 555"/>
                      <a:gd name="T19" fmla="*/ 362 h 1187"/>
                      <a:gd name="T20" fmla="*/ 444 w 555"/>
                      <a:gd name="T21" fmla="*/ 410 h 1187"/>
                      <a:gd name="T22" fmla="*/ 422 w 555"/>
                      <a:gd name="T23" fmla="*/ 455 h 1187"/>
                      <a:gd name="T24" fmla="*/ 359 w 555"/>
                      <a:gd name="T25" fmla="*/ 492 h 1187"/>
                      <a:gd name="T26" fmla="*/ 336 w 555"/>
                      <a:gd name="T27" fmla="*/ 514 h 1187"/>
                      <a:gd name="T28" fmla="*/ 307 w 555"/>
                      <a:gd name="T29" fmla="*/ 570 h 1187"/>
                      <a:gd name="T30" fmla="*/ 298 w 555"/>
                      <a:gd name="T31" fmla="*/ 613 h 1187"/>
                      <a:gd name="T32" fmla="*/ 272 w 555"/>
                      <a:gd name="T33" fmla="*/ 673 h 1187"/>
                      <a:gd name="T34" fmla="*/ 310 w 555"/>
                      <a:gd name="T35" fmla="*/ 751 h 1187"/>
                      <a:gd name="T36" fmla="*/ 340 w 555"/>
                      <a:gd name="T37" fmla="*/ 810 h 1187"/>
                      <a:gd name="T38" fmla="*/ 307 w 555"/>
                      <a:gd name="T39" fmla="*/ 832 h 1187"/>
                      <a:gd name="T40" fmla="*/ 279 w 555"/>
                      <a:gd name="T41" fmla="*/ 836 h 1187"/>
                      <a:gd name="T42" fmla="*/ 216 w 555"/>
                      <a:gd name="T43" fmla="*/ 840 h 1187"/>
                      <a:gd name="T44" fmla="*/ 275 w 555"/>
                      <a:gd name="T45" fmla="*/ 854 h 1187"/>
                      <a:gd name="T46" fmla="*/ 307 w 555"/>
                      <a:gd name="T47" fmla="*/ 873 h 1187"/>
                      <a:gd name="T48" fmla="*/ 286 w 555"/>
                      <a:gd name="T49" fmla="*/ 888 h 1187"/>
                      <a:gd name="T50" fmla="*/ 249 w 555"/>
                      <a:gd name="T51" fmla="*/ 921 h 1187"/>
                      <a:gd name="T52" fmla="*/ 238 w 555"/>
                      <a:gd name="T53" fmla="*/ 954 h 1187"/>
                      <a:gd name="T54" fmla="*/ 223 w 555"/>
                      <a:gd name="T55" fmla="*/ 1032 h 1187"/>
                      <a:gd name="T56" fmla="*/ 205 w 555"/>
                      <a:gd name="T57" fmla="*/ 1084 h 1187"/>
                      <a:gd name="T58" fmla="*/ 159 w 555"/>
                      <a:gd name="T59" fmla="*/ 1125 h 1187"/>
                      <a:gd name="T60" fmla="*/ 115 w 555"/>
                      <a:gd name="T61" fmla="*/ 1140 h 1187"/>
                      <a:gd name="T62" fmla="*/ 107 w 555"/>
                      <a:gd name="T63" fmla="*/ 1176 h 1187"/>
                      <a:gd name="T64" fmla="*/ 63 w 555"/>
                      <a:gd name="T65" fmla="*/ 1187 h 1187"/>
                      <a:gd name="T66" fmla="*/ 44 w 555"/>
                      <a:gd name="T67" fmla="*/ 1168 h 1187"/>
                      <a:gd name="T68" fmla="*/ 26 w 555"/>
                      <a:gd name="T69" fmla="*/ 1103 h 1187"/>
                      <a:gd name="T70" fmla="*/ 41 w 555"/>
                      <a:gd name="T71" fmla="*/ 1088 h 1187"/>
                      <a:gd name="T72" fmla="*/ 44 w 555"/>
                      <a:gd name="T73" fmla="*/ 1066 h 1187"/>
                      <a:gd name="T74" fmla="*/ 26 w 555"/>
                      <a:gd name="T75" fmla="*/ 1006 h 1187"/>
                      <a:gd name="T76" fmla="*/ 11 w 555"/>
                      <a:gd name="T77" fmla="*/ 958 h 1187"/>
                      <a:gd name="T78" fmla="*/ 0 w 555"/>
                      <a:gd name="T79" fmla="*/ 884 h 1187"/>
                      <a:gd name="T80" fmla="*/ 19 w 555"/>
                      <a:gd name="T81" fmla="*/ 854 h 1187"/>
                      <a:gd name="T82" fmla="*/ 33 w 555"/>
                      <a:gd name="T83" fmla="*/ 780 h 1187"/>
                      <a:gd name="T84" fmla="*/ 70 w 555"/>
                      <a:gd name="T85" fmla="*/ 736 h 1187"/>
                      <a:gd name="T86" fmla="*/ 59 w 555"/>
                      <a:gd name="T87" fmla="*/ 658 h 1187"/>
                      <a:gd name="T88" fmla="*/ 74 w 555"/>
                      <a:gd name="T89" fmla="*/ 621 h 1187"/>
                      <a:gd name="T90" fmla="*/ 67 w 555"/>
                      <a:gd name="T91" fmla="*/ 555 h 1187"/>
                      <a:gd name="T92" fmla="*/ 82 w 555"/>
                      <a:gd name="T93" fmla="*/ 477 h 1187"/>
                      <a:gd name="T94" fmla="*/ 130 w 555"/>
                      <a:gd name="T95" fmla="*/ 425 h 1187"/>
                      <a:gd name="T96" fmla="*/ 175 w 555"/>
                      <a:gd name="T97" fmla="*/ 410 h 1187"/>
                      <a:gd name="T98" fmla="*/ 156 w 555"/>
                      <a:gd name="T99" fmla="*/ 362 h 1187"/>
                      <a:gd name="T100" fmla="*/ 175 w 555"/>
                      <a:gd name="T101" fmla="*/ 322 h 1187"/>
                      <a:gd name="T102" fmla="*/ 186 w 555"/>
                      <a:gd name="T103" fmla="*/ 262 h 1187"/>
                      <a:gd name="T104" fmla="*/ 235 w 555"/>
                      <a:gd name="T105" fmla="*/ 225 h 1187"/>
                      <a:gd name="T106" fmla="*/ 257 w 555"/>
                      <a:gd name="T107" fmla="*/ 177 h 1187"/>
                      <a:gd name="T108" fmla="*/ 292 w 555"/>
                      <a:gd name="T109" fmla="*/ 103 h 1187"/>
                      <a:gd name="T110" fmla="*/ 331 w 555"/>
                      <a:gd name="T111" fmla="*/ 69 h 1187"/>
                      <a:gd name="T112" fmla="*/ 368 w 555"/>
                      <a:gd name="T113" fmla="*/ 42 h 1187"/>
                      <a:gd name="T114" fmla="*/ 414 w 555"/>
                      <a:gd name="T115" fmla="*/ 0 h 11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1187"/>
                      <a:gd name="T176" fmla="*/ 555 w 555"/>
                      <a:gd name="T177" fmla="*/ 1187 h 11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1187">
                        <a:moveTo>
                          <a:pt x="418" y="0"/>
                        </a:moveTo>
                        <a:lnTo>
                          <a:pt x="425" y="3"/>
                        </a:lnTo>
                        <a:lnTo>
                          <a:pt x="436" y="21"/>
                        </a:lnTo>
                        <a:lnTo>
                          <a:pt x="485" y="69"/>
                        </a:lnTo>
                        <a:lnTo>
                          <a:pt x="492" y="58"/>
                        </a:lnTo>
                        <a:lnTo>
                          <a:pt x="511" y="73"/>
                        </a:lnTo>
                        <a:lnTo>
                          <a:pt x="518" y="88"/>
                        </a:lnTo>
                        <a:lnTo>
                          <a:pt x="518" y="99"/>
                        </a:lnTo>
                        <a:lnTo>
                          <a:pt x="518" y="118"/>
                        </a:lnTo>
                        <a:lnTo>
                          <a:pt x="511" y="129"/>
                        </a:lnTo>
                        <a:lnTo>
                          <a:pt x="525" y="144"/>
                        </a:lnTo>
                        <a:lnTo>
                          <a:pt x="536" y="158"/>
                        </a:lnTo>
                        <a:lnTo>
                          <a:pt x="536" y="170"/>
                        </a:lnTo>
                        <a:lnTo>
                          <a:pt x="536" y="188"/>
                        </a:lnTo>
                        <a:lnTo>
                          <a:pt x="533" y="210"/>
                        </a:lnTo>
                        <a:lnTo>
                          <a:pt x="525" y="218"/>
                        </a:lnTo>
                        <a:lnTo>
                          <a:pt x="536" y="229"/>
                        </a:lnTo>
                        <a:lnTo>
                          <a:pt x="548" y="247"/>
                        </a:lnTo>
                        <a:lnTo>
                          <a:pt x="555" y="266"/>
                        </a:lnTo>
                        <a:lnTo>
                          <a:pt x="555" y="273"/>
                        </a:lnTo>
                        <a:lnTo>
                          <a:pt x="544" y="277"/>
                        </a:lnTo>
                        <a:lnTo>
                          <a:pt x="496" y="277"/>
                        </a:lnTo>
                        <a:lnTo>
                          <a:pt x="485" y="277"/>
                        </a:lnTo>
                        <a:lnTo>
                          <a:pt x="477" y="284"/>
                        </a:lnTo>
                        <a:lnTo>
                          <a:pt x="477" y="299"/>
                        </a:lnTo>
                        <a:lnTo>
                          <a:pt x="470" y="310"/>
                        </a:lnTo>
                        <a:lnTo>
                          <a:pt x="448" y="329"/>
                        </a:lnTo>
                        <a:lnTo>
                          <a:pt x="451" y="344"/>
                        </a:lnTo>
                        <a:lnTo>
                          <a:pt x="448" y="355"/>
                        </a:lnTo>
                        <a:lnTo>
                          <a:pt x="440" y="362"/>
                        </a:lnTo>
                        <a:lnTo>
                          <a:pt x="448" y="385"/>
                        </a:lnTo>
                        <a:lnTo>
                          <a:pt x="451" y="399"/>
                        </a:lnTo>
                        <a:lnTo>
                          <a:pt x="444" y="410"/>
                        </a:lnTo>
                        <a:lnTo>
                          <a:pt x="429" y="422"/>
                        </a:lnTo>
                        <a:lnTo>
                          <a:pt x="425" y="436"/>
                        </a:lnTo>
                        <a:lnTo>
                          <a:pt x="422" y="455"/>
                        </a:lnTo>
                        <a:lnTo>
                          <a:pt x="396" y="466"/>
                        </a:lnTo>
                        <a:lnTo>
                          <a:pt x="381" y="477"/>
                        </a:lnTo>
                        <a:lnTo>
                          <a:pt x="359" y="492"/>
                        </a:lnTo>
                        <a:lnTo>
                          <a:pt x="362" y="503"/>
                        </a:lnTo>
                        <a:lnTo>
                          <a:pt x="344" y="507"/>
                        </a:lnTo>
                        <a:lnTo>
                          <a:pt x="336" y="514"/>
                        </a:lnTo>
                        <a:lnTo>
                          <a:pt x="318" y="540"/>
                        </a:lnTo>
                        <a:lnTo>
                          <a:pt x="303" y="551"/>
                        </a:lnTo>
                        <a:lnTo>
                          <a:pt x="307" y="570"/>
                        </a:lnTo>
                        <a:lnTo>
                          <a:pt x="298" y="576"/>
                        </a:lnTo>
                        <a:lnTo>
                          <a:pt x="290" y="584"/>
                        </a:lnTo>
                        <a:lnTo>
                          <a:pt x="298" y="613"/>
                        </a:lnTo>
                        <a:lnTo>
                          <a:pt x="294" y="632"/>
                        </a:lnTo>
                        <a:lnTo>
                          <a:pt x="275" y="643"/>
                        </a:lnTo>
                        <a:lnTo>
                          <a:pt x="272" y="673"/>
                        </a:lnTo>
                        <a:lnTo>
                          <a:pt x="275" y="710"/>
                        </a:lnTo>
                        <a:lnTo>
                          <a:pt x="283" y="728"/>
                        </a:lnTo>
                        <a:lnTo>
                          <a:pt x="310" y="751"/>
                        </a:lnTo>
                        <a:lnTo>
                          <a:pt x="321" y="773"/>
                        </a:lnTo>
                        <a:lnTo>
                          <a:pt x="333" y="795"/>
                        </a:lnTo>
                        <a:lnTo>
                          <a:pt x="340" y="810"/>
                        </a:lnTo>
                        <a:lnTo>
                          <a:pt x="333" y="825"/>
                        </a:lnTo>
                        <a:lnTo>
                          <a:pt x="318" y="836"/>
                        </a:lnTo>
                        <a:lnTo>
                          <a:pt x="307" y="832"/>
                        </a:lnTo>
                        <a:lnTo>
                          <a:pt x="298" y="821"/>
                        </a:lnTo>
                        <a:lnTo>
                          <a:pt x="283" y="825"/>
                        </a:lnTo>
                        <a:lnTo>
                          <a:pt x="279" y="836"/>
                        </a:lnTo>
                        <a:lnTo>
                          <a:pt x="257" y="836"/>
                        </a:lnTo>
                        <a:lnTo>
                          <a:pt x="223" y="832"/>
                        </a:lnTo>
                        <a:lnTo>
                          <a:pt x="216" y="840"/>
                        </a:lnTo>
                        <a:lnTo>
                          <a:pt x="238" y="851"/>
                        </a:lnTo>
                        <a:lnTo>
                          <a:pt x="268" y="840"/>
                        </a:lnTo>
                        <a:lnTo>
                          <a:pt x="275" y="854"/>
                        </a:lnTo>
                        <a:lnTo>
                          <a:pt x="298" y="858"/>
                        </a:lnTo>
                        <a:lnTo>
                          <a:pt x="314" y="865"/>
                        </a:lnTo>
                        <a:lnTo>
                          <a:pt x="307" y="873"/>
                        </a:lnTo>
                        <a:lnTo>
                          <a:pt x="286" y="869"/>
                        </a:lnTo>
                        <a:lnTo>
                          <a:pt x="283" y="877"/>
                        </a:lnTo>
                        <a:lnTo>
                          <a:pt x="286" y="888"/>
                        </a:lnTo>
                        <a:lnTo>
                          <a:pt x="275" y="903"/>
                        </a:lnTo>
                        <a:lnTo>
                          <a:pt x="257" y="917"/>
                        </a:lnTo>
                        <a:lnTo>
                          <a:pt x="249" y="921"/>
                        </a:lnTo>
                        <a:lnTo>
                          <a:pt x="242" y="925"/>
                        </a:lnTo>
                        <a:lnTo>
                          <a:pt x="246" y="943"/>
                        </a:lnTo>
                        <a:lnTo>
                          <a:pt x="238" y="954"/>
                        </a:lnTo>
                        <a:lnTo>
                          <a:pt x="227" y="977"/>
                        </a:lnTo>
                        <a:lnTo>
                          <a:pt x="231" y="999"/>
                        </a:lnTo>
                        <a:lnTo>
                          <a:pt x="223" y="1032"/>
                        </a:lnTo>
                        <a:lnTo>
                          <a:pt x="216" y="1047"/>
                        </a:lnTo>
                        <a:lnTo>
                          <a:pt x="216" y="1069"/>
                        </a:lnTo>
                        <a:lnTo>
                          <a:pt x="205" y="1084"/>
                        </a:lnTo>
                        <a:lnTo>
                          <a:pt x="190" y="1110"/>
                        </a:lnTo>
                        <a:lnTo>
                          <a:pt x="186" y="1129"/>
                        </a:lnTo>
                        <a:lnTo>
                          <a:pt x="159" y="1125"/>
                        </a:lnTo>
                        <a:lnTo>
                          <a:pt x="133" y="1125"/>
                        </a:lnTo>
                        <a:lnTo>
                          <a:pt x="130" y="1136"/>
                        </a:lnTo>
                        <a:lnTo>
                          <a:pt x="115" y="1140"/>
                        </a:lnTo>
                        <a:lnTo>
                          <a:pt x="107" y="1144"/>
                        </a:lnTo>
                        <a:lnTo>
                          <a:pt x="111" y="1157"/>
                        </a:lnTo>
                        <a:lnTo>
                          <a:pt x="107" y="1176"/>
                        </a:lnTo>
                        <a:lnTo>
                          <a:pt x="89" y="1187"/>
                        </a:lnTo>
                        <a:lnTo>
                          <a:pt x="78" y="1176"/>
                        </a:lnTo>
                        <a:lnTo>
                          <a:pt x="63" y="1187"/>
                        </a:lnTo>
                        <a:lnTo>
                          <a:pt x="44" y="1187"/>
                        </a:lnTo>
                        <a:lnTo>
                          <a:pt x="37" y="1176"/>
                        </a:lnTo>
                        <a:lnTo>
                          <a:pt x="44" y="1168"/>
                        </a:lnTo>
                        <a:lnTo>
                          <a:pt x="48" y="1147"/>
                        </a:lnTo>
                        <a:lnTo>
                          <a:pt x="33" y="1118"/>
                        </a:lnTo>
                        <a:lnTo>
                          <a:pt x="26" y="1103"/>
                        </a:lnTo>
                        <a:lnTo>
                          <a:pt x="30" y="1095"/>
                        </a:lnTo>
                        <a:lnTo>
                          <a:pt x="37" y="1095"/>
                        </a:lnTo>
                        <a:lnTo>
                          <a:pt x="41" y="1088"/>
                        </a:lnTo>
                        <a:lnTo>
                          <a:pt x="44" y="1080"/>
                        </a:lnTo>
                        <a:lnTo>
                          <a:pt x="48" y="1073"/>
                        </a:lnTo>
                        <a:lnTo>
                          <a:pt x="44" y="1066"/>
                        </a:lnTo>
                        <a:lnTo>
                          <a:pt x="37" y="1051"/>
                        </a:lnTo>
                        <a:lnTo>
                          <a:pt x="22" y="1029"/>
                        </a:lnTo>
                        <a:lnTo>
                          <a:pt x="26" y="1006"/>
                        </a:lnTo>
                        <a:lnTo>
                          <a:pt x="15" y="988"/>
                        </a:lnTo>
                        <a:lnTo>
                          <a:pt x="4" y="977"/>
                        </a:lnTo>
                        <a:lnTo>
                          <a:pt x="11" y="958"/>
                        </a:lnTo>
                        <a:lnTo>
                          <a:pt x="19" y="921"/>
                        </a:lnTo>
                        <a:lnTo>
                          <a:pt x="4" y="903"/>
                        </a:lnTo>
                        <a:lnTo>
                          <a:pt x="0" y="884"/>
                        </a:lnTo>
                        <a:lnTo>
                          <a:pt x="0" y="873"/>
                        </a:lnTo>
                        <a:lnTo>
                          <a:pt x="7" y="851"/>
                        </a:lnTo>
                        <a:lnTo>
                          <a:pt x="19" y="854"/>
                        </a:lnTo>
                        <a:lnTo>
                          <a:pt x="30" y="825"/>
                        </a:lnTo>
                        <a:lnTo>
                          <a:pt x="30" y="791"/>
                        </a:lnTo>
                        <a:lnTo>
                          <a:pt x="33" y="780"/>
                        </a:lnTo>
                        <a:lnTo>
                          <a:pt x="48" y="769"/>
                        </a:lnTo>
                        <a:lnTo>
                          <a:pt x="70" y="754"/>
                        </a:lnTo>
                        <a:lnTo>
                          <a:pt x="70" y="736"/>
                        </a:lnTo>
                        <a:lnTo>
                          <a:pt x="67" y="680"/>
                        </a:lnTo>
                        <a:lnTo>
                          <a:pt x="59" y="673"/>
                        </a:lnTo>
                        <a:lnTo>
                          <a:pt x="59" y="658"/>
                        </a:lnTo>
                        <a:lnTo>
                          <a:pt x="78" y="650"/>
                        </a:lnTo>
                        <a:lnTo>
                          <a:pt x="85" y="643"/>
                        </a:lnTo>
                        <a:lnTo>
                          <a:pt x="74" y="621"/>
                        </a:lnTo>
                        <a:lnTo>
                          <a:pt x="59" y="599"/>
                        </a:lnTo>
                        <a:lnTo>
                          <a:pt x="63" y="573"/>
                        </a:lnTo>
                        <a:lnTo>
                          <a:pt x="67" y="555"/>
                        </a:lnTo>
                        <a:lnTo>
                          <a:pt x="82" y="522"/>
                        </a:lnTo>
                        <a:lnTo>
                          <a:pt x="82" y="507"/>
                        </a:lnTo>
                        <a:lnTo>
                          <a:pt x="82" y="477"/>
                        </a:lnTo>
                        <a:lnTo>
                          <a:pt x="93" y="451"/>
                        </a:lnTo>
                        <a:lnTo>
                          <a:pt x="111" y="436"/>
                        </a:lnTo>
                        <a:lnTo>
                          <a:pt x="130" y="425"/>
                        </a:lnTo>
                        <a:lnTo>
                          <a:pt x="148" y="429"/>
                        </a:lnTo>
                        <a:lnTo>
                          <a:pt x="167" y="436"/>
                        </a:lnTo>
                        <a:lnTo>
                          <a:pt x="175" y="410"/>
                        </a:lnTo>
                        <a:lnTo>
                          <a:pt x="167" y="388"/>
                        </a:lnTo>
                        <a:lnTo>
                          <a:pt x="159" y="373"/>
                        </a:lnTo>
                        <a:lnTo>
                          <a:pt x="156" y="362"/>
                        </a:lnTo>
                        <a:lnTo>
                          <a:pt x="159" y="351"/>
                        </a:lnTo>
                        <a:lnTo>
                          <a:pt x="172" y="347"/>
                        </a:lnTo>
                        <a:lnTo>
                          <a:pt x="175" y="322"/>
                        </a:lnTo>
                        <a:lnTo>
                          <a:pt x="183" y="299"/>
                        </a:lnTo>
                        <a:lnTo>
                          <a:pt x="186" y="281"/>
                        </a:lnTo>
                        <a:lnTo>
                          <a:pt x="186" y="262"/>
                        </a:lnTo>
                        <a:lnTo>
                          <a:pt x="197" y="244"/>
                        </a:lnTo>
                        <a:lnTo>
                          <a:pt x="220" y="229"/>
                        </a:lnTo>
                        <a:lnTo>
                          <a:pt x="235" y="225"/>
                        </a:lnTo>
                        <a:lnTo>
                          <a:pt x="235" y="207"/>
                        </a:lnTo>
                        <a:lnTo>
                          <a:pt x="242" y="195"/>
                        </a:lnTo>
                        <a:lnTo>
                          <a:pt x="257" y="177"/>
                        </a:lnTo>
                        <a:lnTo>
                          <a:pt x="272" y="166"/>
                        </a:lnTo>
                        <a:lnTo>
                          <a:pt x="264" y="134"/>
                        </a:lnTo>
                        <a:lnTo>
                          <a:pt x="292" y="103"/>
                        </a:lnTo>
                        <a:lnTo>
                          <a:pt x="298" y="90"/>
                        </a:lnTo>
                        <a:lnTo>
                          <a:pt x="318" y="86"/>
                        </a:lnTo>
                        <a:lnTo>
                          <a:pt x="331" y="69"/>
                        </a:lnTo>
                        <a:lnTo>
                          <a:pt x="331" y="58"/>
                        </a:lnTo>
                        <a:lnTo>
                          <a:pt x="344" y="45"/>
                        </a:lnTo>
                        <a:lnTo>
                          <a:pt x="368" y="42"/>
                        </a:lnTo>
                        <a:lnTo>
                          <a:pt x="396" y="42"/>
                        </a:lnTo>
                        <a:lnTo>
                          <a:pt x="418" y="21"/>
                        </a:lnTo>
                        <a:lnTo>
                          <a:pt x="414" y="0"/>
                        </a:lnTo>
                        <a:lnTo>
                          <a:pt x="418" y="0"/>
                        </a:lnTo>
                        <a:close/>
                      </a:path>
                    </a:pathLst>
                  </a:custGeom>
                  <a:grpFill/>
                  <a:ln w="9525">
                    <a:noFill/>
                    <a:round/>
                    <a:headEnd/>
                    <a:tailEnd/>
                  </a:ln>
                </p:spPr>
                <p:txBody>
                  <a:bodyPr/>
                  <a:lstStyle/>
                  <a:p>
                    <a:endParaRPr lang="de-DE"/>
                  </a:p>
                </p:txBody>
              </p:sp>
              <p:sp>
                <p:nvSpPr>
                  <p:cNvPr id="309" name="Freeform 35"/>
                  <p:cNvSpPr>
                    <a:spLocks noChangeAspect="1"/>
                  </p:cNvSpPr>
                  <p:nvPr/>
                </p:nvSpPr>
                <p:spPr bwMode="auto">
                  <a:xfrm>
                    <a:off x="2193" y="724"/>
                    <a:ext cx="554" cy="1185"/>
                  </a:xfrm>
                  <a:custGeom>
                    <a:avLst/>
                    <a:gdLst>
                      <a:gd name="T0" fmla="*/ 436 w 555"/>
                      <a:gd name="T1" fmla="*/ 21 h 1187"/>
                      <a:gd name="T2" fmla="*/ 511 w 555"/>
                      <a:gd name="T3" fmla="*/ 73 h 1187"/>
                      <a:gd name="T4" fmla="*/ 518 w 555"/>
                      <a:gd name="T5" fmla="*/ 118 h 1187"/>
                      <a:gd name="T6" fmla="*/ 536 w 555"/>
                      <a:gd name="T7" fmla="*/ 158 h 1187"/>
                      <a:gd name="T8" fmla="*/ 533 w 555"/>
                      <a:gd name="T9" fmla="*/ 210 h 1187"/>
                      <a:gd name="T10" fmla="*/ 548 w 555"/>
                      <a:gd name="T11" fmla="*/ 247 h 1187"/>
                      <a:gd name="T12" fmla="*/ 544 w 555"/>
                      <a:gd name="T13" fmla="*/ 277 h 1187"/>
                      <a:gd name="T14" fmla="*/ 477 w 555"/>
                      <a:gd name="T15" fmla="*/ 284 h 1187"/>
                      <a:gd name="T16" fmla="*/ 448 w 555"/>
                      <a:gd name="T17" fmla="*/ 329 h 1187"/>
                      <a:gd name="T18" fmla="*/ 440 w 555"/>
                      <a:gd name="T19" fmla="*/ 362 h 1187"/>
                      <a:gd name="T20" fmla="*/ 444 w 555"/>
                      <a:gd name="T21" fmla="*/ 410 h 1187"/>
                      <a:gd name="T22" fmla="*/ 422 w 555"/>
                      <a:gd name="T23" fmla="*/ 455 h 1187"/>
                      <a:gd name="T24" fmla="*/ 359 w 555"/>
                      <a:gd name="T25" fmla="*/ 492 h 1187"/>
                      <a:gd name="T26" fmla="*/ 336 w 555"/>
                      <a:gd name="T27" fmla="*/ 514 h 1187"/>
                      <a:gd name="T28" fmla="*/ 307 w 555"/>
                      <a:gd name="T29" fmla="*/ 570 h 1187"/>
                      <a:gd name="T30" fmla="*/ 298 w 555"/>
                      <a:gd name="T31" fmla="*/ 613 h 1187"/>
                      <a:gd name="T32" fmla="*/ 272 w 555"/>
                      <a:gd name="T33" fmla="*/ 673 h 1187"/>
                      <a:gd name="T34" fmla="*/ 310 w 555"/>
                      <a:gd name="T35" fmla="*/ 751 h 1187"/>
                      <a:gd name="T36" fmla="*/ 340 w 555"/>
                      <a:gd name="T37" fmla="*/ 810 h 1187"/>
                      <a:gd name="T38" fmla="*/ 307 w 555"/>
                      <a:gd name="T39" fmla="*/ 832 h 1187"/>
                      <a:gd name="T40" fmla="*/ 279 w 555"/>
                      <a:gd name="T41" fmla="*/ 836 h 1187"/>
                      <a:gd name="T42" fmla="*/ 216 w 555"/>
                      <a:gd name="T43" fmla="*/ 840 h 1187"/>
                      <a:gd name="T44" fmla="*/ 275 w 555"/>
                      <a:gd name="T45" fmla="*/ 854 h 1187"/>
                      <a:gd name="T46" fmla="*/ 307 w 555"/>
                      <a:gd name="T47" fmla="*/ 873 h 1187"/>
                      <a:gd name="T48" fmla="*/ 286 w 555"/>
                      <a:gd name="T49" fmla="*/ 888 h 1187"/>
                      <a:gd name="T50" fmla="*/ 249 w 555"/>
                      <a:gd name="T51" fmla="*/ 921 h 1187"/>
                      <a:gd name="T52" fmla="*/ 238 w 555"/>
                      <a:gd name="T53" fmla="*/ 954 h 1187"/>
                      <a:gd name="T54" fmla="*/ 223 w 555"/>
                      <a:gd name="T55" fmla="*/ 1032 h 1187"/>
                      <a:gd name="T56" fmla="*/ 205 w 555"/>
                      <a:gd name="T57" fmla="*/ 1084 h 1187"/>
                      <a:gd name="T58" fmla="*/ 159 w 555"/>
                      <a:gd name="T59" fmla="*/ 1125 h 1187"/>
                      <a:gd name="T60" fmla="*/ 115 w 555"/>
                      <a:gd name="T61" fmla="*/ 1140 h 1187"/>
                      <a:gd name="T62" fmla="*/ 107 w 555"/>
                      <a:gd name="T63" fmla="*/ 1176 h 1187"/>
                      <a:gd name="T64" fmla="*/ 63 w 555"/>
                      <a:gd name="T65" fmla="*/ 1187 h 1187"/>
                      <a:gd name="T66" fmla="*/ 44 w 555"/>
                      <a:gd name="T67" fmla="*/ 1168 h 1187"/>
                      <a:gd name="T68" fmla="*/ 26 w 555"/>
                      <a:gd name="T69" fmla="*/ 1103 h 1187"/>
                      <a:gd name="T70" fmla="*/ 41 w 555"/>
                      <a:gd name="T71" fmla="*/ 1088 h 1187"/>
                      <a:gd name="T72" fmla="*/ 44 w 555"/>
                      <a:gd name="T73" fmla="*/ 1066 h 1187"/>
                      <a:gd name="T74" fmla="*/ 26 w 555"/>
                      <a:gd name="T75" fmla="*/ 1006 h 1187"/>
                      <a:gd name="T76" fmla="*/ 11 w 555"/>
                      <a:gd name="T77" fmla="*/ 958 h 1187"/>
                      <a:gd name="T78" fmla="*/ 0 w 555"/>
                      <a:gd name="T79" fmla="*/ 884 h 1187"/>
                      <a:gd name="T80" fmla="*/ 19 w 555"/>
                      <a:gd name="T81" fmla="*/ 854 h 1187"/>
                      <a:gd name="T82" fmla="*/ 33 w 555"/>
                      <a:gd name="T83" fmla="*/ 780 h 1187"/>
                      <a:gd name="T84" fmla="*/ 70 w 555"/>
                      <a:gd name="T85" fmla="*/ 736 h 1187"/>
                      <a:gd name="T86" fmla="*/ 59 w 555"/>
                      <a:gd name="T87" fmla="*/ 658 h 1187"/>
                      <a:gd name="T88" fmla="*/ 74 w 555"/>
                      <a:gd name="T89" fmla="*/ 621 h 1187"/>
                      <a:gd name="T90" fmla="*/ 67 w 555"/>
                      <a:gd name="T91" fmla="*/ 555 h 1187"/>
                      <a:gd name="T92" fmla="*/ 82 w 555"/>
                      <a:gd name="T93" fmla="*/ 477 h 1187"/>
                      <a:gd name="T94" fmla="*/ 130 w 555"/>
                      <a:gd name="T95" fmla="*/ 425 h 1187"/>
                      <a:gd name="T96" fmla="*/ 175 w 555"/>
                      <a:gd name="T97" fmla="*/ 410 h 1187"/>
                      <a:gd name="T98" fmla="*/ 156 w 555"/>
                      <a:gd name="T99" fmla="*/ 362 h 1187"/>
                      <a:gd name="T100" fmla="*/ 175 w 555"/>
                      <a:gd name="T101" fmla="*/ 322 h 1187"/>
                      <a:gd name="T102" fmla="*/ 186 w 555"/>
                      <a:gd name="T103" fmla="*/ 262 h 1187"/>
                      <a:gd name="T104" fmla="*/ 235 w 555"/>
                      <a:gd name="T105" fmla="*/ 225 h 1187"/>
                      <a:gd name="T106" fmla="*/ 257 w 555"/>
                      <a:gd name="T107" fmla="*/ 177 h 1187"/>
                      <a:gd name="T108" fmla="*/ 292 w 555"/>
                      <a:gd name="T109" fmla="*/ 103 h 1187"/>
                      <a:gd name="T110" fmla="*/ 331 w 555"/>
                      <a:gd name="T111" fmla="*/ 69 h 1187"/>
                      <a:gd name="T112" fmla="*/ 368 w 555"/>
                      <a:gd name="T113" fmla="*/ 42 h 1187"/>
                      <a:gd name="T114" fmla="*/ 414 w 555"/>
                      <a:gd name="T115" fmla="*/ 0 h 11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1187"/>
                      <a:gd name="T176" fmla="*/ 555 w 555"/>
                      <a:gd name="T177" fmla="*/ 1187 h 11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1187">
                        <a:moveTo>
                          <a:pt x="418" y="0"/>
                        </a:moveTo>
                        <a:lnTo>
                          <a:pt x="425" y="3"/>
                        </a:lnTo>
                        <a:lnTo>
                          <a:pt x="436" y="21"/>
                        </a:lnTo>
                        <a:lnTo>
                          <a:pt x="485" y="69"/>
                        </a:lnTo>
                        <a:lnTo>
                          <a:pt x="492" y="58"/>
                        </a:lnTo>
                        <a:lnTo>
                          <a:pt x="511" y="73"/>
                        </a:lnTo>
                        <a:lnTo>
                          <a:pt x="518" y="88"/>
                        </a:lnTo>
                        <a:lnTo>
                          <a:pt x="518" y="99"/>
                        </a:lnTo>
                        <a:lnTo>
                          <a:pt x="518" y="118"/>
                        </a:lnTo>
                        <a:lnTo>
                          <a:pt x="511" y="129"/>
                        </a:lnTo>
                        <a:lnTo>
                          <a:pt x="525" y="144"/>
                        </a:lnTo>
                        <a:lnTo>
                          <a:pt x="536" y="158"/>
                        </a:lnTo>
                        <a:lnTo>
                          <a:pt x="536" y="170"/>
                        </a:lnTo>
                        <a:lnTo>
                          <a:pt x="536" y="188"/>
                        </a:lnTo>
                        <a:lnTo>
                          <a:pt x="533" y="210"/>
                        </a:lnTo>
                        <a:lnTo>
                          <a:pt x="525" y="218"/>
                        </a:lnTo>
                        <a:lnTo>
                          <a:pt x="536" y="229"/>
                        </a:lnTo>
                        <a:lnTo>
                          <a:pt x="548" y="247"/>
                        </a:lnTo>
                        <a:lnTo>
                          <a:pt x="555" y="266"/>
                        </a:lnTo>
                        <a:lnTo>
                          <a:pt x="555" y="273"/>
                        </a:lnTo>
                        <a:lnTo>
                          <a:pt x="544" y="277"/>
                        </a:lnTo>
                        <a:lnTo>
                          <a:pt x="496" y="277"/>
                        </a:lnTo>
                        <a:lnTo>
                          <a:pt x="485" y="277"/>
                        </a:lnTo>
                        <a:lnTo>
                          <a:pt x="477" y="284"/>
                        </a:lnTo>
                        <a:lnTo>
                          <a:pt x="477" y="299"/>
                        </a:lnTo>
                        <a:lnTo>
                          <a:pt x="470" y="310"/>
                        </a:lnTo>
                        <a:lnTo>
                          <a:pt x="448" y="329"/>
                        </a:lnTo>
                        <a:lnTo>
                          <a:pt x="451" y="344"/>
                        </a:lnTo>
                        <a:lnTo>
                          <a:pt x="448" y="355"/>
                        </a:lnTo>
                        <a:lnTo>
                          <a:pt x="440" y="362"/>
                        </a:lnTo>
                        <a:lnTo>
                          <a:pt x="448" y="385"/>
                        </a:lnTo>
                        <a:lnTo>
                          <a:pt x="451" y="399"/>
                        </a:lnTo>
                        <a:lnTo>
                          <a:pt x="444" y="410"/>
                        </a:lnTo>
                        <a:lnTo>
                          <a:pt x="429" y="422"/>
                        </a:lnTo>
                        <a:lnTo>
                          <a:pt x="425" y="436"/>
                        </a:lnTo>
                        <a:lnTo>
                          <a:pt x="422" y="455"/>
                        </a:lnTo>
                        <a:lnTo>
                          <a:pt x="396" y="466"/>
                        </a:lnTo>
                        <a:lnTo>
                          <a:pt x="381" y="477"/>
                        </a:lnTo>
                        <a:lnTo>
                          <a:pt x="359" y="492"/>
                        </a:lnTo>
                        <a:lnTo>
                          <a:pt x="362" y="503"/>
                        </a:lnTo>
                        <a:lnTo>
                          <a:pt x="344" y="507"/>
                        </a:lnTo>
                        <a:lnTo>
                          <a:pt x="336" y="514"/>
                        </a:lnTo>
                        <a:lnTo>
                          <a:pt x="318" y="540"/>
                        </a:lnTo>
                        <a:lnTo>
                          <a:pt x="303" y="551"/>
                        </a:lnTo>
                        <a:lnTo>
                          <a:pt x="307" y="570"/>
                        </a:lnTo>
                        <a:lnTo>
                          <a:pt x="298" y="576"/>
                        </a:lnTo>
                        <a:lnTo>
                          <a:pt x="290" y="584"/>
                        </a:lnTo>
                        <a:lnTo>
                          <a:pt x="298" y="613"/>
                        </a:lnTo>
                        <a:lnTo>
                          <a:pt x="294" y="632"/>
                        </a:lnTo>
                        <a:lnTo>
                          <a:pt x="275" y="643"/>
                        </a:lnTo>
                        <a:lnTo>
                          <a:pt x="272" y="673"/>
                        </a:lnTo>
                        <a:lnTo>
                          <a:pt x="275" y="710"/>
                        </a:lnTo>
                        <a:lnTo>
                          <a:pt x="283" y="728"/>
                        </a:lnTo>
                        <a:lnTo>
                          <a:pt x="310" y="751"/>
                        </a:lnTo>
                        <a:lnTo>
                          <a:pt x="321" y="773"/>
                        </a:lnTo>
                        <a:lnTo>
                          <a:pt x="333" y="795"/>
                        </a:lnTo>
                        <a:lnTo>
                          <a:pt x="340" y="810"/>
                        </a:lnTo>
                        <a:lnTo>
                          <a:pt x="333" y="825"/>
                        </a:lnTo>
                        <a:lnTo>
                          <a:pt x="318" y="836"/>
                        </a:lnTo>
                        <a:lnTo>
                          <a:pt x="307" y="832"/>
                        </a:lnTo>
                        <a:lnTo>
                          <a:pt x="298" y="821"/>
                        </a:lnTo>
                        <a:lnTo>
                          <a:pt x="283" y="825"/>
                        </a:lnTo>
                        <a:lnTo>
                          <a:pt x="279" y="836"/>
                        </a:lnTo>
                        <a:lnTo>
                          <a:pt x="257" y="836"/>
                        </a:lnTo>
                        <a:lnTo>
                          <a:pt x="223" y="832"/>
                        </a:lnTo>
                        <a:lnTo>
                          <a:pt x="216" y="840"/>
                        </a:lnTo>
                        <a:lnTo>
                          <a:pt x="238" y="851"/>
                        </a:lnTo>
                        <a:lnTo>
                          <a:pt x="268" y="840"/>
                        </a:lnTo>
                        <a:lnTo>
                          <a:pt x="275" y="854"/>
                        </a:lnTo>
                        <a:lnTo>
                          <a:pt x="298" y="858"/>
                        </a:lnTo>
                        <a:lnTo>
                          <a:pt x="314" y="865"/>
                        </a:lnTo>
                        <a:lnTo>
                          <a:pt x="307" y="873"/>
                        </a:lnTo>
                        <a:lnTo>
                          <a:pt x="286" y="869"/>
                        </a:lnTo>
                        <a:lnTo>
                          <a:pt x="283" y="877"/>
                        </a:lnTo>
                        <a:lnTo>
                          <a:pt x="286" y="888"/>
                        </a:lnTo>
                        <a:lnTo>
                          <a:pt x="275" y="903"/>
                        </a:lnTo>
                        <a:lnTo>
                          <a:pt x="257" y="917"/>
                        </a:lnTo>
                        <a:lnTo>
                          <a:pt x="249" y="921"/>
                        </a:lnTo>
                        <a:lnTo>
                          <a:pt x="242" y="925"/>
                        </a:lnTo>
                        <a:lnTo>
                          <a:pt x="246" y="943"/>
                        </a:lnTo>
                        <a:lnTo>
                          <a:pt x="238" y="954"/>
                        </a:lnTo>
                        <a:lnTo>
                          <a:pt x="227" y="977"/>
                        </a:lnTo>
                        <a:lnTo>
                          <a:pt x="231" y="999"/>
                        </a:lnTo>
                        <a:lnTo>
                          <a:pt x="223" y="1032"/>
                        </a:lnTo>
                        <a:lnTo>
                          <a:pt x="216" y="1047"/>
                        </a:lnTo>
                        <a:lnTo>
                          <a:pt x="216" y="1069"/>
                        </a:lnTo>
                        <a:lnTo>
                          <a:pt x="205" y="1084"/>
                        </a:lnTo>
                        <a:lnTo>
                          <a:pt x="190" y="1110"/>
                        </a:lnTo>
                        <a:lnTo>
                          <a:pt x="186" y="1129"/>
                        </a:lnTo>
                        <a:lnTo>
                          <a:pt x="159" y="1125"/>
                        </a:lnTo>
                        <a:lnTo>
                          <a:pt x="133" y="1125"/>
                        </a:lnTo>
                        <a:lnTo>
                          <a:pt x="130" y="1136"/>
                        </a:lnTo>
                        <a:lnTo>
                          <a:pt x="115" y="1140"/>
                        </a:lnTo>
                        <a:lnTo>
                          <a:pt x="107" y="1144"/>
                        </a:lnTo>
                        <a:lnTo>
                          <a:pt x="111" y="1157"/>
                        </a:lnTo>
                        <a:lnTo>
                          <a:pt x="107" y="1176"/>
                        </a:lnTo>
                        <a:lnTo>
                          <a:pt x="89" y="1187"/>
                        </a:lnTo>
                        <a:lnTo>
                          <a:pt x="78" y="1176"/>
                        </a:lnTo>
                        <a:lnTo>
                          <a:pt x="63" y="1187"/>
                        </a:lnTo>
                        <a:lnTo>
                          <a:pt x="44" y="1187"/>
                        </a:lnTo>
                        <a:lnTo>
                          <a:pt x="37" y="1176"/>
                        </a:lnTo>
                        <a:lnTo>
                          <a:pt x="44" y="1168"/>
                        </a:lnTo>
                        <a:lnTo>
                          <a:pt x="48" y="1147"/>
                        </a:lnTo>
                        <a:lnTo>
                          <a:pt x="33" y="1118"/>
                        </a:lnTo>
                        <a:lnTo>
                          <a:pt x="26" y="1103"/>
                        </a:lnTo>
                        <a:lnTo>
                          <a:pt x="30" y="1095"/>
                        </a:lnTo>
                        <a:lnTo>
                          <a:pt x="37" y="1095"/>
                        </a:lnTo>
                        <a:lnTo>
                          <a:pt x="41" y="1088"/>
                        </a:lnTo>
                        <a:lnTo>
                          <a:pt x="44" y="1080"/>
                        </a:lnTo>
                        <a:lnTo>
                          <a:pt x="48" y="1073"/>
                        </a:lnTo>
                        <a:lnTo>
                          <a:pt x="44" y="1066"/>
                        </a:lnTo>
                        <a:lnTo>
                          <a:pt x="37" y="1051"/>
                        </a:lnTo>
                        <a:lnTo>
                          <a:pt x="22" y="1029"/>
                        </a:lnTo>
                        <a:lnTo>
                          <a:pt x="26" y="1006"/>
                        </a:lnTo>
                        <a:lnTo>
                          <a:pt x="15" y="988"/>
                        </a:lnTo>
                        <a:lnTo>
                          <a:pt x="4" y="977"/>
                        </a:lnTo>
                        <a:lnTo>
                          <a:pt x="11" y="958"/>
                        </a:lnTo>
                        <a:lnTo>
                          <a:pt x="19" y="921"/>
                        </a:lnTo>
                        <a:lnTo>
                          <a:pt x="4" y="903"/>
                        </a:lnTo>
                        <a:lnTo>
                          <a:pt x="0" y="884"/>
                        </a:lnTo>
                        <a:lnTo>
                          <a:pt x="0" y="873"/>
                        </a:lnTo>
                        <a:lnTo>
                          <a:pt x="7" y="851"/>
                        </a:lnTo>
                        <a:lnTo>
                          <a:pt x="19" y="854"/>
                        </a:lnTo>
                        <a:lnTo>
                          <a:pt x="30" y="825"/>
                        </a:lnTo>
                        <a:lnTo>
                          <a:pt x="30" y="791"/>
                        </a:lnTo>
                        <a:lnTo>
                          <a:pt x="33" y="780"/>
                        </a:lnTo>
                        <a:lnTo>
                          <a:pt x="48" y="769"/>
                        </a:lnTo>
                        <a:lnTo>
                          <a:pt x="70" y="754"/>
                        </a:lnTo>
                        <a:lnTo>
                          <a:pt x="70" y="736"/>
                        </a:lnTo>
                        <a:lnTo>
                          <a:pt x="67" y="680"/>
                        </a:lnTo>
                        <a:lnTo>
                          <a:pt x="59" y="673"/>
                        </a:lnTo>
                        <a:lnTo>
                          <a:pt x="59" y="658"/>
                        </a:lnTo>
                        <a:lnTo>
                          <a:pt x="78" y="650"/>
                        </a:lnTo>
                        <a:lnTo>
                          <a:pt x="85" y="643"/>
                        </a:lnTo>
                        <a:lnTo>
                          <a:pt x="74" y="621"/>
                        </a:lnTo>
                        <a:lnTo>
                          <a:pt x="59" y="599"/>
                        </a:lnTo>
                        <a:lnTo>
                          <a:pt x="63" y="573"/>
                        </a:lnTo>
                        <a:lnTo>
                          <a:pt x="67" y="555"/>
                        </a:lnTo>
                        <a:lnTo>
                          <a:pt x="82" y="522"/>
                        </a:lnTo>
                        <a:lnTo>
                          <a:pt x="82" y="507"/>
                        </a:lnTo>
                        <a:lnTo>
                          <a:pt x="82" y="477"/>
                        </a:lnTo>
                        <a:lnTo>
                          <a:pt x="93" y="451"/>
                        </a:lnTo>
                        <a:lnTo>
                          <a:pt x="111" y="436"/>
                        </a:lnTo>
                        <a:lnTo>
                          <a:pt x="130" y="425"/>
                        </a:lnTo>
                        <a:lnTo>
                          <a:pt x="148" y="429"/>
                        </a:lnTo>
                        <a:lnTo>
                          <a:pt x="167" y="436"/>
                        </a:lnTo>
                        <a:lnTo>
                          <a:pt x="175" y="410"/>
                        </a:lnTo>
                        <a:lnTo>
                          <a:pt x="167" y="388"/>
                        </a:lnTo>
                        <a:lnTo>
                          <a:pt x="159" y="373"/>
                        </a:lnTo>
                        <a:lnTo>
                          <a:pt x="156" y="362"/>
                        </a:lnTo>
                        <a:lnTo>
                          <a:pt x="159" y="351"/>
                        </a:lnTo>
                        <a:lnTo>
                          <a:pt x="172" y="347"/>
                        </a:lnTo>
                        <a:lnTo>
                          <a:pt x="175" y="322"/>
                        </a:lnTo>
                        <a:lnTo>
                          <a:pt x="183" y="299"/>
                        </a:lnTo>
                        <a:lnTo>
                          <a:pt x="186" y="281"/>
                        </a:lnTo>
                        <a:lnTo>
                          <a:pt x="186" y="262"/>
                        </a:lnTo>
                        <a:lnTo>
                          <a:pt x="197" y="244"/>
                        </a:lnTo>
                        <a:lnTo>
                          <a:pt x="220" y="229"/>
                        </a:lnTo>
                        <a:lnTo>
                          <a:pt x="235" y="225"/>
                        </a:lnTo>
                        <a:lnTo>
                          <a:pt x="235" y="207"/>
                        </a:lnTo>
                        <a:lnTo>
                          <a:pt x="242" y="195"/>
                        </a:lnTo>
                        <a:lnTo>
                          <a:pt x="257" y="177"/>
                        </a:lnTo>
                        <a:lnTo>
                          <a:pt x="272" y="166"/>
                        </a:lnTo>
                        <a:lnTo>
                          <a:pt x="264" y="134"/>
                        </a:lnTo>
                        <a:lnTo>
                          <a:pt x="292" y="103"/>
                        </a:lnTo>
                        <a:lnTo>
                          <a:pt x="298" y="90"/>
                        </a:lnTo>
                        <a:lnTo>
                          <a:pt x="318" y="86"/>
                        </a:lnTo>
                        <a:lnTo>
                          <a:pt x="331" y="69"/>
                        </a:lnTo>
                        <a:lnTo>
                          <a:pt x="331" y="58"/>
                        </a:lnTo>
                        <a:lnTo>
                          <a:pt x="344" y="45"/>
                        </a:lnTo>
                        <a:lnTo>
                          <a:pt x="368" y="42"/>
                        </a:lnTo>
                        <a:lnTo>
                          <a:pt x="396" y="42"/>
                        </a:lnTo>
                        <a:lnTo>
                          <a:pt x="418" y="21"/>
                        </a:lnTo>
                        <a:lnTo>
                          <a:pt x="414" y="0"/>
                        </a:lnTo>
                      </a:path>
                    </a:pathLst>
                  </a:custGeom>
                  <a:grpFill/>
                  <a:ln w="12700">
                    <a:noFill/>
                    <a:prstDash val="solid"/>
                    <a:round/>
                    <a:headEnd/>
                    <a:tailEnd/>
                  </a:ln>
                </p:spPr>
                <p:txBody>
                  <a:bodyPr/>
                  <a:lstStyle/>
                  <a:p>
                    <a:endParaRPr lang="de-DE"/>
                  </a:p>
                </p:txBody>
              </p:sp>
            </p:grpSp>
          </p:grpSp>
          <p:grpSp>
            <p:nvGrpSpPr>
              <p:cNvPr id="9" name="Group 36" descr="Small checker board"/>
              <p:cNvGrpSpPr>
                <a:grpSpLocks noChangeAspect="1"/>
              </p:cNvGrpSpPr>
              <p:nvPr/>
            </p:nvGrpSpPr>
            <p:grpSpPr bwMode="auto">
              <a:xfrm>
                <a:off x="1250" y="2649"/>
                <a:ext cx="473" cy="501"/>
                <a:chOff x="1925" y="532"/>
                <a:chExt cx="1012" cy="1110"/>
              </a:xfrm>
              <a:grpFill/>
            </p:grpSpPr>
            <p:sp>
              <p:nvSpPr>
                <p:cNvPr id="302" name="Freeform 37"/>
                <p:cNvSpPr>
                  <a:spLocks noChangeAspect="1"/>
                </p:cNvSpPr>
                <p:nvPr/>
              </p:nvSpPr>
              <p:spPr bwMode="auto">
                <a:xfrm>
                  <a:off x="1925" y="532"/>
                  <a:ext cx="1012" cy="1110"/>
                </a:xfrm>
                <a:custGeom>
                  <a:avLst/>
                  <a:gdLst>
                    <a:gd name="T0" fmla="*/ 297 w 1012"/>
                    <a:gd name="T1" fmla="*/ 1014 h 1110"/>
                    <a:gd name="T2" fmla="*/ 337 w 1012"/>
                    <a:gd name="T3" fmla="*/ 951 h 1110"/>
                    <a:gd name="T4" fmla="*/ 326 w 1012"/>
                    <a:gd name="T5" fmla="*/ 865 h 1110"/>
                    <a:gd name="T6" fmla="*/ 334 w 1012"/>
                    <a:gd name="T7" fmla="*/ 791 h 1110"/>
                    <a:gd name="T8" fmla="*/ 352 w 1012"/>
                    <a:gd name="T9" fmla="*/ 688 h 1110"/>
                    <a:gd name="T10" fmla="*/ 404 w 1012"/>
                    <a:gd name="T11" fmla="*/ 618 h 1110"/>
                    <a:gd name="T12" fmla="*/ 430 w 1012"/>
                    <a:gd name="T13" fmla="*/ 562 h 1110"/>
                    <a:gd name="T14" fmla="*/ 450 w 1012"/>
                    <a:gd name="T15" fmla="*/ 507 h 1110"/>
                    <a:gd name="T16" fmla="*/ 505 w 1012"/>
                    <a:gd name="T17" fmla="*/ 414 h 1110"/>
                    <a:gd name="T18" fmla="*/ 535 w 1012"/>
                    <a:gd name="T19" fmla="*/ 340 h 1110"/>
                    <a:gd name="T20" fmla="*/ 603 w 1012"/>
                    <a:gd name="T21" fmla="*/ 266 h 1110"/>
                    <a:gd name="T22" fmla="*/ 659 w 1012"/>
                    <a:gd name="T23" fmla="*/ 240 h 1110"/>
                    <a:gd name="T24" fmla="*/ 696 w 1012"/>
                    <a:gd name="T25" fmla="*/ 174 h 1110"/>
                    <a:gd name="T26" fmla="*/ 785 w 1012"/>
                    <a:gd name="T27" fmla="*/ 210 h 1110"/>
                    <a:gd name="T28" fmla="*/ 833 w 1012"/>
                    <a:gd name="T29" fmla="*/ 221 h 1110"/>
                    <a:gd name="T30" fmla="*/ 859 w 1012"/>
                    <a:gd name="T31" fmla="*/ 133 h 1110"/>
                    <a:gd name="T32" fmla="*/ 933 w 1012"/>
                    <a:gd name="T33" fmla="*/ 126 h 1110"/>
                    <a:gd name="T34" fmla="*/ 960 w 1012"/>
                    <a:gd name="T35" fmla="*/ 159 h 1110"/>
                    <a:gd name="T36" fmla="*/ 982 w 1012"/>
                    <a:gd name="T37" fmla="*/ 115 h 1110"/>
                    <a:gd name="T38" fmla="*/ 1008 w 1012"/>
                    <a:gd name="T39" fmla="*/ 63 h 1110"/>
                    <a:gd name="T40" fmla="*/ 960 w 1012"/>
                    <a:gd name="T41" fmla="*/ 19 h 1110"/>
                    <a:gd name="T42" fmla="*/ 915 w 1012"/>
                    <a:gd name="T43" fmla="*/ 22 h 1110"/>
                    <a:gd name="T44" fmla="*/ 889 w 1012"/>
                    <a:gd name="T45" fmla="*/ 19 h 1110"/>
                    <a:gd name="T46" fmla="*/ 852 w 1012"/>
                    <a:gd name="T47" fmla="*/ 44 h 1110"/>
                    <a:gd name="T48" fmla="*/ 837 w 1012"/>
                    <a:gd name="T49" fmla="*/ 30 h 1110"/>
                    <a:gd name="T50" fmla="*/ 781 w 1012"/>
                    <a:gd name="T51" fmla="*/ 96 h 1110"/>
                    <a:gd name="T52" fmla="*/ 726 w 1012"/>
                    <a:gd name="T53" fmla="*/ 115 h 1110"/>
                    <a:gd name="T54" fmla="*/ 666 w 1012"/>
                    <a:gd name="T55" fmla="*/ 133 h 1110"/>
                    <a:gd name="T56" fmla="*/ 596 w 1012"/>
                    <a:gd name="T57" fmla="*/ 148 h 1110"/>
                    <a:gd name="T58" fmla="*/ 588 w 1012"/>
                    <a:gd name="T59" fmla="*/ 203 h 1110"/>
                    <a:gd name="T60" fmla="*/ 581 w 1012"/>
                    <a:gd name="T61" fmla="*/ 251 h 1110"/>
                    <a:gd name="T62" fmla="*/ 524 w 1012"/>
                    <a:gd name="T63" fmla="*/ 262 h 1110"/>
                    <a:gd name="T64" fmla="*/ 505 w 1012"/>
                    <a:gd name="T65" fmla="*/ 303 h 1110"/>
                    <a:gd name="T66" fmla="*/ 461 w 1012"/>
                    <a:gd name="T67" fmla="*/ 362 h 1110"/>
                    <a:gd name="T68" fmla="*/ 415 w 1012"/>
                    <a:gd name="T69" fmla="*/ 436 h 1110"/>
                    <a:gd name="T70" fmla="*/ 378 w 1012"/>
                    <a:gd name="T71" fmla="*/ 511 h 1110"/>
                    <a:gd name="T72" fmla="*/ 356 w 1012"/>
                    <a:gd name="T73" fmla="*/ 555 h 1110"/>
                    <a:gd name="T74" fmla="*/ 285 w 1012"/>
                    <a:gd name="T75" fmla="*/ 618 h 1110"/>
                    <a:gd name="T76" fmla="*/ 326 w 1012"/>
                    <a:gd name="T77" fmla="*/ 625 h 1110"/>
                    <a:gd name="T78" fmla="*/ 263 w 1012"/>
                    <a:gd name="T79" fmla="*/ 637 h 1110"/>
                    <a:gd name="T80" fmla="*/ 204 w 1012"/>
                    <a:gd name="T81" fmla="*/ 674 h 1110"/>
                    <a:gd name="T82" fmla="*/ 154 w 1012"/>
                    <a:gd name="T83" fmla="*/ 677 h 1110"/>
                    <a:gd name="T84" fmla="*/ 113 w 1012"/>
                    <a:gd name="T85" fmla="*/ 705 h 1110"/>
                    <a:gd name="T86" fmla="*/ 87 w 1012"/>
                    <a:gd name="T87" fmla="*/ 733 h 1110"/>
                    <a:gd name="T88" fmla="*/ 35 w 1012"/>
                    <a:gd name="T89" fmla="*/ 767 h 1110"/>
                    <a:gd name="T90" fmla="*/ 20 w 1012"/>
                    <a:gd name="T91" fmla="*/ 889 h 1110"/>
                    <a:gd name="T92" fmla="*/ 41 w 1012"/>
                    <a:gd name="T93" fmla="*/ 917 h 1110"/>
                    <a:gd name="T94" fmla="*/ 20 w 1012"/>
                    <a:gd name="T95" fmla="*/ 971 h 1110"/>
                    <a:gd name="T96" fmla="*/ 33 w 1012"/>
                    <a:gd name="T97" fmla="*/ 1003 h 1110"/>
                    <a:gd name="T98" fmla="*/ 0 w 1012"/>
                    <a:gd name="T99" fmla="*/ 1030 h 1110"/>
                    <a:gd name="T100" fmla="*/ 85 w 1012"/>
                    <a:gd name="T101" fmla="*/ 1110 h 1110"/>
                    <a:gd name="T102" fmla="*/ 209 w 1012"/>
                    <a:gd name="T103" fmla="*/ 1019 h 1110"/>
                    <a:gd name="T104" fmla="*/ 254 w 1012"/>
                    <a:gd name="T105" fmla="*/ 967 h 1110"/>
                    <a:gd name="T106" fmla="*/ 263 w 1012"/>
                    <a:gd name="T107" fmla="*/ 1045 h 1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2"/>
                    <a:gd name="T163" fmla="*/ 0 h 1110"/>
                    <a:gd name="T164" fmla="*/ 1012 w 1012"/>
                    <a:gd name="T165" fmla="*/ 1110 h 11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2" h="1110">
                      <a:moveTo>
                        <a:pt x="271" y="1045"/>
                      </a:moveTo>
                      <a:lnTo>
                        <a:pt x="274" y="1043"/>
                      </a:lnTo>
                      <a:lnTo>
                        <a:pt x="285" y="1040"/>
                      </a:lnTo>
                      <a:lnTo>
                        <a:pt x="293" y="1028"/>
                      </a:lnTo>
                      <a:lnTo>
                        <a:pt x="297" y="1014"/>
                      </a:lnTo>
                      <a:lnTo>
                        <a:pt x="300" y="1006"/>
                      </a:lnTo>
                      <a:lnTo>
                        <a:pt x="297" y="984"/>
                      </a:lnTo>
                      <a:lnTo>
                        <a:pt x="300" y="969"/>
                      </a:lnTo>
                      <a:lnTo>
                        <a:pt x="311" y="962"/>
                      </a:lnTo>
                      <a:lnTo>
                        <a:pt x="337" y="951"/>
                      </a:lnTo>
                      <a:lnTo>
                        <a:pt x="341" y="939"/>
                      </a:lnTo>
                      <a:lnTo>
                        <a:pt x="337" y="902"/>
                      </a:lnTo>
                      <a:lnTo>
                        <a:pt x="334" y="895"/>
                      </a:lnTo>
                      <a:lnTo>
                        <a:pt x="334" y="873"/>
                      </a:lnTo>
                      <a:lnTo>
                        <a:pt x="326" y="865"/>
                      </a:lnTo>
                      <a:lnTo>
                        <a:pt x="330" y="847"/>
                      </a:lnTo>
                      <a:lnTo>
                        <a:pt x="337" y="847"/>
                      </a:lnTo>
                      <a:lnTo>
                        <a:pt x="356" y="836"/>
                      </a:lnTo>
                      <a:lnTo>
                        <a:pt x="341" y="802"/>
                      </a:lnTo>
                      <a:lnTo>
                        <a:pt x="334" y="791"/>
                      </a:lnTo>
                      <a:lnTo>
                        <a:pt x="334" y="788"/>
                      </a:lnTo>
                      <a:lnTo>
                        <a:pt x="334" y="759"/>
                      </a:lnTo>
                      <a:lnTo>
                        <a:pt x="345" y="737"/>
                      </a:lnTo>
                      <a:lnTo>
                        <a:pt x="348" y="714"/>
                      </a:lnTo>
                      <a:lnTo>
                        <a:pt x="352" y="688"/>
                      </a:lnTo>
                      <a:lnTo>
                        <a:pt x="348" y="666"/>
                      </a:lnTo>
                      <a:lnTo>
                        <a:pt x="356" y="651"/>
                      </a:lnTo>
                      <a:lnTo>
                        <a:pt x="360" y="640"/>
                      </a:lnTo>
                      <a:lnTo>
                        <a:pt x="382" y="625"/>
                      </a:lnTo>
                      <a:lnTo>
                        <a:pt x="404" y="618"/>
                      </a:lnTo>
                      <a:lnTo>
                        <a:pt x="423" y="625"/>
                      </a:lnTo>
                      <a:lnTo>
                        <a:pt x="430" y="629"/>
                      </a:lnTo>
                      <a:lnTo>
                        <a:pt x="442" y="614"/>
                      </a:lnTo>
                      <a:lnTo>
                        <a:pt x="442" y="596"/>
                      </a:lnTo>
                      <a:lnTo>
                        <a:pt x="430" y="562"/>
                      </a:lnTo>
                      <a:lnTo>
                        <a:pt x="426" y="548"/>
                      </a:lnTo>
                      <a:lnTo>
                        <a:pt x="430" y="540"/>
                      </a:lnTo>
                      <a:lnTo>
                        <a:pt x="437" y="540"/>
                      </a:lnTo>
                      <a:lnTo>
                        <a:pt x="446" y="529"/>
                      </a:lnTo>
                      <a:lnTo>
                        <a:pt x="450" y="507"/>
                      </a:lnTo>
                      <a:lnTo>
                        <a:pt x="453" y="477"/>
                      </a:lnTo>
                      <a:lnTo>
                        <a:pt x="457" y="448"/>
                      </a:lnTo>
                      <a:lnTo>
                        <a:pt x="468" y="436"/>
                      </a:lnTo>
                      <a:lnTo>
                        <a:pt x="490" y="422"/>
                      </a:lnTo>
                      <a:lnTo>
                        <a:pt x="505" y="414"/>
                      </a:lnTo>
                      <a:lnTo>
                        <a:pt x="509" y="392"/>
                      </a:lnTo>
                      <a:lnTo>
                        <a:pt x="516" y="377"/>
                      </a:lnTo>
                      <a:lnTo>
                        <a:pt x="535" y="362"/>
                      </a:lnTo>
                      <a:lnTo>
                        <a:pt x="539" y="351"/>
                      </a:lnTo>
                      <a:lnTo>
                        <a:pt x="535" y="340"/>
                      </a:lnTo>
                      <a:lnTo>
                        <a:pt x="535" y="325"/>
                      </a:lnTo>
                      <a:lnTo>
                        <a:pt x="550" y="314"/>
                      </a:lnTo>
                      <a:lnTo>
                        <a:pt x="568" y="281"/>
                      </a:lnTo>
                      <a:lnTo>
                        <a:pt x="581" y="284"/>
                      </a:lnTo>
                      <a:lnTo>
                        <a:pt x="603" y="266"/>
                      </a:lnTo>
                      <a:lnTo>
                        <a:pt x="600" y="251"/>
                      </a:lnTo>
                      <a:lnTo>
                        <a:pt x="614" y="236"/>
                      </a:lnTo>
                      <a:lnTo>
                        <a:pt x="622" y="240"/>
                      </a:lnTo>
                      <a:lnTo>
                        <a:pt x="637" y="236"/>
                      </a:lnTo>
                      <a:lnTo>
                        <a:pt x="659" y="240"/>
                      </a:lnTo>
                      <a:lnTo>
                        <a:pt x="688" y="214"/>
                      </a:lnTo>
                      <a:lnTo>
                        <a:pt x="685" y="199"/>
                      </a:lnTo>
                      <a:lnTo>
                        <a:pt x="688" y="192"/>
                      </a:lnTo>
                      <a:lnTo>
                        <a:pt x="681" y="188"/>
                      </a:lnTo>
                      <a:lnTo>
                        <a:pt x="696" y="174"/>
                      </a:lnTo>
                      <a:lnTo>
                        <a:pt x="718" y="171"/>
                      </a:lnTo>
                      <a:lnTo>
                        <a:pt x="733" y="192"/>
                      </a:lnTo>
                      <a:lnTo>
                        <a:pt x="759" y="221"/>
                      </a:lnTo>
                      <a:lnTo>
                        <a:pt x="770" y="221"/>
                      </a:lnTo>
                      <a:lnTo>
                        <a:pt x="785" y="210"/>
                      </a:lnTo>
                      <a:lnTo>
                        <a:pt x="796" y="207"/>
                      </a:lnTo>
                      <a:lnTo>
                        <a:pt x="803" y="210"/>
                      </a:lnTo>
                      <a:lnTo>
                        <a:pt x="815" y="221"/>
                      </a:lnTo>
                      <a:lnTo>
                        <a:pt x="829" y="225"/>
                      </a:lnTo>
                      <a:lnTo>
                        <a:pt x="833" y="221"/>
                      </a:lnTo>
                      <a:lnTo>
                        <a:pt x="840" y="207"/>
                      </a:lnTo>
                      <a:lnTo>
                        <a:pt x="844" y="199"/>
                      </a:lnTo>
                      <a:lnTo>
                        <a:pt x="859" y="174"/>
                      </a:lnTo>
                      <a:lnTo>
                        <a:pt x="863" y="171"/>
                      </a:lnTo>
                      <a:lnTo>
                        <a:pt x="859" y="133"/>
                      </a:lnTo>
                      <a:lnTo>
                        <a:pt x="878" y="115"/>
                      </a:lnTo>
                      <a:lnTo>
                        <a:pt x="885" y="119"/>
                      </a:lnTo>
                      <a:lnTo>
                        <a:pt x="907" y="96"/>
                      </a:lnTo>
                      <a:lnTo>
                        <a:pt x="926" y="119"/>
                      </a:lnTo>
                      <a:lnTo>
                        <a:pt x="933" y="126"/>
                      </a:lnTo>
                      <a:lnTo>
                        <a:pt x="944" y="122"/>
                      </a:lnTo>
                      <a:lnTo>
                        <a:pt x="952" y="133"/>
                      </a:lnTo>
                      <a:lnTo>
                        <a:pt x="952" y="141"/>
                      </a:lnTo>
                      <a:lnTo>
                        <a:pt x="960" y="148"/>
                      </a:lnTo>
                      <a:lnTo>
                        <a:pt x="960" y="159"/>
                      </a:lnTo>
                      <a:lnTo>
                        <a:pt x="971" y="145"/>
                      </a:lnTo>
                      <a:lnTo>
                        <a:pt x="990" y="130"/>
                      </a:lnTo>
                      <a:lnTo>
                        <a:pt x="1001" y="107"/>
                      </a:lnTo>
                      <a:lnTo>
                        <a:pt x="993" y="104"/>
                      </a:lnTo>
                      <a:lnTo>
                        <a:pt x="982" y="115"/>
                      </a:lnTo>
                      <a:lnTo>
                        <a:pt x="979" y="96"/>
                      </a:lnTo>
                      <a:lnTo>
                        <a:pt x="971" y="93"/>
                      </a:lnTo>
                      <a:lnTo>
                        <a:pt x="968" y="82"/>
                      </a:lnTo>
                      <a:lnTo>
                        <a:pt x="997" y="59"/>
                      </a:lnTo>
                      <a:lnTo>
                        <a:pt x="1008" y="63"/>
                      </a:lnTo>
                      <a:lnTo>
                        <a:pt x="1012" y="48"/>
                      </a:lnTo>
                      <a:lnTo>
                        <a:pt x="1005" y="44"/>
                      </a:lnTo>
                      <a:lnTo>
                        <a:pt x="986" y="37"/>
                      </a:lnTo>
                      <a:lnTo>
                        <a:pt x="975" y="33"/>
                      </a:lnTo>
                      <a:lnTo>
                        <a:pt x="960" y="19"/>
                      </a:lnTo>
                      <a:lnTo>
                        <a:pt x="944" y="15"/>
                      </a:lnTo>
                      <a:lnTo>
                        <a:pt x="929" y="30"/>
                      </a:lnTo>
                      <a:lnTo>
                        <a:pt x="922" y="41"/>
                      </a:lnTo>
                      <a:lnTo>
                        <a:pt x="907" y="30"/>
                      </a:lnTo>
                      <a:lnTo>
                        <a:pt x="915" y="22"/>
                      </a:lnTo>
                      <a:lnTo>
                        <a:pt x="918" y="4"/>
                      </a:lnTo>
                      <a:lnTo>
                        <a:pt x="915" y="0"/>
                      </a:lnTo>
                      <a:lnTo>
                        <a:pt x="896" y="0"/>
                      </a:lnTo>
                      <a:lnTo>
                        <a:pt x="892" y="7"/>
                      </a:lnTo>
                      <a:lnTo>
                        <a:pt x="889" y="19"/>
                      </a:lnTo>
                      <a:lnTo>
                        <a:pt x="892" y="30"/>
                      </a:lnTo>
                      <a:lnTo>
                        <a:pt x="878" y="44"/>
                      </a:lnTo>
                      <a:lnTo>
                        <a:pt x="866" y="22"/>
                      </a:lnTo>
                      <a:lnTo>
                        <a:pt x="855" y="26"/>
                      </a:lnTo>
                      <a:lnTo>
                        <a:pt x="852" y="44"/>
                      </a:lnTo>
                      <a:lnTo>
                        <a:pt x="844" y="70"/>
                      </a:lnTo>
                      <a:lnTo>
                        <a:pt x="826" y="89"/>
                      </a:lnTo>
                      <a:lnTo>
                        <a:pt x="815" y="67"/>
                      </a:lnTo>
                      <a:lnTo>
                        <a:pt x="833" y="52"/>
                      </a:lnTo>
                      <a:lnTo>
                        <a:pt x="837" y="30"/>
                      </a:lnTo>
                      <a:lnTo>
                        <a:pt x="826" y="30"/>
                      </a:lnTo>
                      <a:lnTo>
                        <a:pt x="807" y="30"/>
                      </a:lnTo>
                      <a:lnTo>
                        <a:pt x="792" y="52"/>
                      </a:lnTo>
                      <a:lnTo>
                        <a:pt x="774" y="82"/>
                      </a:lnTo>
                      <a:lnTo>
                        <a:pt x="781" y="96"/>
                      </a:lnTo>
                      <a:lnTo>
                        <a:pt x="770" y="104"/>
                      </a:lnTo>
                      <a:lnTo>
                        <a:pt x="755" y="93"/>
                      </a:lnTo>
                      <a:lnTo>
                        <a:pt x="740" y="100"/>
                      </a:lnTo>
                      <a:lnTo>
                        <a:pt x="744" y="115"/>
                      </a:lnTo>
                      <a:lnTo>
                        <a:pt x="726" y="115"/>
                      </a:lnTo>
                      <a:lnTo>
                        <a:pt x="714" y="119"/>
                      </a:lnTo>
                      <a:lnTo>
                        <a:pt x="700" y="137"/>
                      </a:lnTo>
                      <a:lnTo>
                        <a:pt x="681" y="133"/>
                      </a:lnTo>
                      <a:lnTo>
                        <a:pt x="681" y="145"/>
                      </a:lnTo>
                      <a:lnTo>
                        <a:pt x="666" y="133"/>
                      </a:lnTo>
                      <a:lnTo>
                        <a:pt x="648" y="141"/>
                      </a:lnTo>
                      <a:lnTo>
                        <a:pt x="644" y="156"/>
                      </a:lnTo>
                      <a:lnTo>
                        <a:pt x="629" y="159"/>
                      </a:lnTo>
                      <a:lnTo>
                        <a:pt x="618" y="145"/>
                      </a:lnTo>
                      <a:lnTo>
                        <a:pt x="596" y="148"/>
                      </a:lnTo>
                      <a:lnTo>
                        <a:pt x="574" y="156"/>
                      </a:lnTo>
                      <a:lnTo>
                        <a:pt x="574" y="178"/>
                      </a:lnTo>
                      <a:lnTo>
                        <a:pt x="588" y="182"/>
                      </a:lnTo>
                      <a:lnTo>
                        <a:pt x="588" y="188"/>
                      </a:lnTo>
                      <a:lnTo>
                        <a:pt x="588" y="203"/>
                      </a:lnTo>
                      <a:lnTo>
                        <a:pt x="577" y="199"/>
                      </a:lnTo>
                      <a:lnTo>
                        <a:pt x="564" y="207"/>
                      </a:lnTo>
                      <a:lnTo>
                        <a:pt x="568" y="221"/>
                      </a:lnTo>
                      <a:lnTo>
                        <a:pt x="581" y="233"/>
                      </a:lnTo>
                      <a:lnTo>
                        <a:pt x="581" y="251"/>
                      </a:lnTo>
                      <a:lnTo>
                        <a:pt x="568" y="244"/>
                      </a:lnTo>
                      <a:lnTo>
                        <a:pt x="557" y="247"/>
                      </a:lnTo>
                      <a:lnTo>
                        <a:pt x="557" y="262"/>
                      </a:lnTo>
                      <a:lnTo>
                        <a:pt x="539" y="262"/>
                      </a:lnTo>
                      <a:lnTo>
                        <a:pt x="524" y="262"/>
                      </a:lnTo>
                      <a:lnTo>
                        <a:pt x="520" y="273"/>
                      </a:lnTo>
                      <a:lnTo>
                        <a:pt x="516" y="281"/>
                      </a:lnTo>
                      <a:lnTo>
                        <a:pt x="505" y="284"/>
                      </a:lnTo>
                      <a:lnTo>
                        <a:pt x="501" y="292"/>
                      </a:lnTo>
                      <a:lnTo>
                        <a:pt x="505" y="303"/>
                      </a:lnTo>
                      <a:lnTo>
                        <a:pt x="483" y="310"/>
                      </a:lnTo>
                      <a:lnTo>
                        <a:pt x="498" y="325"/>
                      </a:lnTo>
                      <a:lnTo>
                        <a:pt x="501" y="333"/>
                      </a:lnTo>
                      <a:lnTo>
                        <a:pt x="487" y="344"/>
                      </a:lnTo>
                      <a:lnTo>
                        <a:pt x="461" y="362"/>
                      </a:lnTo>
                      <a:lnTo>
                        <a:pt x="442" y="377"/>
                      </a:lnTo>
                      <a:lnTo>
                        <a:pt x="430" y="399"/>
                      </a:lnTo>
                      <a:lnTo>
                        <a:pt x="411" y="414"/>
                      </a:lnTo>
                      <a:lnTo>
                        <a:pt x="411" y="425"/>
                      </a:lnTo>
                      <a:lnTo>
                        <a:pt x="415" y="436"/>
                      </a:lnTo>
                      <a:lnTo>
                        <a:pt x="400" y="448"/>
                      </a:lnTo>
                      <a:lnTo>
                        <a:pt x="404" y="462"/>
                      </a:lnTo>
                      <a:lnTo>
                        <a:pt x="389" y="488"/>
                      </a:lnTo>
                      <a:lnTo>
                        <a:pt x="378" y="492"/>
                      </a:lnTo>
                      <a:lnTo>
                        <a:pt x="378" y="511"/>
                      </a:lnTo>
                      <a:lnTo>
                        <a:pt x="386" y="522"/>
                      </a:lnTo>
                      <a:lnTo>
                        <a:pt x="374" y="533"/>
                      </a:lnTo>
                      <a:lnTo>
                        <a:pt x="367" y="525"/>
                      </a:lnTo>
                      <a:lnTo>
                        <a:pt x="352" y="533"/>
                      </a:lnTo>
                      <a:lnTo>
                        <a:pt x="356" y="555"/>
                      </a:lnTo>
                      <a:lnTo>
                        <a:pt x="341" y="562"/>
                      </a:lnTo>
                      <a:lnTo>
                        <a:pt x="319" y="566"/>
                      </a:lnTo>
                      <a:lnTo>
                        <a:pt x="304" y="585"/>
                      </a:lnTo>
                      <a:lnTo>
                        <a:pt x="300" y="603"/>
                      </a:lnTo>
                      <a:lnTo>
                        <a:pt x="285" y="618"/>
                      </a:lnTo>
                      <a:lnTo>
                        <a:pt x="285" y="629"/>
                      </a:lnTo>
                      <a:lnTo>
                        <a:pt x="304" y="614"/>
                      </a:lnTo>
                      <a:lnTo>
                        <a:pt x="326" y="599"/>
                      </a:lnTo>
                      <a:lnTo>
                        <a:pt x="334" y="603"/>
                      </a:lnTo>
                      <a:lnTo>
                        <a:pt x="326" y="625"/>
                      </a:lnTo>
                      <a:lnTo>
                        <a:pt x="308" y="637"/>
                      </a:lnTo>
                      <a:lnTo>
                        <a:pt x="289" y="633"/>
                      </a:lnTo>
                      <a:lnTo>
                        <a:pt x="293" y="648"/>
                      </a:lnTo>
                      <a:lnTo>
                        <a:pt x="267" y="659"/>
                      </a:lnTo>
                      <a:lnTo>
                        <a:pt x="263" y="637"/>
                      </a:lnTo>
                      <a:lnTo>
                        <a:pt x="252" y="629"/>
                      </a:lnTo>
                      <a:lnTo>
                        <a:pt x="237" y="651"/>
                      </a:lnTo>
                      <a:lnTo>
                        <a:pt x="222" y="651"/>
                      </a:lnTo>
                      <a:lnTo>
                        <a:pt x="206" y="655"/>
                      </a:lnTo>
                      <a:lnTo>
                        <a:pt x="204" y="674"/>
                      </a:lnTo>
                      <a:lnTo>
                        <a:pt x="196" y="677"/>
                      </a:lnTo>
                      <a:lnTo>
                        <a:pt x="196" y="687"/>
                      </a:lnTo>
                      <a:lnTo>
                        <a:pt x="187" y="683"/>
                      </a:lnTo>
                      <a:lnTo>
                        <a:pt x="174" y="675"/>
                      </a:lnTo>
                      <a:lnTo>
                        <a:pt x="154" y="677"/>
                      </a:lnTo>
                      <a:lnTo>
                        <a:pt x="154" y="688"/>
                      </a:lnTo>
                      <a:lnTo>
                        <a:pt x="156" y="698"/>
                      </a:lnTo>
                      <a:lnTo>
                        <a:pt x="148" y="701"/>
                      </a:lnTo>
                      <a:lnTo>
                        <a:pt x="130" y="692"/>
                      </a:lnTo>
                      <a:lnTo>
                        <a:pt x="113" y="705"/>
                      </a:lnTo>
                      <a:lnTo>
                        <a:pt x="117" y="716"/>
                      </a:lnTo>
                      <a:lnTo>
                        <a:pt x="115" y="724"/>
                      </a:lnTo>
                      <a:lnTo>
                        <a:pt x="98" y="716"/>
                      </a:lnTo>
                      <a:lnTo>
                        <a:pt x="93" y="726"/>
                      </a:lnTo>
                      <a:lnTo>
                        <a:pt x="87" y="733"/>
                      </a:lnTo>
                      <a:lnTo>
                        <a:pt x="67" y="729"/>
                      </a:lnTo>
                      <a:lnTo>
                        <a:pt x="56" y="731"/>
                      </a:lnTo>
                      <a:lnTo>
                        <a:pt x="54" y="746"/>
                      </a:lnTo>
                      <a:lnTo>
                        <a:pt x="46" y="750"/>
                      </a:lnTo>
                      <a:lnTo>
                        <a:pt x="35" y="767"/>
                      </a:lnTo>
                      <a:lnTo>
                        <a:pt x="37" y="788"/>
                      </a:lnTo>
                      <a:lnTo>
                        <a:pt x="33" y="817"/>
                      </a:lnTo>
                      <a:lnTo>
                        <a:pt x="28" y="847"/>
                      </a:lnTo>
                      <a:lnTo>
                        <a:pt x="24" y="875"/>
                      </a:lnTo>
                      <a:lnTo>
                        <a:pt x="20" y="889"/>
                      </a:lnTo>
                      <a:lnTo>
                        <a:pt x="30" y="902"/>
                      </a:lnTo>
                      <a:lnTo>
                        <a:pt x="46" y="891"/>
                      </a:lnTo>
                      <a:lnTo>
                        <a:pt x="57" y="897"/>
                      </a:lnTo>
                      <a:lnTo>
                        <a:pt x="57" y="908"/>
                      </a:lnTo>
                      <a:lnTo>
                        <a:pt x="41" y="917"/>
                      </a:lnTo>
                      <a:lnTo>
                        <a:pt x="39" y="936"/>
                      </a:lnTo>
                      <a:lnTo>
                        <a:pt x="35" y="945"/>
                      </a:lnTo>
                      <a:lnTo>
                        <a:pt x="19" y="943"/>
                      </a:lnTo>
                      <a:lnTo>
                        <a:pt x="13" y="965"/>
                      </a:lnTo>
                      <a:lnTo>
                        <a:pt x="20" y="971"/>
                      </a:lnTo>
                      <a:lnTo>
                        <a:pt x="35" y="967"/>
                      </a:lnTo>
                      <a:lnTo>
                        <a:pt x="43" y="977"/>
                      </a:lnTo>
                      <a:lnTo>
                        <a:pt x="44" y="982"/>
                      </a:lnTo>
                      <a:lnTo>
                        <a:pt x="32" y="990"/>
                      </a:lnTo>
                      <a:lnTo>
                        <a:pt x="33" y="1003"/>
                      </a:lnTo>
                      <a:lnTo>
                        <a:pt x="19" y="1006"/>
                      </a:lnTo>
                      <a:lnTo>
                        <a:pt x="9" y="999"/>
                      </a:lnTo>
                      <a:lnTo>
                        <a:pt x="11" y="1017"/>
                      </a:lnTo>
                      <a:lnTo>
                        <a:pt x="9" y="1030"/>
                      </a:lnTo>
                      <a:lnTo>
                        <a:pt x="0" y="1030"/>
                      </a:lnTo>
                      <a:lnTo>
                        <a:pt x="22" y="1053"/>
                      </a:lnTo>
                      <a:lnTo>
                        <a:pt x="33" y="1066"/>
                      </a:lnTo>
                      <a:lnTo>
                        <a:pt x="39" y="1084"/>
                      </a:lnTo>
                      <a:lnTo>
                        <a:pt x="61" y="1097"/>
                      </a:lnTo>
                      <a:lnTo>
                        <a:pt x="85" y="1110"/>
                      </a:lnTo>
                      <a:lnTo>
                        <a:pt x="108" y="1110"/>
                      </a:lnTo>
                      <a:lnTo>
                        <a:pt x="141" y="1088"/>
                      </a:lnTo>
                      <a:lnTo>
                        <a:pt x="174" y="1064"/>
                      </a:lnTo>
                      <a:lnTo>
                        <a:pt x="204" y="1023"/>
                      </a:lnTo>
                      <a:lnTo>
                        <a:pt x="209" y="1019"/>
                      </a:lnTo>
                      <a:lnTo>
                        <a:pt x="217" y="1032"/>
                      </a:lnTo>
                      <a:lnTo>
                        <a:pt x="232" y="1023"/>
                      </a:lnTo>
                      <a:lnTo>
                        <a:pt x="237" y="1008"/>
                      </a:lnTo>
                      <a:lnTo>
                        <a:pt x="239" y="990"/>
                      </a:lnTo>
                      <a:lnTo>
                        <a:pt x="254" y="967"/>
                      </a:lnTo>
                      <a:lnTo>
                        <a:pt x="248" y="993"/>
                      </a:lnTo>
                      <a:lnTo>
                        <a:pt x="256" y="997"/>
                      </a:lnTo>
                      <a:lnTo>
                        <a:pt x="252" y="1008"/>
                      </a:lnTo>
                      <a:lnTo>
                        <a:pt x="256" y="1028"/>
                      </a:lnTo>
                      <a:lnTo>
                        <a:pt x="263" y="1045"/>
                      </a:lnTo>
                      <a:lnTo>
                        <a:pt x="272" y="1040"/>
                      </a:lnTo>
                      <a:lnTo>
                        <a:pt x="271" y="1045"/>
                      </a:lnTo>
                      <a:close/>
                    </a:path>
                  </a:pathLst>
                </a:custGeom>
                <a:grpFill/>
                <a:ln w="9525">
                  <a:noFill/>
                  <a:round/>
                  <a:headEnd/>
                  <a:tailEnd/>
                </a:ln>
              </p:spPr>
              <p:txBody>
                <a:bodyPr/>
                <a:lstStyle/>
                <a:p>
                  <a:endParaRPr lang="de-DE"/>
                </a:p>
              </p:txBody>
            </p:sp>
            <p:sp>
              <p:nvSpPr>
                <p:cNvPr id="303" name="Freeform 38"/>
                <p:cNvSpPr>
                  <a:spLocks noChangeAspect="1"/>
                </p:cNvSpPr>
                <p:nvPr/>
              </p:nvSpPr>
              <p:spPr bwMode="auto">
                <a:xfrm>
                  <a:off x="1925" y="532"/>
                  <a:ext cx="1012" cy="1110"/>
                </a:xfrm>
                <a:custGeom>
                  <a:avLst/>
                  <a:gdLst>
                    <a:gd name="T0" fmla="*/ 297 w 1012"/>
                    <a:gd name="T1" fmla="*/ 1014 h 1110"/>
                    <a:gd name="T2" fmla="*/ 337 w 1012"/>
                    <a:gd name="T3" fmla="*/ 951 h 1110"/>
                    <a:gd name="T4" fmla="*/ 326 w 1012"/>
                    <a:gd name="T5" fmla="*/ 865 h 1110"/>
                    <a:gd name="T6" fmla="*/ 334 w 1012"/>
                    <a:gd name="T7" fmla="*/ 791 h 1110"/>
                    <a:gd name="T8" fmla="*/ 352 w 1012"/>
                    <a:gd name="T9" fmla="*/ 688 h 1110"/>
                    <a:gd name="T10" fmla="*/ 404 w 1012"/>
                    <a:gd name="T11" fmla="*/ 618 h 1110"/>
                    <a:gd name="T12" fmla="*/ 430 w 1012"/>
                    <a:gd name="T13" fmla="*/ 562 h 1110"/>
                    <a:gd name="T14" fmla="*/ 450 w 1012"/>
                    <a:gd name="T15" fmla="*/ 507 h 1110"/>
                    <a:gd name="T16" fmla="*/ 505 w 1012"/>
                    <a:gd name="T17" fmla="*/ 414 h 1110"/>
                    <a:gd name="T18" fmla="*/ 535 w 1012"/>
                    <a:gd name="T19" fmla="*/ 340 h 1110"/>
                    <a:gd name="T20" fmla="*/ 603 w 1012"/>
                    <a:gd name="T21" fmla="*/ 266 h 1110"/>
                    <a:gd name="T22" fmla="*/ 659 w 1012"/>
                    <a:gd name="T23" fmla="*/ 240 h 1110"/>
                    <a:gd name="T24" fmla="*/ 696 w 1012"/>
                    <a:gd name="T25" fmla="*/ 174 h 1110"/>
                    <a:gd name="T26" fmla="*/ 785 w 1012"/>
                    <a:gd name="T27" fmla="*/ 210 h 1110"/>
                    <a:gd name="T28" fmla="*/ 833 w 1012"/>
                    <a:gd name="T29" fmla="*/ 221 h 1110"/>
                    <a:gd name="T30" fmla="*/ 859 w 1012"/>
                    <a:gd name="T31" fmla="*/ 133 h 1110"/>
                    <a:gd name="T32" fmla="*/ 933 w 1012"/>
                    <a:gd name="T33" fmla="*/ 126 h 1110"/>
                    <a:gd name="T34" fmla="*/ 960 w 1012"/>
                    <a:gd name="T35" fmla="*/ 159 h 1110"/>
                    <a:gd name="T36" fmla="*/ 982 w 1012"/>
                    <a:gd name="T37" fmla="*/ 115 h 1110"/>
                    <a:gd name="T38" fmla="*/ 1008 w 1012"/>
                    <a:gd name="T39" fmla="*/ 63 h 1110"/>
                    <a:gd name="T40" fmla="*/ 960 w 1012"/>
                    <a:gd name="T41" fmla="*/ 19 h 1110"/>
                    <a:gd name="T42" fmla="*/ 915 w 1012"/>
                    <a:gd name="T43" fmla="*/ 22 h 1110"/>
                    <a:gd name="T44" fmla="*/ 889 w 1012"/>
                    <a:gd name="T45" fmla="*/ 19 h 1110"/>
                    <a:gd name="T46" fmla="*/ 852 w 1012"/>
                    <a:gd name="T47" fmla="*/ 44 h 1110"/>
                    <a:gd name="T48" fmla="*/ 837 w 1012"/>
                    <a:gd name="T49" fmla="*/ 30 h 1110"/>
                    <a:gd name="T50" fmla="*/ 781 w 1012"/>
                    <a:gd name="T51" fmla="*/ 96 h 1110"/>
                    <a:gd name="T52" fmla="*/ 726 w 1012"/>
                    <a:gd name="T53" fmla="*/ 115 h 1110"/>
                    <a:gd name="T54" fmla="*/ 666 w 1012"/>
                    <a:gd name="T55" fmla="*/ 133 h 1110"/>
                    <a:gd name="T56" fmla="*/ 596 w 1012"/>
                    <a:gd name="T57" fmla="*/ 148 h 1110"/>
                    <a:gd name="T58" fmla="*/ 588 w 1012"/>
                    <a:gd name="T59" fmla="*/ 203 h 1110"/>
                    <a:gd name="T60" fmla="*/ 581 w 1012"/>
                    <a:gd name="T61" fmla="*/ 251 h 1110"/>
                    <a:gd name="T62" fmla="*/ 524 w 1012"/>
                    <a:gd name="T63" fmla="*/ 262 h 1110"/>
                    <a:gd name="T64" fmla="*/ 505 w 1012"/>
                    <a:gd name="T65" fmla="*/ 303 h 1110"/>
                    <a:gd name="T66" fmla="*/ 461 w 1012"/>
                    <a:gd name="T67" fmla="*/ 362 h 1110"/>
                    <a:gd name="T68" fmla="*/ 415 w 1012"/>
                    <a:gd name="T69" fmla="*/ 436 h 1110"/>
                    <a:gd name="T70" fmla="*/ 378 w 1012"/>
                    <a:gd name="T71" fmla="*/ 511 h 1110"/>
                    <a:gd name="T72" fmla="*/ 356 w 1012"/>
                    <a:gd name="T73" fmla="*/ 555 h 1110"/>
                    <a:gd name="T74" fmla="*/ 285 w 1012"/>
                    <a:gd name="T75" fmla="*/ 618 h 1110"/>
                    <a:gd name="T76" fmla="*/ 326 w 1012"/>
                    <a:gd name="T77" fmla="*/ 625 h 1110"/>
                    <a:gd name="T78" fmla="*/ 263 w 1012"/>
                    <a:gd name="T79" fmla="*/ 637 h 1110"/>
                    <a:gd name="T80" fmla="*/ 204 w 1012"/>
                    <a:gd name="T81" fmla="*/ 674 h 1110"/>
                    <a:gd name="T82" fmla="*/ 154 w 1012"/>
                    <a:gd name="T83" fmla="*/ 677 h 1110"/>
                    <a:gd name="T84" fmla="*/ 113 w 1012"/>
                    <a:gd name="T85" fmla="*/ 705 h 1110"/>
                    <a:gd name="T86" fmla="*/ 87 w 1012"/>
                    <a:gd name="T87" fmla="*/ 733 h 1110"/>
                    <a:gd name="T88" fmla="*/ 35 w 1012"/>
                    <a:gd name="T89" fmla="*/ 767 h 1110"/>
                    <a:gd name="T90" fmla="*/ 20 w 1012"/>
                    <a:gd name="T91" fmla="*/ 889 h 1110"/>
                    <a:gd name="T92" fmla="*/ 41 w 1012"/>
                    <a:gd name="T93" fmla="*/ 917 h 1110"/>
                    <a:gd name="T94" fmla="*/ 20 w 1012"/>
                    <a:gd name="T95" fmla="*/ 971 h 1110"/>
                    <a:gd name="T96" fmla="*/ 33 w 1012"/>
                    <a:gd name="T97" fmla="*/ 1003 h 1110"/>
                    <a:gd name="T98" fmla="*/ 0 w 1012"/>
                    <a:gd name="T99" fmla="*/ 1030 h 1110"/>
                    <a:gd name="T100" fmla="*/ 85 w 1012"/>
                    <a:gd name="T101" fmla="*/ 1110 h 1110"/>
                    <a:gd name="T102" fmla="*/ 209 w 1012"/>
                    <a:gd name="T103" fmla="*/ 1019 h 1110"/>
                    <a:gd name="T104" fmla="*/ 254 w 1012"/>
                    <a:gd name="T105" fmla="*/ 967 h 1110"/>
                    <a:gd name="T106" fmla="*/ 263 w 1012"/>
                    <a:gd name="T107" fmla="*/ 1045 h 1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2"/>
                    <a:gd name="T163" fmla="*/ 0 h 1110"/>
                    <a:gd name="T164" fmla="*/ 1012 w 1012"/>
                    <a:gd name="T165" fmla="*/ 1110 h 11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2" h="1110">
                      <a:moveTo>
                        <a:pt x="271" y="1045"/>
                      </a:moveTo>
                      <a:lnTo>
                        <a:pt x="274" y="1043"/>
                      </a:lnTo>
                      <a:lnTo>
                        <a:pt x="285" y="1040"/>
                      </a:lnTo>
                      <a:lnTo>
                        <a:pt x="293" y="1028"/>
                      </a:lnTo>
                      <a:lnTo>
                        <a:pt x="297" y="1014"/>
                      </a:lnTo>
                      <a:lnTo>
                        <a:pt x="300" y="1006"/>
                      </a:lnTo>
                      <a:lnTo>
                        <a:pt x="297" y="984"/>
                      </a:lnTo>
                      <a:lnTo>
                        <a:pt x="300" y="969"/>
                      </a:lnTo>
                      <a:lnTo>
                        <a:pt x="311" y="962"/>
                      </a:lnTo>
                      <a:lnTo>
                        <a:pt x="337" y="951"/>
                      </a:lnTo>
                      <a:lnTo>
                        <a:pt x="341" y="939"/>
                      </a:lnTo>
                      <a:lnTo>
                        <a:pt x="337" y="902"/>
                      </a:lnTo>
                      <a:lnTo>
                        <a:pt x="334" y="895"/>
                      </a:lnTo>
                      <a:lnTo>
                        <a:pt x="334" y="873"/>
                      </a:lnTo>
                      <a:lnTo>
                        <a:pt x="326" y="865"/>
                      </a:lnTo>
                      <a:lnTo>
                        <a:pt x="330" y="847"/>
                      </a:lnTo>
                      <a:lnTo>
                        <a:pt x="337" y="847"/>
                      </a:lnTo>
                      <a:lnTo>
                        <a:pt x="356" y="836"/>
                      </a:lnTo>
                      <a:lnTo>
                        <a:pt x="341" y="802"/>
                      </a:lnTo>
                      <a:lnTo>
                        <a:pt x="334" y="791"/>
                      </a:lnTo>
                      <a:lnTo>
                        <a:pt x="334" y="788"/>
                      </a:lnTo>
                      <a:lnTo>
                        <a:pt x="334" y="759"/>
                      </a:lnTo>
                      <a:lnTo>
                        <a:pt x="345" y="737"/>
                      </a:lnTo>
                      <a:lnTo>
                        <a:pt x="348" y="714"/>
                      </a:lnTo>
                      <a:lnTo>
                        <a:pt x="352" y="688"/>
                      </a:lnTo>
                      <a:lnTo>
                        <a:pt x="348" y="666"/>
                      </a:lnTo>
                      <a:lnTo>
                        <a:pt x="356" y="651"/>
                      </a:lnTo>
                      <a:lnTo>
                        <a:pt x="360" y="640"/>
                      </a:lnTo>
                      <a:lnTo>
                        <a:pt x="382" y="625"/>
                      </a:lnTo>
                      <a:lnTo>
                        <a:pt x="404" y="618"/>
                      </a:lnTo>
                      <a:lnTo>
                        <a:pt x="423" y="625"/>
                      </a:lnTo>
                      <a:lnTo>
                        <a:pt x="430" y="629"/>
                      </a:lnTo>
                      <a:lnTo>
                        <a:pt x="442" y="614"/>
                      </a:lnTo>
                      <a:lnTo>
                        <a:pt x="442" y="596"/>
                      </a:lnTo>
                      <a:lnTo>
                        <a:pt x="430" y="562"/>
                      </a:lnTo>
                      <a:lnTo>
                        <a:pt x="426" y="548"/>
                      </a:lnTo>
                      <a:lnTo>
                        <a:pt x="430" y="540"/>
                      </a:lnTo>
                      <a:lnTo>
                        <a:pt x="437" y="540"/>
                      </a:lnTo>
                      <a:lnTo>
                        <a:pt x="446" y="529"/>
                      </a:lnTo>
                      <a:lnTo>
                        <a:pt x="450" y="507"/>
                      </a:lnTo>
                      <a:lnTo>
                        <a:pt x="453" y="477"/>
                      </a:lnTo>
                      <a:lnTo>
                        <a:pt x="457" y="448"/>
                      </a:lnTo>
                      <a:lnTo>
                        <a:pt x="468" y="436"/>
                      </a:lnTo>
                      <a:lnTo>
                        <a:pt x="490" y="422"/>
                      </a:lnTo>
                      <a:lnTo>
                        <a:pt x="505" y="414"/>
                      </a:lnTo>
                      <a:lnTo>
                        <a:pt x="509" y="392"/>
                      </a:lnTo>
                      <a:lnTo>
                        <a:pt x="516" y="377"/>
                      </a:lnTo>
                      <a:lnTo>
                        <a:pt x="535" y="362"/>
                      </a:lnTo>
                      <a:lnTo>
                        <a:pt x="539" y="351"/>
                      </a:lnTo>
                      <a:lnTo>
                        <a:pt x="535" y="340"/>
                      </a:lnTo>
                      <a:lnTo>
                        <a:pt x="535" y="325"/>
                      </a:lnTo>
                      <a:lnTo>
                        <a:pt x="550" y="314"/>
                      </a:lnTo>
                      <a:lnTo>
                        <a:pt x="568" y="281"/>
                      </a:lnTo>
                      <a:lnTo>
                        <a:pt x="581" y="284"/>
                      </a:lnTo>
                      <a:lnTo>
                        <a:pt x="603" y="266"/>
                      </a:lnTo>
                      <a:lnTo>
                        <a:pt x="600" y="251"/>
                      </a:lnTo>
                      <a:lnTo>
                        <a:pt x="614" y="236"/>
                      </a:lnTo>
                      <a:lnTo>
                        <a:pt x="622" y="240"/>
                      </a:lnTo>
                      <a:lnTo>
                        <a:pt x="637" y="236"/>
                      </a:lnTo>
                      <a:lnTo>
                        <a:pt x="659" y="240"/>
                      </a:lnTo>
                      <a:lnTo>
                        <a:pt x="688" y="214"/>
                      </a:lnTo>
                      <a:lnTo>
                        <a:pt x="685" y="199"/>
                      </a:lnTo>
                      <a:lnTo>
                        <a:pt x="688" y="192"/>
                      </a:lnTo>
                      <a:lnTo>
                        <a:pt x="681" y="188"/>
                      </a:lnTo>
                      <a:lnTo>
                        <a:pt x="696" y="174"/>
                      </a:lnTo>
                      <a:lnTo>
                        <a:pt x="718" y="171"/>
                      </a:lnTo>
                      <a:lnTo>
                        <a:pt x="733" y="192"/>
                      </a:lnTo>
                      <a:lnTo>
                        <a:pt x="759" y="221"/>
                      </a:lnTo>
                      <a:lnTo>
                        <a:pt x="770" y="221"/>
                      </a:lnTo>
                      <a:lnTo>
                        <a:pt x="785" y="210"/>
                      </a:lnTo>
                      <a:lnTo>
                        <a:pt x="796" y="207"/>
                      </a:lnTo>
                      <a:lnTo>
                        <a:pt x="803" y="210"/>
                      </a:lnTo>
                      <a:lnTo>
                        <a:pt x="815" y="221"/>
                      </a:lnTo>
                      <a:lnTo>
                        <a:pt x="829" y="225"/>
                      </a:lnTo>
                      <a:lnTo>
                        <a:pt x="833" y="221"/>
                      </a:lnTo>
                      <a:lnTo>
                        <a:pt x="840" y="207"/>
                      </a:lnTo>
                      <a:lnTo>
                        <a:pt x="844" y="199"/>
                      </a:lnTo>
                      <a:lnTo>
                        <a:pt x="859" y="174"/>
                      </a:lnTo>
                      <a:lnTo>
                        <a:pt x="863" y="171"/>
                      </a:lnTo>
                      <a:lnTo>
                        <a:pt x="859" y="133"/>
                      </a:lnTo>
                      <a:lnTo>
                        <a:pt x="878" y="115"/>
                      </a:lnTo>
                      <a:lnTo>
                        <a:pt x="885" y="119"/>
                      </a:lnTo>
                      <a:lnTo>
                        <a:pt x="907" y="96"/>
                      </a:lnTo>
                      <a:lnTo>
                        <a:pt x="926" y="119"/>
                      </a:lnTo>
                      <a:lnTo>
                        <a:pt x="933" y="126"/>
                      </a:lnTo>
                      <a:lnTo>
                        <a:pt x="944" y="122"/>
                      </a:lnTo>
                      <a:lnTo>
                        <a:pt x="952" y="133"/>
                      </a:lnTo>
                      <a:lnTo>
                        <a:pt x="952" y="141"/>
                      </a:lnTo>
                      <a:lnTo>
                        <a:pt x="960" y="148"/>
                      </a:lnTo>
                      <a:lnTo>
                        <a:pt x="960" y="159"/>
                      </a:lnTo>
                      <a:lnTo>
                        <a:pt x="971" y="145"/>
                      </a:lnTo>
                      <a:lnTo>
                        <a:pt x="990" y="130"/>
                      </a:lnTo>
                      <a:lnTo>
                        <a:pt x="1001" y="107"/>
                      </a:lnTo>
                      <a:lnTo>
                        <a:pt x="993" y="104"/>
                      </a:lnTo>
                      <a:lnTo>
                        <a:pt x="982" y="115"/>
                      </a:lnTo>
                      <a:lnTo>
                        <a:pt x="979" y="96"/>
                      </a:lnTo>
                      <a:lnTo>
                        <a:pt x="971" y="93"/>
                      </a:lnTo>
                      <a:lnTo>
                        <a:pt x="968" y="82"/>
                      </a:lnTo>
                      <a:lnTo>
                        <a:pt x="997" y="59"/>
                      </a:lnTo>
                      <a:lnTo>
                        <a:pt x="1008" y="63"/>
                      </a:lnTo>
                      <a:lnTo>
                        <a:pt x="1012" y="48"/>
                      </a:lnTo>
                      <a:lnTo>
                        <a:pt x="1005" y="44"/>
                      </a:lnTo>
                      <a:lnTo>
                        <a:pt x="986" y="37"/>
                      </a:lnTo>
                      <a:lnTo>
                        <a:pt x="975" y="33"/>
                      </a:lnTo>
                      <a:lnTo>
                        <a:pt x="960" y="19"/>
                      </a:lnTo>
                      <a:lnTo>
                        <a:pt x="944" y="15"/>
                      </a:lnTo>
                      <a:lnTo>
                        <a:pt x="929" y="30"/>
                      </a:lnTo>
                      <a:lnTo>
                        <a:pt x="922" y="41"/>
                      </a:lnTo>
                      <a:lnTo>
                        <a:pt x="907" y="30"/>
                      </a:lnTo>
                      <a:lnTo>
                        <a:pt x="915" y="22"/>
                      </a:lnTo>
                      <a:lnTo>
                        <a:pt x="918" y="4"/>
                      </a:lnTo>
                      <a:lnTo>
                        <a:pt x="915" y="0"/>
                      </a:lnTo>
                      <a:lnTo>
                        <a:pt x="896" y="0"/>
                      </a:lnTo>
                      <a:lnTo>
                        <a:pt x="892" y="7"/>
                      </a:lnTo>
                      <a:lnTo>
                        <a:pt x="889" y="19"/>
                      </a:lnTo>
                      <a:lnTo>
                        <a:pt x="892" y="30"/>
                      </a:lnTo>
                      <a:lnTo>
                        <a:pt x="878" y="44"/>
                      </a:lnTo>
                      <a:lnTo>
                        <a:pt x="866" y="22"/>
                      </a:lnTo>
                      <a:lnTo>
                        <a:pt x="855" y="26"/>
                      </a:lnTo>
                      <a:lnTo>
                        <a:pt x="852" y="44"/>
                      </a:lnTo>
                      <a:lnTo>
                        <a:pt x="844" y="70"/>
                      </a:lnTo>
                      <a:lnTo>
                        <a:pt x="826" y="89"/>
                      </a:lnTo>
                      <a:lnTo>
                        <a:pt x="815" y="67"/>
                      </a:lnTo>
                      <a:lnTo>
                        <a:pt x="833" y="52"/>
                      </a:lnTo>
                      <a:lnTo>
                        <a:pt x="837" y="30"/>
                      </a:lnTo>
                      <a:lnTo>
                        <a:pt x="826" y="30"/>
                      </a:lnTo>
                      <a:lnTo>
                        <a:pt x="807" y="30"/>
                      </a:lnTo>
                      <a:lnTo>
                        <a:pt x="792" y="52"/>
                      </a:lnTo>
                      <a:lnTo>
                        <a:pt x="774" y="82"/>
                      </a:lnTo>
                      <a:lnTo>
                        <a:pt x="781" y="96"/>
                      </a:lnTo>
                      <a:lnTo>
                        <a:pt x="770" y="104"/>
                      </a:lnTo>
                      <a:lnTo>
                        <a:pt x="755" y="93"/>
                      </a:lnTo>
                      <a:lnTo>
                        <a:pt x="740" y="100"/>
                      </a:lnTo>
                      <a:lnTo>
                        <a:pt x="744" y="115"/>
                      </a:lnTo>
                      <a:lnTo>
                        <a:pt x="726" y="115"/>
                      </a:lnTo>
                      <a:lnTo>
                        <a:pt x="714" y="119"/>
                      </a:lnTo>
                      <a:lnTo>
                        <a:pt x="700" y="137"/>
                      </a:lnTo>
                      <a:lnTo>
                        <a:pt x="681" y="133"/>
                      </a:lnTo>
                      <a:lnTo>
                        <a:pt x="681" y="145"/>
                      </a:lnTo>
                      <a:lnTo>
                        <a:pt x="666" y="133"/>
                      </a:lnTo>
                      <a:lnTo>
                        <a:pt x="648" y="141"/>
                      </a:lnTo>
                      <a:lnTo>
                        <a:pt x="644" y="156"/>
                      </a:lnTo>
                      <a:lnTo>
                        <a:pt x="629" y="159"/>
                      </a:lnTo>
                      <a:lnTo>
                        <a:pt x="618" y="145"/>
                      </a:lnTo>
                      <a:lnTo>
                        <a:pt x="596" y="148"/>
                      </a:lnTo>
                      <a:lnTo>
                        <a:pt x="574" y="156"/>
                      </a:lnTo>
                      <a:lnTo>
                        <a:pt x="574" y="178"/>
                      </a:lnTo>
                      <a:lnTo>
                        <a:pt x="588" y="182"/>
                      </a:lnTo>
                      <a:lnTo>
                        <a:pt x="588" y="188"/>
                      </a:lnTo>
                      <a:lnTo>
                        <a:pt x="588" y="203"/>
                      </a:lnTo>
                      <a:lnTo>
                        <a:pt x="577" y="199"/>
                      </a:lnTo>
                      <a:lnTo>
                        <a:pt x="564" y="207"/>
                      </a:lnTo>
                      <a:lnTo>
                        <a:pt x="568" y="221"/>
                      </a:lnTo>
                      <a:lnTo>
                        <a:pt x="581" y="233"/>
                      </a:lnTo>
                      <a:lnTo>
                        <a:pt x="581" y="251"/>
                      </a:lnTo>
                      <a:lnTo>
                        <a:pt x="568" y="244"/>
                      </a:lnTo>
                      <a:lnTo>
                        <a:pt x="557" y="247"/>
                      </a:lnTo>
                      <a:lnTo>
                        <a:pt x="557" y="262"/>
                      </a:lnTo>
                      <a:lnTo>
                        <a:pt x="539" y="262"/>
                      </a:lnTo>
                      <a:lnTo>
                        <a:pt x="524" y="262"/>
                      </a:lnTo>
                      <a:lnTo>
                        <a:pt x="520" y="273"/>
                      </a:lnTo>
                      <a:lnTo>
                        <a:pt x="516" y="281"/>
                      </a:lnTo>
                      <a:lnTo>
                        <a:pt x="505" y="284"/>
                      </a:lnTo>
                      <a:lnTo>
                        <a:pt x="501" y="292"/>
                      </a:lnTo>
                      <a:lnTo>
                        <a:pt x="505" y="303"/>
                      </a:lnTo>
                      <a:lnTo>
                        <a:pt x="483" y="310"/>
                      </a:lnTo>
                      <a:lnTo>
                        <a:pt x="498" y="325"/>
                      </a:lnTo>
                      <a:lnTo>
                        <a:pt x="501" y="333"/>
                      </a:lnTo>
                      <a:lnTo>
                        <a:pt x="487" y="344"/>
                      </a:lnTo>
                      <a:lnTo>
                        <a:pt x="461" y="362"/>
                      </a:lnTo>
                      <a:lnTo>
                        <a:pt x="442" y="377"/>
                      </a:lnTo>
                      <a:lnTo>
                        <a:pt x="430" y="399"/>
                      </a:lnTo>
                      <a:lnTo>
                        <a:pt x="411" y="414"/>
                      </a:lnTo>
                      <a:lnTo>
                        <a:pt x="411" y="425"/>
                      </a:lnTo>
                      <a:lnTo>
                        <a:pt x="415" y="436"/>
                      </a:lnTo>
                      <a:lnTo>
                        <a:pt x="400" y="448"/>
                      </a:lnTo>
                      <a:lnTo>
                        <a:pt x="404" y="462"/>
                      </a:lnTo>
                      <a:lnTo>
                        <a:pt x="389" y="488"/>
                      </a:lnTo>
                      <a:lnTo>
                        <a:pt x="378" y="492"/>
                      </a:lnTo>
                      <a:lnTo>
                        <a:pt x="378" y="511"/>
                      </a:lnTo>
                      <a:lnTo>
                        <a:pt x="386" y="522"/>
                      </a:lnTo>
                      <a:lnTo>
                        <a:pt x="374" y="533"/>
                      </a:lnTo>
                      <a:lnTo>
                        <a:pt x="367" y="525"/>
                      </a:lnTo>
                      <a:lnTo>
                        <a:pt x="352" y="533"/>
                      </a:lnTo>
                      <a:lnTo>
                        <a:pt x="356" y="555"/>
                      </a:lnTo>
                      <a:lnTo>
                        <a:pt x="341" y="562"/>
                      </a:lnTo>
                      <a:lnTo>
                        <a:pt x="319" y="566"/>
                      </a:lnTo>
                      <a:lnTo>
                        <a:pt x="304" y="585"/>
                      </a:lnTo>
                      <a:lnTo>
                        <a:pt x="300" y="603"/>
                      </a:lnTo>
                      <a:lnTo>
                        <a:pt x="285" y="618"/>
                      </a:lnTo>
                      <a:lnTo>
                        <a:pt x="285" y="629"/>
                      </a:lnTo>
                      <a:lnTo>
                        <a:pt x="304" y="614"/>
                      </a:lnTo>
                      <a:lnTo>
                        <a:pt x="326" y="599"/>
                      </a:lnTo>
                      <a:lnTo>
                        <a:pt x="334" y="603"/>
                      </a:lnTo>
                      <a:lnTo>
                        <a:pt x="326" y="625"/>
                      </a:lnTo>
                      <a:lnTo>
                        <a:pt x="308" y="637"/>
                      </a:lnTo>
                      <a:lnTo>
                        <a:pt x="289" y="633"/>
                      </a:lnTo>
                      <a:lnTo>
                        <a:pt x="293" y="648"/>
                      </a:lnTo>
                      <a:lnTo>
                        <a:pt x="267" y="659"/>
                      </a:lnTo>
                      <a:lnTo>
                        <a:pt x="263" y="637"/>
                      </a:lnTo>
                      <a:lnTo>
                        <a:pt x="252" y="629"/>
                      </a:lnTo>
                      <a:lnTo>
                        <a:pt x="237" y="651"/>
                      </a:lnTo>
                      <a:lnTo>
                        <a:pt x="222" y="651"/>
                      </a:lnTo>
                      <a:lnTo>
                        <a:pt x="206" y="655"/>
                      </a:lnTo>
                      <a:lnTo>
                        <a:pt x="204" y="674"/>
                      </a:lnTo>
                      <a:lnTo>
                        <a:pt x="196" y="677"/>
                      </a:lnTo>
                      <a:lnTo>
                        <a:pt x="196" y="687"/>
                      </a:lnTo>
                      <a:lnTo>
                        <a:pt x="187" y="683"/>
                      </a:lnTo>
                      <a:lnTo>
                        <a:pt x="174" y="675"/>
                      </a:lnTo>
                      <a:lnTo>
                        <a:pt x="154" y="677"/>
                      </a:lnTo>
                      <a:lnTo>
                        <a:pt x="154" y="688"/>
                      </a:lnTo>
                      <a:lnTo>
                        <a:pt x="156" y="698"/>
                      </a:lnTo>
                      <a:lnTo>
                        <a:pt x="148" y="701"/>
                      </a:lnTo>
                      <a:lnTo>
                        <a:pt x="130" y="692"/>
                      </a:lnTo>
                      <a:lnTo>
                        <a:pt x="113" y="705"/>
                      </a:lnTo>
                      <a:lnTo>
                        <a:pt x="117" y="716"/>
                      </a:lnTo>
                      <a:lnTo>
                        <a:pt x="115" y="724"/>
                      </a:lnTo>
                      <a:lnTo>
                        <a:pt x="98" y="716"/>
                      </a:lnTo>
                      <a:lnTo>
                        <a:pt x="93" y="726"/>
                      </a:lnTo>
                      <a:lnTo>
                        <a:pt x="87" y="733"/>
                      </a:lnTo>
                      <a:lnTo>
                        <a:pt x="67" y="729"/>
                      </a:lnTo>
                      <a:lnTo>
                        <a:pt x="56" y="731"/>
                      </a:lnTo>
                      <a:lnTo>
                        <a:pt x="54" y="746"/>
                      </a:lnTo>
                      <a:lnTo>
                        <a:pt x="46" y="750"/>
                      </a:lnTo>
                      <a:lnTo>
                        <a:pt x="35" y="767"/>
                      </a:lnTo>
                      <a:lnTo>
                        <a:pt x="37" y="788"/>
                      </a:lnTo>
                      <a:lnTo>
                        <a:pt x="33" y="817"/>
                      </a:lnTo>
                      <a:lnTo>
                        <a:pt x="28" y="847"/>
                      </a:lnTo>
                      <a:lnTo>
                        <a:pt x="24" y="875"/>
                      </a:lnTo>
                      <a:lnTo>
                        <a:pt x="20" y="889"/>
                      </a:lnTo>
                      <a:lnTo>
                        <a:pt x="30" y="902"/>
                      </a:lnTo>
                      <a:lnTo>
                        <a:pt x="46" y="891"/>
                      </a:lnTo>
                      <a:lnTo>
                        <a:pt x="57" y="897"/>
                      </a:lnTo>
                      <a:lnTo>
                        <a:pt x="57" y="908"/>
                      </a:lnTo>
                      <a:lnTo>
                        <a:pt x="41" y="917"/>
                      </a:lnTo>
                      <a:lnTo>
                        <a:pt x="39" y="936"/>
                      </a:lnTo>
                      <a:lnTo>
                        <a:pt x="35" y="945"/>
                      </a:lnTo>
                      <a:lnTo>
                        <a:pt x="19" y="943"/>
                      </a:lnTo>
                      <a:lnTo>
                        <a:pt x="13" y="965"/>
                      </a:lnTo>
                      <a:lnTo>
                        <a:pt x="20" y="971"/>
                      </a:lnTo>
                      <a:lnTo>
                        <a:pt x="35" y="967"/>
                      </a:lnTo>
                      <a:lnTo>
                        <a:pt x="43" y="977"/>
                      </a:lnTo>
                      <a:lnTo>
                        <a:pt x="44" y="982"/>
                      </a:lnTo>
                      <a:lnTo>
                        <a:pt x="32" y="990"/>
                      </a:lnTo>
                      <a:lnTo>
                        <a:pt x="33" y="1003"/>
                      </a:lnTo>
                      <a:lnTo>
                        <a:pt x="19" y="1006"/>
                      </a:lnTo>
                      <a:lnTo>
                        <a:pt x="9" y="999"/>
                      </a:lnTo>
                      <a:lnTo>
                        <a:pt x="11" y="1017"/>
                      </a:lnTo>
                      <a:lnTo>
                        <a:pt x="9" y="1030"/>
                      </a:lnTo>
                      <a:lnTo>
                        <a:pt x="0" y="1030"/>
                      </a:lnTo>
                      <a:lnTo>
                        <a:pt x="22" y="1053"/>
                      </a:lnTo>
                      <a:lnTo>
                        <a:pt x="33" y="1066"/>
                      </a:lnTo>
                      <a:lnTo>
                        <a:pt x="39" y="1084"/>
                      </a:lnTo>
                      <a:lnTo>
                        <a:pt x="61" y="1097"/>
                      </a:lnTo>
                      <a:lnTo>
                        <a:pt x="85" y="1110"/>
                      </a:lnTo>
                      <a:lnTo>
                        <a:pt x="108" y="1110"/>
                      </a:lnTo>
                      <a:lnTo>
                        <a:pt x="141" y="1088"/>
                      </a:lnTo>
                      <a:lnTo>
                        <a:pt x="174" y="1064"/>
                      </a:lnTo>
                      <a:lnTo>
                        <a:pt x="204" y="1023"/>
                      </a:lnTo>
                      <a:lnTo>
                        <a:pt x="209" y="1019"/>
                      </a:lnTo>
                      <a:lnTo>
                        <a:pt x="217" y="1032"/>
                      </a:lnTo>
                      <a:lnTo>
                        <a:pt x="232" y="1023"/>
                      </a:lnTo>
                      <a:lnTo>
                        <a:pt x="237" y="1008"/>
                      </a:lnTo>
                      <a:lnTo>
                        <a:pt x="239" y="990"/>
                      </a:lnTo>
                      <a:lnTo>
                        <a:pt x="254" y="967"/>
                      </a:lnTo>
                      <a:lnTo>
                        <a:pt x="248" y="993"/>
                      </a:lnTo>
                      <a:lnTo>
                        <a:pt x="256" y="997"/>
                      </a:lnTo>
                      <a:lnTo>
                        <a:pt x="252" y="1008"/>
                      </a:lnTo>
                      <a:lnTo>
                        <a:pt x="256" y="1028"/>
                      </a:lnTo>
                      <a:lnTo>
                        <a:pt x="263" y="1045"/>
                      </a:lnTo>
                      <a:lnTo>
                        <a:pt x="272" y="1040"/>
                      </a:lnTo>
                      <a:lnTo>
                        <a:pt x="271" y="1045"/>
                      </a:lnTo>
                      <a:close/>
                    </a:path>
                  </a:pathLst>
                </a:custGeom>
                <a:grpFill/>
                <a:ln w="9525">
                  <a:noFill/>
                  <a:round/>
                  <a:headEnd/>
                  <a:tailEnd/>
                </a:ln>
              </p:spPr>
              <p:txBody>
                <a:bodyPr/>
                <a:lstStyle/>
                <a:p>
                  <a:endParaRPr lang="de-DE"/>
                </a:p>
              </p:txBody>
            </p:sp>
            <p:sp>
              <p:nvSpPr>
                <p:cNvPr id="304" name="Freeform 39"/>
                <p:cNvSpPr>
                  <a:spLocks noChangeAspect="1"/>
                </p:cNvSpPr>
                <p:nvPr/>
              </p:nvSpPr>
              <p:spPr bwMode="auto">
                <a:xfrm>
                  <a:off x="1925" y="532"/>
                  <a:ext cx="1012" cy="1110"/>
                </a:xfrm>
                <a:custGeom>
                  <a:avLst/>
                  <a:gdLst>
                    <a:gd name="T0" fmla="*/ 297 w 1012"/>
                    <a:gd name="T1" fmla="*/ 1014 h 1110"/>
                    <a:gd name="T2" fmla="*/ 337 w 1012"/>
                    <a:gd name="T3" fmla="*/ 951 h 1110"/>
                    <a:gd name="T4" fmla="*/ 326 w 1012"/>
                    <a:gd name="T5" fmla="*/ 865 h 1110"/>
                    <a:gd name="T6" fmla="*/ 334 w 1012"/>
                    <a:gd name="T7" fmla="*/ 791 h 1110"/>
                    <a:gd name="T8" fmla="*/ 352 w 1012"/>
                    <a:gd name="T9" fmla="*/ 688 h 1110"/>
                    <a:gd name="T10" fmla="*/ 404 w 1012"/>
                    <a:gd name="T11" fmla="*/ 618 h 1110"/>
                    <a:gd name="T12" fmla="*/ 430 w 1012"/>
                    <a:gd name="T13" fmla="*/ 562 h 1110"/>
                    <a:gd name="T14" fmla="*/ 450 w 1012"/>
                    <a:gd name="T15" fmla="*/ 507 h 1110"/>
                    <a:gd name="T16" fmla="*/ 505 w 1012"/>
                    <a:gd name="T17" fmla="*/ 414 h 1110"/>
                    <a:gd name="T18" fmla="*/ 535 w 1012"/>
                    <a:gd name="T19" fmla="*/ 340 h 1110"/>
                    <a:gd name="T20" fmla="*/ 603 w 1012"/>
                    <a:gd name="T21" fmla="*/ 266 h 1110"/>
                    <a:gd name="T22" fmla="*/ 659 w 1012"/>
                    <a:gd name="T23" fmla="*/ 240 h 1110"/>
                    <a:gd name="T24" fmla="*/ 696 w 1012"/>
                    <a:gd name="T25" fmla="*/ 174 h 1110"/>
                    <a:gd name="T26" fmla="*/ 785 w 1012"/>
                    <a:gd name="T27" fmla="*/ 210 h 1110"/>
                    <a:gd name="T28" fmla="*/ 833 w 1012"/>
                    <a:gd name="T29" fmla="*/ 221 h 1110"/>
                    <a:gd name="T30" fmla="*/ 859 w 1012"/>
                    <a:gd name="T31" fmla="*/ 133 h 1110"/>
                    <a:gd name="T32" fmla="*/ 933 w 1012"/>
                    <a:gd name="T33" fmla="*/ 126 h 1110"/>
                    <a:gd name="T34" fmla="*/ 960 w 1012"/>
                    <a:gd name="T35" fmla="*/ 159 h 1110"/>
                    <a:gd name="T36" fmla="*/ 982 w 1012"/>
                    <a:gd name="T37" fmla="*/ 115 h 1110"/>
                    <a:gd name="T38" fmla="*/ 1008 w 1012"/>
                    <a:gd name="T39" fmla="*/ 63 h 1110"/>
                    <a:gd name="T40" fmla="*/ 960 w 1012"/>
                    <a:gd name="T41" fmla="*/ 19 h 1110"/>
                    <a:gd name="T42" fmla="*/ 915 w 1012"/>
                    <a:gd name="T43" fmla="*/ 22 h 1110"/>
                    <a:gd name="T44" fmla="*/ 889 w 1012"/>
                    <a:gd name="T45" fmla="*/ 19 h 1110"/>
                    <a:gd name="T46" fmla="*/ 852 w 1012"/>
                    <a:gd name="T47" fmla="*/ 44 h 1110"/>
                    <a:gd name="T48" fmla="*/ 837 w 1012"/>
                    <a:gd name="T49" fmla="*/ 30 h 1110"/>
                    <a:gd name="T50" fmla="*/ 781 w 1012"/>
                    <a:gd name="T51" fmla="*/ 96 h 1110"/>
                    <a:gd name="T52" fmla="*/ 726 w 1012"/>
                    <a:gd name="T53" fmla="*/ 115 h 1110"/>
                    <a:gd name="T54" fmla="*/ 666 w 1012"/>
                    <a:gd name="T55" fmla="*/ 133 h 1110"/>
                    <a:gd name="T56" fmla="*/ 596 w 1012"/>
                    <a:gd name="T57" fmla="*/ 148 h 1110"/>
                    <a:gd name="T58" fmla="*/ 588 w 1012"/>
                    <a:gd name="T59" fmla="*/ 203 h 1110"/>
                    <a:gd name="T60" fmla="*/ 581 w 1012"/>
                    <a:gd name="T61" fmla="*/ 251 h 1110"/>
                    <a:gd name="T62" fmla="*/ 524 w 1012"/>
                    <a:gd name="T63" fmla="*/ 262 h 1110"/>
                    <a:gd name="T64" fmla="*/ 505 w 1012"/>
                    <a:gd name="T65" fmla="*/ 303 h 1110"/>
                    <a:gd name="T66" fmla="*/ 461 w 1012"/>
                    <a:gd name="T67" fmla="*/ 362 h 1110"/>
                    <a:gd name="T68" fmla="*/ 415 w 1012"/>
                    <a:gd name="T69" fmla="*/ 436 h 1110"/>
                    <a:gd name="T70" fmla="*/ 378 w 1012"/>
                    <a:gd name="T71" fmla="*/ 511 h 1110"/>
                    <a:gd name="T72" fmla="*/ 356 w 1012"/>
                    <a:gd name="T73" fmla="*/ 555 h 1110"/>
                    <a:gd name="T74" fmla="*/ 285 w 1012"/>
                    <a:gd name="T75" fmla="*/ 618 h 1110"/>
                    <a:gd name="T76" fmla="*/ 326 w 1012"/>
                    <a:gd name="T77" fmla="*/ 625 h 1110"/>
                    <a:gd name="T78" fmla="*/ 263 w 1012"/>
                    <a:gd name="T79" fmla="*/ 637 h 1110"/>
                    <a:gd name="T80" fmla="*/ 204 w 1012"/>
                    <a:gd name="T81" fmla="*/ 674 h 1110"/>
                    <a:gd name="T82" fmla="*/ 154 w 1012"/>
                    <a:gd name="T83" fmla="*/ 677 h 1110"/>
                    <a:gd name="T84" fmla="*/ 113 w 1012"/>
                    <a:gd name="T85" fmla="*/ 705 h 1110"/>
                    <a:gd name="T86" fmla="*/ 87 w 1012"/>
                    <a:gd name="T87" fmla="*/ 733 h 1110"/>
                    <a:gd name="T88" fmla="*/ 35 w 1012"/>
                    <a:gd name="T89" fmla="*/ 767 h 1110"/>
                    <a:gd name="T90" fmla="*/ 20 w 1012"/>
                    <a:gd name="T91" fmla="*/ 889 h 1110"/>
                    <a:gd name="T92" fmla="*/ 41 w 1012"/>
                    <a:gd name="T93" fmla="*/ 917 h 1110"/>
                    <a:gd name="T94" fmla="*/ 20 w 1012"/>
                    <a:gd name="T95" fmla="*/ 971 h 1110"/>
                    <a:gd name="T96" fmla="*/ 33 w 1012"/>
                    <a:gd name="T97" fmla="*/ 1003 h 1110"/>
                    <a:gd name="T98" fmla="*/ 0 w 1012"/>
                    <a:gd name="T99" fmla="*/ 1030 h 1110"/>
                    <a:gd name="T100" fmla="*/ 85 w 1012"/>
                    <a:gd name="T101" fmla="*/ 1110 h 1110"/>
                    <a:gd name="T102" fmla="*/ 209 w 1012"/>
                    <a:gd name="T103" fmla="*/ 1019 h 1110"/>
                    <a:gd name="T104" fmla="*/ 254 w 1012"/>
                    <a:gd name="T105" fmla="*/ 967 h 1110"/>
                    <a:gd name="T106" fmla="*/ 263 w 1012"/>
                    <a:gd name="T107" fmla="*/ 1045 h 1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2"/>
                    <a:gd name="T163" fmla="*/ 0 h 1110"/>
                    <a:gd name="T164" fmla="*/ 1012 w 1012"/>
                    <a:gd name="T165" fmla="*/ 1110 h 11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2" h="1110">
                      <a:moveTo>
                        <a:pt x="271" y="1045"/>
                      </a:moveTo>
                      <a:lnTo>
                        <a:pt x="274" y="1043"/>
                      </a:lnTo>
                      <a:lnTo>
                        <a:pt x="285" y="1040"/>
                      </a:lnTo>
                      <a:lnTo>
                        <a:pt x="293" y="1028"/>
                      </a:lnTo>
                      <a:lnTo>
                        <a:pt x="297" y="1014"/>
                      </a:lnTo>
                      <a:lnTo>
                        <a:pt x="300" y="1006"/>
                      </a:lnTo>
                      <a:lnTo>
                        <a:pt x="297" y="984"/>
                      </a:lnTo>
                      <a:lnTo>
                        <a:pt x="300" y="969"/>
                      </a:lnTo>
                      <a:lnTo>
                        <a:pt x="311" y="962"/>
                      </a:lnTo>
                      <a:lnTo>
                        <a:pt x="337" y="951"/>
                      </a:lnTo>
                      <a:lnTo>
                        <a:pt x="341" y="939"/>
                      </a:lnTo>
                      <a:lnTo>
                        <a:pt x="337" y="902"/>
                      </a:lnTo>
                      <a:lnTo>
                        <a:pt x="334" y="895"/>
                      </a:lnTo>
                      <a:lnTo>
                        <a:pt x="334" y="873"/>
                      </a:lnTo>
                      <a:lnTo>
                        <a:pt x="326" y="865"/>
                      </a:lnTo>
                      <a:lnTo>
                        <a:pt x="330" y="847"/>
                      </a:lnTo>
                      <a:lnTo>
                        <a:pt x="337" y="847"/>
                      </a:lnTo>
                      <a:lnTo>
                        <a:pt x="356" y="836"/>
                      </a:lnTo>
                      <a:lnTo>
                        <a:pt x="341" y="802"/>
                      </a:lnTo>
                      <a:lnTo>
                        <a:pt x="334" y="791"/>
                      </a:lnTo>
                      <a:lnTo>
                        <a:pt x="334" y="788"/>
                      </a:lnTo>
                      <a:lnTo>
                        <a:pt x="334" y="759"/>
                      </a:lnTo>
                      <a:lnTo>
                        <a:pt x="345" y="737"/>
                      </a:lnTo>
                      <a:lnTo>
                        <a:pt x="348" y="714"/>
                      </a:lnTo>
                      <a:lnTo>
                        <a:pt x="352" y="688"/>
                      </a:lnTo>
                      <a:lnTo>
                        <a:pt x="348" y="666"/>
                      </a:lnTo>
                      <a:lnTo>
                        <a:pt x="356" y="651"/>
                      </a:lnTo>
                      <a:lnTo>
                        <a:pt x="360" y="640"/>
                      </a:lnTo>
                      <a:lnTo>
                        <a:pt x="382" y="625"/>
                      </a:lnTo>
                      <a:lnTo>
                        <a:pt x="404" y="618"/>
                      </a:lnTo>
                      <a:lnTo>
                        <a:pt x="423" y="625"/>
                      </a:lnTo>
                      <a:lnTo>
                        <a:pt x="430" y="629"/>
                      </a:lnTo>
                      <a:lnTo>
                        <a:pt x="442" y="614"/>
                      </a:lnTo>
                      <a:lnTo>
                        <a:pt x="442" y="596"/>
                      </a:lnTo>
                      <a:lnTo>
                        <a:pt x="430" y="562"/>
                      </a:lnTo>
                      <a:lnTo>
                        <a:pt x="426" y="548"/>
                      </a:lnTo>
                      <a:lnTo>
                        <a:pt x="430" y="540"/>
                      </a:lnTo>
                      <a:lnTo>
                        <a:pt x="437" y="540"/>
                      </a:lnTo>
                      <a:lnTo>
                        <a:pt x="446" y="529"/>
                      </a:lnTo>
                      <a:lnTo>
                        <a:pt x="450" y="507"/>
                      </a:lnTo>
                      <a:lnTo>
                        <a:pt x="453" y="477"/>
                      </a:lnTo>
                      <a:lnTo>
                        <a:pt x="457" y="448"/>
                      </a:lnTo>
                      <a:lnTo>
                        <a:pt x="468" y="436"/>
                      </a:lnTo>
                      <a:lnTo>
                        <a:pt x="490" y="422"/>
                      </a:lnTo>
                      <a:lnTo>
                        <a:pt x="505" y="414"/>
                      </a:lnTo>
                      <a:lnTo>
                        <a:pt x="509" y="392"/>
                      </a:lnTo>
                      <a:lnTo>
                        <a:pt x="516" y="377"/>
                      </a:lnTo>
                      <a:lnTo>
                        <a:pt x="535" y="362"/>
                      </a:lnTo>
                      <a:lnTo>
                        <a:pt x="539" y="351"/>
                      </a:lnTo>
                      <a:lnTo>
                        <a:pt x="535" y="340"/>
                      </a:lnTo>
                      <a:lnTo>
                        <a:pt x="535" y="325"/>
                      </a:lnTo>
                      <a:lnTo>
                        <a:pt x="550" y="314"/>
                      </a:lnTo>
                      <a:lnTo>
                        <a:pt x="568" y="281"/>
                      </a:lnTo>
                      <a:lnTo>
                        <a:pt x="581" y="284"/>
                      </a:lnTo>
                      <a:lnTo>
                        <a:pt x="603" y="266"/>
                      </a:lnTo>
                      <a:lnTo>
                        <a:pt x="600" y="251"/>
                      </a:lnTo>
                      <a:lnTo>
                        <a:pt x="614" y="236"/>
                      </a:lnTo>
                      <a:lnTo>
                        <a:pt x="622" y="240"/>
                      </a:lnTo>
                      <a:lnTo>
                        <a:pt x="637" y="236"/>
                      </a:lnTo>
                      <a:lnTo>
                        <a:pt x="659" y="240"/>
                      </a:lnTo>
                      <a:lnTo>
                        <a:pt x="688" y="214"/>
                      </a:lnTo>
                      <a:lnTo>
                        <a:pt x="685" y="199"/>
                      </a:lnTo>
                      <a:lnTo>
                        <a:pt x="688" y="192"/>
                      </a:lnTo>
                      <a:lnTo>
                        <a:pt x="681" y="188"/>
                      </a:lnTo>
                      <a:lnTo>
                        <a:pt x="696" y="174"/>
                      </a:lnTo>
                      <a:lnTo>
                        <a:pt x="718" y="171"/>
                      </a:lnTo>
                      <a:lnTo>
                        <a:pt x="733" y="192"/>
                      </a:lnTo>
                      <a:lnTo>
                        <a:pt x="759" y="221"/>
                      </a:lnTo>
                      <a:lnTo>
                        <a:pt x="770" y="221"/>
                      </a:lnTo>
                      <a:lnTo>
                        <a:pt x="785" y="210"/>
                      </a:lnTo>
                      <a:lnTo>
                        <a:pt x="796" y="207"/>
                      </a:lnTo>
                      <a:lnTo>
                        <a:pt x="803" y="210"/>
                      </a:lnTo>
                      <a:lnTo>
                        <a:pt x="815" y="221"/>
                      </a:lnTo>
                      <a:lnTo>
                        <a:pt x="829" y="225"/>
                      </a:lnTo>
                      <a:lnTo>
                        <a:pt x="833" y="221"/>
                      </a:lnTo>
                      <a:lnTo>
                        <a:pt x="840" y="207"/>
                      </a:lnTo>
                      <a:lnTo>
                        <a:pt x="844" y="199"/>
                      </a:lnTo>
                      <a:lnTo>
                        <a:pt x="859" y="174"/>
                      </a:lnTo>
                      <a:lnTo>
                        <a:pt x="863" y="171"/>
                      </a:lnTo>
                      <a:lnTo>
                        <a:pt x="859" y="133"/>
                      </a:lnTo>
                      <a:lnTo>
                        <a:pt x="878" y="115"/>
                      </a:lnTo>
                      <a:lnTo>
                        <a:pt x="885" y="119"/>
                      </a:lnTo>
                      <a:lnTo>
                        <a:pt x="907" y="96"/>
                      </a:lnTo>
                      <a:lnTo>
                        <a:pt x="926" y="119"/>
                      </a:lnTo>
                      <a:lnTo>
                        <a:pt x="933" y="126"/>
                      </a:lnTo>
                      <a:lnTo>
                        <a:pt x="944" y="122"/>
                      </a:lnTo>
                      <a:lnTo>
                        <a:pt x="952" y="133"/>
                      </a:lnTo>
                      <a:lnTo>
                        <a:pt x="952" y="141"/>
                      </a:lnTo>
                      <a:lnTo>
                        <a:pt x="960" y="148"/>
                      </a:lnTo>
                      <a:lnTo>
                        <a:pt x="960" y="159"/>
                      </a:lnTo>
                      <a:lnTo>
                        <a:pt x="971" y="145"/>
                      </a:lnTo>
                      <a:lnTo>
                        <a:pt x="990" y="130"/>
                      </a:lnTo>
                      <a:lnTo>
                        <a:pt x="1001" y="107"/>
                      </a:lnTo>
                      <a:lnTo>
                        <a:pt x="993" y="104"/>
                      </a:lnTo>
                      <a:lnTo>
                        <a:pt x="982" y="115"/>
                      </a:lnTo>
                      <a:lnTo>
                        <a:pt x="979" y="96"/>
                      </a:lnTo>
                      <a:lnTo>
                        <a:pt x="971" y="93"/>
                      </a:lnTo>
                      <a:lnTo>
                        <a:pt x="968" y="82"/>
                      </a:lnTo>
                      <a:lnTo>
                        <a:pt x="997" y="59"/>
                      </a:lnTo>
                      <a:lnTo>
                        <a:pt x="1008" y="63"/>
                      </a:lnTo>
                      <a:lnTo>
                        <a:pt x="1012" y="48"/>
                      </a:lnTo>
                      <a:lnTo>
                        <a:pt x="1005" y="44"/>
                      </a:lnTo>
                      <a:lnTo>
                        <a:pt x="986" y="37"/>
                      </a:lnTo>
                      <a:lnTo>
                        <a:pt x="975" y="33"/>
                      </a:lnTo>
                      <a:lnTo>
                        <a:pt x="960" y="19"/>
                      </a:lnTo>
                      <a:lnTo>
                        <a:pt x="944" y="15"/>
                      </a:lnTo>
                      <a:lnTo>
                        <a:pt x="929" y="30"/>
                      </a:lnTo>
                      <a:lnTo>
                        <a:pt x="922" y="41"/>
                      </a:lnTo>
                      <a:lnTo>
                        <a:pt x="907" y="30"/>
                      </a:lnTo>
                      <a:lnTo>
                        <a:pt x="915" y="22"/>
                      </a:lnTo>
                      <a:lnTo>
                        <a:pt x="918" y="4"/>
                      </a:lnTo>
                      <a:lnTo>
                        <a:pt x="915" y="0"/>
                      </a:lnTo>
                      <a:lnTo>
                        <a:pt x="896" y="0"/>
                      </a:lnTo>
                      <a:lnTo>
                        <a:pt x="892" y="7"/>
                      </a:lnTo>
                      <a:lnTo>
                        <a:pt x="889" y="19"/>
                      </a:lnTo>
                      <a:lnTo>
                        <a:pt x="892" y="30"/>
                      </a:lnTo>
                      <a:lnTo>
                        <a:pt x="878" y="44"/>
                      </a:lnTo>
                      <a:lnTo>
                        <a:pt x="866" y="22"/>
                      </a:lnTo>
                      <a:lnTo>
                        <a:pt x="855" y="26"/>
                      </a:lnTo>
                      <a:lnTo>
                        <a:pt x="852" y="44"/>
                      </a:lnTo>
                      <a:lnTo>
                        <a:pt x="844" y="70"/>
                      </a:lnTo>
                      <a:lnTo>
                        <a:pt x="826" y="89"/>
                      </a:lnTo>
                      <a:lnTo>
                        <a:pt x="815" y="67"/>
                      </a:lnTo>
                      <a:lnTo>
                        <a:pt x="833" y="52"/>
                      </a:lnTo>
                      <a:lnTo>
                        <a:pt x="837" y="30"/>
                      </a:lnTo>
                      <a:lnTo>
                        <a:pt x="826" y="30"/>
                      </a:lnTo>
                      <a:lnTo>
                        <a:pt x="807" y="30"/>
                      </a:lnTo>
                      <a:lnTo>
                        <a:pt x="792" y="52"/>
                      </a:lnTo>
                      <a:lnTo>
                        <a:pt x="774" y="82"/>
                      </a:lnTo>
                      <a:lnTo>
                        <a:pt x="781" y="96"/>
                      </a:lnTo>
                      <a:lnTo>
                        <a:pt x="770" y="104"/>
                      </a:lnTo>
                      <a:lnTo>
                        <a:pt x="755" y="93"/>
                      </a:lnTo>
                      <a:lnTo>
                        <a:pt x="740" y="100"/>
                      </a:lnTo>
                      <a:lnTo>
                        <a:pt x="744" y="115"/>
                      </a:lnTo>
                      <a:lnTo>
                        <a:pt x="726" y="115"/>
                      </a:lnTo>
                      <a:lnTo>
                        <a:pt x="714" y="119"/>
                      </a:lnTo>
                      <a:lnTo>
                        <a:pt x="700" y="137"/>
                      </a:lnTo>
                      <a:lnTo>
                        <a:pt x="681" y="133"/>
                      </a:lnTo>
                      <a:lnTo>
                        <a:pt x="681" y="145"/>
                      </a:lnTo>
                      <a:lnTo>
                        <a:pt x="666" y="133"/>
                      </a:lnTo>
                      <a:lnTo>
                        <a:pt x="648" y="141"/>
                      </a:lnTo>
                      <a:lnTo>
                        <a:pt x="644" y="156"/>
                      </a:lnTo>
                      <a:lnTo>
                        <a:pt x="629" y="159"/>
                      </a:lnTo>
                      <a:lnTo>
                        <a:pt x="618" y="145"/>
                      </a:lnTo>
                      <a:lnTo>
                        <a:pt x="596" y="148"/>
                      </a:lnTo>
                      <a:lnTo>
                        <a:pt x="574" y="156"/>
                      </a:lnTo>
                      <a:lnTo>
                        <a:pt x="574" y="178"/>
                      </a:lnTo>
                      <a:lnTo>
                        <a:pt x="588" y="182"/>
                      </a:lnTo>
                      <a:lnTo>
                        <a:pt x="588" y="188"/>
                      </a:lnTo>
                      <a:lnTo>
                        <a:pt x="588" y="203"/>
                      </a:lnTo>
                      <a:lnTo>
                        <a:pt x="577" y="199"/>
                      </a:lnTo>
                      <a:lnTo>
                        <a:pt x="564" y="207"/>
                      </a:lnTo>
                      <a:lnTo>
                        <a:pt x="568" y="221"/>
                      </a:lnTo>
                      <a:lnTo>
                        <a:pt x="581" y="233"/>
                      </a:lnTo>
                      <a:lnTo>
                        <a:pt x="581" y="251"/>
                      </a:lnTo>
                      <a:lnTo>
                        <a:pt x="568" y="244"/>
                      </a:lnTo>
                      <a:lnTo>
                        <a:pt x="557" y="247"/>
                      </a:lnTo>
                      <a:lnTo>
                        <a:pt x="557" y="262"/>
                      </a:lnTo>
                      <a:lnTo>
                        <a:pt x="539" y="262"/>
                      </a:lnTo>
                      <a:lnTo>
                        <a:pt x="524" y="262"/>
                      </a:lnTo>
                      <a:lnTo>
                        <a:pt x="520" y="273"/>
                      </a:lnTo>
                      <a:lnTo>
                        <a:pt x="516" y="281"/>
                      </a:lnTo>
                      <a:lnTo>
                        <a:pt x="505" y="284"/>
                      </a:lnTo>
                      <a:lnTo>
                        <a:pt x="501" y="292"/>
                      </a:lnTo>
                      <a:lnTo>
                        <a:pt x="505" y="303"/>
                      </a:lnTo>
                      <a:lnTo>
                        <a:pt x="483" y="310"/>
                      </a:lnTo>
                      <a:lnTo>
                        <a:pt x="498" y="325"/>
                      </a:lnTo>
                      <a:lnTo>
                        <a:pt x="501" y="333"/>
                      </a:lnTo>
                      <a:lnTo>
                        <a:pt x="487" y="344"/>
                      </a:lnTo>
                      <a:lnTo>
                        <a:pt x="461" y="362"/>
                      </a:lnTo>
                      <a:lnTo>
                        <a:pt x="442" y="377"/>
                      </a:lnTo>
                      <a:lnTo>
                        <a:pt x="430" y="399"/>
                      </a:lnTo>
                      <a:lnTo>
                        <a:pt x="411" y="414"/>
                      </a:lnTo>
                      <a:lnTo>
                        <a:pt x="411" y="425"/>
                      </a:lnTo>
                      <a:lnTo>
                        <a:pt x="415" y="436"/>
                      </a:lnTo>
                      <a:lnTo>
                        <a:pt x="400" y="448"/>
                      </a:lnTo>
                      <a:lnTo>
                        <a:pt x="404" y="462"/>
                      </a:lnTo>
                      <a:lnTo>
                        <a:pt x="389" y="488"/>
                      </a:lnTo>
                      <a:lnTo>
                        <a:pt x="378" y="492"/>
                      </a:lnTo>
                      <a:lnTo>
                        <a:pt x="378" y="511"/>
                      </a:lnTo>
                      <a:lnTo>
                        <a:pt x="386" y="522"/>
                      </a:lnTo>
                      <a:lnTo>
                        <a:pt x="374" y="533"/>
                      </a:lnTo>
                      <a:lnTo>
                        <a:pt x="367" y="525"/>
                      </a:lnTo>
                      <a:lnTo>
                        <a:pt x="352" y="533"/>
                      </a:lnTo>
                      <a:lnTo>
                        <a:pt x="356" y="555"/>
                      </a:lnTo>
                      <a:lnTo>
                        <a:pt x="341" y="562"/>
                      </a:lnTo>
                      <a:lnTo>
                        <a:pt x="319" y="566"/>
                      </a:lnTo>
                      <a:lnTo>
                        <a:pt x="304" y="585"/>
                      </a:lnTo>
                      <a:lnTo>
                        <a:pt x="300" y="603"/>
                      </a:lnTo>
                      <a:lnTo>
                        <a:pt x="285" y="618"/>
                      </a:lnTo>
                      <a:lnTo>
                        <a:pt x="285" y="629"/>
                      </a:lnTo>
                      <a:lnTo>
                        <a:pt x="304" y="614"/>
                      </a:lnTo>
                      <a:lnTo>
                        <a:pt x="326" y="599"/>
                      </a:lnTo>
                      <a:lnTo>
                        <a:pt x="334" y="603"/>
                      </a:lnTo>
                      <a:lnTo>
                        <a:pt x="326" y="625"/>
                      </a:lnTo>
                      <a:lnTo>
                        <a:pt x="308" y="637"/>
                      </a:lnTo>
                      <a:lnTo>
                        <a:pt x="289" y="633"/>
                      </a:lnTo>
                      <a:lnTo>
                        <a:pt x="293" y="648"/>
                      </a:lnTo>
                      <a:lnTo>
                        <a:pt x="267" y="659"/>
                      </a:lnTo>
                      <a:lnTo>
                        <a:pt x="263" y="637"/>
                      </a:lnTo>
                      <a:lnTo>
                        <a:pt x="252" y="629"/>
                      </a:lnTo>
                      <a:lnTo>
                        <a:pt x="237" y="651"/>
                      </a:lnTo>
                      <a:lnTo>
                        <a:pt x="222" y="651"/>
                      </a:lnTo>
                      <a:lnTo>
                        <a:pt x="206" y="655"/>
                      </a:lnTo>
                      <a:lnTo>
                        <a:pt x="204" y="674"/>
                      </a:lnTo>
                      <a:lnTo>
                        <a:pt x="196" y="677"/>
                      </a:lnTo>
                      <a:lnTo>
                        <a:pt x="196" y="687"/>
                      </a:lnTo>
                      <a:lnTo>
                        <a:pt x="187" y="683"/>
                      </a:lnTo>
                      <a:lnTo>
                        <a:pt x="174" y="675"/>
                      </a:lnTo>
                      <a:lnTo>
                        <a:pt x="154" y="677"/>
                      </a:lnTo>
                      <a:lnTo>
                        <a:pt x="154" y="688"/>
                      </a:lnTo>
                      <a:lnTo>
                        <a:pt x="156" y="698"/>
                      </a:lnTo>
                      <a:lnTo>
                        <a:pt x="148" y="701"/>
                      </a:lnTo>
                      <a:lnTo>
                        <a:pt x="130" y="692"/>
                      </a:lnTo>
                      <a:lnTo>
                        <a:pt x="113" y="705"/>
                      </a:lnTo>
                      <a:lnTo>
                        <a:pt x="117" y="716"/>
                      </a:lnTo>
                      <a:lnTo>
                        <a:pt x="115" y="724"/>
                      </a:lnTo>
                      <a:lnTo>
                        <a:pt x="98" y="716"/>
                      </a:lnTo>
                      <a:lnTo>
                        <a:pt x="93" y="726"/>
                      </a:lnTo>
                      <a:lnTo>
                        <a:pt x="87" y="733"/>
                      </a:lnTo>
                      <a:lnTo>
                        <a:pt x="67" y="729"/>
                      </a:lnTo>
                      <a:lnTo>
                        <a:pt x="56" y="731"/>
                      </a:lnTo>
                      <a:lnTo>
                        <a:pt x="54" y="746"/>
                      </a:lnTo>
                      <a:lnTo>
                        <a:pt x="46" y="750"/>
                      </a:lnTo>
                      <a:lnTo>
                        <a:pt x="35" y="767"/>
                      </a:lnTo>
                      <a:lnTo>
                        <a:pt x="37" y="788"/>
                      </a:lnTo>
                      <a:lnTo>
                        <a:pt x="33" y="817"/>
                      </a:lnTo>
                      <a:lnTo>
                        <a:pt x="28" y="847"/>
                      </a:lnTo>
                      <a:lnTo>
                        <a:pt x="24" y="875"/>
                      </a:lnTo>
                      <a:lnTo>
                        <a:pt x="20" y="889"/>
                      </a:lnTo>
                      <a:lnTo>
                        <a:pt x="30" y="902"/>
                      </a:lnTo>
                      <a:lnTo>
                        <a:pt x="46" y="891"/>
                      </a:lnTo>
                      <a:lnTo>
                        <a:pt x="57" y="897"/>
                      </a:lnTo>
                      <a:lnTo>
                        <a:pt x="57" y="908"/>
                      </a:lnTo>
                      <a:lnTo>
                        <a:pt x="41" y="917"/>
                      </a:lnTo>
                      <a:lnTo>
                        <a:pt x="39" y="936"/>
                      </a:lnTo>
                      <a:lnTo>
                        <a:pt x="35" y="945"/>
                      </a:lnTo>
                      <a:lnTo>
                        <a:pt x="19" y="943"/>
                      </a:lnTo>
                      <a:lnTo>
                        <a:pt x="13" y="965"/>
                      </a:lnTo>
                      <a:lnTo>
                        <a:pt x="20" y="971"/>
                      </a:lnTo>
                      <a:lnTo>
                        <a:pt x="35" y="967"/>
                      </a:lnTo>
                      <a:lnTo>
                        <a:pt x="43" y="977"/>
                      </a:lnTo>
                      <a:lnTo>
                        <a:pt x="44" y="982"/>
                      </a:lnTo>
                      <a:lnTo>
                        <a:pt x="32" y="990"/>
                      </a:lnTo>
                      <a:lnTo>
                        <a:pt x="33" y="1003"/>
                      </a:lnTo>
                      <a:lnTo>
                        <a:pt x="19" y="1006"/>
                      </a:lnTo>
                      <a:lnTo>
                        <a:pt x="9" y="999"/>
                      </a:lnTo>
                      <a:lnTo>
                        <a:pt x="11" y="1017"/>
                      </a:lnTo>
                      <a:lnTo>
                        <a:pt x="9" y="1030"/>
                      </a:lnTo>
                      <a:lnTo>
                        <a:pt x="0" y="1030"/>
                      </a:lnTo>
                      <a:lnTo>
                        <a:pt x="22" y="1053"/>
                      </a:lnTo>
                      <a:lnTo>
                        <a:pt x="33" y="1066"/>
                      </a:lnTo>
                      <a:lnTo>
                        <a:pt x="39" y="1084"/>
                      </a:lnTo>
                      <a:lnTo>
                        <a:pt x="61" y="1097"/>
                      </a:lnTo>
                      <a:lnTo>
                        <a:pt x="85" y="1110"/>
                      </a:lnTo>
                      <a:lnTo>
                        <a:pt x="108" y="1110"/>
                      </a:lnTo>
                      <a:lnTo>
                        <a:pt x="141" y="1088"/>
                      </a:lnTo>
                      <a:lnTo>
                        <a:pt x="174" y="1064"/>
                      </a:lnTo>
                      <a:lnTo>
                        <a:pt x="204" y="1023"/>
                      </a:lnTo>
                      <a:lnTo>
                        <a:pt x="209" y="1019"/>
                      </a:lnTo>
                      <a:lnTo>
                        <a:pt x="217" y="1032"/>
                      </a:lnTo>
                      <a:lnTo>
                        <a:pt x="232" y="1023"/>
                      </a:lnTo>
                      <a:lnTo>
                        <a:pt x="237" y="1008"/>
                      </a:lnTo>
                      <a:lnTo>
                        <a:pt x="239" y="990"/>
                      </a:lnTo>
                      <a:lnTo>
                        <a:pt x="254" y="967"/>
                      </a:lnTo>
                      <a:lnTo>
                        <a:pt x="248" y="993"/>
                      </a:lnTo>
                      <a:lnTo>
                        <a:pt x="256" y="997"/>
                      </a:lnTo>
                      <a:lnTo>
                        <a:pt x="252" y="1008"/>
                      </a:lnTo>
                      <a:lnTo>
                        <a:pt x="256" y="1028"/>
                      </a:lnTo>
                      <a:lnTo>
                        <a:pt x="263" y="1045"/>
                      </a:lnTo>
                      <a:lnTo>
                        <a:pt x="272" y="1040"/>
                      </a:lnTo>
                    </a:path>
                  </a:pathLst>
                </a:custGeom>
                <a:grpFill/>
                <a:ln w="12700">
                  <a:noFill/>
                  <a:prstDash val="solid"/>
                  <a:round/>
                  <a:headEnd/>
                  <a:tailEnd/>
                </a:ln>
              </p:spPr>
              <p:txBody>
                <a:bodyPr/>
                <a:lstStyle/>
                <a:p>
                  <a:endParaRPr lang="de-DE"/>
                </a:p>
              </p:txBody>
            </p:sp>
          </p:grpSp>
          <p:grpSp>
            <p:nvGrpSpPr>
              <p:cNvPr id="10" name="Group 40" descr="Small checker board"/>
              <p:cNvGrpSpPr>
                <a:grpSpLocks noChangeAspect="1"/>
              </p:cNvGrpSpPr>
              <p:nvPr/>
            </p:nvGrpSpPr>
            <p:grpSpPr bwMode="auto">
              <a:xfrm>
                <a:off x="1346" y="2649"/>
                <a:ext cx="299" cy="287"/>
                <a:chOff x="2129" y="532"/>
                <a:chExt cx="641" cy="635"/>
              </a:xfrm>
              <a:grpFill/>
            </p:grpSpPr>
            <p:sp>
              <p:nvSpPr>
                <p:cNvPr id="292" name="Freeform 41"/>
                <p:cNvSpPr>
                  <a:spLocks noChangeAspect="1"/>
                </p:cNvSpPr>
                <p:nvPr/>
              </p:nvSpPr>
              <p:spPr bwMode="auto">
                <a:xfrm>
                  <a:off x="2433" y="726"/>
                  <a:ext cx="30" cy="39"/>
                </a:xfrm>
                <a:custGeom>
                  <a:avLst/>
                  <a:gdLst>
                    <a:gd name="T0" fmla="*/ 30 w 30"/>
                    <a:gd name="T1" fmla="*/ 6 h 39"/>
                    <a:gd name="T2" fmla="*/ 27 w 30"/>
                    <a:gd name="T3" fmla="*/ 15 h 39"/>
                    <a:gd name="T4" fmla="*/ 30 w 30"/>
                    <a:gd name="T5" fmla="*/ 33 h 39"/>
                    <a:gd name="T6" fmla="*/ 9 w 30"/>
                    <a:gd name="T7" fmla="*/ 39 h 39"/>
                    <a:gd name="T8" fmla="*/ 0 w 30"/>
                    <a:gd name="T9" fmla="*/ 30 h 39"/>
                    <a:gd name="T10" fmla="*/ 0 w 30"/>
                    <a:gd name="T11" fmla="*/ 15 h 39"/>
                    <a:gd name="T12" fmla="*/ 6 w 30"/>
                    <a:gd name="T13" fmla="*/ 0 h 39"/>
                    <a:gd name="T14" fmla="*/ 30 w 30"/>
                    <a:gd name="T15" fmla="*/ 6 h 3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39"/>
                    <a:gd name="T26" fmla="*/ 30 w 30"/>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39">
                      <a:moveTo>
                        <a:pt x="30" y="6"/>
                      </a:moveTo>
                      <a:lnTo>
                        <a:pt x="27" y="15"/>
                      </a:lnTo>
                      <a:lnTo>
                        <a:pt x="30" y="33"/>
                      </a:lnTo>
                      <a:lnTo>
                        <a:pt x="9" y="39"/>
                      </a:lnTo>
                      <a:lnTo>
                        <a:pt x="0" y="30"/>
                      </a:lnTo>
                      <a:lnTo>
                        <a:pt x="0" y="15"/>
                      </a:lnTo>
                      <a:lnTo>
                        <a:pt x="6" y="0"/>
                      </a:lnTo>
                      <a:lnTo>
                        <a:pt x="30" y="6"/>
                      </a:lnTo>
                      <a:close/>
                    </a:path>
                  </a:pathLst>
                </a:custGeom>
                <a:grpFill/>
                <a:ln w="12700">
                  <a:noFill/>
                  <a:prstDash val="solid"/>
                  <a:round/>
                  <a:headEnd/>
                  <a:tailEnd/>
                </a:ln>
              </p:spPr>
              <p:txBody>
                <a:bodyPr/>
                <a:lstStyle/>
                <a:p>
                  <a:endParaRPr lang="de-DE"/>
                </a:p>
              </p:txBody>
            </p:sp>
            <p:sp>
              <p:nvSpPr>
                <p:cNvPr id="293" name="Freeform 42"/>
                <p:cNvSpPr>
                  <a:spLocks noChangeAspect="1"/>
                </p:cNvSpPr>
                <p:nvPr/>
              </p:nvSpPr>
              <p:spPr bwMode="auto">
                <a:xfrm>
                  <a:off x="2385" y="753"/>
                  <a:ext cx="27" cy="21"/>
                </a:xfrm>
                <a:custGeom>
                  <a:avLst/>
                  <a:gdLst>
                    <a:gd name="T0" fmla="*/ 24 w 27"/>
                    <a:gd name="T1" fmla="*/ 0 h 21"/>
                    <a:gd name="T2" fmla="*/ 27 w 27"/>
                    <a:gd name="T3" fmla="*/ 15 h 21"/>
                    <a:gd name="T4" fmla="*/ 6 w 27"/>
                    <a:gd name="T5" fmla="*/ 21 h 21"/>
                    <a:gd name="T6" fmla="*/ 0 w 27"/>
                    <a:gd name="T7" fmla="*/ 6 h 21"/>
                    <a:gd name="T8" fmla="*/ 24 w 27"/>
                    <a:gd name="T9" fmla="*/ 0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24" y="0"/>
                      </a:moveTo>
                      <a:lnTo>
                        <a:pt x="27" y="15"/>
                      </a:lnTo>
                      <a:lnTo>
                        <a:pt x="6" y="21"/>
                      </a:lnTo>
                      <a:lnTo>
                        <a:pt x="0" y="6"/>
                      </a:lnTo>
                      <a:lnTo>
                        <a:pt x="24" y="0"/>
                      </a:lnTo>
                      <a:close/>
                    </a:path>
                  </a:pathLst>
                </a:custGeom>
                <a:grpFill/>
                <a:ln w="12700">
                  <a:noFill/>
                  <a:prstDash val="solid"/>
                  <a:round/>
                  <a:headEnd/>
                  <a:tailEnd/>
                </a:ln>
              </p:spPr>
              <p:txBody>
                <a:bodyPr/>
                <a:lstStyle/>
                <a:p>
                  <a:endParaRPr lang="de-DE"/>
                </a:p>
              </p:txBody>
            </p:sp>
            <p:sp>
              <p:nvSpPr>
                <p:cNvPr id="294" name="Freeform 43"/>
                <p:cNvSpPr>
                  <a:spLocks noChangeAspect="1"/>
                </p:cNvSpPr>
                <p:nvPr/>
              </p:nvSpPr>
              <p:spPr bwMode="auto">
                <a:xfrm>
                  <a:off x="2394" y="709"/>
                  <a:ext cx="33" cy="26"/>
                </a:xfrm>
                <a:custGeom>
                  <a:avLst/>
                  <a:gdLst>
                    <a:gd name="T0" fmla="*/ 0 w 33"/>
                    <a:gd name="T1" fmla="*/ 17 h 26"/>
                    <a:gd name="T2" fmla="*/ 24 w 33"/>
                    <a:gd name="T3" fmla="*/ 26 h 26"/>
                    <a:gd name="T4" fmla="*/ 33 w 33"/>
                    <a:gd name="T5" fmla="*/ 6 h 26"/>
                    <a:gd name="T6" fmla="*/ 18 w 33"/>
                    <a:gd name="T7" fmla="*/ 0 h 26"/>
                    <a:gd name="T8" fmla="*/ 9 w 33"/>
                    <a:gd name="T9" fmla="*/ 6 h 26"/>
                    <a:gd name="T10" fmla="*/ 0 w 33"/>
                    <a:gd name="T11" fmla="*/ 11 h 26"/>
                    <a:gd name="T12" fmla="*/ 0 w 33"/>
                    <a:gd name="T13" fmla="*/ 17 h 26"/>
                    <a:gd name="T14" fmla="*/ 0 60000 65536"/>
                    <a:gd name="T15" fmla="*/ 0 60000 65536"/>
                    <a:gd name="T16" fmla="*/ 0 60000 65536"/>
                    <a:gd name="T17" fmla="*/ 0 60000 65536"/>
                    <a:gd name="T18" fmla="*/ 0 60000 65536"/>
                    <a:gd name="T19" fmla="*/ 0 60000 65536"/>
                    <a:gd name="T20" fmla="*/ 0 60000 65536"/>
                    <a:gd name="T21" fmla="*/ 0 w 33"/>
                    <a:gd name="T22" fmla="*/ 0 h 26"/>
                    <a:gd name="T23" fmla="*/ 33 w 3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6">
                      <a:moveTo>
                        <a:pt x="0" y="17"/>
                      </a:moveTo>
                      <a:lnTo>
                        <a:pt x="24" y="26"/>
                      </a:lnTo>
                      <a:lnTo>
                        <a:pt x="33" y="6"/>
                      </a:lnTo>
                      <a:lnTo>
                        <a:pt x="18" y="0"/>
                      </a:lnTo>
                      <a:lnTo>
                        <a:pt x="9" y="6"/>
                      </a:lnTo>
                      <a:lnTo>
                        <a:pt x="0" y="11"/>
                      </a:lnTo>
                      <a:lnTo>
                        <a:pt x="0" y="17"/>
                      </a:lnTo>
                      <a:close/>
                    </a:path>
                  </a:pathLst>
                </a:custGeom>
                <a:grpFill/>
                <a:ln w="12700">
                  <a:noFill/>
                  <a:prstDash val="solid"/>
                  <a:round/>
                  <a:headEnd/>
                  <a:tailEnd/>
                </a:ln>
              </p:spPr>
              <p:txBody>
                <a:bodyPr/>
                <a:lstStyle/>
                <a:p>
                  <a:endParaRPr lang="de-DE"/>
                </a:p>
              </p:txBody>
            </p:sp>
            <p:sp>
              <p:nvSpPr>
                <p:cNvPr id="295" name="Freeform 44"/>
                <p:cNvSpPr>
                  <a:spLocks noChangeAspect="1"/>
                </p:cNvSpPr>
                <p:nvPr/>
              </p:nvSpPr>
              <p:spPr bwMode="auto">
                <a:xfrm>
                  <a:off x="2433" y="686"/>
                  <a:ext cx="24" cy="16"/>
                </a:xfrm>
                <a:custGeom>
                  <a:avLst/>
                  <a:gdLst>
                    <a:gd name="T0" fmla="*/ 0 w 24"/>
                    <a:gd name="T1" fmla="*/ 16 h 16"/>
                    <a:gd name="T2" fmla="*/ 18 w 24"/>
                    <a:gd name="T3" fmla="*/ 0 h 16"/>
                    <a:gd name="T4" fmla="*/ 24 w 24"/>
                    <a:gd name="T5" fmla="*/ 6 h 16"/>
                    <a:gd name="T6" fmla="*/ 0 w 24"/>
                    <a:gd name="T7" fmla="*/ 16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16"/>
                      </a:moveTo>
                      <a:lnTo>
                        <a:pt x="18" y="0"/>
                      </a:lnTo>
                      <a:lnTo>
                        <a:pt x="24" y="6"/>
                      </a:lnTo>
                      <a:lnTo>
                        <a:pt x="0" y="16"/>
                      </a:lnTo>
                      <a:close/>
                    </a:path>
                  </a:pathLst>
                </a:custGeom>
                <a:grpFill/>
                <a:ln w="12700">
                  <a:noFill/>
                  <a:prstDash val="solid"/>
                  <a:round/>
                  <a:headEnd/>
                  <a:tailEnd/>
                </a:ln>
              </p:spPr>
              <p:txBody>
                <a:bodyPr/>
                <a:lstStyle/>
                <a:p>
                  <a:endParaRPr lang="de-DE"/>
                </a:p>
              </p:txBody>
            </p:sp>
            <p:sp>
              <p:nvSpPr>
                <p:cNvPr id="296" name="Freeform 45"/>
                <p:cNvSpPr>
                  <a:spLocks noChangeAspect="1"/>
                </p:cNvSpPr>
                <p:nvPr/>
              </p:nvSpPr>
              <p:spPr bwMode="auto">
                <a:xfrm>
                  <a:off x="2345" y="762"/>
                  <a:ext cx="18" cy="18"/>
                </a:xfrm>
                <a:custGeom>
                  <a:avLst/>
                  <a:gdLst>
                    <a:gd name="T0" fmla="*/ 15 w 18"/>
                    <a:gd name="T1" fmla="*/ 0 h 18"/>
                    <a:gd name="T2" fmla="*/ 18 w 18"/>
                    <a:gd name="T3" fmla="*/ 15 h 18"/>
                    <a:gd name="T4" fmla="*/ 0 w 18"/>
                    <a:gd name="T5" fmla="*/ 18 h 18"/>
                    <a:gd name="T6" fmla="*/ 15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5" y="0"/>
                      </a:moveTo>
                      <a:lnTo>
                        <a:pt x="18" y="15"/>
                      </a:lnTo>
                      <a:lnTo>
                        <a:pt x="0" y="18"/>
                      </a:lnTo>
                      <a:lnTo>
                        <a:pt x="15" y="0"/>
                      </a:lnTo>
                      <a:close/>
                    </a:path>
                  </a:pathLst>
                </a:custGeom>
                <a:grpFill/>
                <a:ln w="12700">
                  <a:noFill/>
                  <a:prstDash val="solid"/>
                  <a:round/>
                  <a:headEnd/>
                  <a:tailEnd/>
                </a:ln>
              </p:spPr>
              <p:txBody>
                <a:bodyPr/>
                <a:lstStyle/>
                <a:p>
                  <a:endParaRPr lang="de-DE"/>
                </a:p>
              </p:txBody>
            </p:sp>
            <p:sp>
              <p:nvSpPr>
                <p:cNvPr id="297" name="Freeform 46"/>
                <p:cNvSpPr>
                  <a:spLocks noChangeAspect="1"/>
                </p:cNvSpPr>
                <p:nvPr/>
              </p:nvSpPr>
              <p:spPr bwMode="auto">
                <a:xfrm>
                  <a:off x="2536" y="637"/>
                  <a:ext cx="33" cy="27"/>
                </a:xfrm>
                <a:custGeom>
                  <a:avLst/>
                  <a:gdLst>
                    <a:gd name="T0" fmla="*/ 15 w 33"/>
                    <a:gd name="T1" fmla="*/ 0 h 27"/>
                    <a:gd name="T2" fmla="*/ 0 w 33"/>
                    <a:gd name="T3" fmla="*/ 12 h 27"/>
                    <a:gd name="T4" fmla="*/ 21 w 33"/>
                    <a:gd name="T5" fmla="*/ 27 h 27"/>
                    <a:gd name="T6" fmla="*/ 33 w 33"/>
                    <a:gd name="T7" fmla="*/ 12 h 27"/>
                    <a:gd name="T8" fmla="*/ 15 w 33"/>
                    <a:gd name="T9" fmla="*/ 0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15" y="0"/>
                      </a:moveTo>
                      <a:lnTo>
                        <a:pt x="0" y="12"/>
                      </a:lnTo>
                      <a:lnTo>
                        <a:pt x="21" y="27"/>
                      </a:lnTo>
                      <a:lnTo>
                        <a:pt x="33" y="12"/>
                      </a:lnTo>
                      <a:lnTo>
                        <a:pt x="15" y="0"/>
                      </a:lnTo>
                      <a:close/>
                    </a:path>
                  </a:pathLst>
                </a:custGeom>
                <a:grpFill/>
                <a:ln w="12700">
                  <a:noFill/>
                  <a:prstDash val="solid"/>
                  <a:round/>
                  <a:headEnd/>
                  <a:tailEnd/>
                </a:ln>
              </p:spPr>
              <p:txBody>
                <a:bodyPr/>
                <a:lstStyle/>
                <a:p>
                  <a:endParaRPr lang="de-DE"/>
                </a:p>
              </p:txBody>
            </p:sp>
            <p:sp>
              <p:nvSpPr>
                <p:cNvPr id="298" name="Freeform 47"/>
                <p:cNvSpPr>
                  <a:spLocks noChangeAspect="1"/>
                </p:cNvSpPr>
                <p:nvPr/>
              </p:nvSpPr>
              <p:spPr bwMode="auto">
                <a:xfrm>
                  <a:off x="2566" y="613"/>
                  <a:ext cx="33" cy="27"/>
                </a:xfrm>
                <a:custGeom>
                  <a:avLst/>
                  <a:gdLst>
                    <a:gd name="T0" fmla="*/ 0 w 33"/>
                    <a:gd name="T1" fmla="*/ 9 h 27"/>
                    <a:gd name="T2" fmla="*/ 15 w 33"/>
                    <a:gd name="T3" fmla="*/ 27 h 27"/>
                    <a:gd name="T4" fmla="*/ 33 w 33"/>
                    <a:gd name="T5" fmla="*/ 15 h 27"/>
                    <a:gd name="T6" fmla="*/ 18 w 33"/>
                    <a:gd name="T7" fmla="*/ 0 h 27"/>
                    <a:gd name="T8" fmla="*/ 0 w 33"/>
                    <a:gd name="T9" fmla="*/ 9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0" y="9"/>
                      </a:moveTo>
                      <a:lnTo>
                        <a:pt x="15" y="27"/>
                      </a:lnTo>
                      <a:lnTo>
                        <a:pt x="33" y="15"/>
                      </a:lnTo>
                      <a:lnTo>
                        <a:pt x="18" y="0"/>
                      </a:lnTo>
                      <a:lnTo>
                        <a:pt x="0" y="9"/>
                      </a:lnTo>
                      <a:close/>
                    </a:path>
                  </a:pathLst>
                </a:custGeom>
                <a:grpFill/>
                <a:ln w="12700">
                  <a:noFill/>
                  <a:prstDash val="solid"/>
                  <a:round/>
                  <a:headEnd/>
                  <a:tailEnd/>
                </a:ln>
              </p:spPr>
              <p:txBody>
                <a:bodyPr/>
                <a:lstStyle/>
                <a:p>
                  <a:endParaRPr lang="de-DE"/>
                </a:p>
              </p:txBody>
            </p:sp>
            <p:sp>
              <p:nvSpPr>
                <p:cNvPr id="299" name="Freeform 48"/>
                <p:cNvSpPr>
                  <a:spLocks noChangeAspect="1"/>
                </p:cNvSpPr>
                <p:nvPr/>
              </p:nvSpPr>
              <p:spPr bwMode="auto">
                <a:xfrm>
                  <a:off x="2653" y="562"/>
                  <a:ext cx="48" cy="33"/>
                </a:xfrm>
                <a:custGeom>
                  <a:avLst/>
                  <a:gdLst>
                    <a:gd name="T0" fmla="*/ 21 w 48"/>
                    <a:gd name="T1" fmla="*/ 9 h 33"/>
                    <a:gd name="T2" fmla="*/ 30 w 48"/>
                    <a:gd name="T3" fmla="*/ 15 h 33"/>
                    <a:gd name="T4" fmla="*/ 48 w 48"/>
                    <a:gd name="T5" fmla="*/ 0 h 33"/>
                    <a:gd name="T6" fmla="*/ 39 w 48"/>
                    <a:gd name="T7" fmla="*/ 30 h 33"/>
                    <a:gd name="T8" fmla="*/ 21 w 48"/>
                    <a:gd name="T9" fmla="*/ 33 h 33"/>
                    <a:gd name="T10" fmla="*/ 0 w 48"/>
                    <a:gd name="T11" fmla="*/ 12 h 33"/>
                    <a:gd name="T12" fmla="*/ 21 w 48"/>
                    <a:gd name="T13" fmla="*/ 9 h 33"/>
                    <a:gd name="T14" fmla="*/ 0 60000 65536"/>
                    <a:gd name="T15" fmla="*/ 0 60000 65536"/>
                    <a:gd name="T16" fmla="*/ 0 60000 65536"/>
                    <a:gd name="T17" fmla="*/ 0 60000 65536"/>
                    <a:gd name="T18" fmla="*/ 0 60000 65536"/>
                    <a:gd name="T19" fmla="*/ 0 60000 65536"/>
                    <a:gd name="T20" fmla="*/ 0 60000 65536"/>
                    <a:gd name="T21" fmla="*/ 0 w 48"/>
                    <a:gd name="T22" fmla="*/ 0 h 33"/>
                    <a:gd name="T23" fmla="*/ 48 w 4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3">
                      <a:moveTo>
                        <a:pt x="21" y="9"/>
                      </a:moveTo>
                      <a:lnTo>
                        <a:pt x="30" y="15"/>
                      </a:lnTo>
                      <a:lnTo>
                        <a:pt x="48" y="0"/>
                      </a:lnTo>
                      <a:lnTo>
                        <a:pt x="39" y="30"/>
                      </a:lnTo>
                      <a:lnTo>
                        <a:pt x="21" y="33"/>
                      </a:lnTo>
                      <a:lnTo>
                        <a:pt x="0" y="12"/>
                      </a:lnTo>
                      <a:lnTo>
                        <a:pt x="21" y="9"/>
                      </a:lnTo>
                      <a:close/>
                    </a:path>
                  </a:pathLst>
                </a:custGeom>
                <a:grpFill/>
                <a:ln w="12700">
                  <a:noFill/>
                  <a:prstDash val="solid"/>
                  <a:round/>
                  <a:headEnd/>
                  <a:tailEnd/>
                </a:ln>
              </p:spPr>
              <p:txBody>
                <a:bodyPr/>
                <a:lstStyle/>
                <a:p>
                  <a:endParaRPr lang="de-DE"/>
                </a:p>
              </p:txBody>
            </p:sp>
            <p:sp>
              <p:nvSpPr>
                <p:cNvPr id="300" name="Freeform 49"/>
                <p:cNvSpPr>
                  <a:spLocks noChangeAspect="1"/>
                </p:cNvSpPr>
                <p:nvPr/>
              </p:nvSpPr>
              <p:spPr bwMode="auto">
                <a:xfrm>
                  <a:off x="2746" y="532"/>
                  <a:ext cx="24" cy="18"/>
                </a:xfrm>
                <a:custGeom>
                  <a:avLst/>
                  <a:gdLst>
                    <a:gd name="T0" fmla="*/ 12 w 24"/>
                    <a:gd name="T1" fmla="*/ 0 h 18"/>
                    <a:gd name="T2" fmla="*/ 21 w 24"/>
                    <a:gd name="T3" fmla="*/ 6 h 18"/>
                    <a:gd name="T4" fmla="*/ 24 w 24"/>
                    <a:gd name="T5" fmla="*/ 18 h 18"/>
                    <a:gd name="T6" fmla="*/ 0 w 24"/>
                    <a:gd name="T7" fmla="*/ 18 h 18"/>
                    <a:gd name="T8" fmla="*/ 12 w 24"/>
                    <a:gd name="T9" fmla="*/ 0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12" y="0"/>
                      </a:moveTo>
                      <a:lnTo>
                        <a:pt x="21" y="6"/>
                      </a:lnTo>
                      <a:lnTo>
                        <a:pt x="24" y="18"/>
                      </a:lnTo>
                      <a:lnTo>
                        <a:pt x="0" y="18"/>
                      </a:lnTo>
                      <a:lnTo>
                        <a:pt x="12" y="0"/>
                      </a:lnTo>
                      <a:close/>
                    </a:path>
                  </a:pathLst>
                </a:custGeom>
                <a:grpFill/>
                <a:ln w="12700">
                  <a:noFill/>
                  <a:prstDash val="solid"/>
                  <a:round/>
                  <a:headEnd/>
                  <a:tailEnd/>
                </a:ln>
              </p:spPr>
              <p:txBody>
                <a:bodyPr/>
                <a:lstStyle/>
                <a:p>
                  <a:endParaRPr lang="de-DE"/>
                </a:p>
              </p:txBody>
            </p:sp>
            <p:sp>
              <p:nvSpPr>
                <p:cNvPr id="301" name="Freeform 50"/>
                <p:cNvSpPr>
                  <a:spLocks noChangeAspect="1"/>
                </p:cNvSpPr>
                <p:nvPr/>
              </p:nvSpPr>
              <p:spPr bwMode="auto">
                <a:xfrm>
                  <a:off x="2129" y="1146"/>
                  <a:ext cx="36" cy="21"/>
                </a:xfrm>
                <a:custGeom>
                  <a:avLst/>
                  <a:gdLst>
                    <a:gd name="T0" fmla="*/ 36 w 36"/>
                    <a:gd name="T1" fmla="*/ 12 h 21"/>
                    <a:gd name="T2" fmla="*/ 9 w 36"/>
                    <a:gd name="T3" fmla="*/ 0 h 21"/>
                    <a:gd name="T4" fmla="*/ 0 w 36"/>
                    <a:gd name="T5" fmla="*/ 9 h 21"/>
                    <a:gd name="T6" fmla="*/ 3 w 36"/>
                    <a:gd name="T7" fmla="*/ 21 h 21"/>
                    <a:gd name="T8" fmla="*/ 36 w 36"/>
                    <a:gd name="T9" fmla="*/ 12 h 21"/>
                    <a:gd name="T10" fmla="*/ 0 60000 65536"/>
                    <a:gd name="T11" fmla="*/ 0 60000 65536"/>
                    <a:gd name="T12" fmla="*/ 0 60000 65536"/>
                    <a:gd name="T13" fmla="*/ 0 60000 65536"/>
                    <a:gd name="T14" fmla="*/ 0 60000 65536"/>
                    <a:gd name="T15" fmla="*/ 0 w 36"/>
                    <a:gd name="T16" fmla="*/ 0 h 21"/>
                    <a:gd name="T17" fmla="*/ 36 w 36"/>
                    <a:gd name="T18" fmla="*/ 21 h 21"/>
                  </a:gdLst>
                  <a:ahLst/>
                  <a:cxnLst>
                    <a:cxn ang="T10">
                      <a:pos x="T0" y="T1"/>
                    </a:cxn>
                    <a:cxn ang="T11">
                      <a:pos x="T2" y="T3"/>
                    </a:cxn>
                    <a:cxn ang="T12">
                      <a:pos x="T4" y="T5"/>
                    </a:cxn>
                    <a:cxn ang="T13">
                      <a:pos x="T6" y="T7"/>
                    </a:cxn>
                    <a:cxn ang="T14">
                      <a:pos x="T8" y="T9"/>
                    </a:cxn>
                  </a:cxnLst>
                  <a:rect l="T15" t="T16" r="T17" b="T18"/>
                  <a:pathLst>
                    <a:path w="36" h="21">
                      <a:moveTo>
                        <a:pt x="36" y="12"/>
                      </a:moveTo>
                      <a:lnTo>
                        <a:pt x="9" y="0"/>
                      </a:lnTo>
                      <a:lnTo>
                        <a:pt x="0" y="9"/>
                      </a:lnTo>
                      <a:lnTo>
                        <a:pt x="3" y="21"/>
                      </a:lnTo>
                      <a:lnTo>
                        <a:pt x="36" y="12"/>
                      </a:lnTo>
                      <a:close/>
                    </a:path>
                  </a:pathLst>
                </a:custGeom>
                <a:grpFill/>
                <a:ln w="12700">
                  <a:noFill/>
                  <a:prstDash val="solid"/>
                  <a:round/>
                  <a:headEnd/>
                  <a:tailEnd/>
                </a:ln>
              </p:spPr>
              <p:txBody>
                <a:bodyPr/>
                <a:lstStyle/>
                <a:p>
                  <a:endParaRPr lang="de-DE"/>
                </a:p>
              </p:txBody>
            </p:sp>
          </p:grpSp>
          <p:sp>
            <p:nvSpPr>
              <p:cNvPr id="232" name="Freeform 51"/>
              <p:cNvSpPr>
                <a:spLocks noChangeAspect="1"/>
              </p:cNvSpPr>
              <p:nvPr/>
            </p:nvSpPr>
            <p:spPr bwMode="auto">
              <a:xfrm>
                <a:off x="936" y="3842"/>
                <a:ext cx="36" cy="26"/>
              </a:xfrm>
              <a:custGeom>
                <a:avLst/>
                <a:gdLst>
                  <a:gd name="T0" fmla="*/ 89 w 31"/>
                  <a:gd name="T1" fmla="*/ 0 h 22"/>
                  <a:gd name="T2" fmla="*/ 48 w 31"/>
                  <a:gd name="T3" fmla="*/ 0 h 22"/>
                  <a:gd name="T4" fmla="*/ 0 w 31"/>
                  <a:gd name="T5" fmla="*/ 48 h 22"/>
                  <a:gd name="T6" fmla="*/ 22 w 31"/>
                  <a:gd name="T7" fmla="*/ 72 h 22"/>
                  <a:gd name="T8" fmla="*/ 66 w 31"/>
                  <a:gd name="T9" fmla="*/ 72 h 22"/>
                  <a:gd name="T10" fmla="*/ 89 w 31"/>
                  <a:gd name="T11" fmla="*/ 0 h 22"/>
                  <a:gd name="T12" fmla="*/ 0 60000 65536"/>
                  <a:gd name="T13" fmla="*/ 0 60000 65536"/>
                  <a:gd name="T14" fmla="*/ 0 60000 65536"/>
                  <a:gd name="T15" fmla="*/ 0 60000 65536"/>
                  <a:gd name="T16" fmla="*/ 0 60000 65536"/>
                  <a:gd name="T17" fmla="*/ 0 60000 65536"/>
                  <a:gd name="T18" fmla="*/ 0 w 31"/>
                  <a:gd name="T19" fmla="*/ 0 h 22"/>
                  <a:gd name="T20" fmla="*/ 31 w 3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1" h="22">
                    <a:moveTo>
                      <a:pt x="31" y="0"/>
                    </a:moveTo>
                    <a:lnTo>
                      <a:pt x="16" y="0"/>
                    </a:lnTo>
                    <a:lnTo>
                      <a:pt x="0" y="15"/>
                    </a:lnTo>
                    <a:lnTo>
                      <a:pt x="8" y="22"/>
                    </a:lnTo>
                    <a:lnTo>
                      <a:pt x="23" y="22"/>
                    </a:lnTo>
                    <a:lnTo>
                      <a:pt x="31" y="0"/>
                    </a:lnTo>
                    <a:close/>
                  </a:path>
                </a:pathLst>
              </a:custGeom>
              <a:grpFill/>
              <a:ln w="12700">
                <a:noFill/>
                <a:prstDash val="solid"/>
                <a:round/>
                <a:headEnd/>
                <a:tailEnd/>
              </a:ln>
            </p:spPr>
            <p:txBody>
              <a:bodyPr/>
              <a:lstStyle/>
              <a:p>
                <a:endParaRPr lang="de-DE"/>
              </a:p>
            </p:txBody>
          </p:sp>
          <p:sp>
            <p:nvSpPr>
              <p:cNvPr id="233" name="Freeform 52"/>
              <p:cNvSpPr>
                <a:spLocks noChangeAspect="1"/>
              </p:cNvSpPr>
              <p:nvPr/>
            </p:nvSpPr>
            <p:spPr bwMode="auto">
              <a:xfrm>
                <a:off x="999" y="3832"/>
                <a:ext cx="34" cy="26"/>
              </a:xfrm>
              <a:custGeom>
                <a:avLst/>
                <a:gdLst>
                  <a:gd name="T0" fmla="*/ 0 w 71"/>
                  <a:gd name="T1" fmla="*/ 0 h 56"/>
                  <a:gd name="T2" fmla="*/ 0 w 71"/>
                  <a:gd name="T3" fmla="*/ 0 h 56"/>
                  <a:gd name="T4" fmla="*/ 0 w 71"/>
                  <a:gd name="T5" fmla="*/ 0 h 56"/>
                  <a:gd name="T6" fmla="*/ 0 w 71"/>
                  <a:gd name="T7" fmla="*/ 0 h 56"/>
                  <a:gd name="T8" fmla="*/ 0 w 71"/>
                  <a:gd name="T9" fmla="*/ 0 h 56"/>
                  <a:gd name="T10" fmla="*/ 0 w 71"/>
                  <a:gd name="T11" fmla="*/ 0 h 56"/>
                  <a:gd name="T12" fmla="*/ 0 w 71"/>
                  <a:gd name="T13" fmla="*/ 0 h 56"/>
                  <a:gd name="T14" fmla="*/ 0 w 71"/>
                  <a:gd name="T15" fmla="*/ 0 h 56"/>
                  <a:gd name="T16" fmla="*/ 0 w 71"/>
                  <a:gd name="T17" fmla="*/ 0 h 56"/>
                  <a:gd name="T18" fmla="*/ 0 w 71"/>
                  <a:gd name="T19" fmla="*/ 0 h 56"/>
                  <a:gd name="T20" fmla="*/ 0 w 71"/>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56"/>
                  <a:gd name="T35" fmla="*/ 71 w 71"/>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56">
                    <a:moveTo>
                      <a:pt x="52" y="0"/>
                    </a:moveTo>
                    <a:lnTo>
                      <a:pt x="45" y="7"/>
                    </a:lnTo>
                    <a:lnTo>
                      <a:pt x="15" y="11"/>
                    </a:lnTo>
                    <a:lnTo>
                      <a:pt x="0" y="30"/>
                    </a:lnTo>
                    <a:lnTo>
                      <a:pt x="22" y="45"/>
                    </a:lnTo>
                    <a:lnTo>
                      <a:pt x="34" y="56"/>
                    </a:lnTo>
                    <a:lnTo>
                      <a:pt x="56" y="52"/>
                    </a:lnTo>
                    <a:lnTo>
                      <a:pt x="71" y="45"/>
                    </a:lnTo>
                    <a:lnTo>
                      <a:pt x="67" y="30"/>
                    </a:lnTo>
                    <a:lnTo>
                      <a:pt x="56" y="19"/>
                    </a:lnTo>
                    <a:lnTo>
                      <a:pt x="52" y="0"/>
                    </a:lnTo>
                    <a:close/>
                  </a:path>
                </a:pathLst>
              </a:custGeom>
              <a:grpFill/>
              <a:ln w="12700">
                <a:noFill/>
                <a:prstDash val="solid"/>
                <a:round/>
                <a:headEnd/>
                <a:tailEnd/>
              </a:ln>
            </p:spPr>
            <p:txBody>
              <a:bodyPr/>
              <a:lstStyle/>
              <a:p>
                <a:endParaRPr lang="de-DE"/>
              </a:p>
            </p:txBody>
          </p:sp>
          <p:sp>
            <p:nvSpPr>
              <p:cNvPr id="234" name="Freeform 53"/>
              <p:cNvSpPr>
                <a:spLocks noChangeAspect="1"/>
              </p:cNvSpPr>
              <p:nvPr/>
            </p:nvSpPr>
            <p:spPr bwMode="auto">
              <a:xfrm>
                <a:off x="1035" y="3813"/>
                <a:ext cx="28" cy="35"/>
              </a:xfrm>
              <a:custGeom>
                <a:avLst/>
                <a:gdLst>
                  <a:gd name="T0" fmla="*/ 60 w 23"/>
                  <a:gd name="T1" fmla="*/ 0 h 29"/>
                  <a:gd name="T2" fmla="*/ 0 w 23"/>
                  <a:gd name="T3" fmla="*/ 25 h 29"/>
                  <a:gd name="T4" fmla="*/ 49 w 23"/>
                  <a:gd name="T5" fmla="*/ 70 h 29"/>
                  <a:gd name="T6" fmla="*/ 90 w 23"/>
                  <a:gd name="T7" fmla="*/ 110 h 29"/>
                  <a:gd name="T8" fmla="*/ 60 w 23"/>
                  <a:gd name="T9" fmla="*/ 0 h 29"/>
                  <a:gd name="T10" fmla="*/ 0 60000 65536"/>
                  <a:gd name="T11" fmla="*/ 0 60000 65536"/>
                  <a:gd name="T12" fmla="*/ 0 60000 65536"/>
                  <a:gd name="T13" fmla="*/ 0 60000 65536"/>
                  <a:gd name="T14" fmla="*/ 0 60000 65536"/>
                  <a:gd name="T15" fmla="*/ 0 w 23"/>
                  <a:gd name="T16" fmla="*/ 0 h 29"/>
                  <a:gd name="T17" fmla="*/ 23 w 23"/>
                  <a:gd name="T18" fmla="*/ 29 h 29"/>
                </a:gdLst>
                <a:ahLst/>
                <a:cxnLst>
                  <a:cxn ang="T10">
                    <a:pos x="T0" y="T1"/>
                  </a:cxn>
                  <a:cxn ang="T11">
                    <a:pos x="T2" y="T3"/>
                  </a:cxn>
                  <a:cxn ang="T12">
                    <a:pos x="T4" y="T5"/>
                  </a:cxn>
                  <a:cxn ang="T13">
                    <a:pos x="T6" y="T7"/>
                  </a:cxn>
                  <a:cxn ang="T14">
                    <a:pos x="T8" y="T9"/>
                  </a:cxn>
                </a:cxnLst>
                <a:rect l="T15" t="T16" r="T17" b="T18"/>
                <a:pathLst>
                  <a:path w="23" h="29">
                    <a:moveTo>
                      <a:pt x="15" y="0"/>
                    </a:moveTo>
                    <a:lnTo>
                      <a:pt x="0" y="7"/>
                    </a:lnTo>
                    <a:lnTo>
                      <a:pt x="12" y="18"/>
                    </a:lnTo>
                    <a:lnTo>
                      <a:pt x="23" y="29"/>
                    </a:lnTo>
                    <a:lnTo>
                      <a:pt x="15" y="0"/>
                    </a:lnTo>
                    <a:close/>
                  </a:path>
                </a:pathLst>
              </a:custGeom>
              <a:grpFill/>
              <a:ln w="12700">
                <a:noFill/>
                <a:prstDash val="solid"/>
                <a:round/>
                <a:headEnd/>
                <a:tailEnd/>
              </a:ln>
            </p:spPr>
            <p:txBody>
              <a:bodyPr/>
              <a:lstStyle/>
              <a:p>
                <a:endParaRPr lang="de-DE"/>
              </a:p>
            </p:txBody>
          </p:sp>
          <p:sp>
            <p:nvSpPr>
              <p:cNvPr id="235" name="Freeform 54"/>
              <p:cNvSpPr>
                <a:spLocks noChangeAspect="1"/>
              </p:cNvSpPr>
              <p:nvPr/>
            </p:nvSpPr>
            <p:spPr bwMode="auto">
              <a:xfrm>
                <a:off x="1188" y="3821"/>
                <a:ext cx="56" cy="87"/>
              </a:xfrm>
              <a:custGeom>
                <a:avLst/>
                <a:gdLst>
                  <a:gd name="T0" fmla="*/ 0 w 119"/>
                  <a:gd name="T1" fmla="*/ 0 h 193"/>
                  <a:gd name="T2" fmla="*/ 0 w 119"/>
                  <a:gd name="T3" fmla="*/ 0 h 193"/>
                  <a:gd name="T4" fmla="*/ 0 w 119"/>
                  <a:gd name="T5" fmla="*/ 0 h 193"/>
                  <a:gd name="T6" fmla="*/ 0 w 119"/>
                  <a:gd name="T7" fmla="*/ 0 h 193"/>
                  <a:gd name="T8" fmla="*/ 0 w 119"/>
                  <a:gd name="T9" fmla="*/ 0 h 193"/>
                  <a:gd name="T10" fmla="*/ 0 w 119"/>
                  <a:gd name="T11" fmla="*/ 0 h 193"/>
                  <a:gd name="T12" fmla="*/ 0 w 119"/>
                  <a:gd name="T13" fmla="*/ 0 h 193"/>
                  <a:gd name="T14" fmla="*/ 0 w 119"/>
                  <a:gd name="T15" fmla="*/ 0 h 193"/>
                  <a:gd name="T16" fmla="*/ 0 w 119"/>
                  <a:gd name="T17" fmla="*/ 0 h 193"/>
                  <a:gd name="T18" fmla="*/ 0 w 119"/>
                  <a:gd name="T19" fmla="*/ 0 h 193"/>
                  <a:gd name="T20" fmla="*/ 0 w 119"/>
                  <a:gd name="T21" fmla="*/ 0 h 193"/>
                  <a:gd name="T22" fmla="*/ 0 w 119"/>
                  <a:gd name="T23" fmla="*/ 1 h 193"/>
                  <a:gd name="T24" fmla="*/ 0 w 119"/>
                  <a:gd name="T25" fmla="*/ 1 h 193"/>
                  <a:gd name="T26" fmla="*/ 0 w 119"/>
                  <a:gd name="T27" fmla="*/ 0 h 193"/>
                  <a:gd name="T28" fmla="*/ 0 w 119"/>
                  <a:gd name="T29" fmla="*/ 0 h 193"/>
                  <a:gd name="T30" fmla="*/ 0 w 119"/>
                  <a:gd name="T31" fmla="*/ 0 h 193"/>
                  <a:gd name="T32" fmla="*/ 0 w 119"/>
                  <a:gd name="T33" fmla="*/ 0 h 193"/>
                  <a:gd name="T34" fmla="*/ 0 w 119"/>
                  <a:gd name="T35" fmla="*/ 0 h 193"/>
                  <a:gd name="T36" fmla="*/ 0 w 119"/>
                  <a:gd name="T37" fmla="*/ 0 h 193"/>
                  <a:gd name="T38" fmla="*/ 0 w 119"/>
                  <a:gd name="T39" fmla="*/ 0 h 193"/>
                  <a:gd name="T40" fmla="*/ 0 w 119"/>
                  <a:gd name="T41" fmla="*/ 0 h 193"/>
                  <a:gd name="T42" fmla="*/ 0 w 119"/>
                  <a:gd name="T43" fmla="*/ 0 h 193"/>
                  <a:gd name="T44" fmla="*/ 0 w 119"/>
                  <a:gd name="T45" fmla="*/ 0 h 193"/>
                  <a:gd name="T46" fmla="*/ 0 w 119"/>
                  <a:gd name="T47" fmla="*/ 0 h 193"/>
                  <a:gd name="T48" fmla="*/ 0 w 119"/>
                  <a:gd name="T49" fmla="*/ 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93"/>
                  <a:gd name="T77" fmla="*/ 119 w 119"/>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93">
                    <a:moveTo>
                      <a:pt x="71" y="0"/>
                    </a:moveTo>
                    <a:lnTo>
                      <a:pt x="52" y="11"/>
                    </a:lnTo>
                    <a:lnTo>
                      <a:pt x="37" y="22"/>
                    </a:lnTo>
                    <a:lnTo>
                      <a:pt x="22" y="26"/>
                    </a:lnTo>
                    <a:lnTo>
                      <a:pt x="0" y="22"/>
                    </a:lnTo>
                    <a:lnTo>
                      <a:pt x="4" y="45"/>
                    </a:lnTo>
                    <a:lnTo>
                      <a:pt x="15" y="59"/>
                    </a:lnTo>
                    <a:lnTo>
                      <a:pt x="11" y="97"/>
                    </a:lnTo>
                    <a:lnTo>
                      <a:pt x="11" y="115"/>
                    </a:lnTo>
                    <a:lnTo>
                      <a:pt x="15" y="130"/>
                    </a:lnTo>
                    <a:lnTo>
                      <a:pt x="4" y="160"/>
                    </a:lnTo>
                    <a:lnTo>
                      <a:pt x="7" y="182"/>
                    </a:lnTo>
                    <a:lnTo>
                      <a:pt x="22" y="193"/>
                    </a:lnTo>
                    <a:lnTo>
                      <a:pt x="44" y="178"/>
                    </a:lnTo>
                    <a:lnTo>
                      <a:pt x="52" y="174"/>
                    </a:lnTo>
                    <a:lnTo>
                      <a:pt x="75" y="178"/>
                    </a:lnTo>
                    <a:lnTo>
                      <a:pt x="90" y="163"/>
                    </a:lnTo>
                    <a:lnTo>
                      <a:pt x="90" y="148"/>
                    </a:lnTo>
                    <a:lnTo>
                      <a:pt x="108" y="119"/>
                    </a:lnTo>
                    <a:lnTo>
                      <a:pt x="115" y="100"/>
                    </a:lnTo>
                    <a:lnTo>
                      <a:pt x="108" y="82"/>
                    </a:lnTo>
                    <a:lnTo>
                      <a:pt x="119" y="59"/>
                    </a:lnTo>
                    <a:lnTo>
                      <a:pt x="112" y="26"/>
                    </a:lnTo>
                    <a:lnTo>
                      <a:pt x="108" y="7"/>
                    </a:lnTo>
                    <a:lnTo>
                      <a:pt x="71" y="0"/>
                    </a:lnTo>
                    <a:close/>
                  </a:path>
                </a:pathLst>
              </a:custGeom>
              <a:grpFill/>
              <a:ln w="12700">
                <a:noFill/>
                <a:prstDash val="solid"/>
                <a:round/>
                <a:headEnd/>
                <a:tailEnd/>
              </a:ln>
            </p:spPr>
            <p:txBody>
              <a:bodyPr/>
              <a:lstStyle/>
              <a:p>
                <a:endParaRPr lang="de-DE"/>
              </a:p>
            </p:txBody>
          </p:sp>
          <p:sp>
            <p:nvSpPr>
              <p:cNvPr id="236" name="Freeform 55"/>
              <p:cNvSpPr>
                <a:spLocks noChangeAspect="1"/>
              </p:cNvSpPr>
              <p:nvPr/>
            </p:nvSpPr>
            <p:spPr bwMode="auto">
              <a:xfrm>
                <a:off x="1317" y="3957"/>
                <a:ext cx="101" cy="61"/>
              </a:xfrm>
              <a:custGeom>
                <a:avLst/>
                <a:gdLst>
                  <a:gd name="T0" fmla="*/ 1 w 216"/>
                  <a:gd name="T1" fmla="*/ 0 h 136"/>
                  <a:gd name="T2" fmla="*/ 1 w 216"/>
                  <a:gd name="T3" fmla="*/ 0 h 136"/>
                  <a:gd name="T4" fmla="*/ 1 w 216"/>
                  <a:gd name="T5" fmla="*/ 0 h 136"/>
                  <a:gd name="T6" fmla="*/ 1 w 216"/>
                  <a:gd name="T7" fmla="*/ 0 h 136"/>
                  <a:gd name="T8" fmla="*/ 1 w 216"/>
                  <a:gd name="T9" fmla="*/ 0 h 136"/>
                  <a:gd name="T10" fmla="*/ 1 w 216"/>
                  <a:gd name="T11" fmla="*/ 0 h 136"/>
                  <a:gd name="T12" fmla="*/ 1 w 216"/>
                  <a:gd name="T13" fmla="*/ 0 h 136"/>
                  <a:gd name="T14" fmla="*/ 1 w 216"/>
                  <a:gd name="T15" fmla="*/ 0 h 136"/>
                  <a:gd name="T16" fmla="*/ 1 w 216"/>
                  <a:gd name="T17" fmla="*/ 0 h 136"/>
                  <a:gd name="T18" fmla="*/ 1 w 216"/>
                  <a:gd name="T19" fmla="*/ 0 h 136"/>
                  <a:gd name="T20" fmla="*/ 0 w 216"/>
                  <a:gd name="T21" fmla="*/ 0 h 136"/>
                  <a:gd name="T22" fmla="*/ 0 w 216"/>
                  <a:gd name="T23" fmla="*/ 0 h 136"/>
                  <a:gd name="T24" fmla="*/ 0 w 216"/>
                  <a:gd name="T25" fmla="*/ 0 h 136"/>
                  <a:gd name="T26" fmla="*/ 0 w 216"/>
                  <a:gd name="T27" fmla="*/ 0 h 136"/>
                  <a:gd name="T28" fmla="*/ 0 w 216"/>
                  <a:gd name="T29" fmla="*/ 0 h 136"/>
                  <a:gd name="T30" fmla="*/ 0 w 216"/>
                  <a:gd name="T31" fmla="*/ 0 h 136"/>
                  <a:gd name="T32" fmla="*/ 0 w 216"/>
                  <a:gd name="T33" fmla="*/ 0 h 136"/>
                  <a:gd name="T34" fmla="*/ 0 w 216"/>
                  <a:gd name="T35" fmla="*/ 0 h 136"/>
                  <a:gd name="T36" fmla="*/ 0 w 216"/>
                  <a:gd name="T37" fmla="*/ 0 h 136"/>
                  <a:gd name="T38" fmla="*/ 0 w 216"/>
                  <a:gd name="T39" fmla="*/ 0 h 136"/>
                  <a:gd name="T40" fmla="*/ 0 w 216"/>
                  <a:gd name="T41" fmla="*/ 0 h 136"/>
                  <a:gd name="T42" fmla="*/ 0 w 216"/>
                  <a:gd name="T43" fmla="*/ 0 h 136"/>
                  <a:gd name="T44" fmla="*/ 0 w 216"/>
                  <a:gd name="T45" fmla="*/ 0 h 136"/>
                  <a:gd name="T46" fmla="*/ 0 w 216"/>
                  <a:gd name="T47" fmla="*/ 0 h 136"/>
                  <a:gd name="T48" fmla="*/ 0 w 216"/>
                  <a:gd name="T49" fmla="*/ 0 h 136"/>
                  <a:gd name="T50" fmla="*/ 0 w 216"/>
                  <a:gd name="T51" fmla="*/ 0 h 136"/>
                  <a:gd name="T52" fmla="*/ 0 w 216"/>
                  <a:gd name="T53" fmla="*/ 0 h 136"/>
                  <a:gd name="T54" fmla="*/ 1 w 216"/>
                  <a:gd name="T55" fmla="*/ 0 h 136"/>
                  <a:gd name="T56" fmla="*/ 1 w 216"/>
                  <a:gd name="T57" fmla="*/ 0 h 1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
                  <a:gd name="T88" fmla="*/ 0 h 136"/>
                  <a:gd name="T89" fmla="*/ 216 w 216"/>
                  <a:gd name="T90" fmla="*/ 136 h 1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 h="136">
                    <a:moveTo>
                      <a:pt x="205" y="0"/>
                    </a:moveTo>
                    <a:lnTo>
                      <a:pt x="216" y="11"/>
                    </a:lnTo>
                    <a:lnTo>
                      <a:pt x="209" y="22"/>
                    </a:lnTo>
                    <a:lnTo>
                      <a:pt x="201" y="40"/>
                    </a:lnTo>
                    <a:lnTo>
                      <a:pt x="190" y="51"/>
                    </a:lnTo>
                    <a:lnTo>
                      <a:pt x="194" y="85"/>
                    </a:lnTo>
                    <a:lnTo>
                      <a:pt x="201" y="110"/>
                    </a:lnTo>
                    <a:lnTo>
                      <a:pt x="182" y="121"/>
                    </a:lnTo>
                    <a:lnTo>
                      <a:pt x="179" y="132"/>
                    </a:lnTo>
                    <a:lnTo>
                      <a:pt x="164" y="136"/>
                    </a:lnTo>
                    <a:lnTo>
                      <a:pt x="142" y="114"/>
                    </a:lnTo>
                    <a:lnTo>
                      <a:pt x="127" y="114"/>
                    </a:lnTo>
                    <a:lnTo>
                      <a:pt x="115" y="96"/>
                    </a:lnTo>
                    <a:lnTo>
                      <a:pt x="93" y="85"/>
                    </a:lnTo>
                    <a:lnTo>
                      <a:pt x="78" y="81"/>
                    </a:lnTo>
                    <a:lnTo>
                      <a:pt x="63" y="74"/>
                    </a:lnTo>
                    <a:lnTo>
                      <a:pt x="48" y="62"/>
                    </a:lnTo>
                    <a:lnTo>
                      <a:pt x="22" y="44"/>
                    </a:lnTo>
                    <a:lnTo>
                      <a:pt x="11" y="40"/>
                    </a:lnTo>
                    <a:lnTo>
                      <a:pt x="0" y="29"/>
                    </a:lnTo>
                    <a:lnTo>
                      <a:pt x="0" y="15"/>
                    </a:lnTo>
                    <a:lnTo>
                      <a:pt x="4" y="4"/>
                    </a:lnTo>
                    <a:lnTo>
                      <a:pt x="26" y="7"/>
                    </a:lnTo>
                    <a:lnTo>
                      <a:pt x="60" y="7"/>
                    </a:lnTo>
                    <a:lnTo>
                      <a:pt x="67" y="18"/>
                    </a:lnTo>
                    <a:lnTo>
                      <a:pt x="104" y="18"/>
                    </a:lnTo>
                    <a:lnTo>
                      <a:pt x="130" y="18"/>
                    </a:lnTo>
                    <a:lnTo>
                      <a:pt x="164" y="11"/>
                    </a:lnTo>
                    <a:lnTo>
                      <a:pt x="205" y="0"/>
                    </a:lnTo>
                    <a:close/>
                  </a:path>
                </a:pathLst>
              </a:custGeom>
              <a:grpFill/>
              <a:ln w="12700">
                <a:noFill/>
                <a:prstDash val="solid"/>
                <a:round/>
                <a:headEnd/>
                <a:tailEnd/>
              </a:ln>
            </p:spPr>
            <p:txBody>
              <a:bodyPr/>
              <a:lstStyle/>
              <a:p>
                <a:endParaRPr lang="de-DE"/>
              </a:p>
            </p:txBody>
          </p:sp>
          <p:sp>
            <p:nvSpPr>
              <p:cNvPr id="237" name="Freeform 56"/>
              <p:cNvSpPr>
                <a:spLocks noChangeAspect="1"/>
              </p:cNvSpPr>
              <p:nvPr/>
            </p:nvSpPr>
            <p:spPr bwMode="auto">
              <a:xfrm>
                <a:off x="1176" y="3599"/>
                <a:ext cx="344" cy="374"/>
              </a:xfrm>
              <a:custGeom>
                <a:avLst/>
                <a:gdLst>
                  <a:gd name="T0" fmla="*/ 3 w 737"/>
                  <a:gd name="T1" fmla="*/ 3 h 830"/>
                  <a:gd name="T2" fmla="*/ 3 w 737"/>
                  <a:gd name="T3" fmla="*/ 3 h 830"/>
                  <a:gd name="T4" fmla="*/ 3 w 737"/>
                  <a:gd name="T5" fmla="*/ 3 h 830"/>
                  <a:gd name="T6" fmla="*/ 3 w 737"/>
                  <a:gd name="T7" fmla="*/ 3 h 830"/>
                  <a:gd name="T8" fmla="*/ 3 w 737"/>
                  <a:gd name="T9" fmla="*/ 3 h 830"/>
                  <a:gd name="T10" fmla="*/ 3 w 737"/>
                  <a:gd name="T11" fmla="*/ 2 h 830"/>
                  <a:gd name="T12" fmla="*/ 3 w 737"/>
                  <a:gd name="T13" fmla="*/ 2 h 830"/>
                  <a:gd name="T14" fmla="*/ 3 w 737"/>
                  <a:gd name="T15" fmla="*/ 2 h 830"/>
                  <a:gd name="T16" fmla="*/ 3 w 737"/>
                  <a:gd name="T17" fmla="*/ 2 h 830"/>
                  <a:gd name="T18" fmla="*/ 3 w 737"/>
                  <a:gd name="T19" fmla="*/ 2 h 830"/>
                  <a:gd name="T20" fmla="*/ 3 w 737"/>
                  <a:gd name="T21" fmla="*/ 2 h 830"/>
                  <a:gd name="T22" fmla="*/ 3 w 737"/>
                  <a:gd name="T23" fmla="*/ 2 h 830"/>
                  <a:gd name="T24" fmla="*/ 3 w 737"/>
                  <a:gd name="T25" fmla="*/ 2 h 830"/>
                  <a:gd name="T26" fmla="*/ 3 w 737"/>
                  <a:gd name="T27" fmla="*/ 2 h 830"/>
                  <a:gd name="T28" fmla="*/ 2 w 737"/>
                  <a:gd name="T29" fmla="*/ 2 h 830"/>
                  <a:gd name="T30" fmla="*/ 2 w 737"/>
                  <a:gd name="T31" fmla="*/ 2 h 830"/>
                  <a:gd name="T32" fmla="*/ 2 w 737"/>
                  <a:gd name="T33" fmla="*/ 1 h 830"/>
                  <a:gd name="T34" fmla="*/ 2 w 737"/>
                  <a:gd name="T35" fmla="*/ 1 h 830"/>
                  <a:gd name="T36" fmla="*/ 1 w 737"/>
                  <a:gd name="T37" fmla="*/ 0 h 830"/>
                  <a:gd name="T38" fmla="*/ 2 w 737"/>
                  <a:gd name="T39" fmla="*/ 0 h 830"/>
                  <a:gd name="T40" fmla="*/ 2 w 737"/>
                  <a:gd name="T41" fmla="*/ 0 h 830"/>
                  <a:gd name="T42" fmla="*/ 2 w 737"/>
                  <a:gd name="T43" fmla="*/ 0 h 830"/>
                  <a:gd name="T44" fmla="*/ 2 w 737"/>
                  <a:gd name="T45" fmla="*/ 0 h 830"/>
                  <a:gd name="T46" fmla="*/ 1 w 737"/>
                  <a:gd name="T47" fmla="*/ 0 h 830"/>
                  <a:gd name="T48" fmla="*/ 1 w 737"/>
                  <a:gd name="T49" fmla="*/ 0 h 830"/>
                  <a:gd name="T50" fmla="*/ 1 w 737"/>
                  <a:gd name="T51" fmla="*/ 0 h 830"/>
                  <a:gd name="T52" fmla="*/ 0 w 737"/>
                  <a:gd name="T53" fmla="*/ 0 h 830"/>
                  <a:gd name="T54" fmla="*/ 0 w 737"/>
                  <a:gd name="T55" fmla="*/ 0 h 830"/>
                  <a:gd name="T56" fmla="*/ 0 w 737"/>
                  <a:gd name="T57" fmla="*/ 0 h 830"/>
                  <a:gd name="T58" fmla="*/ 0 w 737"/>
                  <a:gd name="T59" fmla="*/ 0 h 830"/>
                  <a:gd name="T60" fmla="*/ 0 w 737"/>
                  <a:gd name="T61" fmla="*/ 0 h 830"/>
                  <a:gd name="T62" fmla="*/ 0 w 737"/>
                  <a:gd name="T63" fmla="*/ 1 h 830"/>
                  <a:gd name="T64" fmla="*/ 0 w 737"/>
                  <a:gd name="T65" fmla="*/ 1 h 830"/>
                  <a:gd name="T66" fmla="*/ 0 w 737"/>
                  <a:gd name="T67" fmla="*/ 1 h 830"/>
                  <a:gd name="T68" fmla="*/ 0 w 737"/>
                  <a:gd name="T69" fmla="*/ 1 h 830"/>
                  <a:gd name="T70" fmla="*/ 1 w 737"/>
                  <a:gd name="T71" fmla="*/ 1 h 830"/>
                  <a:gd name="T72" fmla="*/ 1 w 737"/>
                  <a:gd name="T73" fmla="*/ 1 h 830"/>
                  <a:gd name="T74" fmla="*/ 1 w 737"/>
                  <a:gd name="T75" fmla="*/ 1 h 830"/>
                  <a:gd name="T76" fmla="*/ 1 w 737"/>
                  <a:gd name="T77" fmla="*/ 2 h 830"/>
                  <a:gd name="T78" fmla="*/ 2 w 737"/>
                  <a:gd name="T79" fmla="*/ 2 h 830"/>
                  <a:gd name="T80" fmla="*/ 2 w 737"/>
                  <a:gd name="T81" fmla="*/ 2 h 830"/>
                  <a:gd name="T82" fmla="*/ 2 w 737"/>
                  <a:gd name="T83" fmla="*/ 2 h 830"/>
                  <a:gd name="T84" fmla="*/ 3 w 737"/>
                  <a:gd name="T85" fmla="*/ 2 h 830"/>
                  <a:gd name="T86" fmla="*/ 3 w 737"/>
                  <a:gd name="T87" fmla="*/ 3 h 830"/>
                  <a:gd name="T88" fmla="*/ 3 w 737"/>
                  <a:gd name="T89" fmla="*/ 3 h 830"/>
                  <a:gd name="T90" fmla="*/ 3 w 737"/>
                  <a:gd name="T91" fmla="*/ 3 h 8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7"/>
                  <a:gd name="T139" fmla="*/ 0 h 830"/>
                  <a:gd name="T140" fmla="*/ 737 w 737"/>
                  <a:gd name="T141" fmla="*/ 830 h 8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7" h="830">
                    <a:moveTo>
                      <a:pt x="534" y="819"/>
                    </a:moveTo>
                    <a:lnTo>
                      <a:pt x="545" y="830"/>
                    </a:lnTo>
                    <a:lnTo>
                      <a:pt x="564" y="819"/>
                    </a:lnTo>
                    <a:lnTo>
                      <a:pt x="586" y="789"/>
                    </a:lnTo>
                    <a:lnTo>
                      <a:pt x="597" y="745"/>
                    </a:lnTo>
                    <a:lnTo>
                      <a:pt x="609" y="741"/>
                    </a:lnTo>
                    <a:lnTo>
                      <a:pt x="617" y="748"/>
                    </a:lnTo>
                    <a:lnTo>
                      <a:pt x="632" y="734"/>
                    </a:lnTo>
                    <a:lnTo>
                      <a:pt x="628" y="715"/>
                    </a:lnTo>
                    <a:lnTo>
                      <a:pt x="635" y="700"/>
                    </a:lnTo>
                    <a:lnTo>
                      <a:pt x="632" y="693"/>
                    </a:lnTo>
                    <a:lnTo>
                      <a:pt x="613" y="678"/>
                    </a:lnTo>
                    <a:lnTo>
                      <a:pt x="606" y="678"/>
                    </a:lnTo>
                    <a:lnTo>
                      <a:pt x="609" y="670"/>
                    </a:lnTo>
                    <a:lnTo>
                      <a:pt x="594" y="674"/>
                    </a:lnTo>
                    <a:lnTo>
                      <a:pt x="586" y="667"/>
                    </a:lnTo>
                    <a:lnTo>
                      <a:pt x="586" y="659"/>
                    </a:lnTo>
                    <a:lnTo>
                      <a:pt x="609" y="645"/>
                    </a:lnTo>
                    <a:lnTo>
                      <a:pt x="620" y="630"/>
                    </a:lnTo>
                    <a:lnTo>
                      <a:pt x="620" y="607"/>
                    </a:lnTo>
                    <a:lnTo>
                      <a:pt x="632" y="604"/>
                    </a:lnTo>
                    <a:lnTo>
                      <a:pt x="669" y="622"/>
                    </a:lnTo>
                    <a:lnTo>
                      <a:pt x="683" y="626"/>
                    </a:lnTo>
                    <a:lnTo>
                      <a:pt x="702" y="652"/>
                    </a:lnTo>
                    <a:lnTo>
                      <a:pt x="709" y="667"/>
                    </a:lnTo>
                    <a:lnTo>
                      <a:pt x="720" y="667"/>
                    </a:lnTo>
                    <a:lnTo>
                      <a:pt x="731" y="652"/>
                    </a:lnTo>
                    <a:lnTo>
                      <a:pt x="737" y="637"/>
                    </a:lnTo>
                    <a:lnTo>
                      <a:pt x="724" y="611"/>
                    </a:lnTo>
                    <a:lnTo>
                      <a:pt x="709" y="596"/>
                    </a:lnTo>
                    <a:lnTo>
                      <a:pt x="695" y="596"/>
                    </a:lnTo>
                    <a:lnTo>
                      <a:pt x="695" y="593"/>
                    </a:lnTo>
                    <a:lnTo>
                      <a:pt x="687" y="593"/>
                    </a:lnTo>
                    <a:lnTo>
                      <a:pt x="650" y="555"/>
                    </a:lnTo>
                    <a:lnTo>
                      <a:pt x="632" y="559"/>
                    </a:lnTo>
                    <a:lnTo>
                      <a:pt x="609" y="530"/>
                    </a:lnTo>
                    <a:lnTo>
                      <a:pt x="594" y="526"/>
                    </a:lnTo>
                    <a:lnTo>
                      <a:pt x="571" y="504"/>
                    </a:lnTo>
                    <a:lnTo>
                      <a:pt x="560" y="496"/>
                    </a:lnTo>
                    <a:lnTo>
                      <a:pt x="568" y="489"/>
                    </a:lnTo>
                    <a:lnTo>
                      <a:pt x="579" y="485"/>
                    </a:lnTo>
                    <a:lnTo>
                      <a:pt x="564" y="474"/>
                    </a:lnTo>
                    <a:lnTo>
                      <a:pt x="545" y="481"/>
                    </a:lnTo>
                    <a:lnTo>
                      <a:pt x="531" y="474"/>
                    </a:lnTo>
                    <a:lnTo>
                      <a:pt x="490" y="440"/>
                    </a:lnTo>
                    <a:lnTo>
                      <a:pt x="486" y="426"/>
                    </a:lnTo>
                    <a:lnTo>
                      <a:pt x="471" y="422"/>
                    </a:lnTo>
                    <a:lnTo>
                      <a:pt x="457" y="411"/>
                    </a:lnTo>
                    <a:lnTo>
                      <a:pt x="419" y="330"/>
                    </a:lnTo>
                    <a:lnTo>
                      <a:pt x="408" y="319"/>
                    </a:lnTo>
                    <a:lnTo>
                      <a:pt x="379" y="293"/>
                    </a:lnTo>
                    <a:lnTo>
                      <a:pt x="345" y="241"/>
                    </a:lnTo>
                    <a:lnTo>
                      <a:pt x="345" y="211"/>
                    </a:lnTo>
                    <a:lnTo>
                      <a:pt x="364" y="200"/>
                    </a:lnTo>
                    <a:lnTo>
                      <a:pt x="364" y="185"/>
                    </a:lnTo>
                    <a:lnTo>
                      <a:pt x="349" y="171"/>
                    </a:lnTo>
                    <a:lnTo>
                      <a:pt x="342" y="163"/>
                    </a:lnTo>
                    <a:lnTo>
                      <a:pt x="345" y="152"/>
                    </a:lnTo>
                    <a:lnTo>
                      <a:pt x="360" y="145"/>
                    </a:lnTo>
                    <a:lnTo>
                      <a:pt x="405" y="134"/>
                    </a:lnTo>
                    <a:lnTo>
                      <a:pt x="423" y="122"/>
                    </a:lnTo>
                    <a:lnTo>
                      <a:pt x="438" y="108"/>
                    </a:lnTo>
                    <a:lnTo>
                      <a:pt x="434" y="70"/>
                    </a:lnTo>
                    <a:lnTo>
                      <a:pt x="438" y="56"/>
                    </a:lnTo>
                    <a:lnTo>
                      <a:pt x="416" y="52"/>
                    </a:lnTo>
                    <a:lnTo>
                      <a:pt x="368" y="41"/>
                    </a:lnTo>
                    <a:lnTo>
                      <a:pt x="360" y="30"/>
                    </a:lnTo>
                    <a:lnTo>
                      <a:pt x="357" y="26"/>
                    </a:lnTo>
                    <a:lnTo>
                      <a:pt x="357" y="15"/>
                    </a:lnTo>
                    <a:lnTo>
                      <a:pt x="353" y="4"/>
                    </a:lnTo>
                    <a:lnTo>
                      <a:pt x="327" y="0"/>
                    </a:lnTo>
                    <a:lnTo>
                      <a:pt x="264" y="4"/>
                    </a:lnTo>
                    <a:lnTo>
                      <a:pt x="257" y="19"/>
                    </a:lnTo>
                    <a:lnTo>
                      <a:pt x="234" y="22"/>
                    </a:lnTo>
                    <a:lnTo>
                      <a:pt x="220" y="52"/>
                    </a:lnTo>
                    <a:lnTo>
                      <a:pt x="220" y="63"/>
                    </a:lnTo>
                    <a:lnTo>
                      <a:pt x="205" y="52"/>
                    </a:lnTo>
                    <a:lnTo>
                      <a:pt x="182" y="48"/>
                    </a:lnTo>
                    <a:lnTo>
                      <a:pt x="168" y="56"/>
                    </a:lnTo>
                    <a:lnTo>
                      <a:pt x="157" y="78"/>
                    </a:lnTo>
                    <a:lnTo>
                      <a:pt x="134" y="63"/>
                    </a:lnTo>
                    <a:lnTo>
                      <a:pt x="138" y="41"/>
                    </a:lnTo>
                    <a:lnTo>
                      <a:pt x="131" y="26"/>
                    </a:lnTo>
                    <a:lnTo>
                      <a:pt x="116" y="30"/>
                    </a:lnTo>
                    <a:lnTo>
                      <a:pt x="112" y="48"/>
                    </a:lnTo>
                    <a:lnTo>
                      <a:pt x="101" y="59"/>
                    </a:lnTo>
                    <a:lnTo>
                      <a:pt x="90" y="59"/>
                    </a:lnTo>
                    <a:lnTo>
                      <a:pt x="37" y="52"/>
                    </a:lnTo>
                    <a:lnTo>
                      <a:pt x="19" y="67"/>
                    </a:lnTo>
                    <a:lnTo>
                      <a:pt x="22" y="85"/>
                    </a:lnTo>
                    <a:lnTo>
                      <a:pt x="26" y="100"/>
                    </a:lnTo>
                    <a:lnTo>
                      <a:pt x="0" y="122"/>
                    </a:lnTo>
                    <a:lnTo>
                      <a:pt x="7" y="137"/>
                    </a:lnTo>
                    <a:lnTo>
                      <a:pt x="15" y="145"/>
                    </a:lnTo>
                    <a:lnTo>
                      <a:pt x="0" y="163"/>
                    </a:lnTo>
                    <a:lnTo>
                      <a:pt x="0" y="189"/>
                    </a:lnTo>
                    <a:lnTo>
                      <a:pt x="7" y="200"/>
                    </a:lnTo>
                    <a:lnTo>
                      <a:pt x="22" y="200"/>
                    </a:lnTo>
                    <a:lnTo>
                      <a:pt x="30" y="208"/>
                    </a:lnTo>
                    <a:lnTo>
                      <a:pt x="37" y="226"/>
                    </a:lnTo>
                    <a:lnTo>
                      <a:pt x="37" y="245"/>
                    </a:lnTo>
                    <a:lnTo>
                      <a:pt x="52" y="249"/>
                    </a:lnTo>
                    <a:lnTo>
                      <a:pt x="63" y="245"/>
                    </a:lnTo>
                    <a:lnTo>
                      <a:pt x="105" y="204"/>
                    </a:lnTo>
                    <a:lnTo>
                      <a:pt x="123" y="211"/>
                    </a:lnTo>
                    <a:lnTo>
                      <a:pt x="160" y="230"/>
                    </a:lnTo>
                    <a:lnTo>
                      <a:pt x="186" y="249"/>
                    </a:lnTo>
                    <a:lnTo>
                      <a:pt x="190" y="271"/>
                    </a:lnTo>
                    <a:lnTo>
                      <a:pt x="205" y="286"/>
                    </a:lnTo>
                    <a:lnTo>
                      <a:pt x="212" y="312"/>
                    </a:lnTo>
                    <a:lnTo>
                      <a:pt x="220" y="352"/>
                    </a:lnTo>
                    <a:lnTo>
                      <a:pt x="231" y="371"/>
                    </a:lnTo>
                    <a:lnTo>
                      <a:pt x="245" y="387"/>
                    </a:lnTo>
                    <a:lnTo>
                      <a:pt x="271" y="397"/>
                    </a:lnTo>
                    <a:lnTo>
                      <a:pt x="294" y="433"/>
                    </a:lnTo>
                    <a:lnTo>
                      <a:pt x="316" y="463"/>
                    </a:lnTo>
                    <a:lnTo>
                      <a:pt x="338" y="478"/>
                    </a:lnTo>
                    <a:lnTo>
                      <a:pt x="379" y="526"/>
                    </a:lnTo>
                    <a:lnTo>
                      <a:pt x="408" y="526"/>
                    </a:lnTo>
                    <a:lnTo>
                      <a:pt x="442" y="555"/>
                    </a:lnTo>
                    <a:lnTo>
                      <a:pt x="442" y="585"/>
                    </a:lnTo>
                    <a:lnTo>
                      <a:pt x="453" y="593"/>
                    </a:lnTo>
                    <a:lnTo>
                      <a:pt x="475" y="578"/>
                    </a:lnTo>
                    <a:lnTo>
                      <a:pt x="479" y="593"/>
                    </a:lnTo>
                    <a:lnTo>
                      <a:pt x="479" y="611"/>
                    </a:lnTo>
                    <a:lnTo>
                      <a:pt x="501" y="630"/>
                    </a:lnTo>
                    <a:lnTo>
                      <a:pt x="508" y="641"/>
                    </a:lnTo>
                    <a:lnTo>
                      <a:pt x="538" y="633"/>
                    </a:lnTo>
                    <a:lnTo>
                      <a:pt x="542" y="645"/>
                    </a:lnTo>
                    <a:lnTo>
                      <a:pt x="538" y="670"/>
                    </a:lnTo>
                    <a:lnTo>
                      <a:pt x="553" y="693"/>
                    </a:lnTo>
                    <a:lnTo>
                      <a:pt x="557" y="711"/>
                    </a:lnTo>
                    <a:lnTo>
                      <a:pt x="564" y="730"/>
                    </a:lnTo>
                    <a:lnTo>
                      <a:pt x="560" y="745"/>
                    </a:lnTo>
                    <a:lnTo>
                      <a:pt x="545" y="760"/>
                    </a:lnTo>
                    <a:lnTo>
                      <a:pt x="542" y="778"/>
                    </a:lnTo>
                    <a:lnTo>
                      <a:pt x="531" y="800"/>
                    </a:lnTo>
                    <a:lnTo>
                      <a:pt x="534" y="819"/>
                    </a:lnTo>
                    <a:close/>
                  </a:path>
                </a:pathLst>
              </a:custGeom>
              <a:grpFill/>
              <a:ln w="12700">
                <a:noFill/>
                <a:prstDash val="solid"/>
                <a:round/>
                <a:headEnd/>
                <a:tailEnd/>
              </a:ln>
            </p:spPr>
            <p:txBody>
              <a:bodyPr/>
              <a:lstStyle/>
              <a:p>
                <a:endParaRPr lang="de-DE"/>
              </a:p>
            </p:txBody>
          </p:sp>
          <p:sp>
            <p:nvSpPr>
              <p:cNvPr id="238" name="Freeform 57"/>
              <p:cNvSpPr>
                <a:spLocks noChangeAspect="1"/>
              </p:cNvSpPr>
              <p:nvPr/>
            </p:nvSpPr>
            <p:spPr bwMode="auto">
              <a:xfrm>
                <a:off x="1160" y="3546"/>
                <a:ext cx="138" cy="87"/>
              </a:xfrm>
              <a:custGeom>
                <a:avLst/>
                <a:gdLst>
                  <a:gd name="T0" fmla="*/ 0 w 298"/>
                  <a:gd name="T1" fmla="*/ 0 h 194"/>
                  <a:gd name="T2" fmla="*/ 0 w 298"/>
                  <a:gd name="T3" fmla="*/ 0 h 194"/>
                  <a:gd name="T4" fmla="*/ 0 w 298"/>
                  <a:gd name="T5" fmla="*/ 0 h 194"/>
                  <a:gd name="T6" fmla="*/ 0 w 298"/>
                  <a:gd name="T7" fmla="*/ 0 h 194"/>
                  <a:gd name="T8" fmla="*/ 0 w 298"/>
                  <a:gd name="T9" fmla="*/ 0 h 194"/>
                  <a:gd name="T10" fmla="*/ 0 w 298"/>
                  <a:gd name="T11" fmla="*/ 0 h 194"/>
                  <a:gd name="T12" fmla="*/ 0 w 298"/>
                  <a:gd name="T13" fmla="*/ 0 h 194"/>
                  <a:gd name="T14" fmla="*/ 0 w 298"/>
                  <a:gd name="T15" fmla="*/ 0 h 194"/>
                  <a:gd name="T16" fmla="*/ 0 w 298"/>
                  <a:gd name="T17" fmla="*/ 0 h 194"/>
                  <a:gd name="T18" fmla="*/ 0 w 298"/>
                  <a:gd name="T19" fmla="*/ 0 h 194"/>
                  <a:gd name="T20" fmla="*/ 0 w 298"/>
                  <a:gd name="T21" fmla="*/ 0 h 194"/>
                  <a:gd name="T22" fmla="*/ 0 w 298"/>
                  <a:gd name="T23" fmla="*/ 0 h 194"/>
                  <a:gd name="T24" fmla="*/ 0 w 298"/>
                  <a:gd name="T25" fmla="*/ 0 h 194"/>
                  <a:gd name="T26" fmla="*/ 0 w 298"/>
                  <a:gd name="T27" fmla="*/ 0 h 194"/>
                  <a:gd name="T28" fmla="*/ 0 w 298"/>
                  <a:gd name="T29" fmla="*/ 0 h 194"/>
                  <a:gd name="T30" fmla="*/ 0 w 298"/>
                  <a:gd name="T31" fmla="*/ 0 h 194"/>
                  <a:gd name="T32" fmla="*/ 0 w 298"/>
                  <a:gd name="T33" fmla="*/ 0 h 194"/>
                  <a:gd name="T34" fmla="*/ 0 w 298"/>
                  <a:gd name="T35" fmla="*/ 0 h 194"/>
                  <a:gd name="T36" fmla="*/ 0 w 298"/>
                  <a:gd name="T37" fmla="*/ 0 h 194"/>
                  <a:gd name="T38" fmla="*/ 0 w 298"/>
                  <a:gd name="T39" fmla="*/ 0 h 194"/>
                  <a:gd name="T40" fmla="*/ 0 w 298"/>
                  <a:gd name="T41" fmla="*/ 0 h 194"/>
                  <a:gd name="T42" fmla="*/ 0 w 298"/>
                  <a:gd name="T43" fmla="*/ 0 h 194"/>
                  <a:gd name="T44" fmla="*/ 0 w 298"/>
                  <a:gd name="T45" fmla="*/ 0 h 194"/>
                  <a:gd name="T46" fmla="*/ 0 w 298"/>
                  <a:gd name="T47" fmla="*/ 0 h 194"/>
                  <a:gd name="T48" fmla="*/ 0 w 298"/>
                  <a:gd name="T49" fmla="*/ 0 h 194"/>
                  <a:gd name="T50" fmla="*/ 0 w 298"/>
                  <a:gd name="T51" fmla="*/ 0 h 194"/>
                  <a:gd name="T52" fmla="*/ 0 w 298"/>
                  <a:gd name="T53" fmla="*/ 0 h 194"/>
                  <a:gd name="T54" fmla="*/ 0 w 298"/>
                  <a:gd name="T55" fmla="*/ 0 h 194"/>
                  <a:gd name="T56" fmla="*/ 0 w 298"/>
                  <a:gd name="T57" fmla="*/ 0 h 194"/>
                  <a:gd name="T58" fmla="*/ 0 w 298"/>
                  <a:gd name="T59" fmla="*/ 0 h 194"/>
                  <a:gd name="T60" fmla="*/ 0 w 298"/>
                  <a:gd name="T61" fmla="*/ 0 h 194"/>
                  <a:gd name="T62" fmla="*/ 1 w 298"/>
                  <a:gd name="T63" fmla="*/ 0 h 194"/>
                  <a:gd name="T64" fmla="*/ 1 w 298"/>
                  <a:gd name="T65" fmla="*/ 0 h 194"/>
                  <a:gd name="T66" fmla="*/ 1 w 298"/>
                  <a:gd name="T67" fmla="*/ 0 h 194"/>
                  <a:gd name="T68" fmla="*/ 1 w 298"/>
                  <a:gd name="T69" fmla="*/ 1 h 194"/>
                  <a:gd name="T70" fmla="*/ 1 w 298"/>
                  <a:gd name="T71" fmla="*/ 0 h 194"/>
                  <a:gd name="T72" fmla="*/ 1 w 298"/>
                  <a:gd name="T73" fmla="*/ 0 h 194"/>
                  <a:gd name="T74" fmla="*/ 1 w 298"/>
                  <a:gd name="T75" fmla="*/ 0 h 194"/>
                  <a:gd name="T76" fmla="*/ 1 w 298"/>
                  <a:gd name="T77" fmla="*/ 0 h 194"/>
                  <a:gd name="T78" fmla="*/ 1 w 298"/>
                  <a:gd name="T79" fmla="*/ 0 h 194"/>
                  <a:gd name="T80" fmla="*/ 1 w 298"/>
                  <a:gd name="T81" fmla="*/ 0 h 194"/>
                  <a:gd name="T82" fmla="*/ 1 w 298"/>
                  <a:gd name="T83" fmla="*/ 0 h 194"/>
                  <a:gd name="T84" fmla="*/ 1 w 298"/>
                  <a:gd name="T85" fmla="*/ 0 h 194"/>
                  <a:gd name="T86" fmla="*/ 1 w 298"/>
                  <a:gd name="T87" fmla="*/ 0 h 194"/>
                  <a:gd name="T88" fmla="*/ 1 w 298"/>
                  <a:gd name="T89" fmla="*/ 0 h 194"/>
                  <a:gd name="T90" fmla="*/ 1 w 298"/>
                  <a:gd name="T91" fmla="*/ 0 h 194"/>
                  <a:gd name="T92" fmla="*/ 1 w 298"/>
                  <a:gd name="T93" fmla="*/ 0 h 194"/>
                  <a:gd name="T94" fmla="*/ 1 w 298"/>
                  <a:gd name="T95" fmla="*/ 0 h 194"/>
                  <a:gd name="T96" fmla="*/ 1 w 298"/>
                  <a:gd name="T97" fmla="*/ 0 h 194"/>
                  <a:gd name="T98" fmla="*/ 1 w 298"/>
                  <a:gd name="T99" fmla="*/ 0 h 194"/>
                  <a:gd name="T100" fmla="*/ 1 w 298"/>
                  <a:gd name="T101" fmla="*/ 0 h 194"/>
                  <a:gd name="T102" fmla="*/ 1 w 298"/>
                  <a:gd name="T103" fmla="*/ 0 h 194"/>
                  <a:gd name="T104" fmla="*/ 1 w 298"/>
                  <a:gd name="T105" fmla="*/ 0 h 194"/>
                  <a:gd name="T106" fmla="*/ 1 w 298"/>
                  <a:gd name="T107" fmla="*/ 0 h 194"/>
                  <a:gd name="T108" fmla="*/ 1 w 298"/>
                  <a:gd name="T109" fmla="*/ 0 h 194"/>
                  <a:gd name="T110" fmla="*/ 1 w 298"/>
                  <a:gd name="T111" fmla="*/ 0 h 194"/>
                  <a:gd name="T112" fmla="*/ 1 w 298"/>
                  <a:gd name="T113" fmla="*/ 0 h 194"/>
                  <a:gd name="T114" fmla="*/ 1 w 298"/>
                  <a:gd name="T115" fmla="*/ 0 h 194"/>
                  <a:gd name="T116" fmla="*/ 1 w 298"/>
                  <a:gd name="T117" fmla="*/ 0 h 194"/>
                  <a:gd name="T118" fmla="*/ 0 w 298"/>
                  <a:gd name="T119" fmla="*/ 0 h 1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8"/>
                  <a:gd name="T181" fmla="*/ 0 h 194"/>
                  <a:gd name="T182" fmla="*/ 298 w 298"/>
                  <a:gd name="T183" fmla="*/ 194 h 1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8" h="194">
                    <a:moveTo>
                      <a:pt x="157" y="37"/>
                    </a:moveTo>
                    <a:lnTo>
                      <a:pt x="142" y="24"/>
                    </a:lnTo>
                    <a:lnTo>
                      <a:pt x="144" y="19"/>
                    </a:lnTo>
                    <a:lnTo>
                      <a:pt x="135" y="11"/>
                    </a:lnTo>
                    <a:lnTo>
                      <a:pt x="127" y="0"/>
                    </a:lnTo>
                    <a:lnTo>
                      <a:pt x="117" y="11"/>
                    </a:lnTo>
                    <a:lnTo>
                      <a:pt x="111" y="7"/>
                    </a:lnTo>
                    <a:lnTo>
                      <a:pt x="100" y="17"/>
                    </a:lnTo>
                    <a:lnTo>
                      <a:pt x="100" y="22"/>
                    </a:lnTo>
                    <a:lnTo>
                      <a:pt x="87" y="28"/>
                    </a:lnTo>
                    <a:lnTo>
                      <a:pt x="54" y="54"/>
                    </a:lnTo>
                    <a:lnTo>
                      <a:pt x="45" y="65"/>
                    </a:lnTo>
                    <a:lnTo>
                      <a:pt x="45" y="78"/>
                    </a:lnTo>
                    <a:lnTo>
                      <a:pt x="33" y="82"/>
                    </a:lnTo>
                    <a:lnTo>
                      <a:pt x="9" y="108"/>
                    </a:lnTo>
                    <a:lnTo>
                      <a:pt x="9" y="117"/>
                    </a:lnTo>
                    <a:lnTo>
                      <a:pt x="0" y="128"/>
                    </a:lnTo>
                    <a:lnTo>
                      <a:pt x="4" y="141"/>
                    </a:lnTo>
                    <a:lnTo>
                      <a:pt x="15" y="134"/>
                    </a:lnTo>
                    <a:lnTo>
                      <a:pt x="26" y="122"/>
                    </a:lnTo>
                    <a:lnTo>
                      <a:pt x="43" y="119"/>
                    </a:lnTo>
                    <a:lnTo>
                      <a:pt x="54" y="122"/>
                    </a:lnTo>
                    <a:lnTo>
                      <a:pt x="58" y="141"/>
                    </a:lnTo>
                    <a:lnTo>
                      <a:pt x="56" y="154"/>
                    </a:lnTo>
                    <a:lnTo>
                      <a:pt x="63" y="163"/>
                    </a:lnTo>
                    <a:lnTo>
                      <a:pt x="72" y="169"/>
                    </a:lnTo>
                    <a:lnTo>
                      <a:pt x="91" y="171"/>
                    </a:lnTo>
                    <a:lnTo>
                      <a:pt x="133" y="176"/>
                    </a:lnTo>
                    <a:lnTo>
                      <a:pt x="142" y="171"/>
                    </a:lnTo>
                    <a:lnTo>
                      <a:pt x="148" y="163"/>
                    </a:lnTo>
                    <a:lnTo>
                      <a:pt x="152" y="146"/>
                    </a:lnTo>
                    <a:lnTo>
                      <a:pt x="167" y="145"/>
                    </a:lnTo>
                    <a:lnTo>
                      <a:pt x="172" y="156"/>
                    </a:lnTo>
                    <a:lnTo>
                      <a:pt x="172" y="181"/>
                    </a:lnTo>
                    <a:lnTo>
                      <a:pt x="191" y="194"/>
                    </a:lnTo>
                    <a:lnTo>
                      <a:pt x="205" y="172"/>
                    </a:lnTo>
                    <a:lnTo>
                      <a:pt x="220" y="165"/>
                    </a:lnTo>
                    <a:lnTo>
                      <a:pt x="237" y="167"/>
                    </a:lnTo>
                    <a:lnTo>
                      <a:pt x="250" y="174"/>
                    </a:lnTo>
                    <a:lnTo>
                      <a:pt x="255" y="180"/>
                    </a:lnTo>
                    <a:lnTo>
                      <a:pt x="259" y="161"/>
                    </a:lnTo>
                    <a:lnTo>
                      <a:pt x="269" y="139"/>
                    </a:lnTo>
                    <a:lnTo>
                      <a:pt x="291" y="135"/>
                    </a:lnTo>
                    <a:lnTo>
                      <a:pt x="298" y="121"/>
                    </a:lnTo>
                    <a:lnTo>
                      <a:pt x="291" y="109"/>
                    </a:lnTo>
                    <a:lnTo>
                      <a:pt x="281" y="104"/>
                    </a:lnTo>
                    <a:lnTo>
                      <a:pt x="253" y="99"/>
                    </a:lnTo>
                    <a:lnTo>
                      <a:pt x="252" y="85"/>
                    </a:lnTo>
                    <a:lnTo>
                      <a:pt x="252" y="70"/>
                    </a:lnTo>
                    <a:lnTo>
                      <a:pt x="252" y="59"/>
                    </a:lnTo>
                    <a:lnTo>
                      <a:pt x="235" y="50"/>
                    </a:lnTo>
                    <a:lnTo>
                      <a:pt x="226" y="54"/>
                    </a:lnTo>
                    <a:lnTo>
                      <a:pt x="211" y="43"/>
                    </a:lnTo>
                    <a:lnTo>
                      <a:pt x="209" y="35"/>
                    </a:lnTo>
                    <a:lnTo>
                      <a:pt x="203" y="26"/>
                    </a:lnTo>
                    <a:lnTo>
                      <a:pt x="203" y="22"/>
                    </a:lnTo>
                    <a:lnTo>
                      <a:pt x="187" y="17"/>
                    </a:lnTo>
                    <a:lnTo>
                      <a:pt x="181" y="24"/>
                    </a:lnTo>
                    <a:lnTo>
                      <a:pt x="170" y="32"/>
                    </a:lnTo>
                    <a:lnTo>
                      <a:pt x="157" y="37"/>
                    </a:lnTo>
                    <a:close/>
                  </a:path>
                </a:pathLst>
              </a:custGeom>
              <a:grpFill/>
              <a:ln w="12700">
                <a:noFill/>
                <a:prstDash val="solid"/>
                <a:round/>
                <a:headEnd/>
                <a:tailEnd/>
              </a:ln>
            </p:spPr>
            <p:txBody>
              <a:bodyPr/>
              <a:lstStyle/>
              <a:p>
                <a:endParaRPr lang="de-DE"/>
              </a:p>
            </p:txBody>
          </p:sp>
          <p:sp>
            <p:nvSpPr>
              <p:cNvPr id="239" name="Freeform 58"/>
              <p:cNvSpPr>
                <a:spLocks noChangeAspect="1"/>
              </p:cNvSpPr>
              <p:nvPr/>
            </p:nvSpPr>
            <p:spPr bwMode="auto">
              <a:xfrm>
                <a:off x="1271" y="3536"/>
                <a:ext cx="211" cy="93"/>
              </a:xfrm>
              <a:custGeom>
                <a:avLst/>
                <a:gdLst>
                  <a:gd name="T0" fmla="*/ 0 w 453"/>
                  <a:gd name="T1" fmla="*/ 0 h 206"/>
                  <a:gd name="T2" fmla="*/ 0 w 453"/>
                  <a:gd name="T3" fmla="*/ 0 h 206"/>
                  <a:gd name="T4" fmla="*/ 0 w 453"/>
                  <a:gd name="T5" fmla="*/ 0 h 206"/>
                  <a:gd name="T6" fmla="*/ 0 w 453"/>
                  <a:gd name="T7" fmla="*/ 0 h 206"/>
                  <a:gd name="T8" fmla="*/ 0 w 453"/>
                  <a:gd name="T9" fmla="*/ 0 h 206"/>
                  <a:gd name="T10" fmla="*/ 0 w 453"/>
                  <a:gd name="T11" fmla="*/ 0 h 206"/>
                  <a:gd name="T12" fmla="*/ 1 w 453"/>
                  <a:gd name="T13" fmla="*/ 0 h 206"/>
                  <a:gd name="T14" fmla="*/ 1 w 453"/>
                  <a:gd name="T15" fmla="*/ 0 h 206"/>
                  <a:gd name="T16" fmla="*/ 1 w 453"/>
                  <a:gd name="T17" fmla="*/ 0 h 206"/>
                  <a:gd name="T18" fmla="*/ 1 w 453"/>
                  <a:gd name="T19" fmla="*/ 0 h 206"/>
                  <a:gd name="T20" fmla="*/ 1 w 453"/>
                  <a:gd name="T21" fmla="*/ 0 h 206"/>
                  <a:gd name="T22" fmla="*/ 1 w 453"/>
                  <a:gd name="T23" fmla="*/ 0 h 206"/>
                  <a:gd name="T24" fmla="*/ 1 w 453"/>
                  <a:gd name="T25" fmla="*/ 0 h 206"/>
                  <a:gd name="T26" fmla="*/ 2 w 453"/>
                  <a:gd name="T27" fmla="*/ 0 h 206"/>
                  <a:gd name="T28" fmla="*/ 2 w 453"/>
                  <a:gd name="T29" fmla="*/ 0 h 206"/>
                  <a:gd name="T30" fmla="*/ 2 w 453"/>
                  <a:gd name="T31" fmla="*/ 0 h 206"/>
                  <a:gd name="T32" fmla="*/ 2 w 453"/>
                  <a:gd name="T33" fmla="*/ 0 h 206"/>
                  <a:gd name="T34" fmla="*/ 2 w 453"/>
                  <a:gd name="T35" fmla="*/ 0 h 206"/>
                  <a:gd name="T36" fmla="*/ 2 w 453"/>
                  <a:gd name="T37" fmla="*/ 0 h 206"/>
                  <a:gd name="T38" fmla="*/ 2 w 453"/>
                  <a:gd name="T39" fmla="*/ 0 h 206"/>
                  <a:gd name="T40" fmla="*/ 2 w 453"/>
                  <a:gd name="T41" fmla="*/ 0 h 206"/>
                  <a:gd name="T42" fmla="*/ 2 w 453"/>
                  <a:gd name="T43" fmla="*/ 1 h 206"/>
                  <a:gd name="T44" fmla="*/ 1 w 453"/>
                  <a:gd name="T45" fmla="*/ 1 h 206"/>
                  <a:gd name="T46" fmla="*/ 1 w 453"/>
                  <a:gd name="T47" fmla="*/ 1 h 206"/>
                  <a:gd name="T48" fmla="*/ 1 w 453"/>
                  <a:gd name="T49" fmla="*/ 1 h 206"/>
                  <a:gd name="T50" fmla="*/ 0 w 453"/>
                  <a:gd name="T51" fmla="*/ 0 h 206"/>
                  <a:gd name="T52" fmla="*/ 0 w 453"/>
                  <a:gd name="T53" fmla="*/ 0 h 206"/>
                  <a:gd name="T54" fmla="*/ 0 w 453"/>
                  <a:gd name="T55" fmla="*/ 0 h 206"/>
                  <a:gd name="T56" fmla="*/ 0 w 453"/>
                  <a:gd name="T57" fmla="*/ 0 h 206"/>
                  <a:gd name="T58" fmla="*/ 0 w 453"/>
                  <a:gd name="T59" fmla="*/ 0 h 206"/>
                  <a:gd name="T60" fmla="*/ 0 w 453"/>
                  <a:gd name="T61" fmla="*/ 0 h 206"/>
                  <a:gd name="T62" fmla="*/ 0 w 453"/>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
                  <a:gd name="T97" fmla="*/ 0 h 206"/>
                  <a:gd name="T98" fmla="*/ 453 w 453"/>
                  <a:gd name="T99" fmla="*/ 206 h 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 h="206">
                    <a:moveTo>
                      <a:pt x="0" y="74"/>
                    </a:moveTo>
                    <a:lnTo>
                      <a:pt x="19" y="72"/>
                    </a:lnTo>
                    <a:lnTo>
                      <a:pt x="26" y="70"/>
                    </a:lnTo>
                    <a:lnTo>
                      <a:pt x="36" y="82"/>
                    </a:lnTo>
                    <a:lnTo>
                      <a:pt x="48" y="78"/>
                    </a:lnTo>
                    <a:lnTo>
                      <a:pt x="63" y="80"/>
                    </a:lnTo>
                    <a:lnTo>
                      <a:pt x="72" y="87"/>
                    </a:lnTo>
                    <a:lnTo>
                      <a:pt x="88" y="78"/>
                    </a:lnTo>
                    <a:lnTo>
                      <a:pt x="109" y="79"/>
                    </a:lnTo>
                    <a:lnTo>
                      <a:pt x="118" y="88"/>
                    </a:lnTo>
                    <a:lnTo>
                      <a:pt x="131" y="91"/>
                    </a:lnTo>
                    <a:lnTo>
                      <a:pt x="138" y="85"/>
                    </a:lnTo>
                    <a:lnTo>
                      <a:pt x="161" y="81"/>
                    </a:lnTo>
                    <a:lnTo>
                      <a:pt x="172" y="81"/>
                    </a:lnTo>
                    <a:lnTo>
                      <a:pt x="189" y="87"/>
                    </a:lnTo>
                    <a:lnTo>
                      <a:pt x="209" y="100"/>
                    </a:lnTo>
                    <a:lnTo>
                      <a:pt x="224" y="94"/>
                    </a:lnTo>
                    <a:lnTo>
                      <a:pt x="227" y="81"/>
                    </a:lnTo>
                    <a:lnTo>
                      <a:pt x="217" y="64"/>
                    </a:lnTo>
                    <a:lnTo>
                      <a:pt x="212" y="40"/>
                    </a:lnTo>
                    <a:lnTo>
                      <a:pt x="263" y="5"/>
                    </a:lnTo>
                    <a:lnTo>
                      <a:pt x="274" y="5"/>
                    </a:lnTo>
                    <a:lnTo>
                      <a:pt x="276" y="17"/>
                    </a:lnTo>
                    <a:lnTo>
                      <a:pt x="291" y="20"/>
                    </a:lnTo>
                    <a:lnTo>
                      <a:pt x="323" y="16"/>
                    </a:lnTo>
                    <a:lnTo>
                      <a:pt x="336" y="2"/>
                    </a:lnTo>
                    <a:lnTo>
                      <a:pt x="376" y="0"/>
                    </a:lnTo>
                    <a:lnTo>
                      <a:pt x="385" y="17"/>
                    </a:lnTo>
                    <a:lnTo>
                      <a:pt x="402" y="17"/>
                    </a:lnTo>
                    <a:lnTo>
                      <a:pt x="417" y="8"/>
                    </a:lnTo>
                    <a:lnTo>
                      <a:pt x="442" y="24"/>
                    </a:lnTo>
                    <a:lnTo>
                      <a:pt x="442" y="52"/>
                    </a:lnTo>
                    <a:lnTo>
                      <a:pt x="453" y="64"/>
                    </a:lnTo>
                    <a:lnTo>
                      <a:pt x="450" y="82"/>
                    </a:lnTo>
                    <a:lnTo>
                      <a:pt x="442" y="100"/>
                    </a:lnTo>
                    <a:lnTo>
                      <a:pt x="429" y="100"/>
                    </a:lnTo>
                    <a:lnTo>
                      <a:pt x="424" y="105"/>
                    </a:lnTo>
                    <a:lnTo>
                      <a:pt x="432" y="120"/>
                    </a:lnTo>
                    <a:lnTo>
                      <a:pt x="432" y="135"/>
                    </a:lnTo>
                    <a:lnTo>
                      <a:pt x="424" y="148"/>
                    </a:lnTo>
                    <a:lnTo>
                      <a:pt x="402" y="159"/>
                    </a:lnTo>
                    <a:lnTo>
                      <a:pt x="401" y="172"/>
                    </a:lnTo>
                    <a:lnTo>
                      <a:pt x="401" y="185"/>
                    </a:lnTo>
                    <a:lnTo>
                      <a:pt x="380" y="189"/>
                    </a:lnTo>
                    <a:lnTo>
                      <a:pt x="346" y="187"/>
                    </a:lnTo>
                    <a:lnTo>
                      <a:pt x="330" y="192"/>
                    </a:lnTo>
                    <a:lnTo>
                      <a:pt x="301" y="192"/>
                    </a:lnTo>
                    <a:lnTo>
                      <a:pt x="289" y="206"/>
                    </a:lnTo>
                    <a:lnTo>
                      <a:pt x="243" y="191"/>
                    </a:lnTo>
                    <a:lnTo>
                      <a:pt x="220" y="192"/>
                    </a:lnTo>
                    <a:lnTo>
                      <a:pt x="162" y="179"/>
                    </a:lnTo>
                    <a:lnTo>
                      <a:pt x="154" y="165"/>
                    </a:lnTo>
                    <a:lnTo>
                      <a:pt x="154" y="150"/>
                    </a:lnTo>
                    <a:lnTo>
                      <a:pt x="150" y="141"/>
                    </a:lnTo>
                    <a:lnTo>
                      <a:pt x="143" y="137"/>
                    </a:lnTo>
                    <a:lnTo>
                      <a:pt x="107" y="139"/>
                    </a:lnTo>
                    <a:lnTo>
                      <a:pt x="57" y="144"/>
                    </a:lnTo>
                    <a:lnTo>
                      <a:pt x="52" y="132"/>
                    </a:lnTo>
                    <a:lnTo>
                      <a:pt x="43" y="128"/>
                    </a:lnTo>
                    <a:lnTo>
                      <a:pt x="28" y="123"/>
                    </a:lnTo>
                    <a:lnTo>
                      <a:pt x="13" y="119"/>
                    </a:lnTo>
                    <a:lnTo>
                      <a:pt x="13" y="105"/>
                    </a:lnTo>
                    <a:lnTo>
                      <a:pt x="13" y="85"/>
                    </a:lnTo>
                    <a:lnTo>
                      <a:pt x="0" y="74"/>
                    </a:lnTo>
                    <a:close/>
                  </a:path>
                </a:pathLst>
              </a:custGeom>
              <a:grpFill/>
              <a:ln w="12700">
                <a:noFill/>
                <a:prstDash val="solid"/>
                <a:round/>
                <a:headEnd/>
                <a:tailEnd/>
              </a:ln>
            </p:spPr>
            <p:txBody>
              <a:bodyPr/>
              <a:lstStyle/>
              <a:p>
                <a:endParaRPr lang="de-DE"/>
              </a:p>
            </p:txBody>
          </p:sp>
          <p:sp>
            <p:nvSpPr>
              <p:cNvPr id="240" name="Freeform 59"/>
              <p:cNvSpPr>
                <a:spLocks noChangeAspect="1"/>
              </p:cNvSpPr>
              <p:nvPr/>
            </p:nvSpPr>
            <p:spPr bwMode="auto">
              <a:xfrm>
                <a:off x="1458" y="3548"/>
                <a:ext cx="195" cy="115"/>
              </a:xfrm>
              <a:custGeom>
                <a:avLst/>
                <a:gdLst>
                  <a:gd name="T0" fmla="*/ 0 w 420"/>
                  <a:gd name="T1" fmla="*/ 0 h 254"/>
                  <a:gd name="T2" fmla="*/ 0 w 420"/>
                  <a:gd name="T3" fmla="*/ 0 h 254"/>
                  <a:gd name="T4" fmla="*/ 0 w 420"/>
                  <a:gd name="T5" fmla="*/ 1 h 254"/>
                  <a:gd name="T6" fmla="*/ 0 w 420"/>
                  <a:gd name="T7" fmla="*/ 1 h 254"/>
                  <a:gd name="T8" fmla="*/ 0 w 420"/>
                  <a:gd name="T9" fmla="*/ 1 h 254"/>
                  <a:gd name="T10" fmla="*/ 0 w 420"/>
                  <a:gd name="T11" fmla="*/ 1 h 254"/>
                  <a:gd name="T12" fmla="*/ 0 w 420"/>
                  <a:gd name="T13" fmla="*/ 1 h 254"/>
                  <a:gd name="T14" fmla="*/ 0 w 420"/>
                  <a:gd name="T15" fmla="*/ 1 h 254"/>
                  <a:gd name="T16" fmla="*/ 0 w 420"/>
                  <a:gd name="T17" fmla="*/ 1 h 254"/>
                  <a:gd name="T18" fmla="*/ 0 w 420"/>
                  <a:gd name="T19" fmla="*/ 1 h 254"/>
                  <a:gd name="T20" fmla="*/ 1 w 420"/>
                  <a:gd name="T21" fmla="*/ 1 h 254"/>
                  <a:gd name="T22" fmla="*/ 1 w 420"/>
                  <a:gd name="T23" fmla="*/ 1 h 254"/>
                  <a:gd name="T24" fmla="*/ 1 w 420"/>
                  <a:gd name="T25" fmla="*/ 1 h 254"/>
                  <a:gd name="T26" fmla="*/ 1 w 420"/>
                  <a:gd name="T27" fmla="*/ 1 h 254"/>
                  <a:gd name="T28" fmla="*/ 1 w 420"/>
                  <a:gd name="T29" fmla="*/ 1 h 254"/>
                  <a:gd name="T30" fmla="*/ 1 w 420"/>
                  <a:gd name="T31" fmla="*/ 1 h 254"/>
                  <a:gd name="T32" fmla="*/ 1 w 420"/>
                  <a:gd name="T33" fmla="*/ 1 h 254"/>
                  <a:gd name="T34" fmla="*/ 1 w 420"/>
                  <a:gd name="T35" fmla="*/ 1 h 254"/>
                  <a:gd name="T36" fmla="*/ 1 w 420"/>
                  <a:gd name="T37" fmla="*/ 1 h 254"/>
                  <a:gd name="T38" fmla="*/ 2 w 420"/>
                  <a:gd name="T39" fmla="*/ 0 h 254"/>
                  <a:gd name="T40" fmla="*/ 2 w 420"/>
                  <a:gd name="T41" fmla="*/ 0 h 254"/>
                  <a:gd name="T42" fmla="*/ 2 w 420"/>
                  <a:gd name="T43" fmla="*/ 0 h 254"/>
                  <a:gd name="T44" fmla="*/ 2 w 420"/>
                  <a:gd name="T45" fmla="*/ 0 h 254"/>
                  <a:gd name="T46" fmla="*/ 2 w 420"/>
                  <a:gd name="T47" fmla="*/ 0 h 254"/>
                  <a:gd name="T48" fmla="*/ 2 w 420"/>
                  <a:gd name="T49" fmla="*/ 0 h 254"/>
                  <a:gd name="T50" fmla="*/ 2 w 420"/>
                  <a:gd name="T51" fmla="*/ 0 h 254"/>
                  <a:gd name="T52" fmla="*/ 2 w 420"/>
                  <a:gd name="T53" fmla="*/ 0 h 254"/>
                  <a:gd name="T54" fmla="*/ 2 w 420"/>
                  <a:gd name="T55" fmla="*/ 0 h 254"/>
                  <a:gd name="T56" fmla="*/ 2 w 420"/>
                  <a:gd name="T57" fmla="*/ 0 h 254"/>
                  <a:gd name="T58" fmla="*/ 2 w 420"/>
                  <a:gd name="T59" fmla="*/ 0 h 254"/>
                  <a:gd name="T60" fmla="*/ 2 w 420"/>
                  <a:gd name="T61" fmla="*/ 0 h 254"/>
                  <a:gd name="T62" fmla="*/ 1 w 420"/>
                  <a:gd name="T63" fmla="*/ 0 h 254"/>
                  <a:gd name="T64" fmla="*/ 1 w 420"/>
                  <a:gd name="T65" fmla="*/ 0 h 254"/>
                  <a:gd name="T66" fmla="*/ 1 w 420"/>
                  <a:gd name="T67" fmla="*/ 0 h 254"/>
                  <a:gd name="T68" fmla="*/ 1 w 420"/>
                  <a:gd name="T69" fmla="*/ 0 h 254"/>
                  <a:gd name="T70" fmla="*/ 1 w 420"/>
                  <a:gd name="T71" fmla="*/ 0 h 254"/>
                  <a:gd name="T72" fmla="*/ 1 w 420"/>
                  <a:gd name="T73" fmla="*/ 0 h 254"/>
                  <a:gd name="T74" fmla="*/ 1 w 420"/>
                  <a:gd name="T75" fmla="*/ 0 h 254"/>
                  <a:gd name="T76" fmla="*/ 1 w 420"/>
                  <a:gd name="T77" fmla="*/ 0 h 254"/>
                  <a:gd name="T78" fmla="*/ 1 w 420"/>
                  <a:gd name="T79" fmla="*/ 0 h 254"/>
                  <a:gd name="T80" fmla="*/ 1 w 420"/>
                  <a:gd name="T81" fmla="*/ 0 h 254"/>
                  <a:gd name="T82" fmla="*/ 1 w 420"/>
                  <a:gd name="T83" fmla="*/ 0 h 254"/>
                  <a:gd name="T84" fmla="*/ 1 w 420"/>
                  <a:gd name="T85" fmla="*/ 0 h 254"/>
                  <a:gd name="T86" fmla="*/ 1 w 420"/>
                  <a:gd name="T87" fmla="*/ 0 h 254"/>
                  <a:gd name="T88" fmla="*/ 0 w 420"/>
                  <a:gd name="T89" fmla="*/ 0 h 254"/>
                  <a:gd name="T90" fmla="*/ 0 w 420"/>
                  <a:gd name="T91" fmla="*/ 0 h 254"/>
                  <a:gd name="T92" fmla="*/ 0 w 420"/>
                  <a:gd name="T93" fmla="*/ 0 h 254"/>
                  <a:gd name="T94" fmla="*/ 0 w 420"/>
                  <a:gd name="T95" fmla="*/ 0 h 254"/>
                  <a:gd name="T96" fmla="*/ 0 w 420"/>
                  <a:gd name="T97" fmla="*/ 0 h 254"/>
                  <a:gd name="T98" fmla="*/ 0 w 420"/>
                  <a:gd name="T99" fmla="*/ 0 h 254"/>
                  <a:gd name="T100" fmla="*/ 0 w 420"/>
                  <a:gd name="T101" fmla="*/ 0 h 254"/>
                  <a:gd name="T102" fmla="*/ 0 w 420"/>
                  <a:gd name="T103" fmla="*/ 0 h 254"/>
                  <a:gd name="T104" fmla="*/ 0 w 420"/>
                  <a:gd name="T105" fmla="*/ 0 h 254"/>
                  <a:gd name="T106" fmla="*/ 0 w 420"/>
                  <a:gd name="T107" fmla="*/ 0 h 254"/>
                  <a:gd name="T108" fmla="*/ 0 w 420"/>
                  <a:gd name="T109" fmla="*/ 0 h 254"/>
                  <a:gd name="T110" fmla="*/ 0 w 420"/>
                  <a:gd name="T111" fmla="*/ 0 h 254"/>
                  <a:gd name="T112" fmla="*/ 0 w 420"/>
                  <a:gd name="T113" fmla="*/ 0 h 254"/>
                  <a:gd name="T114" fmla="*/ 0 w 420"/>
                  <a:gd name="T115" fmla="*/ 0 h 254"/>
                  <a:gd name="T116" fmla="*/ 0 w 420"/>
                  <a:gd name="T117" fmla="*/ 0 h 254"/>
                  <a:gd name="T118" fmla="*/ 0 w 420"/>
                  <a:gd name="T119" fmla="*/ 0 h 254"/>
                  <a:gd name="T120" fmla="*/ 0 w 420"/>
                  <a:gd name="T121" fmla="*/ 0 h 254"/>
                  <a:gd name="T122" fmla="*/ 0 w 420"/>
                  <a:gd name="T123" fmla="*/ 0 h 2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0"/>
                  <a:gd name="T187" fmla="*/ 0 h 254"/>
                  <a:gd name="T188" fmla="*/ 420 w 420"/>
                  <a:gd name="T189" fmla="*/ 254 h 2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0" h="254">
                    <a:moveTo>
                      <a:pt x="2" y="161"/>
                    </a:moveTo>
                    <a:lnTo>
                      <a:pt x="15" y="172"/>
                    </a:lnTo>
                    <a:lnTo>
                      <a:pt x="13" y="178"/>
                    </a:lnTo>
                    <a:lnTo>
                      <a:pt x="17" y="189"/>
                    </a:lnTo>
                    <a:lnTo>
                      <a:pt x="28" y="189"/>
                    </a:lnTo>
                    <a:lnTo>
                      <a:pt x="70" y="230"/>
                    </a:lnTo>
                    <a:lnTo>
                      <a:pt x="83" y="232"/>
                    </a:lnTo>
                    <a:lnTo>
                      <a:pt x="117" y="254"/>
                    </a:lnTo>
                    <a:lnTo>
                      <a:pt x="133" y="241"/>
                    </a:lnTo>
                    <a:lnTo>
                      <a:pt x="157" y="243"/>
                    </a:lnTo>
                    <a:lnTo>
                      <a:pt x="165" y="248"/>
                    </a:lnTo>
                    <a:lnTo>
                      <a:pt x="183" y="241"/>
                    </a:lnTo>
                    <a:lnTo>
                      <a:pt x="220" y="226"/>
                    </a:lnTo>
                    <a:lnTo>
                      <a:pt x="263" y="219"/>
                    </a:lnTo>
                    <a:lnTo>
                      <a:pt x="281" y="222"/>
                    </a:lnTo>
                    <a:lnTo>
                      <a:pt x="287" y="232"/>
                    </a:lnTo>
                    <a:lnTo>
                      <a:pt x="302" y="215"/>
                    </a:lnTo>
                    <a:lnTo>
                      <a:pt x="322" y="208"/>
                    </a:lnTo>
                    <a:lnTo>
                      <a:pt x="341" y="205"/>
                    </a:lnTo>
                    <a:lnTo>
                      <a:pt x="374" y="172"/>
                    </a:lnTo>
                    <a:lnTo>
                      <a:pt x="383" y="152"/>
                    </a:lnTo>
                    <a:lnTo>
                      <a:pt x="387" y="113"/>
                    </a:lnTo>
                    <a:lnTo>
                      <a:pt x="391" y="81"/>
                    </a:lnTo>
                    <a:lnTo>
                      <a:pt x="404" y="80"/>
                    </a:lnTo>
                    <a:lnTo>
                      <a:pt x="414" y="68"/>
                    </a:lnTo>
                    <a:lnTo>
                      <a:pt x="420" y="59"/>
                    </a:lnTo>
                    <a:lnTo>
                      <a:pt x="407" y="50"/>
                    </a:lnTo>
                    <a:lnTo>
                      <a:pt x="400" y="54"/>
                    </a:lnTo>
                    <a:lnTo>
                      <a:pt x="381" y="50"/>
                    </a:lnTo>
                    <a:lnTo>
                      <a:pt x="370" y="35"/>
                    </a:lnTo>
                    <a:lnTo>
                      <a:pt x="359" y="15"/>
                    </a:lnTo>
                    <a:lnTo>
                      <a:pt x="346" y="15"/>
                    </a:lnTo>
                    <a:lnTo>
                      <a:pt x="326" y="0"/>
                    </a:lnTo>
                    <a:lnTo>
                      <a:pt x="315" y="2"/>
                    </a:lnTo>
                    <a:lnTo>
                      <a:pt x="274" y="7"/>
                    </a:lnTo>
                    <a:lnTo>
                      <a:pt x="266" y="19"/>
                    </a:lnTo>
                    <a:lnTo>
                      <a:pt x="255" y="33"/>
                    </a:lnTo>
                    <a:lnTo>
                      <a:pt x="240" y="41"/>
                    </a:lnTo>
                    <a:lnTo>
                      <a:pt x="226" y="44"/>
                    </a:lnTo>
                    <a:lnTo>
                      <a:pt x="216" y="41"/>
                    </a:lnTo>
                    <a:lnTo>
                      <a:pt x="207" y="35"/>
                    </a:lnTo>
                    <a:lnTo>
                      <a:pt x="200" y="33"/>
                    </a:lnTo>
                    <a:lnTo>
                      <a:pt x="187" y="39"/>
                    </a:lnTo>
                    <a:lnTo>
                      <a:pt x="170" y="48"/>
                    </a:lnTo>
                    <a:lnTo>
                      <a:pt x="135" y="63"/>
                    </a:lnTo>
                    <a:lnTo>
                      <a:pt x="120" y="65"/>
                    </a:lnTo>
                    <a:lnTo>
                      <a:pt x="83" y="63"/>
                    </a:lnTo>
                    <a:lnTo>
                      <a:pt x="78" y="61"/>
                    </a:lnTo>
                    <a:lnTo>
                      <a:pt x="68" y="46"/>
                    </a:lnTo>
                    <a:lnTo>
                      <a:pt x="56" y="39"/>
                    </a:lnTo>
                    <a:lnTo>
                      <a:pt x="52" y="44"/>
                    </a:lnTo>
                    <a:lnTo>
                      <a:pt x="50" y="59"/>
                    </a:lnTo>
                    <a:lnTo>
                      <a:pt x="43" y="74"/>
                    </a:lnTo>
                    <a:lnTo>
                      <a:pt x="30" y="74"/>
                    </a:lnTo>
                    <a:lnTo>
                      <a:pt x="26" y="78"/>
                    </a:lnTo>
                    <a:lnTo>
                      <a:pt x="33" y="93"/>
                    </a:lnTo>
                    <a:lnTo>
                      <a:pt x="31" y="108"/>
                    </a:lnTo>
                    <a:lnTo>
                      <a:pt x="22" y="122"/>
                    </a:lnTo>
                    <a:lnTo>
                      <a:pt x="15" y="128"/>
                    </a:lnTo>
                    <a:lnTo>
                      <a:pt x="4" y="133"/>
                    </a:lnTo>
                    <a:lnTo>
                      <a:pt x="0" y="145"/>
                    </a:lnTo>
                    <a:lnTo>
                      <a:pt x="2" y="161"/>
                    </a:lnTo>
                    <a:close/>
                  </a:path>
                </a:pathLst>
              </a:custGeom>
              <a:grpFill/>
              <a:ln w="12700">
                <a:noFill/>
                <a:prstDash val="solid"/>
                <a:round/>
                <a:headEnd/>
                <a:tailEnd/>
              </a:ln>
            </p:spPr>
            <p:txBody>
              <a:bodyPr/>
              <a:lstStyle/>
              <a:p>
                <a:endParaRPr lang="de-DE"/>
              </a:p>
            </p:txBody>
          </p:sp>
          <p:sp>
            <p:nvSpPr>
              <p:cNvPr id="241" name="Freeform 60"/>
              <p:cNvSpPr>
                <a:spLocks noChangeAspect="1"/>
              </p:cNvSpPr>
              <p:nvPr/>
            </p:nvSpPr>
            <p:spPr bwMode="auto">
              <a:xfrm>
                <a:off x="1373" y="3620"/>
                <a:ext cx="92" cy="52"/>
              </a:xfrm>
              <a:custGeom>
                <a:avLst/>
                <a:gdLst>
                  <a:gd name="T0" fmla="*/ 0 w 199"/>
                  <a:gd name="T1" fmla="*/ 0 h 115"/>
                  <a:gd name="T2" fmla="*/ 0 w 199"/>
                  <a:gd name="T3" fmla="*/ 0 h 115"/>
                  <a:gd name="T4" fmla="*/ 0 w 199"/>
                  <a:gd name="T5" fmla="*/ 0 h 115"/>
                  <a:gd name="T6" fmla="*/ 0 w 199"/>
                  <a:gd name="T7" fmla="*/ 0 h 115"/>
                  <a:gd name="T8" fmla="*/ 0 w 199"/>
                  <a:gd name="T9" fmla="*/ 0 h 115"/>
                  <a:gd name="T10" fmla="*/ 0 w 199"/>
                  <a:gd name="T11" fmla="*/ 0 h 115"/>
                  <a:gd name="T12" fmla="*/ 0 w 199"/>
                  <a:gd name="T13" fmla="*/ 0 h 115"/>
                  <a:gd name="T14" fmla="*/ 0 w 199"/>
                  <a:gd name="T15" fmla="*/ 0 h 115"/>
                  <a:gd name="T16" fmla="*/ 0 w 199"/>
                  <a:gd name="T17" fmla="*/ 0 h 115"/>
                  <a:gd name="T18" fmla="*/ 0 w 199"/>
                  <a:gd name="T19" fmla="*/ 0 h 115"/>
                  <a:gd name="T20" fmla="*/ 0 w 199"/>
                  <a:gd name="T21" fmla="*/ 0 h 115"/>
                  <a:gd name="T22" fmla="*/ 0 w 199"/>
                  <a:gd name="T23" fmla="*/ 0 h 115"/>
                  <a:gd name="T24" fmla="*/ 0 w 199"/>
                  <a:gd name="T25" fmla="*/ 0 h 115"/>
                  <a:gd name="T26" fmla="*/ 1 w 199"/>
                  <a:gd name="T27" fmla="*/ 0 h 115"/>
                  <a:gd name="T28" fmla="*/ 1 w 199"/>
                  <a:gd name="T29" fmla="*/ 0 h 115"/>
                  <a:gd name="T30" fmla="*/ 1 w 199"/>
                  <a:gd name="T31" fmla="*/ 0 h 115"/>
                  <a:gd name="T32" fmla="*/ 1 w 199"/>
                  <a:gd name="T33" fmla="*/ 0 h 115"/>
                  <a:gd name="T34" fmla="*/ 1 w 199"/>
                  <a:gd name="T35" fmla="*/ 0 h 115"/>
                  <a:gd name="T36" fmla="*/ 0 w 199"/>
                  <a:gd name="T37" fmla="*/ 0 h 115"/>
                  <a:gd name="T38" fmla="*/ 0 w 199"/>
                  <a:gd name="T39" fmla="*/ 0 h 115"/>
                  <a:gd name="T40" fmla="*/ 0 w 199"/>
                  <a:gd name="T41" fmla="*/ 0 h 115"/>
                  <a:gd name="T42" fmla="*/ 0 w 199"/>
                  <a:gd name="T43" fmla="*/ 0 h 115"/>
                  <a:gd name="T44" fmla="*/ 0 w 199"/>
                  <a:gd name="T45" fmla="*/ 0 h 115"/>
                  <a:gd name="T46" fmla="*/ 0 w 199"/>
                  <a:gd name="T47" fmla="*/ 0 h 115"/>
                  <a:gd name="T48" fmla="*/ 0 w 199"/>
                  <a:gd name="T49" fmla="*/ 0 h 115"/>
                  <a:gd name="T50" fmla="*/ 0 w 199"/>
                  <a:gd name="T51" fmla="*/ 0 h 115"/>
                  <a:gd name="T52" fmla="*/ 0 w 199"/>
                  <a:gd name="T53" fmla="*/ 0 h 115"/>
                  <a:gd name="T54" fmla="*/ 0 w 199"/>
                  <a:gd name="T55" fmla="*/ 0 h 1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9"/>
                  <a:gd name="T85" fmla="*/ 0 h 115"/>
                  <a:gd name="T86" fmla="*/ 199 w 199"/>
                  <a:gd name="T87" fmla="*/ 115 h 1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9" h="115">
                    <a:moveTo>
                      <a:pt x="17" y="63"/>
                    </a:moveTo>
                    <a:lnTo>
                      <a:pt x="37" y="83"/>
                    </a:lnTo>
                    <a:lnTo>
                      <a:pt x="31" y="93"/>
                    </a:lnTo>
                    <a:lnTo>
                      <a:pt x="22" y="100"/>
                    </a:lnTo>
                    <a:lnTo>
                      <a:pt x="11" y="102"/>
                    </a:lnTo>
                    <a:lnTo>
                      <a:pt x="0" y="104"/>
                    </a:lnTo>
                    <a:lnTo>
                      <a:pt x="20" y="113"/>
                    </a:lnTo>
                    <a:lnTo>
                      <a:pt x="28" y="115"/>
                    </a:lnTo>
                    <a:lnTo>
                      <a:pt x="53" y="100"/>
                    </a:lnTo>
                    <a:lnTo>
                      <a:pt x="108" y="114"/>
                    </a:lnTo>
                    <a:lnTo>
                      <a:pt x="144" y="74"/>
                    </a:lnTo>
                    <a:lnTo>
                      <a:pt x="151" y="57"/>
                    </a:lnTo>
                    <a:lnTo>
                      <a:pt x="158" y="52"/>
                    </a:lnTo>
                    <a:lnTo>
                      <a:pt x="178" y="54"/>
                    </a:lnTo>
                    <a:lnTo>
                      <a:pt x="199" y="30"/>
                    </a:lnTo>
                    <a:lnTo>
                      <a:pt x="197" y="15"/>
                    </a:lnTo>
                    <a:lnTo>
                      <a:pt x="183" y="0"/>
                    </a:lnTo>
                    <a:lnTo>
                      <a:pt x="173" y="2"/>
                    </a:lnTo>
                    <a:lnTo>
                      <a:pt x="163" y="5"/>
                    </a:lnTo>
                    <a:lnTo>
                      <a:pt x="145" y="1"/>
                    </a:lnTo>
                    <a:lnTo>
                      <a:pt x="127" y="2"/>
                    </a:lnTo>
                    <a:lnTo>
                      <a:pt x="109" y="7"/>
                    </a:lnTo>
                    <a:lnTo>
                      <a:pt x="84" y="5"/>
                    </a:lnTo>
                    <a:lnTo>
                      <a:pt x="73" y="20"/>
                    </a:lnTo>
                    <a:lnTo>
                      <a:pt x="31" y="7"/>
                    </a:lnTo>
                    <a:lnTo>
                      <a:pt x="15" y="7"/>
                    </a:lnTo>
                    <a:lnTo>
                      <a:pt x="15" y="32"/>
                    </a:lnTo>
                    <a:lnTo>
                      <a:pt x="17" y="63"/>
                    </a:lnTo>
                    <a:close/>
                  </a:path>
                </a:pathLst>
              </a:custGeom>
              <a:grpFill/>
              <a:ln w="12700">
                <a:noFill/>
                <a:prstDash val="solid"/>
                <a:round/>
                <a:headEnd/>
                <a:tailEnd/>
              </a:ln>
            </p:spPr>
            <p:txBody>
              <a:bodyPr/>
              <a:lstStyle/>
              <a:p>
                <a:endParaRPr lang="de-DE"/>
              </a:p>
            </p:txBody>
          </p:sp>
          <p:sp>
            <p:nvSpPr>
              <p:cNvPr id="242" name="Freeform 61"/>
              <p:cNvSpPr>
                <a:spLocks noChangeAspect="1"/>
              </p:cNvSpPr>
              <p:nvPr/>
            </p:nvSpPr>
            <p:spPr bwMode="auto">
              <a:xfrm>
                <a:off x="1634" y="3708"/>
                <a:ext cx="179" cy="140"/>
              </a:xfrm>
              <a:custGeom>
                <a:avLst/>
                <a:gdLst>
                  <a:gd name="T0" fmla="*/ 0 w 384"/>
                  <a:gd name="T1" fmla="*/ 0 h 281"/>
                  <a:gd name="T2" fmla="*/ 0 w 384"/>
                  <a:gd name="T3" fmla="*/ 0 h 281"/>
                  <a:gd name="T4" fmla="*/ 0 w 384"/>
                  <a:gd name="T5" fmla="*/ 0 h 281"/>
                  <a:gd name="T6" fmla="*/ 0 w 384"/>
                  <a:gd name="T7" fmla="*/ 0 h 281"/>
                  <a:gd name="T8" fmla="*/ 0 w 384"/>
                  <a:gd name="T9" fmla="*/ 1 h 281"/>
                  <a:gd name="T10" fmla="*/ 0 w 384"/>
                  <a:gd name="T11" fmla="*/ 1 h 281"/>
                  <a:gd name="T12" fmla="*/ 0 w 384"/>
                  <a:gd name="T13" fmla="*/ 1 h 281"/>
                  <a:gd name="T14" fmla="*/ 0 w 384"/>
                  <a:gd name="T15" fmla="*/ 1 h 281"/>
                  <a:gd name="T16" fmla="*/ 0 w 384"/>
                  <a:gd name="T17" fmla="*/ 1 h 281"/>
                  <a:gd name="T18" fmla="*/ 0 w 384"/>
                  <a:gd name="T19" fmla="*/ 1 h 281"/>
                  <a:gd name="T20" fmla="*/ 0 w 384"/>
                  <a:gd name="T21" fmla="*/ 2 h 281"/>
                  <a:gd name="T22" fmla="*/ 0 w 384"/>
                  <a:gd name="T23" fmla="*/ 2 h 281"/>
                  <a:gd name="T24" fmla="*/ 0 w 384"/>
                  <a:gd name="T25" fmla="*/ 1 h 281"/>
                  <a:gd name="T26" fmla="*/ 1 w 384"/>
                  <a:gd name="T27" fmla="*/ 1 h 281"/>
                  <a:gd name="T28" fmla="*/ 1 w 384"/>
                  <a:gd name="T29" fmla="*/ 2 h 281"/>
                  <a:gd name="T30" fmla="*/ 1 w 384"/>
                  <a:gd name="T31" fmla="*/ 1 h 281"/>
                  <a:gd name="T32" fmla="*/ 1 w 384"/>
                  <a:gd name="T33" fmla="*/ 1 h 281"/>
                  <a:gd name="T34" fmla="*/ 1 w 384"/>
                  <a:gd name="T35" fmla="*/ 1 h 281"/>
                  <a:gd name="T36" fmla="*/ 1 w 384"/>
                  <a:gd name="T37" fmla="*/ 1 h 281"/>
                  <a:gd name="T38" fmla="*/ 1 w 384"/>
                  <a:gd name="T39" fmla="*/ 1 h 281"/>
                  <a:gd name="T40" fmla="*/ 2 w 384"/>
                  <a:gd name="T41" fmla="*/ 1 h 281"/>
                  <a:gd name="T42" fmla="*/ 1 w 384"/>
                  <a:gd name="T43" fmla="*/ 1 h 281"/>
                  <a:gd name="T44" fmla="*/ 1 w 384"/>
                  <a:gd name="T45" fmla="*/ 0 h 281"/>
                  <a:gd name="T46" fmla="*/ 1 w 384"/>
                  <a:gd name="T47" fmla="*/ 0 h 281"/>
                  <a:gd name="T48" fmla="*/ 2 w 384"/>
                  <a:gd name="T49" fmla="*/ 0 h 281"/>
                  <a:gd name="T50" fmla="*/ 2 w 384"/>
                  <a:gd name="T51" fmla="*/ 0 h 281"/>
                  <a:gd name="T52" fmla="*/ 2 w 384"/>
                  <a:gd name="T53" fmla="*/ 0 h 281"/>
                  <a:gd name="T54" fmla="*/ 2 w 384"/>
                  <a:gd name="T55" fmla="*/ 0 h 281"/>
                  <a:gd name="T56" fmla="*/ 1 w 384"/>
                  <a:gd name="T57" fmla="*/ 0 h 281"/>
                  <a:gd name="T58" fmla="*/ 1 w 384"/>
                  <a:gd name="T59" fmla="*/ 0 h 281"/>
                  <a:gd name="T60" fmla="*/ 1 w 384"/>
                  <a:gd name="T61" fmla="*/ 0 h 281"/>
                  <a:gd name="T62" fmla="*/ 1 w 384"/>
                  <a:gd name="T63" fmla="*/ 0 h 281"/>
                  <a:gd name="T64" fmla="*/ 0 w 384"/>
                  <a:gd name="T65" fmla="*/ 0 h 281"/>
                  <a:gd name="T66" fmla="*/ 0 w 384"/>
                  <a:gd name="T67" fmla="*/ 0 h 281"/>
                  <a:gd name="T68" fmla="*/ 0 w 384"/>
                  <a:gd name="T69" fmla="*/ 0 h 281"/>
                  <a:gd name="T70" fmla="*/ 0 w 384"/>
                  <a:gd name="T71" fmla="*/ 0 h 2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4"/>
                  <a:gd name="T109" fmla="*/ 0 h 281"/>
                  <a:gd name="T110" fmla="*/ 384 w 384"/>
                  <a:gd name="T111" fmla="*/ 281 h 2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4" h="281">
                    <a:moveTo>
                      <a:pt x="9" y="33"/>
                    </a:moveTo>
                    <a:lnTo>
                      <a:pt x="7" y="39"/>
                    </a:lnTo>
                    <a:lnTo>
                      <a:pt x="0" y="46"/>
                    </a:lnTo>
                    <a:lnTo>
                      <a:pt x="2" y="59"/>
                    </a:lnTo>
                    <a:lnTo>
                      <a:pt x="13" y="80"/>
                    </a:lnTo>
                    <a:lnTo>
                      <a:pt x="28" y="82"/>
                    </a:lnTo>
                    <a:lnTo>
                      <a:pt x="31" y="91"/>
                    </a:lnTo>
                    <a:lnTo>
                      <a:pt x="30" y="115"/>
                    </a:lnTo>
                    <a:lnTo>
                      <a:pt x="24" y="122"/>
                    </a:lnTo>
                    <a:lnTo>
                      <a:pt x="6" y="135"/>
                    </a:lnTo>
                    <a:lnTo>
                      <a:pt x="4" y="141"/>
                    </a:lnTo>
                    <a:lnTo>
                      <a:pt x="9" y="159"/>
                    </a:lnTo>
                    <a:lnTo>
                      <a:pt x="11" y="173"/>
                    </a:lnTo>
                    <a:lnTo>
                      <a:pt x="6" y="186"/>
                    </a:lnTo>
                    <a:lnTo>
                      <a:pt x="0" y="196"/>
                    </a:lnTo>
                    <a:lnTo>
                      <a:pt x="9" y="209"/>
                    </a:lnTo>
                    <a:lnTo>
                      <a:pt x="17" y="207"/>
                    </a:lnTo>
                    <a:lnTo>
                      <a:pt x="30" y="222"/>
                    </a:lnTo>
                    <a:lnTo>
                      <a:pt x="31" y="236"/>
                    </a:lnTo>
                    <a:lnTo>
                      <a:pt x="31" y="255"/>
                    </a:lnTo>
                    <a:lnTo>
                      <a:pt x="30" y="264"/>
                    </a:lnTo>
                    <a:lnTo>
                      <a:pt x="44" y="281"/>
                    </a:lnTo>
                    <a:lnTo>
                      <a:pt x="74" y="275"/>
                    </a:lnTo>
                    <a:lnTo>
                      <a:pt x="109" y="264"/>
                    </a:lnTo>
                    <a:lnTo>
                      <a:pt x="136" y="248"/>
                    </a:lnTo>
                    <a:lnTo>
                      <a:pt x="149" y="236"/>
                    </a:lnTo>
                    <a:lnTo>
                      <a:pt x="166" y="259"/>
                    </a:lnTo>
                    <a:lnTo>
                      <a:pt x="179" y="253"/>
                    </a:lnTo>
                    <a:lnTo>
                      <a:pt x="197" y="259"/>
                    </a:lnTo>
                    <a:lnTo>
                      <a:pt x="208" y="262"/>
                    </a:lnTo>
                    <a:lnTo>
                      <a:pt x="230" y="253"/>
                    </a:lnTo>
                    <a:lnTo>
                      <a:pt x="243" y="249"/>
                    </a:lnTo>
                    <a:lnTo>
                      <a:pt x="243" y="238"/>
                    </a:lnTo>
                    <a:lnTo>
                      <a:pt x="245" y="220"/>
                    </a:lnTo>
                    <a:lnTo>
                      <a:pt x="256" y="214"/>
                    </a:lnTo>
                    <a:lnTo>
                      <a:pt x="271" y="220"/>
                    </a:lnTo>
                    <a:lnTo>
                      <a:pt x="273" y="227"/>
                    </a:lnTo>
                    <a:lnTo>
                      <a:pt x="284" y="212"/>
                    </a:lnTo>
                    <a:lnTo>
                      <a:pt x="312" y="199"/>
                    </a:lnTo>
                    <a:lnTo>
                      <a:pt x="336" y="196"/>
                    </a:lnTo>
                    <a:lnTo>
                      <a:pt x="358" y="196"/>
                    </a:lnTo>
                    <a:lnTo>
                      <a:pt x="354" y="175"/>
                    </a:lnTo>
                    <a:lnTo>
                      <a:pt x="351" y="164"/>
                    </a:lnTo>
                    <a:lnTo>
                      <a:pt x="328" y="147"/>
                    </a:lnTo>
                    <a:lnTo>
                      <a:pt x="327" y="142"/>
                    </a:lnTo>
                    <a:lnTo>
                      <a:pt x="340" y="124"/>
                    </a:lnTo>
                    <a:lnTo>
                      <a:pt x="353" y="121"/>
                    </a:lnTo>
                    <a:lnTo>
                      <a:pt x="349" y="111"/>
                    </a:lnTo>
                    <a:lnTo>
                      <a:pt x="356" y="93"/>
                    </a:lnTo>
                    <a:lnTo>
                      <a:pt x="356" y="82"/>
                    </a:lnTo>
                    <a:lnTo>
                      <a:pt x="360" y="61"/>
                    </a:lnTo>
                    <a:lnTo>
                      <a:pt x="364" y="52"/>
                    </a:lnTo>
                    <a:lnTo>
                      <a:pt x="377" y="54"/>
                    </a:lnTo>
                    <a:lnTo>
                      <a:pt x="384" y="39"/>
                    </a:lnTo>
                    <a:lnTo>
                      <a:pt x="377" y="26"/>
                    </a:lnTo>
                    <a:lnTo>
                      <a:pt x="373" y="9"/>
                    </a:lnTo>
                    <a:lnTo>
                      <a:pt x="364" y="11"/>
                    </a:lnTo>
                    <a:lnTo>
                      <a:pt x="321" y="2"/>
                    </a:lnTo>
                    <a:lnTo>
                      <a:pt x="293" y="0"/>
                    </a:lnTo>
                    <a:lnTo>
                      <a:pt x="266" y="6"/>
                    </a:lnTo>
                    <a:lnTo>
                      <a:pt x="242" y="17"/>
                    </a:lnTo>
                    <a:lnTo>
                      <a:pt x="214" y="32"/>
                    </a:lnTo>
                    <a:lnTo>
                      <a:pt x="193" y="48"/>
                    </a:lnTo>
                    <a:lnTo>
                      <a:pt x="173" y="50"/>
                    </a:lnTo>
                    <a:lnTo>
                      <a:pt x="145" y="45"/>
                    </a:lnTo>
                    <a:lnTo>
                      <a:pt x="119" y="54"/>
                    </a:lnTo>
                    <a:lnTo>
                      <a:pt x="102" y="58"/>
                    </a:lnTo>
                    <a:lnTo>
                      <a:pt x="83" y="52"/>
                    </a:lnTo>
                    <a:lnTo>
                      <a:pt x="56" y="41"/>
                    </a:lnTo>
                    <a:lnTo>
                      <a:pt x="41" y="37"/>
                    </a:lnTo>
                    <a:lnTo>
                      <a:pt x="20" y="33"/>
                    </a:lnTo>
                    <a:lnTo>
                      <a:pt x="9" y="33"/>
                    </a:lnTo>
                    <a:close/>
                  </a:path>
                </a:pathLst>
              </a:custGeom>
              <a:grpFill/>
              <a:ln w="12700">
                <a:noFill/>
                <a:prstDash val="solid"/>
                <a:round/>
                <a:headEnd/>
                <a:tailEnd/>
              </a:ln>
            </p:spPr>
            <p:txBody>
              <a:bodyPr/>
              <a:lstStyle/>
              <a:p>
                <a:endParaRPr lang="de-DE"/>
              </a:p>
            </p:txBody>
          </p:sp>
          <p:sp>
            <p:nvSpPr>
              <p:cNvPr id="243" name="Freeform 62"/>
              <p:cNvSpPr>
                <a:spLocks noChangeAspect="1"/>
              </p:cNvSpPr>
              <p:nvPr/>
            </p:nvSpPr>
            <p:spPr bwMode="auto">
              <a:xfrm>
                <a:off x="1533" y="3793"/>
                <a:ext cx="77" cy="112"/>
              </a:xfrm>
              <a:custGeom>
                <a:avLst/>
                <a:gdLst>
                  <a:gd name="T0" fmla="*/ 1 w 124"/>
                  <a:gd name="T1" fmla="*/ 1 h 201"/>
                  <a:gd name="T2" fmla="*/ 1 w 124"/>
                  <a:gd name="T3" fmla="*/ 1 h 201"/>
                  <a:gd name="T4" fmla="*/ 1 w 124"/>
                  <a:gd name="T5" fmla="*/ 1 h 201"/>
                  <a:gd name="T6" fmla="*/ 1 w 124"/>
                  <a:gd name="T7" fmla="*/ 1 h 201"/>
                  <a:gd name="T8" fmla="*/ 1 w 124"/>
                  <a:gd name="T9" fmla="*/ 1 h 201"/>
                  <a:gd name="T10" fmla="*/ 1 w 124"/>
                  <a:gd name="T11" fmla="*/ 2 h 201"/>
                  <a:gd name="T12" fmla="*/ 1 w 124"/>
                  <a:gd name="T13" fmla="*/ 2 h 201"/>
                  <a:gd name="T14" fmla="*/ 0 w 124"/>
                  <a:gd name="T15" fmla="*/ 2 h 201"/>
                  <a:gd name="T16" fmla="*/ 1 w 124"/>
                  <a:gd name="T17" fmla="*/ 2 h 201"/>
                  <a:gd name="T18" fmla="*/ 1 w 124"/>
                  <a:gd name="T19" fmla="*/ 2 h 201"/>
                  <a:gd name="T20" fmla="*/ 1 w 124"/>
                  <a:gd name="T21" fmla="*/ 2 h 201"/>
                  <a:gd name="T22" fmla="*/ 1 w 124"/>
                  <a:gd name="T23" fmla="*/ 2 h 201"/>
                  <a:gd name="T24" fmla="*/ 1 w 124"/>
                  <a:gd name="T25" fmla="*/ 2 h 201"/>
                  <a:gd name="T26" fmla="*/ 1 w 124"/>
                  <a:gd name="T27" fmla="*/ 2 h 201"/>
                  <a:gd name="T28" fmla="*/ 1 w 124"/>
                  <a:gd name="T29" fmla="*/ 2 h 201"/>
                  <a:gd name="T30" fmla="*/ 1 w 124"/>
                  <a:gd name="T31" fmla="*/ 3 h 201"/>
                  <a:gd name="T32" fmla="*/ 1 w 124"/>
                  <a:gd name="T33" fmla="*/ 3 h 201"/>
                  <a:gd name="T34" fmla="*/ 1 w 124"/>
                  <a:gd name="T35" fmla="*/ 3 h 201"/>
                  <a:gd name="T36" fmla="*/ 1 w 124"/>
                  <a:gd name="T37" fmla="*/ 3 h 201"/>
                  <a:gd name="T38" fmla="*/ 2 w 124"/>
                  <a:gd name="T39" fmla="*/ 3 h 201"/>
                  <a:gd name="T40" fmla="*/ 2 w 124"/>
                  <a:gd name="T41" fmla="*/ 3 h 201"/>
                  <a:gd name="T42" fmla="*/ 2 w 124"/>
                  <a:gd name="T43" fmla="*/ 3 h 201"/>
                  <a:gd name="T44" fmla="*/ 2 w 124"/>
                  <a:gd name="T45" fmla="*/ 3 h 201"/>
                  <a:gd name="T46" fmla="*/ 4 w 124"/>
                  <a:gd name="T47" fmla="*/ 3 h 201"/>
                  <a:gd name="T48" fmla="*/ 4 w 124"/>
                  <a:gd name="T49" fmla="*/ 3 h 201"/>
                  <a:gd name="T50" fmla="*/ 4 w 124"/>
                  <a:gd name="T51" fmla="*/ 3 h 201"/>
                  <a:gd name="T52" fmla="*/ 4 w 124"/>
                  <a:gd name="T53" fmla="*/ 2 h 201"/>
                  <a:gd name="T54" fmla="*/ 4 w 124"/>
                  <a:gd name="T55" fmla="*/ 2 h 201"/>
                  <a:gd name="T56" fmla="*/ 4 w 124"/>
                  <a:gd name="T57" fmla="*/ 2 h 201"/>
                  <a:gd name="T58" fmla="*/ 4 w 124"/>
                  <a:gd name="T59" fmla="*/ 2 h 201"/>
                  <a:gd name="T60" fmla="*/ 4 w 124"/>
                  <a:gd name="T61" fmla="*/ 2 h 201"/>
                  <a:gd name="T62" fmla="*/ 4 w 124"/>
                  <a:gd name="T63" fmla="*/ 2 h 201"/>
                  <a:gd name="T64" fmla="*/ 4 w 124"/>
                  <a:gd name="T65" fmla="*/ 2 h 201"/>
                  <a:gd name="T66" fmla="*/ 4 w 124"/>
                  <a:gd name="T67" fmla="*/ 2 h 201"/>
                  <a:gd name="T68" fmla="*/ 4 w 124"/>
                  <a:gd name="T69" fmla="*/ 1 h 201"/>
                  <a:gd name="T70" fmla="*/ 3 w 124"/>
                  <a:gd name="T71" fmla="*/ 1 h 201"/>
                  <a:gd name="T72" fmla="*/ 4 w 124"/>
                  <a:gd name="T73" fmla="*/ 1 h 201"/>
                  <a:gd name="T74" fmla="*/ 4 w 124"/>
                  <a:gd name="T75" fmla="*/ 1 h 201"/>
                  <a:gd name="T76" fmla="*/ 4 w 124"/>
                  <a:gd name="T77" fmla="*/ 1 h 201"/>
                  <a:gd name="T78" fmla="*/ 3 w 124"/>
                  <a:gd name="T79" fmla="*/ 1 h 201"/>
                  <a:gd name="T80" fmla="*/ 2 w 124"/>
                  <a:gd name="T81" fmla="*/ 1 h 201"/>
                  <a:gd name="T82" fmla="*/ 2 w 124"/>
                  <a:gd name="T83" fmla="*/ 1 h 201"/>
                  <a:gd name="T84" fmla="*/ 2 w 124"/>
                  <a:gd name="T85" fmla="*/ 1 h 201"/>
                  <a:gd name="T86" fmla="*/ 2 w 124"/>
                  <a:gd name="T87" fmla="*/ 0 h 201"/>
                  <a:gd name="T88" fmla="*/ 2 w 124"/>
                  <a:gd name="T89" fmla="*/ 1 h 201"/>
                  <a:gd name="T90" fmla="*/ 2 w 124"/>
                  <a:gd name="T91" fmla="*/ 1 h 201"/>
                  <a:gd name="T92" fmla="*/ 1 w 124"/>
                  <a:gd name="T93" fmla="*/ 1 h 201"/>
                  <a:gd name="T94" fmla="*/ 1 w 124"/>
                  <a:gd name="T95" fmla="*/ 0 h 201"/>
                  <a:gd name="T96" fmla="*/ 1 w 124"/>
                  <a:gd name="T97" fmla="*/ 1 h 201"/>
                  <a:gd name="T98" fmla="*/ 1 w 124"/>
                  <a:gd name="T99" fmla="*/ 1 h 201"/>
                  <a:gd name="T100" fmla="*/ 1 w 124"/>
                  <a:gd name="T101" fmla="*/ 1 h 201"/>
                  <a:gd name="T102" fmla="*/ 1 w 124"/>
                  <a:gd name="T103" fmla="*/ 1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4"/>
                  <a:gd name="T157" fmla="*/ 0 h 201"/>
                  <a:gd name="T158" fmla="*/ 124 w 124"/>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4" h="201">
                    <a:moveTo>
                      <a:pt x="22" y="45"/>
                    </a:moveTo>
                    <a:lnTo>
                      <a:pt x="29" y="51"/>
                    </a:lnTo>
                    <a:lnTo>
                      <a:pt x="29" y="60"/>
                    </a:lnTo>
                    <a:lnTo>
                      <a:pt x="28" y="66"/>
                    </a:lnTo>
                    <a:lnTo>
                      <a:pt x="24" y="74"/>
                    </a:lnTo>
                    <a:lnTo>
                      <a:pt x="24" y="93"/>
                    </a:lnTo>
                    <a:lnTo>
                      <a:pt x="27" y="101"/>
                    </a:lnTo>
                    <a:lnTo>
                      <a:pt x="0" y="102"/>
                    </a:lnTo>
                    <a:lnTo>
                      <a:pt x="19" y="120"/>
                    </a:lnTo>
                    <a:lnTo>
                      <a:pt x="14" y="129"/>
                    </a:lnTo>
                    <a:lnTo>
                      <a:pt x="18" y="138"/>
                    </a:lnTo>
                    <a:lnTo>
                      <a:pt x="19" y="144"/>
                    </a:lnTo>
                    <a:lnTo>
                      <a:pt x="22" y="136"/>
                    </a:lnTo>
                    <a:lnTo>
                      <a:pt x="30" y="147"/>
                    </a:lnTo>
                    <a:lnTo>
                      <a:pt x="29" y="157"/>
                    </a:lnTo>
                    <a:lnTo>
                      <a:pt x="25" y="162"/>
                    </a:lnTo>
                    <a:lnTo>
                      <a:pt x="30" y="171"/>
                    </a:lnTo>
                    <a:lnTo>
                      <a:pt x="37" y="174"/>
                    </a:lnTo>
                    <a:lnTo>
                      <a:pt x="48" y="182"/>
                    </a:lnTo>
                    <a:lnTo>
                      <a:pt x="58" y="190"/>
                    </a:lnTo>
                    <a:lnTo>
                      <a:pt x="59" y="196"/>
                    </a:lnTo>
                    <a:lnTo>
                      <a:pt x="70" y="201"/>
                    </a:lnTo>
                    <a:lnTo>
                      <a:pt x="80" y="196"/>
                    </a:lnTo>
                    <a:lnTo>
                      <a:pt x="92" y="189"/>
                    </a:lnTo>
                    <a:lnTo>
                      <a:pt x="98" y="176"/>
                    </a:lnTo>
                    <a:lnTo>
                      <a:pt x="103" y="168"/>
                    </a:lnTo>
                    <a:lnTo>
                      <a:pt x="113" y="148"/>
                    </a:lnTo>
                    <a:lnTo>
                      <a:pt x="116" y="134"/>
                    </a:lnTo>
                    <a:lnTo>
                      <a:pt x="117" y="120"/>
                    </a:lnTo>
                    <a:lnTo>
                      <a:pt x="124" y="111"/>
                    </a:lnTo>
                    <a:lnTo>
                      <a:pt x="113" y="108"/>
                    </a:lnTo>
                    <a:lnTo>
                      <a:pt x="109" y="102"/>
                    </a:lnTo>
                    <a:lnTo>
                      <a:pt x="103" y="104"/>
                    </a:lnTo>
                    <a:lnTo>
                      <a:pt x="94" y="99"/>
                    </a:lnTo>
                    <a:lnTo>
                      <a:pt x="91" y="85"/>
                    </a:lnTo>
                    <a:lnTo>
                      <a:pt x="88" y="75"/>
                    </a:lnTo>
                    <a:lnTo>
                      <a:pt x="94" y="65"/>
                    </a:lnTo>
                    <a:lnTo>
                      <a:pt x="94" y="33"/>
                    </a:lnTo>
                    <a:lnTo>
                      <a:pt x="94" y="23"/>
                    </a:lnTo>
                    <a:lnTo>
                      <a:pt x="88" y="16"/>
                    </a:lnTo>
                    <a:lnTo>
                      <a:pt x="79" y="15"/>
                    </a:lnTo>
                    <a:lnTo>
                      <a:pt x="72" y="12"/>
                    </a:lnTo>
                    <a:lnTo>
                      <a:pt x="66" y="2"/>
                    </a:lnTo>
                    <a:lnTo>
                      <a:pt x="59" y="0"/>
                    </a:lnTo>
                    <a:lnTo>
                      <a:pt x="56" y="5"/>
                    </a:lnTo>
                    <a:lnTo>
                      <a:pt x="56" y="2"/>
                    </a:lnTo>
                    <a:lnTo>
                      <a:pt x="44" y="3"/>
                    </a:lnTo>
                    <a:lnTo>
                      <a:pt x="39" y="0"/>
                    </a:lnTo>
                    <a:lnTo>
                      <a:pt x="30" y="6"/>
                    </a:lnTo>
                    <a:lnTo>
                      <a:pt x="29" y="24"/>
                    </a:lnTo>
                    <a:lnTo>
                      <a:pt x="27" y="36"/>
                    </a:lnTo>
                    <a:lnTo>
                      <a:pt x="22" y="45"/>
                    </a:lnTo>
                    <a:close/>
                  </a:path>
                </a:pathLst>
              </a:custGeom>
              <a:grpFill/>
              <a:ln w="12700">
                <a:noFill/>
                <a:prstDash val="solid"/>
                <a:round/>
                <a:headEnd/>
                <a:tailEnd/>
              </a:ln>
            </p:spPr>
            <p:txBody>
              <a:bodyPr/>
              <a:lstStyle/>
              <a:p>
                <a:endParaRPr lang="de-DE"/>
              </a:p>
            </p:txBody>
          </p:sp>
          <p:sp>
            <p:nvSpPr>
              <p:cNvPr id="244" name="Freeform 63"/>
              <p:cNvSpPr>
                <a:spLocks noChangeAspect="1"/>
              </p:cNvSpPr>
              <p:nvPr/>
            </p:nvSpPr>
            <p:spPr bwMode="auto">
              <a:xfrm>
                <a:off x="1593" y="3559"/>
                <a:ext cx="256" cy="181"/>
              </a:xfrm>
              <a:custGeom>
                <a:avLst/>
                <a:gdLst>
                  <a:gd name="T0" fmla="*/ 0 w 550"/>
                  <a:gd name="T1" fmla="*/ 0 h 402"/>
                  <a:gd name="T2" fmla="*/ 0 w 550"/>
                  <a:gd name="T3" fmla="*/ 0 h 402"/>
                  <a:gd name="T4" fmla="*/ 0 w 550"/>
                  <a:gd name="T5" fmla="*/ 0 h 402"/>
                  <a:gd name="T6" fmla="*/ 0 w 550"/>
                  <a:gd name="T7" fmla="*/ 0 h 402"/>
                  <a:gd name="T8" fmla="*/ 0 w 550"/>
                  <a:gd name="T9" fmla="*/ 1 h 402"/>
                  <a:gd name="T10" fmla="*/ 0 w 550"/>
                  <a:gd name="T11" fmla="*/ 1 h 402"/>
                  <a:gd name="T12" fmla="*/ 0 w 550"/>
                  <a:gd name="T13" fmla="*/ 1 h 402"/>
                  <a:gd name="T14" fmla="*/ 0 w 550"/>
                  <a:gd name="T15" fmla="*/ 1 h 402"/>
                  <a:gd name="T16" fmla="*/ 0 w 550"/>
                  <a:gd name="T17" fmla="*/ 1 h 402"/>
                  <a:gd name="T18" fmla="*/ 0 w 550"/>
                  <a:gd name="T19" fmla="*/ 1 h 402"/>
                  <a:gd name="T20" fmla="*/ 0 w 550"/>
                  <a:gd name="T21" fmla="*/ 1 h 402"/>
                  <a:gd name="T22" fmla="*/ 0 w 550"/>
                  <a:gd name="T23" fmla="*/ 1 h 402"/>
                  <a:gd name="T24" fmla="*/ 0 w 550"/>
                  <a:gd name="T25" fmla="*/ 1 h 402"/>
                  <a:gd name="T26" fmla="*/ 0 w 550"/>
                  <a:gd name="T27" fmla="*/ 1 h 402"/>
                  <a:gd name="T28" fmla="*/ 0 w 550"/>
                  <a:gd name="T29" fmla="*/ 1 h 402"/>
                  <a:gd name="T30" fmla="*/ 0 w 550"/>
                  <a:gd name="T31" fmla="*/ 1 h 402"/>
                  <a:gd name="T32" fmla="*/ 0 w 550"/>
                  <a:gd name="T33" fmla="*/ 1 h 402"/>
                  <a:gd name="T34" fmla="*/ 1 w 550"/>
                  <a:gd name="T35" fmla="*/ 1 h 402"/>
                  <a:gd name="T36" fmla="*/ 1 w 550"/>
                  <a:gd name="T37" fmla="*/ 1 h 402"/>
                  <a:gd name="T38" fmla="*/ 1 w 550"/>
                  <a:gd name="T39" fmla="*/ 1 h 402"/>
                  <a:gd name="T40" fmla="*/ 1 w 550"/>
                  <a:gd name="T41" fmla="*/ 1 h 402"/>
                  <a:gd name="T42" fmla="*/ 2 w 550"/>
                  <a:gd name="T43" fmla="*/ 1 h 402"/>
                  <a:gd name="T44" fmla="*/ 2 w 550"/>
                  <a:gd name="T45" fmla="*/ 1 h 402"/>
                  <a:gd name="T46" fmla="*/ 2 w 550"/>
                  <a:gd name="T47" fmla="*/ 1 h 402"/>
                  <a:gd name="T48" fmla="*/ 2 w 550"/>
                  <a:gd name="T49" fmla="*/ 1 h 402"/>
                  <a:gd name="T50" fmla="*/ 2 w 550"/>
                  <a:gd name="T51" fmla="*/ 1 h 402"/>
                  <a:gd name="T52" fmla="*/ 2 w 550"/>
                  <a:gd name="T53" fmla="*/ 1 h 402"/>
                  <a:gd name="T54" fmla="*/ 3 w 550"/>
                  <a:gd name="T55" fmla="*/ 1 h 402"/>
                  <a:gd name="T56" fmla="*/ 3 w 550"/>
                  <a:gd name="T57" fmla="*/ 1 h 402"/>
                  <a:gd name="T58" fmla="*/ 3 w 550"/>
                  <a:gd name="T59" fmla="*/ 1 h 402"/>
                  <a:gd name="T60" fmla="*/ 3 w 550"/>
                  <a:gd name="T61" fmla="*/ 1 h 402"/>
                  <a:gd name="T62" fmla="*/ 2 w 550"/>
                  <a:gd name="T63" fmla="*/ 1 h 402"/>
                  <a:gd name="T64" fmla="*/ 2 w 550"/>
                  <a:gd name="T65" fmla="*/ 1 h 402"/>
                  <a:gd name="T66" fmla="*/ 2 w 550"/>
                  <a:gd name="T67" fmla="*/ 1 h 402"/>
                  <a:gd name="T68" fmla="*/ 2 w 550"/>
                  <a:gd name="T69" fmla="*/ 0 h 402"/>
                  <a:gd name="T70" fmla="*/ 2 w 550"/>
                  <a:gd name="T71" fmla="*/ 0 h 402"/>
                  <a:gd name="T72" fmla="*/ 2 w 550"/>
                  <a:gd name="T73" fmla="*/ 0 h 402"/>
                  <a:gd name="T74" fmla="*/ 2 w 550"/>
                  <a:gd name="T75" fmla="*/ 0 h 402"/>
                  <a:gd name="T76" fmla="*/ 2 w 550"/>
                  <a:gd name="T77" fmla="*/ 0 h 402"/>
                  <a:gd name="T78" fmla="*/ 2 w 550"/>
                  <a:gd name="T79" fmla="*/ 0 h 402"/>
                  <a:gd name="T80" fmla="*/ 2 w 550"/>
                  <a:gd name="T81" fmla="*/ 0 h 402"/>
                  <a:gd name="T82" fmla="*/ 1 w 550"/>
                  <a:gd name="T83" fmla="*/ 0 h 402"/>
                  <a:gd name="T84" fmla="*/ 1 w 550"/>
                  <a:gd name="T85" fmla="*/ 0 h 402"/>
                  <a:gd name="T86" fmla="*/ 1 w 550"/>
                  <a:gd name="T87" fmla="*/ 0 h 402"/>
                  <a:gd name="T88" fmla="*/ 1 w 550"/>
                  <a:gd name="T89" fmla="*/ 0 h 402"/>
                  <a:gd name="T90" fmla="*/ 1 w 550"/>
                  <a:gd name="T91" fmla="*/ 0 h 402"/>
                  <a:gd name="T92" fmla="*/ 1 w 550"/>
                  <a:gd name="T93" fmla="*/ 0 h 402"/>
                  <a:gd name="T94" fmla="*/ 1 w 550"/>
                  <a:gd name="T95" fmla="*/ 0 h 402"/>
                  <a:gd name="T96" fmla="*/ 1 w 550"/>
                  <a:gd name="T97" fmla="*/ 0 h 402"/>
                  <a:gd name="T98" fmla="*/ 0 w 550"/>
                  <a:gd name="T99" fmla="*/ 0 h 402"/>
                  <a:gd name="T100" fmla="*/ 0 w 550"/>
                  <a:gd name="T101" fmla="*/ 0 h 402"/>
                  <a:gd name="T102" fmla="*/ 0 w 550"/>
                  <a:gd name="T103" fmla="*/ 0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0"/>
                  <a:gd name="T157" fmla="*/ 0 h 402"/>
                  <a:gd name="T158" fmla="*/ 550 w 550"/>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0" h="402">
                    <a:moveTo>
                      <a:pt x="132" y="35"/>
                    </a:moveTo>
                    <a:lnTo>
                      <a:pt x="122" y="46"/>
                    </a:lnTo>
                    <a:lnTo>
                      <a:pt x="115" y="54"/>
                    </a:lnTo>
                    <a:lnTo>
                      <a:pt x="102" y="57"/>
                    </a:lnTo>
                    <a:lnTo>
                      <a:pt x="96" y="119"/>
                    </a:lnTo>
                    <a:lnTo>
                      <a:pt x="95" y="130"/>
                    </a:lnTo>
                    <a:lnTo>
                      <a:pt x="80" y="154"/>
                    </a:lnTo>
                    <a:lnTo>
                      <a:pt x="62" y="169"/>
                    </a:lnTo>
                    <a:lnTo>
                      <a:pt x="50" y="182"/>
                    </a:lnTo>
                    <a:lnTo>
                      <a:pt x="19" y="189"/>
                    </a:lnTo>
                    <a:lnTo>
                      <a:pt x="3" y="203"/>
                    </a:lnTo>
                    <a:lnTo>
                      <a:pt x="0" y="215"/>
                    </a:lnTo>
                    <a:lnTo>
                      <a:pt x="11" y="224"/>
                    </a:lnTo>
                    <a:lnTo>
                      <a:pt x="17" y="237"/>
                    </a:lnTo>
                    <a:lnTo>
                      <a:pt x="15" y="246"/>
                    </a:lnTo>
                    <a:lnTo>
                      <a:pt x="17" y="258"/>
                    </a:lnTo>
                    <a:lnTo>
                      <a:pt x="26" y="263"/>
                    </a:lnTo>
                    <a:lnTo>
                      <a:pt x="41" y="263"/>
                    </a:lnTo>
                    <a:lnTo>
                      <a:pt x="46" y="274"/>
                    </a:lnTo>
                    <a:lnTo>
                      <a:pt x="52" y="295"/>
                    </a:lnTo>
                    <a:lnTo>
                      <a:pt x="54" y="311"/>
                    </a:lnTo>
                    <a:lnTo>
                      <a:pt x="59" y="324"/>
                    </a:lnTo>
                    <a:lnTo>
                      <a:pt x="69" y="328"/>
                    </a:lnTo>
                    <a:lnTo>
                      <a:pt x="76" y="324"/>
                    </a:lnTo>
                    <a:lnTo>
                      <a:pt x="89" y="315"/>
                    </a:lnTo>
                    <a:lnTo>
                      <a:pt x="104" y="326"/>
                    </a:lnTo>
                    <a:lnTo>
                      <a:pt x="102" y="337"/>
                    </a:lnTo>
                    <a:lnTo>
                      <a:pt x="104" y="343"/>
                    </a:lnTo>
                    <a:lnTo>
                      <a:pt x="111" y="346"/>
                    </a:lnTo>
                    <a:lnTo>
                      <a:pt x="122" y="358"/>
                    </a:lnTo>
                    <a:lnTo>
                      <a:pt x="119" y="371"/>
                    </a:lnTo>
                    <a:lnTo>
                      <a:pt x="122" y="378"/>
                    </a:lnTo>
                    <a:lnTo>
                      <a:pt x="139" y="378"/>
                    </a:lnTo>
                    <a:lnTo>
                      <a:pt x="160" y="387"/>
                    </a:lnTo>
                    <a:lnTo>
                      <a:pt x="198" y="402"/>
                    </a:lnTo>
                    <a:lnTo>
                      <a:pt x="213" y="402"/>
                    </a:lnTo>
                    <a:lnTo>
                      <a:pt x="235" y="398"/>
                    </a:lnTo>
                    <a:lnTo>
                      <a:pt x="253" y="391"/>
                    </a:lnTo>
                    <a:lnTo>
                      <a:pt x="283" y="396"/>
                    </a:lnTo>
                    <a:lnTo>
                      <a:pt x="298" y="395"/>
                    </a:lnTo>
                    <a:lnTo>
                      <a:pt x="305" y="393"/>
                    </a:lnTo>
                    <a:lnTo>
                      <a:pt x="324" y="380"/>
                    </a:lnTo>
                    <a:lnTo>
                      <a:pt x="366" y="356"/>
                    </a:lnTo>
                    <a:lnTo>
                      <a:pt x="398" y="346"/>
                    </a:lnTo>
                    <a:lnTo>
                      <a:pt x="415" y="345"/>
                    </a:lnTo>
                    <a:lnTo>
                      <a:pt x="441" y="350"/>
                    </a:lnTo>
                    <a:lnTo>
                      <a:pt x="463" y="352"/>
                    </a:lnTo>
                    <a:lnTo>
                      <a:pt x="474" y="356"/>
                    </a:lnTo>
                    <a:lnTo>
                      <a:pt x="491" y="354"/>
                    </a:lnTo>
                    <a:lnTo>
                      <a:pt x="494" y="339"/>
                    </a:lnTo>
                    <a:lnTo>
                      <a:pt x="494" y="311"/>
                    </a:lnTo>
                    <a:lnTo>
                      <a:pt x="496" y="282"/>
                    </a:lnTo>
                    <a:lnTo>
                      <a:pt x="505" y="267"/>
                    </a:lnTo>
                    <a:lnTo>
                      <a:pt x="515" y="263"/>
                    </a:lnTo>
                    <a:lnTo>
                      <a:pt x="524" y="269"/>
                    </a:lnTo>
                    <a:lnTo>
                      <a:pt x="533" y="263"/>
                    </a:lnTo>
                    <a:lnTo>
                      <a:pt x="539" y="256"/>
                    </a:lnTo>
                    <a:lnTo>
                      <a:pt x="537" y="248"/>
                    </a:lnTo>
                    <a:lnTo>
                      <a:pt x="548" y="245"/>
                    </a:lnTo>
                    <a:lnTo>
                      <a:pt x="550" y="235"/>
                    </a:lnTo>
                    <a:lnTo>
                      <a:pt x="539" y="230"/>
                    </a:lnTo>
                    <a:lnTo>
                      <a:pt x="522" y="226"/>
                    </a:lnTo>
                    <a:lnTo>
                      <a:pt x="509" y="230"/>
                    </a:lnTo>
                    <a:lnTo>
                      <a:pt x="489" y="233"/>
                    </a:lnTo>
                    <a:lnTo>
                      <a:pt x="470" y="233"/>
                    </a:lnTo>
                    <a:lnTo>
                      <a:pt x="457" y="226"/>
                    </a:lnTo>
                    <a:lnTo>
                      <a:pt x="452" y="215"/>
                    </a:lnTo>
                    <a:lnTo>
                      <a:pt x="452" y="200"/>
                    </a:lnTo>
                    <a:lnTo>
                      <a:pt x="450" y="185"/>
                    </a:lnTo>
                    <a:lnTo>
                      <a:pt x="441" y="174"/>
                    </a:lnTo>
                    <a:lnTo>
                      <a:pt x="435" y="163"/>
                    </a:lnTo>
                    <a:lnTo>
                      <a:pt x="435" y="148"/>
                    </a:lnTo>
                    <a:lnTo>
                      <a:pt x="437" y="133"/>
                    </a:lnTo>
                    <a:lnTo>
                      <a:pt x="437" y="124"/>
                    </a:lnTo>
                    <a:lnTo>
                      <a:pt x="428" y="102"/>
                    </a:lnTo>
                    <a:lnTo>
                      <a:pt x="413" y="87"/>
                    </a:lnTo>
                    <a:lnTo>
                      <a:pt x="407" y="72"/>
                    </a:lnTo>
                    <a:lnTo>
                      <a:pt x="405" y="61"/>
                    </a:lnTo>
                    <a:lnTo>
                      <a:pt x="402" y="56"/>
                    </a:lnTo>
                    <a:lnTo>
                      <a:pt x="381" y="41"/>
                    </a:lnTo>
                    <a:lnTo>
                      <a:pt x="374" y="28"/>
                    </a:lnTo>
                    <a:lnTo>
                      <a:pt x="365" y="9"/>
                    </a:lnTo>
                    <a:lnTo>
                      <a:pt x="357" y="2"/>
                    </a:lnTo>
                    <a:lnTo>
                      <a:pt x="348" y="0"/>
                    </a:lnTo>
                    <a:lnTo>
                      <a:pt x="339" y="4"/>
                    </a:lnTo>
                    <a:lnTo>
                      <a:pt x="329" y="13"/>
                    </a:lnTo>
                    <a:lnTo>
                      <a:pt x="324" y="15"/>
                    </a:lnTo>
                    <a:lnTo>
                      <a:pt x="307" y="15"/>
                    </a:lnTo>
                    <a:lnTo>
                      <a:pt x="296" y="17"/>
                    </a:lnTo>
                    <a:lnTo>
                      <a:pt x="288" y="26"/>
                    </a:lnTo>
                    <a:lnTo>
                      <a:pt x="274" y="31"/>
                    </a:lnTo>
                    <a:lnTo>
                      <a:pt x="259" y="30"/>
                    </a:lnTo>
                    <a:lnTo>
                      <a:pt x="251" y="22"/>
                    </a:lnTo>
                    <a:lnTo>
                      <a:pt x="235" y="13"/>
                    </a:lnTo>
                    <a:lnTo>
                      <a:pt x="221" y="17"/>
                    </a:lnTo>
                    <a:lnTo>
                      <a:pt x="204" y="24"/>
                    </a:lnTo>
                    <a:lnTo>
                      <a:pt x="191" y="26"/>
                    </a:lnTo>
                    <a:lnTo>
                      <a:pt x="180" y="22"/>
                    </a:lnTo>
                    <a:lnTo>
                      <a:pt x="167" y="15"/>
                    </a:lnTo>
                    <a:lnTo>
                      <a:pt x="150" y="20"/>
                    </a:lnTo>
                    <a:lnTo>
                      <a:pt x="139" y="26"/>
                    </a:lnTo>
                    <a:lnTo>
                      <a:pt x="135" y="28"/>
                    </a:lnTo>
                    <a:lnTo>
                      <a:pt x="132" y="30"/>
                    </a:lnTo>
                    <a:lnTo>
                      <a:pt x="128" y="31"/>
                    </a:lnTo>
                    <a:lnTo>
                      <a:pt x="132" y="35"/>
                    </a:lnTo>
                    <a:close/>
                  </a:path>
                </a:pathLst>
              </a:custGeom>
              <a:grpFill/>
              <a:ln w="12700">
                <a:noFill/>
                <a:prstDash val="solid"/>
                <a:round/>
                <a:headEnd/>
                <a:tailEnd/>
              </a:ln>
            </p:spPr>
            <p:txBody>
              <a:bodyPr/>
              <a:lstStyle/>
              <a:p>
                <a:endParaRPr lang="de-DE"/>
              </a:p>
            </p:txBody>
          </p:sp>
          <p:sp>
            <p:nvSpPr>
              <p:cNvPr id="245" name="Freeform 64"/>
              <p:cNvSpPr>
                <a:spLocks noChangeAspect="1"/>
              </p:cNvSpPr>
              <p:nvPr/>
            </p:nvSpPr>
            <p:spPr bwMode="auto">
              <a:xfrm>
                <a:off x="1113" y="3386"/>
                <a:ext cx="98" cy="83"/>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1 w 210"/>
                  <a:gd name="T31" fmla="*/ 0 h 185"/>
                  <a:gd name="T32" fmla="*/ 1 w 210"/>
                  <a:gd name="T33" fmla="*/ 0 h 185"/>
                  <a:gd name="T34" fmla="*/ 1 w 210"/>
                  <a:gd name="T35" fmla="*/ 0 h 185"/>
                  <a:gd name="T36" fmla="*/ 1 w 210"/>
                  <a:gd name="T37" fmla="*/ 0 h 185"/>
                  <a:gd name="T38" fmla="*/ 1 w 210"/>
                  <a:gd name="T39" fmla="*/ 0 h 185"/>
                  <a:gd name="T40" fmla="*/ 1 w 210"/>
                  <a:gd name="T41" fmla="*/ 0 h 185"/>
                  <a:gd name="T42" fmla="*/ 1 w 210"/>
                  <a:gd name="T43" fmla="*/ 0 h 185"/>
                  <a:gd name="T44" fmla="*/ 1 w 210"/>
                  <a:gd name="T45" fmla="*/ 0 h 185"/>
                  <a:gd name="T46" fmla="*/ 1 w 210"/>
                  <a:gd name="T47" fmla="*/ 0 h 185"/>
                  <a:gd name="T48" fmla="*/ 1 w 210"/>
                  <a:gd name="T49" fmla="*/ 0 h 185"/>
                  <a:gd name="T50" fmla="*/ 1 w 210"/>
                  <a:gd name="T51" fmla="*/ 0 h 185"/>
                  <a:gd name="T52" fmla="*/ 0 w 210"/>
                  <a:gd name="T53" fmla="*/ 0 h 185"/>
                  <a:gd name="T54" fmla="*/ 0 w 210"/>
                  <a:gd name="T55" fmla="*/ 0 h 185"/>
                  <a:gd name="T56" fmla="*/ 0 w 210"/>
                  <a:gd name="T57" fmla="*/ 0 h 185"/>
                  <a:gd name="T58" fmla="*/ 0 w 210"/>
                  <a:gd name="T59" fmla="*/ 1 h 185"/>
                  <a:gd name="T60" fmla="*/ 0 w 210"/>
                  <a:gd name="T61" fmla="*/ 0 h 185"/>
                  <a:gd name="T62" fmla="*/ 0 w 210"/>
                  <a:gd name="T63" fmla="*/ 0 h 185"/>
                  <a:gd name="T64" fmla="*/ 0 w 210"/>
                  <a:gd name="T65" fmla="*/ 0 h 185"/>
                  <a:gd name="T66" fmla="*/ 0 w 210"/>
                  <a:gd name="T67" fmla="*/ 0 h 185"/>
                  <a:gd name="T68" fmla="*/ 0 w 210"/>
                  <a:gd name="T69" fmla="*/ 0 h 185"/>
                  <a:gd name="T70" fmla="*/ 0 w 210"/>
                  <a:gd name="T71" fmla="*/ 0 h 185"/>
                  <a:gd name="T72" fmla="*/ 0 w 210"/>
                  <a:gd name="T73" fmla="*/ 0 h 185"/>
                  <a:gd name="T74" fmla="*/ 0 w 210"/>
                  <a:gd name="T75" fmla="*/ 0 h 185"/>
                  <a:gd name="T76" fmla="*/ 0 w 210"/>
                  <a:gd name="T77" fmla="*/ 0 h 185"/>
                  <a:gd name="T78" fmla="*/ 0 w 210"/>
                  <a:gd name="T79" fmla="*/ 0 h 1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0"/>
                  <a:gd name="T121" fmla="*/ 0 h 185"/>
                  <a:gd name="T122" fmla="*/ 210 w 210"/>
                  <a:gd name="T123" fmla="*/ 185 h 1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0" h="185">
                    <a:moveTo>
                      <a:pt x="0" y="33"/>
                    </a:moveTo>
                    <a:lnTo>
                      <a:pt x="5" y="26"/>
                    </a:lnTo>
                    <a:lnTo>
                      <a:pt x="3" y="17"/>
                    </a:lnTo>
                    <a:lnTo>
                      <a:pt x="35" y="0"/>
                    </a:lnTo>
                    <a:lnTo>
                      <a:pt x="38" y="6"/>
                    </a:lnTo>
                    <a:lnTo>
                      <a:pt x="61" y="2"/>
                    </a:lnTo>
                    <a:lnTo>
                      <a:pt x="79" y="3"/>
                    </a:lnTo>
                    <a:lnTo>
                      <a:pt x="72" y="12"/>
                    </a:lnTo>
                    <a:lnTo>
                      <a:pt x="76" y="24"/>
                    </a:lnTo>
                    <a:lnTo>
                      <a:pt x="91" y="29"/>
                    </a:lnTo>
                    <a:lnTo>
                      <a:pt x="106" y="28"/>
                    </a:lnTo>
                    <a:lnTo>
                      <a:pt x="118" y="19"/>
                    </a:lnTo>
                    <a:lnTo>
                      <a:pt x="138" y="17"/>
                    </a:lnTo>
                    <a:lnTo>
                      <a:pt x="144" y="25"/>
                    </a:lnTo>
                    <a:lnTo>
                      <a:pt x="156" y="32"/>
                    </a:lnTo>
                    <a:lnTo>
                      <a:pt x="173" y="33"/>
                    </a:lnTo>
                    <a:lnTo>
                      <a:pt x="170" y="47"/>
                    </a:lnTo>
                    <a:lnTo>
                      <a:pt x="171" y="75"/>
                    </a:lnTo>
                    <a:lnTo>
                      <a:pt x="174" y="92"/>
                    </a:lnTo>
                    <a:lnTo>
                      <a:pt x="193" y="90"/>
                    </a:lnTo>
                    <a:lnTo>
                      <a:pt x="199" y="102"/>
                    </a:lnTo>
                    <a:lnTo>
                      <a:pt x="200" y="112"/>
                    </a:lnTo>
                    <a:lnTo>
                      <a:pt x="210" y="126"/>
                    </a:lnTo>
                    <a:lnTo>
                      <a:pt x="198" y="136"/>
                    </a:lnTo>
                    <a:lnTo>
                      <a:pt x="187" y="144"/>
                    </a:lnTo>
                    <a:lnTo>
                      <a:pt x="175" y="144"/>
                    </a:lnTo>
                    <a:lnTo>
                      <a:pt x="161" y="148"/>
                    </a:lnTo>
                    <a:lnTo>
                      <a:pt x="161" y="163"/>
                    </a:lnTo>
                    <a:lnTo>
                      <a:pt x="155" y="173"/>
                    </a:lnTo>
                    <a:lnTo>
                      <a:pt x="140" y="185"/>
                    </a:lnTo>
                    <a:lnTo>
                      <a:pt x="115" y="166"/>
                    </a:lnTo>
                    <a:lnTo>
                      <a:pt x="108" y="149"/>
                    </a:lnTo>
                    <a:lnTo>
                      <a:pt x="85" y="144"/>
                    </a:lnTo>
                    <a:lnTo>
                      <a:pt x="77" y="122"/>
                    </a:lnTo>
                    <a:lnTo>
                      <a:pt x="61" y="109"/>
                    </a:lnTo>
                    <a:lnTo>
                      <a:pt x="55" y="93"/>
                    </a:lnTo>
                    <a:lnTo>
                      <a:pt x="42" y="77"/>
                    </a:lnTo>
                    <a:lnTo>
                      <a:pt x="33" y="61"/>
                    </a:lnTo>
                    <a:lnTo>
                      <a:pt x="16" y="49"/>
                    </a:lnTo>
                    <a:lnTo>
                      <a:pt x="0" y="33"/>
                    </a:lnTo>
                    <a:close/>
                  </a:path>
                </a:pathLst>
              </a:custGeom>
              <a:grpFill/>
              <a:ln w="12700">
                <a:noFill/>
                <a:prstDash val="solid"/>
                <a:round/>
                <a:headEnd/>
                <a:tailEnd/>
              </a:ln>
            </p:spPr>
            <p:txBody>
              <a:bodyPr/>
              <a:lstStyle/>
              <a:p>
                <a:endParaRPr lang="de-DE"/>
              </a:p>
            </p:txBody>
          </p:sp>
          <p:sp>
            <p:nvSpPr>
              <p:cNvPr id="246" name="Freeform 65"/>
              <p:cNvSpPr>
                <a:spLocks noChangeAspect="1"/>
              </p:cNvSpPr>
              <p:nvPr/>
            </p:nvSpPr>
            <p:spPr bwMode="auto">
              <a:xfrm>
                <a:off x="1179" y="3449"/>
                <a:ext cx="27" cy="33"/>
              </a:xfrm>
              <a:custGeom>
                <a:avLst/>
                <a:gdLst>
                  <a:gd name="T0" fmla="*/ 0 w 57"/>
                  <a:gd name="T1" fmla="*/ 0 h 71"/>
                  <a:gd name="T2" fmla="*/ 0 w 57"/>
                  <a:gd name="T3" fmla="*/ 0 h 71"/>
                  <a:gd name="T4" fmla="*/ 0 w 57"/>
                  <a:gd name="T5" fmla="*/ 0 h 71"/>
                  <a:gd name="T6" fmla="*/ 0 w 57"/>
                  <a:gd name="T7" fmla="*/ 0 h 71"/>
                  <a:gd name="T8" fmla="*/ 0 w 57"/>
                  <a:gd name="T9" fmla="*/ 0 h 71"/>
                  <a:gd name="T10" fmla="*/ 0 w 57"/>
                  <a:gd name="T11" fmla="*/ 0 h 71"/>
                  <a:gd name="T12" fmla="*/ 0 w 57"/>
                  <a:gd name="T13" fmla="*/ 0 h 71"/>
                  <a:gd name="T14" fmla="*/ 0 w 57"/>
                  <a:gd name="T15" fmla="*/ 0 h 71"/>
                  <a:gd name="T16" fmla="*/ 0 w 57"/>
                  <a:gd name="T17" fmla="*/ 0 h 71"/>
                  <a:gd name="T18" fmla="*/ 0 w 57"/>
                  <a:gd name="T19" fmla="*/ 0 h 71"/>
                  <a:gd name="T20" fmla="*/ 0 w 57"/>
                  <a:gd name="T21" fmla="*/ 0 h 71"/>
                  <a:gd name="T22" fmla="*/ 0 w 57"/>
                  <a:gd name="T23" fmla="*/ 0 h 71"/>
                  <a:gd name="T24" fmla="*/ 0 w 57"/>
                  <a:gd name="T25" fmla="*/ 0 h 71"/>
                  <a:gd name="T26" fmla="*/ 0 w 57"/>
                  <a:gd name="T27" fmla="*/ 0 h 71"/>
                  <a:gd name="T28" fmla="*/ 0 w 57"/>
                  <a:gd name="T29" fmla="*/ 0 h 71"/>
                  <a:gd name="T30" fmla="*/ 0 w 57"/>
                  <a:gd name="T31" fmla="*/ 0 h 71"/>
                  <a:gd name="T32" fmla="*/ 0 w 57"/>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1"/>
                  <a:gd name="T53" fmla="*/ 57 w 57"/>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1">
                    <a:moveTo>
                      <a:pt x="41" y="71"/>
                    </a:moveTo>
                    <a:lnTo>
                      <a:pt x="44" y="48"/>
                    </a:lnTo>
                    <a:lnTo>
                      <a:pt x="57" y="39"/>
                    </a:lnTo>
                    <a:lnTo>
                      <a:pt x="57" y="28"/>
                    </a:lnTo>
                    <a:lnTo>
                      <a:pt x="50" y="20"/>
                    </a:lnTo>
                    <a:lnTo>
                      <a:pt x="43" y="9"/>
                    </a:lnTo>
                    <a:lnTo>
                      <a:pt x="39" y="0"/>
                    </a:lnTo>
                    <a:lnTo>
                      <a:pt x="26" y="0"/>
                    </a:lnTo>
                    <a:lnTo>
                      <a:pt x="17" y="4"/>
                    </a:lnTo>
                    <a:lnTo>
                      <a:pt x="17" y="19"/>
                    </a:lnTo>
                    <a:lnTo>
                      <a:pt x="9" y="32"/>
                    </a:lnTo>
                    <a:lnTo>
                      <a:pt x="0" y="36"/>
                    </a:lnTo>
                    <a:lnTo>
                      <a:pt x="4" y="47"/>
                    </a:lnTo>
                    <a:lnTo>
                      <a:pt x="16" y="50"/>
                    </a:lnTo>
                    <a:lnTo>
                      <a:pt x="28" y="53"/>
                    </a:lnTo>
                    <a:lnTo>
                      <a:pt x="35" y="60"/>
                    </a:lnTo>
                    <a:lnTo>
                      <a:pt x="41" y="71"/>
                    </a:lnTo>
                    <a:close/>
                  </a:path>
                </a:pathLst>
              </a:custGeom>
              <a:grpFill/>
              <a:ln w="12700">
                <a:noFill/>
                <a:prstDash val="solid"/>
                <a:round/>
                <a:headEnd/>
                <a:tailEnd/>
              </a:ln>
            </p:spPr>
            <p:txBody>
              <a:bodyPr/>
              <a:lstStyle/>
              <a:p>
                <a:endParaRPr lang="de-DE"/>
              </a:p>
            </p:txBody>
          </p:sp>
          <p:sp>
            <p:nvSpPr>
              <p:cNvPr id="247" name="Freeform 66"/>
              <p:cNvSpPr>
                <a:spLocks noChangeAspect="1"/>
              </p:cNvSpPr>
              <p:nvPr/>
            </p:nvSpPr>
            <p:spPr bwMode="auto">
              <a:xfrm>
                <a:off x="1147" y="3325"/>
                <a:ext cx="100" cy="102"/>
              </a:xfrm>
              <a:custGeom>
                <a:avLst/>
                <a:gdLst>
                  <a:gd name="T0" fmla="*/ 0 w 215"/>
                  <a:gd name="T1" fmla="*/ 0 h 227"/>
                  <a:gd name="T2" fmla="*/ 0 w 215"/>
                  <a:gd name="T3" fmla="*/ 0 h 227"/>
                  <a:gd name="T4" fmla="*/ 0 w 215"/>
                  <a:gd name="T5" fmla="*/ 0 h 227"/>
                  <a:gd name="T6" fmla="*/ 0 w 215"/>
                  <a:gd name="T7" fmla="*/ 0 h 227"/>
                  <a:gd name="T8" fmla="*/ 0 w 215"/>
                  <a:gd name="T9" fmla="*/ 0 h 227"/>
                  <a:gd name="T10" fmla="*/ 0 w 215"/>
                  <a:gd name="T11" fmla="*/ 0 h 227"/>
                  <a:gd name="T12" fmla="*/ 0 w 215"/>
                  <a:gd name="T13" fmla="*/ 0 h 227"/>
                  <a:gd name="T14" fmla="*/ 0 w 215"/>
                  <a:gd name="T15" fmla="*/ 0 h 227"/>
                  <a:gd name="T16" fmla="*/ 0 w 215"/>
                  <a:gd name="T17" fmla="*/ 0 h 227"/>
                  <a:gd name="T18" fmla="*/ 0 w 215"/>
                  <a:gd name="T19" fmla="*/ 0 h 227"/>
                  <a:gd name="T20" fmla="*/ 0 w 215"/>
                  <a:gd name="T21" fmla="*/ 0 h 227"/>
                  <a:gd name="T22" fmla="*/ 0 w 215"/>
                  <a:gd name="T23" fmla="*/ 0 h 227"/>
                  <a:gd name="T24" fmla="*/ 0 w 215"/>
                  <a:gd name="T25" fmla="*/ 0 h 227"/>
                  <a:gd name="T26" fmla="*/ 0 w 215"/>
                  <a:gd name="T27" fmla="*/ 0 h 227"/>
                  <a:gd name="T28" fmla="*/ 0 w 215"/>
                  <a:gd name="T29" fmla="*/ 0 h 227"/>
                  <a:gd name="T30" fmla="*/ 0 w 215"/>
                  <a:gd name="T31" fmla="*/ 0 h 227"/>
                  <a:gd name="T32" fmla="*/ 0 w 215"/>
                  <a:gd name="T33" fmla="*/ 0 h 227"/>
                  <a:gd name="T34" fmla="*/ 0 w 215"/>
                  <a:gd name="T35" fmla="*/ 0 h 227"/>
                  <a:gd name="T36" fmla="*/ 0 w 215"/>
                  <a:gd name="T37" fmla="*/ 0 h 227"/>
                  <a:gd name="T38" fmla="*/ 0 w 215"/>
                  <a:gd name="T39" fmla="*/ 0 h 227"/>
                  <a:gd name="T40" fmla="*/ 0 w 215"/>
                  <a:gd name="T41" fmla="*/ 0 h 227"/>
                  <a:gd name="T42" fmla="*/ 0 w 215"/>
                  <a:gd name="T43" fmla="*/ 0 h 227"/>
                  <a:gd name="T44" fmla="*/ 0 w 215"/>
                  <a:gd name="T45" fmla="*/ 1 h 227"/>
                  <a:gd name="T46" fmla="*/ 0 w 215"/>
                  <a:gd name="T47" fmla="*/ 1 h 227"/>
                  <a:gd name="T48" fmla="*/ 0 w 215"/>
                  <a:gd name="T49" fmla="*/ 1 h 227"/>
                  <a:gd name="T50" fmla="*/ 0 w 215"/>
                  <a:gd name="T51" fmla="*/ 1 h 227"/>
                  <a:gd name="T52" fmla="*/ 0 w 215"/>
                  <a:gd name="T53" fmla="*/ 1 h 227"/>
                  <a:gd name="T54" fmla="*/ 0 w 215"/>
                  <a:gd name="T55" fmla="*/ 1 h 227"/>
                  <a:gd name="T56" fmla="*/ 0 w 215"/>
                  <a:gd name="T57" fmla="*/ 0 h 227"/>
                  <a:gd name="T58" fmla="*/ 0 w 215"/>
                  <a:gd name="T59" fmla="*/ 0 h 227"/>
                  <a:gd name="T60" fmla="*/ 0 w 215"/>
                  <a:gd name="T61" fmla="*/ 0 h 227"/>
                  <a:gd name="T62" fmla="*/ 0 w 215"/>
                  <a:gd name="T63" fmla="*/ 0 h 227"/>
                  <a:gd name="T64" fmla="*/ 1 w 215"/>
                  <a:gd name="T65" fmla="*/ 0 h 227"/>
                  <a:gd name="T66" fmla="*/ 1 w 215"/>
                  <a:gd name="T67" fmla="*/ 0 h 227"/>
                  <a:gd name="T68" fmla="*/ 1 w 215"/>
                  <a:gd name="T69" fmla="*/ 0 h 227"/>
                  <a:gd name="T70" fmla="*/ 1 w 215"/>
                  <a:gd name="T71" fmla="*/ 0 h 227"/>
                  <a:gd name="T72" fmla="*/ 1 w 215"/>
                  <a:gd name="T73" fmla="*/ 0 h 227"/>
                  <a:gd name="T74" fmla="*/ 1 w 215"/>
                  <a:gd name="T75" fmla="*/ 0 h 227"/>
                  <a:gd name="T76" fmla="*/ 1 w 215"/>
                  <a:gd name="T77" fmla="*/ 0 h 227"/>
                  <a:gd name="T78" fmla="*/ 1 w 215"/>
                  <a:gd name="T79" fmla="*/ 0 h 227"/>
                  <a:gd name="T80" fmla="*/ 0 w 215"/>
                  <a:gd name="T81" fmla="*/ 0 h 227"/>
                  <a:gd name="T82" fmla="*/ 0 w 215"/>
                  <a:gd name="T83" fmla="*/ 0 h 227"/>
                  <a:gd name="T84" fmla="*/ 0 w 215"/>
                  <a:gd name="T85" fmla="*/ 0 h 227"/>
                  <a:gd name="T86" fmla="*/ 0 w 215"/>
                  <a:gd name="T87" fmla="*/ 0 h 227"/>
                  <a:gd name="T88" fmla="*/ 0 w 215"/>
                  <a:gd name="T89" fmla="*/ 0 h 227"/>
                  <a:gd name="T90" fmla="*/ 0 w 215"/>
                  <a:gd name="T91" fmla="*/ 0 h 227"/>
                  <a:gd name="T92" fmla="*/ 0 w 215"/>
                  <a:gd name="T93" fmla="*/ 0 h 227"/>
                  <a:gd name="T94" fmla="*/ 0 w 215"/>
                  <a:gd name="T95" fmla="*/ 0 h 227"/>
                  <a:gd name="T96" fmla="*/ 0 w 215"/>
                  <a:gd name="T97" fmla="*/ 0 h 227"/>
                  <a:gd name="T98" fmla="*/ 0 w 215"/>
                  <a:gd name="T99" fmla="*/ 0 h 227"/>
                  <a:gd name="T100" fmla="*/ 0 w 215"/>
                  <a:gd name="T101" fmla="*/ 0 h 227"/>
                  <a:gd name="T102" fmla="*/ 0 w 215"/>
                  <a:gd name="T103" fmla="*/ 0 h 227"/>
                  <a:gd name="T104" fmla="*/ 0 w 215"/>
                  <a:gd name="T105" fmla="*/ 0 h 227"/>
                  <a:gd name="T106" fmla="*/ 0 w 215"/>
                  <a:gd name="T107" fmla="*/ 0 h 227"/>
                  <a:gd name="T108" fmla="*/ 0 w 215"/>
                  <a:gd name="T109" fmla="*/ 0 h 227"/>
                  <a:gd name="T110" fmla="*/ 0 w 215"/>
                  <a:gd name="T111" fmla="*/ 0 h 2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5"/>
                  <a:gd name="T169" fmla="*/ 0 h 227"/>
                  <a:gd name="T170" fmla="*/ 215 w 215"/>
                  <a:gd name="T171" fmla="*/ 227 h 2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5" h="227">
                    <a:moveTo>
                      <a:pt x="89" y="6"/>
                    </a:moveTo>
                    <a:lnTo>
                      <a:pt x="67" y="33"/>
                    </a:lnTo>
                    <a:lnTo>
                      <a:pt x="67" y="41"/>
                    </a:lnTo>
                    <a:lnTo>
                      <a:pt x="54" y="54"/>
                    </a:lnTo>
                    <a:lnTo>
                      <a:pt x="56" y="57"/>
                    </a:lnTo>
                    <a:lnTo>
                      <a:pt x="52" y="66"/>
                    </a:lnTo>
                    <a:lnTo>
                      <a:pt x="39" y="79"/>
                    </a:lnTo>
                    <a:lnTo>
                      <a:pt x="26" y="94"/>
                    </a:lnTo>
                    <a:lnTo>
                      <a:pt x="21" y="102"/>
                    </a:lnTo>
                    <a:lnTo>
                      <a:pt x="26" y="109"/>
                    </a:lnTo>
                    <a:lnTo>
                      <a:pt x="22" y="120"/>
                    </a:lnTo>
                    <a:lnTo>
                      <a:pt x="15" y="129"/>
                    </a:lnTo>
                    <a:lnTo>
                      <a:pt x="9" y="133"/>
                    </a:lnTo>
                    <a:lnTo>
                      <a:pt x="0" y="144"/>
                    </a:lnTo>
                    <a:lnTo>
                      <a:pt x="1" y="155"/>
                    </a:lnTo>
                    <a:lnTo>
                      <a:pt x="11" y="161"/>
                    </a:lnTo>
                    <a:lnTo>
                      <a:pt x="35" y="161"/>
                    </a:lnTo>
                    <a:lnTo>
                      <a:pt x="49" y="153"/>
                    </a:lnTo>
                    <a:lnTo>
                      <a:pt x="63" y="151"/>
                    </a:lnTo>
                    <a:lnTo>
                      <a:pt x="74" y="161"/>
                    </a:lnTo>
                    <a:lnTo>
                      <a:pt x="85" y="166"/>
                    </a:lnTo>
                    <a:lnTo>
                      <a:pt x="100" y="168"/>
                    </a:lnTo>
                    <a:lnTo>
                      <a:pt x="96" y="185"/>
                    </a:lnTo>
                    <a:lnTo>
                      <a:pt x="101" y="227"/>
                    </a:lnTo>
                    <a:lnTo>
                      <a:pt x="114" y="226"/>
                    </a:lnTo>
                    <a:lnTo>
                      <a:pt x="122" y="225"/>
                    </a:lnTo>
                    <a:lnTo>
                      <a:pt x="125" y="213"/>
                    </a:lnTo>
                    <a:lnTo>
                      <a:pt x="127" y="188"/>
                    </a:lnTo>
                    <a:lnTo>
                      <a:pt x="137" y="175"/>
                    </a:lnTo>
                    <a:lnTo>
                      <a:pt x="137" y="153"/>
                    </a:lnTo>
                    <a:lnTo>
                      <a:pt x="145" y="140"/>
                    </a:lnTo>
                    <a:lnTo>
                      <a:pt x="162" y="133"/>
                    </a:lnTo>
                    <a:lnTo>
                      <a:pt x="193" y="98"/>
                    </a:lnTo>
                    <a:lnTo>
                      <a:pt x="197" y="83"/>
                    </a:lnTo>
                    <a:lnTo>
                      <a:pt x="192" y="59"/>
                    </a:lnTo>
                    <a:lnTo>
                      <a:pt x="212" y="43"/>
                    </a:lnTo>
                    <a:lnTo>
                      <a:pt x="215" y="16"/>
                    </a:lnTo>
                    <a:lnTo>
                      <a:pt x="201" y="4"/>
                    </a:lnTo>
                    <a:lnTo>
                      <a:pt x="192" y="2"/>
                    </a:lnTo>
                    <a:lnTo>
                      <a:pt x="175" y="0"/>
                    </a:lnTo>
                    <a:lnTo>
                      <a:pt x="137" y="0"/>
                    </a:lnTo>
                    <a:lnTo>
                      <a:pt x="126" y="9"/>
                    </a:lnTo>
                    <a:lnTo>
                      <a:pt x="117" y="20"/>
                    </a:lnTo>
                    <a:lnTo>
                      <a:pt x="119" y="30"/>
                    </a:lnTo>
                    <a:lnTo>
                      <a:pt x="132" y="39"/>
                    </a:lnTo>
                    <a:lnTo>
                      <a:pt x="141" y="50"/>
                    </a:lnTo>
                    <a:lnTo>
                      <a:pt x="141" y="65"/>
                    </a:lnTo>
                    <a:lnTo>
                      <a:pt x="126" y="76"/>
                    </a:lnTo>
                    <a:lnTo>
                      <a:pt x="111" y="79"/>
                    </a:lnTo>
                    <a:lnTo>
                      <a:pt x="100" y="81"/>
                    </a:lnTo>
                    <a:lnTo>
                      <a:pt x="95" y="72"/>
                    </a:lnTo>
                    <a:lnTo>
                      <a:pt x="91" y="59"/>
                    </a:lnTo>
                    <a:lnTo>
                      <a:pt x="98" y="48"/>
                    </a:lnTo>
                    <a:lnTo>
                      <a:pt x="96" y="35"/>
                    </a:lnTo>
                    <a:lnTo>
                      <a:pt x="95" y="22"/>
                    </a:lnTo>
                    <a:lnTo>
                      <a:pt x="89" y="6"/>
                    </a:lnTo>
                    <a:close/>
                  </a:path>
                </a:pathLst>
              </a:custGeom>
              <a:grpFill/>
              <a:ln w="12700">
                <a:noFill/>
                <a:prstDash val="solid"/>
                <a:round/>
                <a:headEnd/>
                <a:tailEnd/>
              </a:ln>
            </p:spPr>
            <p:txBody>
              <a:bodyPr/>
              <a:lstStyle/>
              <a:p>
                <a:endParaRPr lang="de-DE"/>
              </a:p>
            </p:txBody>
          </p:sp>
          <p:sp>
            <p:nvSpPr>
              <p:cNvPr id="248" name="Freeform 67"/>
              <p:cNvSpPr>
                <a:spLocks noChangeAspect="1"/>
              </p:cNvSpPr>
              <p:nvPr/>
            </p:nvSpPr>
            <p:spPr bwMode="auto">
              <a:xfrm>
                <a:off x="807" y="3163"/>
                <a:ext cx="141" cy="125"/>
              </a:xfrm>
              <a:custGeom>
                <a:avLst/>
                <a:gdLst>
                  <a:gd name="T0" fmla="*/ 0 w 303"/>
                  <a:gd name="T1" fmla="*/ 0 h 277"/>
                  <a:gd name="T2" fmla="*/ 0 w 303"/>
                  <a:gd name="T3" fmla="*/ 0 h 277"/>
                  <a:gd name="T4" fmla="*/ 0 w 303"/>
                  <a:gd name="T5" fmla="*/ 0 h 277"/>
                  <a:gd name="T6" fmla="*/ 0 w 303"/>
                  <a:gd name="T7" fmla="*/ 0 h 277"/>
                  <a:gd name="T8" fmla="*/ 0 w 303"/>
                  <a:gd name="T9" fmla="*/ 1 h 277"/>
                  <a:gd name="T10" fmla="*/ 0 w 303"/>
                  <a:gd name="T11" fmla="*/ 1 h 277"/>
                  <a:gd name="T12" fmla="*/ 0 w 303"/>
                  <a:gd name="T13" fmla="*/ 1 h 277"/>
                  <a:gd name="T14" fmla="*/ 0 w 303"/>
                  <a:gd name="T15" fmla="*/ 1 h 277"/>
                  <a:gd name="T16" fmla="*/ 0 w 303"/>
                  <a:gd name="T17" fmla="*/ 1 h 277"/>
                  <a:gd name="T18" fmla="*/ 0 w 303"/>
                  <a:gd name="T19" fmla="*/ 1 h 277"/>
                  <a:gd name="T20" fmla="*/ 0 w 303"/>
                  <a:gd name="T21" fmla="*/ 1 h 277"/>
                  <a:gd name="T22" fmla="*/ 0 w 303"/>
                  <a:gd name="T23" fmla="*/ 1 h 277"/>
                  <a:gd name="T24" fmla="*/ 0 w 303"/>
                  <a:gd name="T25" fmla="*/ 1 h 277"/>
                  <a:gd name="T26" fmla="*/ 0 w 303"/>
                  <a:gd name="T27" fmla="*/ 1 h 277"/>
                  <a:gd name="T28" fmla="*/ 0 w 303"/>
                  <a:gd name="T29" fmla="*/ 1 h 277"/>
                  <a:gd name="T30" fmla="*/ 1 w 303"/>
                  <a:gd name="T31" fmla="*/ 1 h 277"/>
                  <a:gd name="T32" fmla="*/ 1 w 303"/>
                  <a:gd name="T33" fmla="*/ 1 h 277"/>
                  <a:gd name="T34" fmla="*/ 1 w 303"/>
                  <a:gd name="T35" fmla="*/ 1 h 277"/>
                  <a:gd name="T36" fmla="*/ 1 w 303"/>
                  <a:gd name="T37" fmla="*/ 1 h 277"/>
                  <a:gd name="T38" fmla="*/ 1 w 303"/>
                  <a:gd name="T39" fmla="*/ 0 h 277"/>
                  <a:gd name="T40" fmla="*/ 1 w 303"/>
                  <a:gd name="T41" fmla="*/ 0 h 277"/>
                  <a:gd name="T42" fmla="*/ 1 w 303"/>
                  <a:gd name="T43" fmla="*/ 0 h 277"/>
                  <a:gd name="T44" fmla="*/ 1 w 303"/>
                  <a:gd name="T45" fmla="*/ 0 h 277"/>
                  <a:gd name="T46" fmla="*/ 1 w 303"/>
                  <a:gd name="T47" fmla="*/ 0 h 277"/>
                  <a:gd name="T48" fmla="*/ 1 w 303"/>
                  <a:gd name="T49" fmla="*/ 0 h 277"/>
                  <a:gd name="T50" fmla="*/ 1 w 303"/>
                  <a:gd name="T51" fmla="*/ 0 h 277"/>
                  <a:gd name="T52" fmla="*/ 1 w 303"/>
                  <a:gd name="T53" fmla="*/ 0 h 277"/>
                  <a:gd name="T54" fmla="*/ 1 w 303"/>
                  <a:gd name="T55" fmla="*/ 0 h 277"/>
                  <a:gd name="T56" fmla="*/ 1 w 303"/>
                  <a:gd name="T57" fmla="*/ 0 h 277"/>
                  <a:gd name="T58" fmla="*/ 0 w 303"/>
                  <a:gd name="T59" fmla="*/ 0 h 277"/>
                  <a:gd name="T60" fmla="*/ 0 w 303"/>
                  <a:gd name="T61" fmla="*/ 0 h 277"/>
                  <a:gd name="T62" fmla="*/ 0 w 303"/>
                  <a:gd name="T63" fmla="*/ 0 h 277"/>
                  <a:gd name="T64" fmla="*/ 0 w 303"/>
                  <a:gd name="T65" fmla="*/ 0 h 277"/>
                  <a:gd name="T66" fmla="*/ 0 w 303"/>
                  <a:gd name="T67" fmla="*/ 0 h 277"/>
                  <a:gd name="T68" fmla="*/ 0 w 303"/>
                  <a:gd name="T69" fmla="*/ 0 h 277"/>
                  <a:gd name="T70" fmla="*/ 0 w 303"/>
                  <a:gd name="T71" fmla="*/ 0 h 2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3"/>
                  <a:gd name="T109" fmla="*/ 0 h 277"/>
                  <a:gd name="T110" fmla="*/ 303 w 303"/>
                  <a:gd name="T111" fmla="*/ 277 h 2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3" h="277">
                    <a:moveTo>
                      <a:pt x="112" y="104"/>
                    </a:moveTo>
                    <a:lnTo>
                      <a:pt x="108" y="115"/>
                    </a:lnTo>
                    <a:lnTo>
                      <a:pt x="112" y="130"/>
                    </a:lnTo>
                    <a:lnTo>
                      <a:pt x="106" y="139"/>
                    </a:lnTo>
                    <a:lnTo>
                      <a:pt x="97" y="133"/>
                    </a:lnTo>
                    <a:lnTo>
                      <a:pt x="86" y="135"/>
                    </a:lnTo>
                    <a:lnTo>
                      <a:pt x="86" y="146"/>
                    </a:lnTo>
                    <a:lnTo>
                      <a:pt x="63" y="167"/>
                    </a:lnTo>
                    <a:lnTo>
                      <a:pt x="50" y="172"/>
                    </a:lnTo>
                    <a:lnTo>
                      <a:pt x="33" y="191"/>
                    </a:lnTo>
                    <a:lnTo>
                      <a:pt x="22" y="196"/>
                    </a:lnTo>
                    <a:lnTo>
                      <a:pt x="13" y="195"/>
                    </a:lnTo>
                    <a:lnTo>
                      <a:pt x="9" y="198"/>
                    </a:lnTo>
                    <a:lnTo>
                      <a:pt x="6" y="201"/>
                    </a:lnTo>
                    <a:lnTo>
                      <a:pt x="11" y="208"/>
                    </a:lnTo>
                    <a:lnTo>
                      <a:pt x="11" y="221"/>
                    </a:lnTo>
                    <a:lnTo>
                      <a:pt x="0" y="233"/>
                    </a:lnTo>
                    <a:lnTo>
                      <a:pt x="4" y="245"/>
                    </a:lnTo>
                    <a:lnTo>
                      <a:pt x="17" y="245"/>
                    </a:lnTo>
                    <a:lnTo>
                      <a:pt x="22" y="236"/>
                    </a:lnTo>
                    <a:lnTo>
                      <a:pt x="30" y="244"/>
                    </a:lnTo>
                    <a:lnTo>
                      <a:pt x="20" y="251"/>
                    </a:lnTo>
                    <a:lnTo>
                      <a:pt x="24" y="262"/>
                    </a:lnTo>
                    <a:lnTo>
                      <a:pt x="30" y="264"/>
                    </a:lnTo>
                    <a:lnTo>
                      <a:pt x="54" y="268"/>
                    </a:lnTo>
                    <a:lnTo>
                      <a:pt x="58" y="270"/>
                    </a:lnTo>
                    <a:lnTo>
                      <a:pt x="80" y="277"/>
                    </a:lnTo>
                    <a:lnTo>
                      <a:pt x="89" y="273"/>
                    </a:lnTo>
                    <a:lnTo>
                      <a:pt x="108" y="262"/>
                    </a:lnTo>
                    <a:lnTo>
                      <a:pt x="136" y="268"/>
                    </a:lnTo>
                    <a:lnTo>
                      <a:pt x="186" y="268"/>
                    </a:lnTo>
                    <a:lnTo>
                      <a:pt x="214" y="262"/>
                    </a:lnTo>
                    <a:lnTo>
                      <a:pt x="227" y="242"/>
                    </a:lnTo>
                    <a:lnTo>
                      <a:pt x="244" y="233"/>
                    </a:lnTo>
                    <a:lnTo>
                      <a:pt x="249" y="221"/>
                    </a:lnTo>
                    <a:lnTo>
                      <a:pt x="255" y="205"/>
                    </a:lnTo>
                    <a:lnTo>
                      <a:pt x="268" y="195"/>
                    </a:lnTo>
                    <a:lnTo>
                      <a:pt x="279" y="167"/>
                    </a:lnTo>
                    <a:lnTo>
                      <a:pt x="277" y="135"/>
                    </a:lnTo>
                    <a:lnTo>
                      <a:pt x="303" y="120"/>
                    </a:lnTo>
                    <a:lnTo>
                      <a:pt x="288" y="107"/>
                    </a:lnTo>
                    <a:lnTo>
                      <a:pt x="283" y="85"/>
                    </a:lnTo>
                    <a:lnTo>
                      <a:pt x="273" y="76"/>
                    </a:lnTo>
                    <a:lnTo>
                      <a:pt x="262" y="76"/>
                    </a:lnTo>
                    <a:lnTo>
                      <a:pt x="251" y="70"/>
                    </a:lnTo>
                    <a:lnTo>
                      <a:pt x="231" y="46"/>
                    </a:lnTo>
                    <a:lnTo>
                      <a:pt x="240" y="41"/>
                    </a:lnTo>
                    <a:lnTo>
                      <a:pt x="275" y="9"/>
                    </a:lnTo>
                    <a:lnTo>
                      <a:pt x="271" y="0"/>
                    </a:lnTo>
                    <a:lnTo>
                      <a:pt x="260" y="2"/>
                    </a:lnTo>
                    <a:lnTo>
                      <a:pt x="223" y="4"/>
                    </a:lnTo>
                    <a:lnTo>
                      <a:pt x="210" y="13"/>
                    </a:lnTo>
                    <a:lnTo>
                      <a:pt x="201" y="19"/>
                    </a:lnTo>
                    <a:lnTo>
                      <a:pt x="188" y="17"/>
                    </a:lnTo>
                    <a:lnTo>
                      <a:pt x="180" y="22"/>
                    </a:lnTo>
                    <a:lnTo>
                      <a:pt x="186" y="32"/>
                    </a:lnTo>
                    <a:lnTo>
                      <a:pt x="204" y="44"/>
                    </a:lnTo>
                    <a:lnTo>
                      <a:pt x="191" y="46"/>
                    </a:lnTo>
                    <a:lnTo>
                      <a:pt x="158" y="50"/>
                    </a:lnTo>
                    <a:lnTo>
                      <a:pt x="136" y="41"/>
                    </a:lnTo>
                    <a:lnTo>
                      <a:pt x="113" y="32"/>
                    </a:lnTo>
                    <a:lnTo>
                      <a:pt x="106" y="37"/>
                    </a:lnTo>
                    <a:lnTo>
                      <a:pt x="100" y="54"/>
                    </a:lnTo>
                    <a:lnTo>
                      <a:pt x="102" y="63"/>
                    </a:lnTo>
                    <a:lnTo>
                      <a:pt x="99" y="67"/>
                    </a:lnTo>
                    <a:lnTo>
                      <a:pt x="86" y="72"/>
                    </a:lnTo>
                    <a:lnTo>
                      <a:pt x="87" y="89"/>
                    </a:lnTo>
                    <a:lnTo>
                      <a:pt x="86" y="93"/>
                    </a:lnTo>
                    <a:lnTo>
                      <a:pt x="72" y="111"/>
                    </a:lnTo>
                    <a:lnTo>
                      <a:pt x="84" y="128"/>
                    </a:lnTo>
                    <a:lnTo>
                      <a:pt x="89" y="126"/>
                    </a:lnTo>
                    <a:lnTo>
                      <a:pt x="112" y="104"/>
                    </a:lnTo>
                    <a:close/>
                  </a:path>
                </a:pathLst>
              </a:custGeom>
              <a:grpFill/>
              <a:ln w="12700">
                <a:noFill/>
                <a:prstDash val="solid"/>
                <a:round/>
                <a:headEnd/>
                <a:tailEnd/>
              </a:ln>
            </p:spPr>
            <p:txBody>
              <a:bodyPr/>
              <a:lstStyle/>
              <a:p>
                <a:endParaRPr lang="de-DE"/>
              </a:p>
            </p:txBody>
          </p:sp>
          <p:sp>
            <p:nvSpPr>
              <p:cNvPr id="249" name="Freeform 68"/>
              <p:cNvSpPr>
                <a:spLocks noChangeAspect="1"/>
              </p:cNvSpPr>
              <p:nvPr/>
            </p:nvSpPr>
            <p:spPr bwMode="auto">
              <a:xfrm>
                <a:off x="1288" y="3197"/>
                <a:ext cx="67" cy="81"/>
              </a:xfrm>
              <a:custGeom>
                <a:avLst/>
                <a:gdLst>
                  <a:gd name="T0" fmla="*/ 0 w 145"/>
                  <a:gd name="T1" fmla="*/ 0 h 179"/>
                  <a:gd name="T2" fmla="*/ 0 w 145"/>
                  <a:gd name="T3" fmla="*/ 0 h 179"/>
                  <a:gd name="T4" fmla="*/ 0 w 145"/>
                  <a:gd name="T5" fmla="*/ 0 h 179"/>
                  <a:gd name="T6" fmla="*/ 0 w 145"/>
                  <a:gd name="T7" fmla="*/ 0 h 179"/>
                  <a:gd name="T8" fmla="*/ 0 w 145"/>
                  <a:gd name="T9" fmla="*/ 1 h 179"/>
                  <a:gd name="T10" fmla="*/ 0 w 145"/>
                  <a:gd name="T11" fmla="*/ 1 h 179"/>
                  <a:gd name="T12" fmla="*/ 0 w 145"/>
                  <a:gd name="T13" fmla="*/ 0 h 179"/>
                  <a:gd name="T14" fmla="*/ 0 w 145"/>
                  <a:gd name="T15" fmla="*/ 0 h 179"/>
                  <a:gd name="T16" fmla="*/ 0 w 145"/>
                  <a:gd name="T17" fmla="*/ 0 h 179"/>
                  <a:gd name="T18" fmla="*/ 0 w 145"/>
                  <a:gd name="T19" fmla="*/ 0 h 179"/>
                  <a:gd name="T20" fmla="*/ 0 w 145"/>
                  <a:gd name="T21" fmla="*/ 0 h 179"/>
                  <a:gd name="T22" fmla="*/ 0 w 145"/>
                  <a:gd name="T23" fmla="*/ 0 h 179"/>
                  <a:gd name="T24" fmla="*/ 0 w 145"/>
                  <a:gd name="T25" fmla="*/ 0 h 179"/>
                  <a:gd name="T26" fmla="*/ 0 w 145"/>
                  <a:gd name="T27" fmla="*/ 0 h 179"/>
                  <a:gd name="T28" fmla="*/ 0 w 145"/>
                  <a:gd name="T29" fmla="*/ 0 h 179"/>
                  <a:gd name="T30" fmla="*/ 0 w 145"/>
                  <a:gd name="T31" fmla="*/ 0 h 179"/>
                  <a:gd name="T32" fmla="*/ 0 w 145"/>
                  <a:gd name="T33" fmla="*/ 0 h 179"/>
                  <a:gd name="T34" fmla="*/ 0 w 145"/>
                  <a:gd name="T35" fmla="*/ 0 h 179"/>
                  <a:gd name="T36" fmla="*/ 0 w 145"/>
                  <a:gd name="T37" fmla="*/ 0 h 179"/>
                  <a:gd name="T38" fmla="*/ 0 w 145"/>
                  <a:gd name="T39" fmla="*/ 0 h 179"/>
                  <a:gd name="T40" fmla="*/ 0 w 145"/>
                  <a:gd name="T41" fmla="*/ 0 h 179"/>
                  <a:gd name="T42" fmla="*/ 0 w 145"/>
                  <a:gd name="T43" fmla="*/ 0 h 179"/>
                  <a:gd name="T44" fmla="*/ 0 w 145"/>
                  <a:gd name="T45" fmla="*/ 0 h 179"/>
                  <a:gd name="T46" fmla="*/ 0 w 145"/>
                  <a:gd name="T47" fmla="*/ 0 h 179"/>
                  <a:gd name="T48" fmla="*/ 0 w 145"/>
                  <a:gd name="T49" fmla="*/ 0 h 179"/>
                  <a:gd name="T50" fmla="*/ 0 w 145"/>
                  <a:gd name="T51" fmla="*/ 0 h 179"/>
                  <a:gd name="T52" fmla="*/ 0 w 145"/>
                  <a:gd name="T53" fmla="*/ 0 h 179"/>
                  <a:gd name="T54" fmla="*/ 0 w 145"/>
                  <a:gd name="T55" fmla="*/ 0 h 179"/>
                  <a:gd name="T56" fmla="*/ 0 w 145"/>
                  <a:gd name="T57" fmla="*/ 0 h 179"/>
                  <a:gd name="T58" fmla="*/ 0 w 145"/>
                  <a:gd name="T59" fmla="*/ 0 h 179"/>
                  <a:gd name="T60" fmla="*/ 0 w 145"/>
                  <a:gd name="T61" fmla="*/ 0 h 179"/>
                  <a:gd name="T62" fmla="*/ 0 w 145"/>
                  <a:gd name="T63" fmla="*/ 0 h 179"/>
                  <a:gd name="T64" fmla="*/ 0 w 145"/>
                  <a:gd name="T65" fmla="*/ 0 h 179"/>
                  <a:gd name="T66" fmla="*/ 0 w 145"/>
                  <a:gd name="T67" fmla="*/ 0 h 179"/>
                  <a:gd name="T68" fmla="*/ 0 w 145"/>
                  <a:gd name="T69" fmla="*/ 0 h 179"/>
                  <a:gd name="T70" fmla="*/ 0 w 145"/>
                  <a:gd name="T71" fmla="*/ 0 h 179"/>
                  <a:gd name="T72" fmla="*/ 0 w 145"/>
                  <a:gd name="T73" fmla="*/ 0 h 179"/>
                  <a:gd name="T74" fmla="*/ 0 w 145"/>
                  <a:gd name="T75" fmla="*/ 0 h 179"/>
                  <a:gd name="T76" fmla="*/ 0 w 145"/>
                  <a:gd name="T77" fmla="*/ 0 h 179"/>
                  <a:gd name="T78" fmla="*/ 0 w 145"/>
                  <a:gd name="T79" fmla="*/ 0 h 179"/>
                  <a:gd name="T80" fmla="*/ 0 w 145"/>
                  <a:gd name="T81" fmla="*/ 0 h 179"/>
                  <a:gd name="T82" fmla="*/ 0 w 145"/>
                  <a:gd name="T83" fmla="*/ 0 h 179"/>
                  <a:gd name="T84" fmla="*/ 0 w 145"/>
                  <a:gd name="T85" fmla="*/ 0 h 179"/>
                  <a:gd name="T86" fmla="*/ 0 w 145"/>
                  <a:gd name="T87" fmla="*/ 0 h 179"/>
                  <a:gd name="T88" fmla="*/ 0 w 145"/>
                  <a:gd name="T89" fmla="*/ 0 h 179"/>
                  <a:gd name="T90" fmla="*/ 0 w 145"/>
                  <a:gd name="T91" fmla="*/ 0 h 179"/>
                  <a:gd name="T92" fmla="*/ 0 w 145"/>
                  <a:gd name="T93" fmla="*/ 0 h 179"/>
                  <a:gd name="T94" fmla="*/ 0 w 145"/>
                  <a:gd name="T95" fmla="*/ 0 h 179"/>
                  <a:gd name="T96" fmla="*/ 0 w 145"/>
                  <a:gd name="T97" fmla="*/ 0 h 179"/>
                  <a:gd name="T98" fmla="*/ 0 w 145"/>
                  <a:gd name="T99" fmla="*/ 0 h 179"/>
                  <a:gd name="T100" fmla="*/ 0 w 145"/>
                  <a:gd name="T101" fmla="*/ 0 h 179"/>
                  <a:gd name="T102" fmla="*/ 0 w 145"/>
                  <a:gd name="T103" fmla="*/ 0 h 179"/>
                  <a:gd name="T104" fmla="*/ 0 w 145"/>
                  <a:gd name="T105" fmla="*/ 0 h 1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5"/>
                  <a:gd name="T160" fmla="*/ 0 h 179"/>
                  <a:gd name="T161" fmla="*/ 145 w 145"/>
                  <a:gd name="T162" fmla="*/ 179 h 1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5" h="179">
                    <a:moveTo>
                      <a:pt x="11" y="153"/>
                    </a:moveTo>
                    <a:lnTo>
                      <a:pt x="19" y="166"/>
                    </a:lnTo>
                    <a:lnTo>
                      <a:pt x="35" y="166"/>
                    </a:lnTo>
                    <a:lnTo>
                      <a:pt x="50" y="170"/>
                    </a:lnTo>
                    <a:lnTo>
                      <a:pt x="61" y="179"/>
                    </a:lnTo>
                    <a:lnTo>
                      <a:pt x="73" y="179"/>
                    </a:lnTo>
                    <a:lnTo>
                      <a:pt x="65" y="168"/>
                    </a:lnTo>
                    <a:lnTo>
                      <a:pt x="71" y="153"/>
                    </a:lnTo>
                    <a:lnTo>
                      <a:pt x="78" y="136"/>
                    </a:lnTo>
                    <a:lnTo>
                      <a:pt x="82" y="117"/>
                    </a:lnTo>
                    <a:lnTo>
                      <a:pt x="99" y="106"/>
                    </a:lnTo>
                    <a:lnTo>
                      <a:pt x="113" y="98"/>
                    </a:lnTo>
                    <a:lnTo>
                      <a:pt x="112" y="87"/>
                    </a:lnTo>
                    <a:lnTo>
                      <a:pt x="112" y="69"/>
                    </a:lnTo>
                    <a:lnTo>
                      <a:pt x="115" y="61"/>
                    </a:lnTo>
                    <a:lnTo>
                      <a:pt x="128" y="59"/>
                    </a:lnTo>
                    <a:lnTo>
                      <a:pt x="134" y="63"/>
                    </a:lnTo>
                    <a:lnTo>
                      <a:pt x="145" y="50"/>
                    </a:lnTo>
                    <a:lnTo>
                      <a:pt x="141" y="39"/>
                    </a:lnTo>
                    <a:lnTo>
                      <a:pt x="134" y="37"/>
                    </a:lnTo>
                    <a:lnTo>
                      <a:pt x="121" y="37"/>
                    </a:lnTo>
                    <a:lnTo>
                      <a:pt x="115" y="37"/>
                    </a:lnTo>
                    <a:lnTo>
                      <a:pt x="112" y="20"/>
                    </a:lnTo>
                    <a:lnTo>
                      <a:pt x="113" y="4"/>
                    </a:lnTo>
                    <a:lnTo>
                      <a:pt x="104" y="0"/>
                    </a:lnTo>
                    <a:lnTo>
                      <a:pt x="100" y="6"/>
                    </a:lnTo>
                    <a:lnTo>
                      <a:pt x="78" y="2"/>
                    </a:lnTo>
                    <a:lnTo>
                      <a:pt x="73" y="7"/>
                    </a:lnTo>
                    <a:lnTo>
                      <a:pt x="78" y="22"/>
                    </a:lnTo>
                    <a:lnTo>
                      <a:pt x="76" y="37"/>
                    </a:lnTo>
                    <a:lnTo>
                      <a:pt x="67" y="26"/>
                    </a:lnTo>
                    <a:lnTo>
                      <a:pt x="63" y="17"/>
                    </a:lnTo>
                    <a:lnTo>
                      <a:pt x="50" y="19"/>
                    </a:lnTo>
                    <a:lnTo>
                      <a:pt x="45" y="28"/>
                    </a:lnTo>
                    <a:lnTo>
                      <a:pt x="41" y="32"/>
                    </a:lnTo>
                    <a:lnTo>
                      <a:pt x="41" y="45"/>
                    </a:lnTo>
                    <a:lnTo>
                      <a:pt x="39" y="43"/>
                    </a:lnTo>
                    <a:lnTo>
                      <a:pt x="28" y="26"/>
                    </a:lnTo>
                    <a:lnTo>
                      <a:pt x="22" y="20"/>
                    </a:lnTo>
                    <a:lnTo>
                      <a:pt x="15" y="24"/>
                    </a:lnTo>
                    <a:lnTo>
                      <a:pt x="17" y="33"/>
                    </a:lnTo>
                    <a:lnTo>
                      <a:pt x="17" y="39"/>
                    </a:lnTo>
                    <a:lnTo>
                      <a:pt x="7" y="43"/>
                    </a:lnTo>
                    <a:lnTo>
                      <a:pt x="7" y="56"/>
                    </a:lnTo>
                    <a:lnTo>
                      <a:pt x="15" y="69"/>
                    </a:lnTo>
                    <a:lnTo>
                      <a:pt x="15" y="78"/>
                    </a:lnTo>
                    <a:lnTo>
                      <a:pt x="11" y="87"/>
                    </a:lnTo>
                    <a:lnTo>
                      <a:pt x="0" y="96"/>
                    </a:lnTo>
                    <a:lnTo>
                      <a:pt x="2" y="106"/>
                    </a:lnTo>
                    <a:lnTo>
                      <a:pt x="13" y="115"/>
                    </a:lnTo>
                    <a:lnTo>
                      <a:pt x="17" y="124"/>
                    </a:lnTo>
                    <a:lnTo>
                      <a:pt x="15" y="142"/>
                    </a:lnTo>
                    <a:lnTo>
                      <a:pt x="11" y="153"/>
                    </a:lnTo>
                    <a:close/>
                  </a:path>
                </a:pathLst>
              </a:custGeom>
              <a:grpFill/>
              <a:ln w="12700">
                <a:noFill/>
                <a:prstDash val="solid"/>
                <a:round/>
                <a:headEnd/>
                <a:tailEnd/>
              </a:ln>
            </p:spPr>
            <p:txBody>
              <a:bodyPr/>
              <a:lstStyle/>
              <a:p>
                <a:endParaRPr lang="de-DE"/>
              </a:p>
            </p:txBody>
          </p:sp>
          <p:sp>
            <p:nvSpPr>
              <p:cNvPr id="250" name="Freeform 69"/>
              <p:cNvSpPr>
                <a:spLocks noChangeAspect="1"/>
              </p:cNvSpPr>
              <p:nvPr/>
            </p:nvSpPr>
            <p:spPr bwMode="auto">
              <a:xfrm>
                <a:off x="1301" y="3173"/>
                <a:ext cx="51" cy="30"/>
              </a:xfrm>
              <a:custGeom>
                <a:avLst/>
                <a:gdLst>
                  <a:gd name="T0" fmla="*/ 0 w 109"/>
                  <a:gd name="T1" fmla="*/ 0 h 68"/>
                  <a:gd name="T2" fmla="*/ 0 w 109"/>
                  <a:gd name="T3" fmla="*/ 0 h 68"/>
                  <a:gd name="T4" fmla="*/ 0 w 109"/>
                  <a:gd name="T5" fmla="*/ 0 h 68"/>
                  <a:gd name="T6" fmla="*/ 0 w 109"/>
                  <a:gd name="T7" fmla="*/ 0 h 68"/>
                  <a:gd name="T8" fmla="*/ 0 w 109"/>
                  <a:gd name="T9" fmla="*/ 0 h 68"/>
                  <a:gd name="T10" fmla="*/ 0 w 109"/>
                  <a:gd name="T11" fmla="*/ 0 h 68"/>
                  <a:gd name="T12" fmla="*/ 0 w 109"/>
                  <a:gd name="T13" fmla="*/ 0 h 68"/>
                  <a:gd name="T14" fmla="*/ 0 w 109"/>
                  <a:gd name="T15" fmla="*/ 0 h 68"/>
                  <a:gd name="T16" fmla="*/ 0 w 109"/>
                  <a:gd name="T17" fmla="*/ 0 h 68"/>
                  <a:gd name="T18" fmla="*/ 0 w 109"/>
                  <a:gd name="T19" fmla="*/ 0 h 68"/>
                  <a:gd name="T20" fmla="*/ 0 w 109"/>
                  <a:gd name="T21" fmla="*/ 0 h 68"/>
                  <a:gd name="T22" fmla="*/ 0 w 109"/>
                  <a:gd name="T23" fmla="*/ 0 h 68"/>
                  <a:gd name="T24" fmla="*/ 0 w 109"/>
                  <a:gd name="T25" fmla="*/ 0 h 68"/>
                  <a:gd name="T26" fmla="*/ 0 w 109"/>
                  <a:gd name="T27" fmla="*/ 0 h 68"/>
                  <a:gd name="T28" fmla="*/ 0 w 109"/>
                  <a:gd name="T29" fmla="*/ 0 h 68"/>
                  <a:gd name="T30" fmla="*/ 0 w 109"/>
                  <a:gd name="T31" fmla="*/ 0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68"/>
                  <a:gd name="T50" fmla="*/ 109 w 109"/>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68">
                    <a:moveTo>
                      <a:pt x="0" y="66"/>
                    </a:moveTo>
                    <a:lnTo>
                      <a:pt x="9" y="68"/>
                    </a:lnTo>
                    <a:lnTo>
                      <a:pt x="20" y="60"/>
                    </a:lnTo>
                    <a:lnTo>
                      <a:pt x="31" y="47"/>
                    </a:lnTo>
                    <a:lnTo>
                      <a:pt x="61" y="47"/>
                    </a:lnTo>
                    <a:lnTo>
                      <a:pt x="87" y="42"/>
                    </a:lnTo>
                    <a:lnTo>
                      <a:pt x="102" y="30"/>
                    </a:lnTo>
                    <a:lnTo>
                      <a:pt x="107" y="15"/>
                    </a:lnTo>
                    <a:lnTo>
                      <a:pt x="109" y="0"/>
                    </a:lnTo>
                    <a:lnTo>
                      <a:pt x="89" y="9"/>
                    </a:lnTo>
                    <a:lnTo>
                      <a:pt x="52" y="26"/>
                    </a:lnTo>
                    <a:lnTo>
                      <a:pt x="42" y="28"/>
                    </a:lnTo>
                    <a:lnTo>
                      <a:pt x="31" y="36"/>
                    </a:lnTo>
                    <a:lnTo>
                      <a:pt x="9" y="40"/>
                    </a:lnTo>
                    <a:lnTo>
                      <a:pt x="0" y="45"/>
                    </a:lnTo>
                    <a:lnTo>
                      <a:pt x="0" y="66"/>
                    </a:lnTo>
                    <a:close/>
                  </a:path>
                </a:pathLst>
              </a:custGeom>
              <a:grpFill/>
              <a:ln w="12700">
                <a:noFill/>
                <a:prstDash val="solid"/>
                <a:round/>
                <a:headEnd/>
                <a:tailEnd/>
              </a:ln>
            </p:spPr>
            <p:txBody>
              <a:bodyPr/>
              <a:lstStyle/>
              <a:p>
                <a:endParaRPr lang="de-DE"/>
              </a:p>
            </p:txBody>
          </p:sp>
          <p:sp>
            <p:nvSpPr>
              <p:cNvPr id="251" name="Freeform 70"/>
              <p:cNvSpPr>
                <a:spLocks noChangeAspect="1"/>
              </p:cNvSpPr>
              <p:nvPr/>
            </p:nvSpPr>
            <p:spPr bwMode="auto">
              <a:xfrm>
                <a:off x="1321" y="3240"/>
                <a:ext cx="28" cy="33"/>
              </a:xfrm>
              <a:custGeom>
                <a:avLst/>
                <a:gdLst>
                  <a:gd name="T0" fmla="*/ 1 w 47"/>
                  <a:gd name="T1" fmla="*/ 0 h 57"/>
                  <a:gd name="T2" fmla="*/ 1 w 47"/>
                  <a:gd name="T3" fmla="*/ 1 h 57"/>
                  <a:gd name="T4" fmla="*/ 1 w 47"/>
                  <a:gd name="T5" fmla="*/ 1 h 57"/>
                  <a:gd name="T6" fmla="*/ 1 w 47"/>
                  <a:gd name="T7" fmla="*/ 1 h 57"/>
                  <a:gd name="T8" fmla="*/ 1 w 47"/>
                  <a:gd name="T9" fmla="*/ 1 h 57"/>
                  <a:gd name="T10" fmla="*/ 1 w 47"/>
                  <a:gd name="T11" fmla="*/ 1 h 57"/>
                  <a:gd name="T12" fmla="*/ 1 w 47"/>
                  <a:gd name="T13" fmla="*/ 1 h 57"/>
                  <a:gd name="T14" fmla="*/ 1 w 47"/>
                  <a:gd name="T15" fmla="*/ 1 h 57"/>
                  <a:gd name="T16" fmla="*/ 0 w 47"/>
                  <a:gd name="T17" fmla="*/ 1 h 57"/>
                  <a:gd name="T18" fmla="*/ 1 w 47"/>
                  <a:gd name="T19" fmla="*/ 1 h 57"/>
                  <a:gd name="T20" fmla="*/ 1 w 47"/>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57"/>
                  <a:gd name="T35" fmla="*/ 47 w 47"/>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57">
                    <a:moveTo>
                      <a:pt x="15" y="0"/>
                    </a:moveTo>
                    <a:lnTo>
                      <a:pt x="45" y="20"/>
                    </a:lnTo>
                    <a:lnTo>
                      <a:pt x="47" y="29"/>
                    </a:lnTo>
                    <a:lnTo>
                      <a:pt x="36" y="40"/>
                    </a:lnTo>
                    <a:lnTo>
                      <a:pt x="26" y="48"/>
                    </a:lnTo>
                    <a:lnTo>
                      <a:pt x="28" y="57"/>
                    </a:lnTo>
                    <a:lnTo>
                      <a:pt x="15" y="55"/>
                    </a:lnTo>
                    <a:lnTo>
                      <a:pt x="2" y="40"/>
                    </a:lnTo>
                    <a:lnTo>
                      <a:pt x="0" y="29"/>
                    </a:lnTo>
                    <a:lnTo>
                      <a:pt x="6" y="17"/>
                    </a:lnTo>
                    <a:lnTo>
                      <a:pt x="15" y="0"/>
                    </a:lnTo>
                    <a:close/>
                  </a:path>
                </a:pathLst>
              </a:custGeom>
              <a:grpFill/>
              <a:ln w="12700">
                <a:noFill/>
                <a:prstDash val="solid"/>
                <a:round/>
                <a:headEnd/>
                <a:tailEnd/>
              </a:ln>
            </p:spPr>
            <p:txBody>
              <a:bodyPr/>
              <a:lstStyle/>
              <a:p>
                <a:endParaRPr lang="de-DE"/>
              </a:p>
            </p:txBody>
          </p:sp>
          <p:sp>
            <p:nvSpPr>
              <p:cNvPr id="252" name="Freeform 71"/>
              <p:cNvSpPr>
                <a:spLocks noChangeAspect="1"/>
              </p:cNvSpPr>
              <p:nvPr/>
            </p:nvSpPr>
            <p:spPr bwMode="auto">
              <a:xfrm>
                <a:off x="1355" y="3241"/>
                <a:ext cx="32" cy="37"/>
              </a:xfrm>
              <a:custGeom>
                <a:avLst/>
                <a:gdLst>
                  <a:gd name="T0" fmla="*/ 0 w 69"/>
                  <a:gd name="T1" fmla="*/ 0 h 83"/>
                  <a:gd name="T2" fmla="*/ 0 w 69"/>
                  <a:gd name="T3" fmla="*/ 0 h 83"/>
                  <a:gd name="T4" fmla="*/ 0 w 69"/>
                  <a:gd name="T5" fmla="*/ 0 h 83"/>
                  <a:gd name="T6" fmla="*/ 0 w 69"/>
                  <a:gd name="T7" fmla="*/ 0 h 83"/>
                  <a:gd name="T8" fmla="*/ 0 w 69"/>
                  <a:gd name="T9" fmla="*/ 0 h 83"/>
                  <a:gd name="T10" fmla="*/ 0 w 69"/>
                  <a:gd name="T11" fmla="*/ 0 h 83"/>
                  <a:gd name="T12" fmla="*/ 0 w 69"/>
                  <a:gd name="T13" fmla="*/ 0 h 83"/>
                  <a:gd name="T14" fmla="*/ 0 w 69"/>
                  <a:gd name="T15" fmla="*/ 0 h 83"/>
                  <a:gd name="T16" fmla="*/ 0 w 69"/>
                  <a:gd name="T17" fmla="*/ 0 h 83"/>
                  <a:gd name="T18" fmla="*/ 0 w 69"/>
                  <a:gd name="T19" fmla="*/ 0 h 83"/>
                  <a:gd name="T20" fmla="*/ 0 w 69"/>
                  <a:gd name="T21" fmla="*/ 0 h 83"/>
                  <a:gd name="T22" fmla="*/ 0 w 69"/>
                  <a:gd name="T23" fmla="*/ 0 h 83"/>
                  <a:gd name="T24" fmla="*/ 0 w 69"/>
                  <a:gd name="T25" fmla="*/ 0 h 83"/>
                  <a:gd name="T26" fmla="*/ 0 w 69"/>
                  <a:gd name="T27" fmla="*/ 0 h 83"/>
                  <a:gd name="T28" fmla="*/ 0 w 69"/>
                  <a:gd name="T29" fmla="*/ 0 h 83"/>
                  <a:gd name="T30" fmla="*/ 0 w 69"/>
                  <a:gd name="T31" fmla="*/ 0 h 83"/>
                  <a:gd name="T32" fmla="*/ 0 w 69"/>
                  <a:gd name="T33" fmla="*/ 0 h 83"/>
                  <a:gd name="T34" fmla="*/ 0 w 69"/>
                  <a:gd name="T35" fmla="*/ 0 h 83"/>
                  <a:gd name="T36" fmla="*/ 0 w 69"/>
                  <a:gd name="T37" fmla="*/ 0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83"/>
                  <a:gd name="T59" fmla="*/ 69 w 69"/>
                  <a:gd name="T60" fmla="*/ 83 h 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83">
                    <a:moveTo>
                      <a:pt x="65" y="0"/>
                    </a:moveTo>
                    <a:lnTo>
                      <a:pt x="69" y="4"/>
                    </a:lnTo>
                    <a:lnTo>
                      <a:pt x="65" y="9"/>
                    </a:lnTo>
                    <a:lnTo>
                      <a:pt x="69" y="18"/>
                    </a:lnTo>
                    <a:lnTo>
                      <a:pt x="64" y="29"/>
                    </a:lnTo>
                    <a:lnTo>
                      <a:pt x="54" y="37"/>
                    </a:lnTo>
                    <a:lnTo>
                      <a:pt x="58" y="46"/>
                    </a:lnTo>
                    <a:lnTo>
                      <a:pt x="54" y="54"/>
                    </a:lnTo>
                    <a:lnTo>
                      <a:pt x="58" y="63"/>
                    </a:lnTo>
                    <a:lnTo>
                      <a:pt x="45" y="83"/>
                    </a:lnTo>
                    <a:lnTo>
                      <a:pt x="16" y="63"/>
                    </a:lnTo>
                    <a:lnTo>
                      <a:pt x="0" y="52"/>
                    </a:lnTo>
                    <a:lnTo>
                      <a:pt x="9" y="46"/>
                    </a:lnTo>
                    <a:lnTo>
                      <a:pt x="9" y="33"/>
                    </a:lnTo>
                    <a:lnTo>
                      <a:pt x="27" y="22"/>
                    </a:lnTo>
                    <a:lnTo>
                      <a:pt x="36" y="26"/>
                    </a:lnTo>
                    <a:lnTo>
                      <a:pt x="45" y="22"/>
                    </a:lnTo>
                    <a:lnTo>
                      <a:pt x="60" y="11"/>
                    </a:lnTo>
                    <a:lnTo>
                      <a:pt x="65" y="0"/>
                    </a:lnTo>
                    <a:close/>
                  </a:path>
                </a:pathLst>
              </a:custGeom>
              <a:grpFill/>
              <a:ln w="12700">
                <a:noFill/>
                <a:prstDash val="solid"/>
                <a:round/>
                <a:headEnd/>
                <a:tailEnd/>
              </a:ln>
            </p:spPr>
            <p:txBody>
              <a:bodyPr/>
              <a:lstStyle/>
              <a:p>
                <a:endParaRPr lang="de-DE"/>
              </a:p>
            </p:txBody>
          </p:sp>
          <p:sp>
            <p:nvSpPr>
              <p:cNvPr id="253" name="Freeform 72"/>
              <p:cNvSpPr>
                <a:spLocks noChangeAspect="1"/>
              </p:cNvSpPr>
              <p:nvPr/>
            </p:nvSpPr>
            <p:spPr bwMode="auto">
              <a:xfrm>
                <a:off x="1336" y="3261"/>
                <a:ext cx="28" cy="34"/>
              </a:xfrm>
              <a:custGeom>
                <a:avLst/>
                <a:gdLst>
                  <a:gd name="T0" fmla="*/ 0 w 28"/>
                  <a:gd name="T1" fmla="*/ 0 h 35"/>
                  <a:gd name="T2" fmla="*/ 19 w 28"/>
                  <a:gd name="T3" fmla="*/ 6 h 35"/>
                  <a:gd name="T4" fmla="*/ 26 w 28"/>
                  <a:gd name="T5" fmla="*/ 15 h 35"/>
                  <a:gd name="T6" fmla="*/ 28 w 28"/>
                  <a:gd name="T7" fmla="*/ 21 h 35"/>
                  <a:gd name="T8" fmla="*/ 19 w 28"/>
                  <a:gd name="T9" fmla="*/ 28 h 35"/>
                  <a:gd name="T10" fmla="*/ 5 w 28"/>
                  <a:gd name="T11" fmla="*/ 22 h 35"/>
                  <a:gd name="T12" fmla="*/ 2 w 28"/>
                  <a:gd name="T13" fmla="*/ 17 h 35"/>
                  <a:gd name="T14" fmla="*/ 0 w 28"/>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5"/>
                  <a:gd name="T26" fmla="*/ 28 w 2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5">
                    <a:moveTo>
                      <a:pt x="0" y="0"/>
                    </a:moveTo>
                    <a:lnTo>
                      <a:pt x="19" y="6"/>
                    </a:lnTo>
                    <a:lnTo>
                      <a:pt x="26" y="15"/>
                    </a:lnTo>
                    <a:lnTo>
                      <a:pt x="28" y="28"/>
                    </a:lnTo>
                    <a:lnTo>
                      <a:pt x="19" y="35"/>
                    </a:lnTo>
                    <a:lnTo>
                      <a:pt x="5" y="29"/>
                    </a:lnTo>
                    <a:lnTo>
                      <a:pt x="2" y="20"/>
                    </a:lnTo>
                    <a:lnTo>
                      <a:pt x="0" y="0"/>
                    </a:lnTo>
                    <a:close/>
                  </a:path>
                </a:pathLst>
              </a:custGeom>
              <a:grpFill/>
              <a:ln w="12700">
                <a:noFill/>
                <a:prstDash val="solid"/>
                <a:round/>
                <a:headEnd/>
                <a:tailEnd/>
              </a:ln>
            </p:spPr>
            <p:txBody>
              <a:bodyPr/>
              <a:lstStyle/>
              <a:p>
                <a:endParaRPr lang="de-DE"/>
              </a:p>
            </p:txBody>
          </p:sp>
          <p:sp>
            <p:nvSpPr>
              <p:cNvPr id="254" name="Freeform 73"/>
              <p:cNvSpPr>
                <a:spLocks noChangeAspect="1"/>
              </p:cNvSpPr>
              <p:nvPr/>
            </p:nvSpPr>
            <p:spPr bwMode="auto">
              <a:xfrm>
                <a:off x="1420" y="3240"/>
                <a:ext cx="28" cy="48"/>
              </a:xfrm>
              <a:custGeom>
                <a:avLst/>
                <a:gdLst>
                  <a:gd name="T0" fmla="*/ 262 w 16"/>
                  <a:gd name="T1" fmla="*/ 0 h 29"/>
                  <a:gd name="T2" fmla="*/ 0 w 16"/>
                  <a:gd name="T3" fmla="*/ 164 h 29"/>
                  <a:gd name="T4" fmla="*/ 0 w 16"/>
                  <a:gd name="T5" fmla="*/ 685 h 29"/>
                  <a:gd name="T6" fmla="*/ 542 w 16"/>
                  <a:gd name="T7" fmla="*/ 983 h 29"/>
                  <a:gd name="T8" fmla="*/ 801 w 16"/>
                  <a:gd name="T9" fmla="*/ 535 h 29"/>
                  <a:gd name="T10" fmla="*/ 262 w 16"/>
                  <a:gd name="T11" fmla="*/ 0 h 29"/>
                  <a:gd name="T12" fmla="*/ 0 60000 65536"/>
                  <a:gd name="T13" fmla="*/ 0 60000 65536"/>
                  <a:gd name="T14" fmla="*/ 0 60000 65536"/>
                  <a:gd name="T15" fmla="*/ 0 60000 65536"/>
                  <a:gd name="T16" fmla="*/ 0 60000 65536"/>
                  <a:gd name="T17" fmla="*/ 0 60000 65536"/>
                  <a:gd name="T18" fmla="*/ 0 w 16"/>
                  <a:gd name="T19" fmla="*/ 0 h 29"/>
                  <a:gd name="T20" fmla="*/ 16 w 1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6" h="29">
                    <a:moveTo>
                      <a:pt x="5" y="0"/>
                    </a:moveTo>
                    <a:lnTo>
                      <a:pt x="0" y="5"/>
                    </a:lnTo>
                    <a:lnTo>
                      <a:pt x="0" y="20"/>
                    </a:lnTo>
                    <a:lnTo>
                      <a:pt x="11" y="29"/>
                    </a:lnTo>
                    <a:lnTo>
                      <a:pt x="16" y="16"/>
                    </a:lnTo>
                    <a:lnTo>
                      <a:pt x="5" y="0"/>
                    </a:lnTo>
                    <a:close/>
                  </a:path>
                </a:pathLst>
              </a:custGeom>
              <a:grpFill/>
              <a:ln w="12700">
                <a:noFill/>
                <a:prstDash val="solid"/>
                <a:round/>
                <a:headEnd/>
                <a:tailEnd/>
              </a:ln>
            </p:spPr>
            <p:txBody>
              <a:bodyPr/>
              <a:lstStyle/>
              <a:p>
                <a:endParaRPr lang="de-DE"/>
              </a:p>
            </p:txBody>
          </p:sp>
          <p:sp>
            <p:nvSpPr>
              <p:cNvPr id="255" name="Freeform 74"/>
              <p:cNvSpPr>
                <a:spLocks noChangeAspect="1"/>
              </p:cNvSpPr>
              <p:nvPr/>
            </p:nvSpPr>
            <p:spPr bwMode="auto">
              <a:xfrm>
                <a:off x="1380" y="3284"/>
                <a:ext cx="32" cy="27"/>
              </a:xfrm>
              <a:custGeom>
                <a:avLst/>
                <a:gdLst>
                  <a:gd name="T0" fmla="*/ 16 w 24"/>
                  <a:gd name="T1" fmla="*/ 0 h 22"/>
                  <a:gd name="T2" fmla="*/ 0 w 24"/>
                  <a:gd name="T3" fmla="*/ 17 h 22"/>
                  <a:gd name="T4" fmla="*/ 16 w 24"/>
                  <a:gd name="T5" fmla="*/ 61 h 22"/>
                  <a:gd name="T6" fmla="*/ 113 w 24"/>
                  <a:gd name="T7" fmla="*/ 92 h 22"/>
                  <a:gd name="T8" fmla="*/ 180 w 24"/>
                  <a:gd name="T9" fmla="*/ 58 h 22"/>
                  <a:gd name="T10" fmla="*/ 16 w 24"/>
                  <a:gd name="T11" fmla="*/ 0 h 22"/>
                  <a:gd name="T12" fmla="*/ 0 60000 65536"/>
                  <a:gd name="T13" fmla="*/ 0 60000 65536"/>
                  <a:gd name="T14" fmla="*/ 0 60000 65536"/>
                  <a:gd name="T15" fmla="*/ 0 60000 65536"/>
                  <a:gd name="T16" fmla="*/ 0 60000 65536"/>
                  <a:gd name="T17" fmla="*/ 0 60000 65536"/>
                  <a:gd name="T18" fmla="*/ 0 w 24"/>
                  <a:gd name="T19" fmla="*/ 0 h 22"/>
                  <a:gd name="T20" fmla="*/ 24 w 2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 h="22">
                    <a:moveTo>
                      <a:pt x="2" y="0"/>
                    </a:moveTo>
                    <a:lnTo>
                      <a:pt x="0" y="4"/>
                    </a:lnTo>
                    <a:lnTo>
                      <a:pt x="2" y="15"/>
                    </a:lnTo>
                    <a:lnTo>
                      <a:pt x="15" y="22"/>
                    </a:lnTo>
                    <a:lnTo>
                      <a:pt x="24" y="13"/>
                    </a:lnTo>
                    <a:lnTo>
                      <a:pt x="2" y="0"/>
                    </a:lnTo>
                    <a:close/>
                  </a:path>
                </a:pathLst>
              </a:custGeom>
              <a:grpFill/>
              <a:ln w="12700">
                <a:noFill/>
                <a:prstDash val="solid"/>
                <a:round/>
                <a:headEnd/>
                <a:tailEnd/>
              </a:ln>
            </p:spPr>
            <p:txBody>
              <a:bodyPr/>
              <a:lstStyle/>
              <a:p>
                <a:endParaRPr lang="de-DE"/>
              </a:p>
            </p:txBody>
          </p:sp>
          <p:sp>
            <p:nvSpPr>
              <p:cNvPr id="256" name="Freeform 75"/>
              <p:cNvSpPr>
                <a:spLocks noChangeAspect="1"/>
              </p:cNvSpPr>
              <p:nvPr/>
            </p:nvSpPr>
            <p:spPr bwMode="auto">
              <a:xfrm>
                <a:off x="1198" y="3272"/>
                <a:ext cx="240" cy="308"/>
              </a:xfrm>
              <a:custGeom>
                <a:avLst/>
                <a:gdLst>
                  <a:gd name="T0" fmla="*/ 1 w 512"/>
                  <a:gd name="T1" fmla="*/ 0 h 684"/>
                  <a:gd name="T2" fmla="*/ 1 w 512"/>
                  <a:gd name="T3" fmla="*/ 0 h 684"/>
                  <a:gd name="T4" fmla="*/ 1 w 512"/>
                  <a:gd name="T5" fmla="*/ 0 h 684"/>
                  <a:gd name="T6" fmla="*/ 1 w 512"/>
                  <a:gd name="T7" fmla="*/ 0 h 684"/>
                  <a:gd name="T8" fmla="*/ 1 w 512"/>
                  <a:gd name="T9" fmla="*/ 0 h 684"/>
                  <a:gd name="T10" fmla="*/ 1 w 512"/>
                  <a:gd name="T11" fmla="*/ 0 h 684"/>
                  <a:gd name="T12" fmla="*/ 0 w 512"/>
                  <a:gd name="T13" fmla="*/ 0 h 684"/>
                  <a:gd name="T14" fmla="*/ 0 w 512"/>
                  <a:gd name="T15" fmla="*/ 0 h 684"/>
                  <a:gd name="T16" fmla="*/ 0 w 512"/>
                  <a:gd name="T17" fmla="*/ 0 h 684"/>
                  <a:gd name="T18" fmla="*/ 0 w 512"/>
                  <a:gd name="T19" fmla="*/ 0 h 684"/>
                  <a:gd name="T20" fmla="*/ 0 w 512"/>
                  <a:gd name="T21" fmla="*/ 1 h 684"/>
                  <a:gd name="T22" fmla="*/ 0 w 512"/>
                  <a:gd name="T23" fmla="*/ 1 h 684"/>
                  <a:gd name="T24" fmla="*/ 0 w 512"/>
                  <a:gd name="T25" fmla="*/ 1 h 684"/>
                  <a:gd name="T26" fmla="*/ 0 w 512"/>
                  <a:gd name="T27" fmla="*/ 1 h 684"/>
                  <a:gd name="T28" fmla="*/ 0 w 512"/>
                  <a:gd name="T29" fmla="*/ 1 h 684"/>
                  <a:gd name="T30" fmla="*/ 0 w 512"/>
                  <a:gd name="T31" fmla="*/ 1 h 684"/>
                  <a:gd name="T32" fmla="*/ 0 w 512"/>
                  <a:gd name="T33" fmla="*/ 2 h 684"/>
                  <a:gd name="T34" fmla="*/ 0 w 512"/>
                  <a:gd name="T35" fmla="*/ 2 h 684"/>
                  <a:gd name="T36" fmla="*/ 0 w 512"/>
                  <a:gd name="T37" fmla="*/ 2 h 684"/>
                  <a:gd name="T38" fmla="*/ 0 w 512"/>
                  <a:gd name="T39" fmla="*/ 2 h 684"/>
                  <a:gd name="T40" fmla="*/ 0 w 512"/>
                  <a:gd name="T41" fmla="*/ 2 h 684"/>
                  <a:gd name="T42" fmla="*/ 0 w 512"/>
                  <a:gd name="T43" fmla="*/ 2 h 684"/>
                  <a:gd name="T44" fmla="*/ 0 w 512"/>
                  <a:gd name="T45" fmla="*/ 2 h 684"/>
                  <a:gd name="T46" fmla="*/ 0 w 512"/>
                  <a:gd name="T47" fmla="*/ 2 h 684"/>
                  <a:gd name="T48" fmla="*/ 0 w 512"/>
                  <a:gd name="T49" fmla="*/ 2 h 684"/>
                  <a:gd name="T50" fmla="*/ 0 w 512"/>
                  <a:gd name="T51" fmla="*/ 2 h 684"/>
                  <a:gd name="T52" fmla="*/ 0 w 512"/>
                  <a:gd name="T53" fmla="*/ 2 h 684"/>
                  <a:gd name="T54" fmla="*/ 1 w 512"/>
                  <a:gd name="T55" fmla="*/ 2 h 684"/>
                  <a:gd name="T56" fmla="*/ 1 w 512"/>
                  <a:gd name="T57" fmla="*/ 2 h 684"/>
                  <a:gd name="T58" fmla="*/ 1 w 512"/>
                  <a:gd name="T59" fmla="*/ 2 h 684"/>
                  <a:gd name="T60" fmla="*/ 1 w 512"/>
                  <a:gd name="T61" fmla="*/ 2 h 684"/>
                  <a:gd name="T62" fmla="*/ 2 w 512"/>
                  <a:gd name="T63" fmla="*/ 2 h 684"/>
                  <a:gd name="T64" fmla="*/ 2 w 512"/>
                  <a:gd name="T65" fmla="*/ 3 h 684"/>
                  <a:gd name="T66" fmla="*/ 2 w 512"/>
                  <a:gd name="T67" fmla="*/ 2 h 684"/>
                  <a:gd name="T68" fmla="*/ 2 w 512"/>
                  <a:gd name="T69" fmla="*/ 2 h 684"/>
                  <a:gd name="T70" fmla="*/ 2 w 512"/>
                  <a:gd name="T71" fmla="*/ 2 h 684"/>
                  <a:gd name="T72" fmla="*/ 2 w 512"/>
                  <a:gd name="T73" fmla="*/ 2 h 684"/>
                  <a:gd name="T74" fmla="*/ 2 w 512"/>
                  <a:gd name="T75" fmla="*/ 2 h 684"/>
                  <a:gd name="T76" fmla="*/ 2 w 512"/>
                  <a:gd name="T77" fmla="*/ 2 h 684"/>
                  <a:gd name="T78" fmla="*/ 2 w 512"/>
                  <a:gd name="T79" fmla="*/ 1 h 684"/>
                  <a:gd name="T80" fmla="*/ 2 w 512"/>
                  <a:gd name="T81" fmla="*/ 1 h 684"/>
                  <a:gd name="T82" fmla="*/ 2 w 512"/>
                  <a:gd name="T83" fmla="*/ 1 h 684"/>
                  <a:gd name="T84" fmla="*/ 2 w 512"/>
                  <a:gd name="T85" fmla="*/ 1 h 684"/>
                  <a:gd name="T86" fmla="*/ 2 w 512"/>
                  <a:gd name="T87" fmla="*/ 1 h 684"/>
                  <a:gd name="T88" fmla="*/ 2 w 512"/>
                  <a:gd name="T89" fmla="*/ 1 h 684"/>
                  <a:gd name="T90" fmla="*/ 2 w 512"/>
                  <a:gd name="T91" fmla="*/ 0 h 684"/>
                  <a:gd name="T92" fmla="*/ 2 w 512"/>
                  <a:gd name="T93" fmla="*/ 0 h 684"/>
                  <a:gd name="T94" fmla="*/ 2 w 512"/>
                  <a:gd name="T95" fmla="*/ 0 h 684"/>
                  <a:gd name="T96" fmla="*/ 1 w 512"/>
                  <a:gd name="T97" fmla="*/ 0 h 684"/>
                  <a:gd name="T98" fmla="*/ 1 w 512"/>
                  <a:gd name="T99" fmla="*/ 0 h 684"/>
                  <a:gd name="T100" fmla="*/ 1 w 512"/>
                  <a:gd name="T101" fmla="*/ 0 h 684"/>
                  <a:gd name="T102" fmla="*/ 1 w 512"/>
                  <a:gd name="T103" fmla="*/ 0 h 684"/>
                  <a:gd name="T104" fmla="*/ 1 w 512"/>
                  <a:gd name="T105" fmla="*/ 0 h 6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2"/>
                  <a:gd name="T160" fmla="*/ 0 h 684"/>
                  <a:gd name="T161" fmla="*/ 512 w 512"/>
                  <a:gd name="T162" fmla="*/ 684 h 6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2" h="684">
                    <a:moveTo>
                      <a:pt x="212" y="0"/>
                    </a:moveTo>
                    <a:lnTo>
                      <a:pt x="201" y="7"/>
                    </a:lnTo>
                    <a:lnTo>
                      <a:pt x="201" y="15"/>
                    </a:lnTo>
                    <a:lnTo>
                      <a:pt x="203" y="22"/>
                    </a:lnTo>
                    <a:lnTo>
                      <a:pt x="205" y="33"/>
                    </a:lnTo>
                    <a:lnTo>
                      <a:pt x="207" y="48"/>
                    </a:lnTo>
                    <a:lnTo>
                      <a:pt x="201" y="54"/>
                    </a:lnTo>
                    <a:lnTo>
                      <a:pt x="201" y="63"/>
                    </a:lnTo>
                    <a:lnTo>
                      <a:pt x="203" y="72"/>
                    </a:lnTo>
                    <a:lnTo>
                      <a:pt x="218" y="85"/>
                    </a:lnTo>
                    <a:lnTo>
                      <a:pt x="227" y="87"/>
                    </a:lnTo>
                    <a:lnTo>
                      <a:pt x="231" y="107"/>
                    </a:lnTo>
                    <a:lnTo>
                      <a:pt x="210" y="102"/>
                    </a:lnTo>
                    <a:lnTo>
                      <a:pt x="199" y="91"/>
                    </a:lnTo>
                    <a:lnTo>
                      <a:pt x="190" y="96"/>
                    </a:lnTo>
                    <a:lnTo>
                      <a:pt x="173" y="117"/>
                    </a:lnTo>
                    <a:lnTo>
                      <a:pt x="166" y="124"/>
                    </a:lnTo>
                    <a:lnTo>
                      <a:pt x="158" y="122"/>
                    </a:lnTo>
                    <a:lnTo>
                      <a:pt x="157" y="113"/>
                    </a:lnTo>
                    <a:lnTo>
                      <a:pt x="151" y="106"/>
                    </a:lnTo>
                    <a:lnTo>
                      <a:pt x="136" y="100"/>
                    </a:lnTo>
                    <a:lnTo>
                      <a:pt x="114" y="100"/>
                    </a:lnTo>
                    <a:lnTo>
                      <a:pt x="107" y="109"/>
                    </a:lnTo>
                    <a:lnTo>
                      <a:pt x="95" y="122"/>
                    </a:lnTo>
                    <a:lnTo>
                      <a:pt x="105" y="131"/>
                    </a:lnTo>
                    <a:lnTo>
                      <a:pt x="105" y="148"/>
                    </a:lnTo>
                    <a:lnTo>
                      <a:pt x="103" y="157"/>
                    </a:lnTo>
                    <a:lnTo>
                      <a:pt x="99" y="165"/>
                    </a:lnTo>
                    <a:lnTo>
                      <a:pt x="86" y="174"/>
                    </a:lnTo>
                    <a:lnTo>
                      <a:pt x="82" y="176"/>
                    </a:lnTo>
                    <a:lnTo>
                      <a:pt x="84" y="189"/>
                    </a:lnTo>
                    <a:lnTo>
                      <a:pt x="90" y="198"/>
                    </a:lnTo>
                    <a:lnTo>
                      <a:pt x="86" y="209"/>
                    </a:lnTo>
                    <a:lnTo>
                      <a:pt x="77" y="222"/>
                    </a:lnTo>
                    <a:lnTo>
                      <a:pt x="66" y="235"/>
                    </a:lnTo>
                    <a:lnTo>
                      <a:pt x="58" y="244"/>
                    </a:lnTo>
                    <a:lnTo>
                      <a:pt x="45" y="254"/>
                    </a:lnTo>
                    <a:lnTo>
                      <a:pt x="35" y="257"/>
                    </a:lnTo>
                    <a:lnTo>
                      <a:pt x="28" y="272"/>
                    </a:lnTo>
                    <a:lnTo>
                      <a:pt x="26" y="294"/>
                    </a:lnTo>
                    <a:lnTo>
                      <a:pt x="19" y="307"/>
                    </a:lnTo>
                    <a:lnTo>
                      <a:pt x="19" y="326"/>
                    </a:lnTo>
                    <a:lnTo>
                      <a:pt x="11" y="335"/>
                    </a:lnTo>
                    <a:lnTo>
                      <a:pt x="9" y="341"/>
                    </a:lnTo>
                    <a:lnTo>
                      <a:pt x="15" y="350"/>
                    </a:lnTo>
                    <a:lnTo>
                      <a:pt x="19" y="365"/>
                    </a:lnTo>
                    <a:lnTo>
                      <a:pt x="28" y="378"/>
                    </a:lnTo>
                    <a:lnTo>
                      <a:pt x="2" y="400"/>
                    </a:lnTo>
                    <a:lnTo>
                      <a:pt x="7" y="413"/>
                    </a:lnTo>
                    <a:lnTo>
                      <a:pt x="17" y="422"/>
                    </a:lnTo>
                    <a:lnTo>
                      <a:pt x="19" y="424"/>
                    </a:lnTo>
                    <a:lnTo>
                      <a:pt x="19" y="433"/>
                    </a:lnTo>
                    <a:lnTo>
                      <a:pt x="6" y="442"/>
                    </a:lnTo>
                    <a:lnTo>
                      <a:pt x="0" y="455"/>
                    </a:lnTo>
                    <a:lnTo>
                      <a:pt x="6" y="472"/>
                    </a:lnTo>
                    <a:lnTo>
                      <a:pt x="13" y="483"/>
                    </a:lnTo>
                    <a:lnTo>
                      <a:pt x="28" y="489"/>
                    </a:lnTo>
                    <a:lnTo>
                      <a:pt x="47" y="492"/>
                    </a:lnTo>
                    <a:lnTo>
                      <a:pt x="66" y="494"/>
                    </a:lnTo>
                    <a:lnTo>
                      <a:pt x="81" y="496"/>
                    </a:lnTo>
                    <a:lnTo>
                      <a:pt x="92" y="504"/>
                    </a:lnTo>
                    <a:lnTo>
                      <a:pt x="103" y="513"/>
                    </a:lnTo>
                    <a:lnTo>
                      <a:pt x="90" y="520"/>
                    </a:lnTo>
                    <a:lnTo>
                      <a:pt x="79" y="531"/>
                    </a:lnTo>
                    <a:lnTo>
                      <a:pt x="68" y="541"/>
                    </a:lnTo>
                    <a:lnTo>
                      <a:pt x="66" y="553"/>
                    </a:lnTo>
                    <a:lnTo>
                      <a:pt x="60" y="580"/>
                    </a:lnTo>
                    <a:lnTo>
                      <a:pt x="51" y="597"/>
                    </a:lnTo>
                    <a:lnTo>
                      <a:pt x="45" y="608"/>
                    </a:lnTo>
                    <a:lnTo>
                      <a:pt x="60" y="628"/>
                    </a:lnTo>
                    <a:lnTo>
                      <a:pt x="64" y="634"/>
                    </a:lnTo>
                    <a:lnTo>
                      <a:pt x="73" y="641"/>
                    </a:lnTo>
                    <a:lnTo>
                      <a:pt x="82" y="640"/>
                    </a:lnTo>
                    <a:lnTo>
                      <a:pt x="94" y="634"/>
                    </a:lnTo>
                    <a:lnTo>
                      <a:pt x="99" y="628"/>
                    </a:lnTo>
                    <a:lnTo>
                      <a:pt x="101" y="625"/>
                    </a:lnTo>
                    <a:lnTo>
                      <a:pt x="118" y="628"/>
                    </a:lnTo>
                    <a:lnTo>
                      <a:pt x="125" y="638"/>
                    </a:lnTo>
                    <a:lnTo>
                      <a:pt x="131" y="649"/>
                    </a:lnTo>
                    <a:lnTo>
                      <a:pt x="138" y="658"/>
                    </a:lnTo>
                    <a:lnTo>
                      <a:pt x="149" y="660"/>
                    </a:lnTo>
                    <a:lnTo>
                      <a:pt x="171" y="658"/>
                    </a:lnTo>
                    <a:lnTo>
                      <a:pt x="182" y="656"/>
                    </a:lnTo>
                    <a:lnTo>
                      <a:pt x="197" y="667"/>
                    </a:lnTo>
                    <a:lnTo>
                      <a:pt x="208" y="662"/>
                    </a:lnTo>
                    <a:lnTo>
                      <a:pt x="219" y="665"/>
                    </a:lnTo>
                    <a:lnTo>
                      <a:pt x="229" y="673"/>
                    </a:lnTo>
                    <a:lnTo>
                      <a:pt x="247" y="665"/>
                    </a:lnTo>
                    <a:lnTo>
                      <a:pt x="264" y="665"/>
                    </a:lnTo>
                    <a:lnTo>
                      <a:pt x="277" y="673"/>
                    </a:lnTo>
                    <a:lnTo>
                      <a:pt x="286" y="677"/>
                    </a:lnTo>
                    <a:lnTo>
                      <a:pt x="297" y="669"/>
                    </a:lnTo>
                    <a:lnTo>
                      <a:pt x="308" y="669"/>
                    </a:lnTo>
                    <a:lnTo>
                      <a:pt x="327" y="665"/>
                    </a:lnTo>
                    <a:lnTo>
                      <a:pt x="340" y="673"/>
                    </a:lnTo>
                    <a:lnTo>
                      <a:pt x="342" y="669"/>
                    </a:lnTo>
                    <a:lnTo>
                      <a:pt x="356" y="678"/>
                    </a:lnTo>
                    <a:lnTo>
                      <a:pt x="368" y="684"/>
                    </a:lnTo>
                    <a:lnTo>
                      <a:pt x="382" y="678"/>
                    </a:lnTo>
                    <a:lnTo>
                      <a:pt x="384" y="669"/>
                    </a:lnTo>
                    <a:lnTo>
                      <a:pt x="375" y="656"/>
                    </a:lnTo>
                    <a:lnTo>
                      <a:pt x="373" y="649"/>
                    </a:lnTo>
                    <a:lnTo>
                      <a:pt x="368" y="627"/>
                    </a:lnTo>
                    <a:lnTo>
                      <a:pt x="419" y="593"/>
                    </a:lnTo>
                    <a:lnTo>
                      <a:pt x="432" y="593"/>
                    </a:lnTo>
                    <a:lnTo>
                      <a:pt x="434" y="588"/>
                    </a:lnTo>
                    <a:lnTo>
                      <a:pt x="416" y="581"/>
                    </a:lnTo>
                    <a:lnTo>
                      <a:pt x="403" y="567"/>
                    </a:lnTo>
                    <a:lnTo>
                      <a:pt x="370" y="538"/>
                    </a:lnTo>
                    <a:lnTo>
                      <a:pt x="366" y="515"/>
                    </a:lnTo>
                    <a:lnTo>
                      <a:pt x="347" y="511"/>
                    </a:lnTo>
                    <a:lnTo>
                      <a:pt x="345" y="489"/>
                    </a:lnTo>
                    <a:lnTo>
                      <a:pt x="341" y="470"/>
                    </a:lnTo>
                    <a:lnTo>
                      <a:pt x="333" y="461"/>
                    </a:lnTo>
                    <a:lnTo>
                      <a:pt x="338" y="452"/>
                    </a:lnTo>
                    <a:lnTo>
                      <a:pt x="342" y="448"/>
                    </a:lnTo>
                    <a:lnTo>
                      <a:pt x="352" y="449"/>
                    </a:lnTo>
                    <a:lnTo>
                      <a:pt x="383" y="440"/>
                    </a:lnTo>
                    <a:lnTo>
                      <a:pt x="449" y="406"/>
                    </a:lnTo>
                    <a:lnTo>
                      <a:pt x="463" y="400"/>
                    </a:lnTo>
                    <a:lnTo>
                      <a:pt x="477" y="391"/>
                    </a:lnTo>
                    <a:lnTo>
                      <a:pt x="488" y="403"/>
                    </a:lnTo>
                    <a:lnTo>
                      <a:pt x="503" y="397"/>
                    </a:lnTo>
                    <a:lnTo>
                      <a:pt x="507" y="382"/>
                    </a:lnTo>
                    <a:lnTo>
                      <a:pt x="506" y="373"/>
                    </a:lnTo>
                    <a:lnTo>
                      <a:pt x="512" y="363"/>
                    </a:lnTo>
                    <a:lnTo>
                      <a:pt x="504" y="351"/>
                    </a:lnTo>
                    <a:lnTo>
                      <a:pt x="495" y="330"/>
                    </a:lnTo>
                    <a:lnTo>
                      <a:pt x="501" y="300"/>
                    </a:lnTo>
                    <a:lnTo>
                      <a:pt x="491" y="285"/>
                    </a:lnTo>
                    <a:lnTo>
                      <a:pt x="487" y="270"/>
                    </a:lnTo>
                    <a:lnTo>
                      <a:pt x="492" y="256"/>
                    </a:lnTo>
                    <a:lnTo>
                      <a:pt x="489" y="244"/>
                    </a:lnTo>
                    <a:lnTo>
                      <a:pt x="468" y="221"/>
                    </a:lnTo>
                    <a:lnTo>
                      <a:pt x="479" y="207"/>
                    </a:lnTo>
                    <a:lnTo>
                      <a:pt x="479" y="183"/>
                    </a:lnTo>
                    <a:lnTo>
                      <a:pt x="481" y="155"/>
                    </a:lnTo>
                    <a:lnTo>
                      <a:pt x="458" y="130"/>
                    </a:lnTo>
                    <a:lnTo>
                      <a:pt x="447" y="115"/>
                    </a:lnTo>
                    <a:lnTo>
                      <a:pt x="434" y="102"/>
                    </a:lnTo>
                    <a:lnTo>
                      <a:pt x="414" y="85"/>
                    </a:lnTo>
                    <a:lnTo>
                      <a:pt x="401" y="76"/>
                    </a:lnTo>
                    <a:lnTo>
                      <a:pt x="392" y="74"/>
                    </a:lnTo>
                    <a:lnTo>
                      <a:pt x="379" y="83"/>
                    </a:lnTo>
                    <a:lnTo>
                      <a:pt x="369" y="89"/>
                    </a:lnTo>
                    <a:lnTo>
                      <a:pt x="340" y="111"/>
                    </a:lnTo>
                    <a:lnTo>
                      <a:pt x="319" y="106"/>
                    </a:lnTo>
                    <a:lnTo>
                      <a:pt x="310" y="106"/>
                    </a:lnTo>
                    <a:lnTo>
                      <a:pt x="310" y="98"/>
                    </a:lnTo>
                    <a:lnTo>
                      <a:pt x="314" y="87"/>
                    </a:lnTo>
                    <a:lnTo>
                      <a:pt x="319" y="78"/>
                    </a:lnTo>
                    <a:lnTo>
                      <a:pt x="292" y="61"/>
                    </a:lnTo>
                    <a:lnTo>
                      <a:pt x="284" y="59"/>
                    </a:lnTo>
                    <a:lnTo>
                      <a:pt x="271" y="48"/>
                    </a:lnTo>
                    <a:lnTo>
                      <a:pt x="266" y="28"/>
                    </a:lnTo>
                    <a:lnTo>
                      <a:pt x="260" y="15"/>
                    </a:lnTo>
                    <a:lnTo>
                      <a:pt x="251" y="17"/>
                    </a:lnTo>
                    <a:lnTo>
                      <a:pt x="240" y="4"/>
                    </a:lnTo>
                    <a:lnTo>
                      <a:pt x="225" y="2"/>
                    </a:lnTo>
                    <a:lnTo>
                      <a:pt x="212" y="0"/>
                    </a:lnTo>
                    <a:close/>
                  </a:path>
                </a:pathLst>
              </a:custGeom>
              <a:grpFill/>
              <a:ln w="12700">
                <a:noFill/>
                <a:prstDash val="solid"/>
                <a:round/>
                <a:headEnd/>
                <a:tailEnd/>
              </a:ln>
            </p:spPr>
            <p:txBody>
              <a:bodyPr/>
              <a:lstStyle/>
              <a:p>
                <a:endParaRPr lang="de-DE"/>
              </a:p>
            </p:txBody>
          </p:sp>
          <p:sp>
            <p:nvSpPr>
              <p:cNvPr id="257" name="Freeform 76"/>
              <p:cNvSpPr>
                <a:spLocks noChangeAspect="1"/>
              </p:cNvSpPr>
              <p:nvPr/>
            </p:nvSpPr>
            <p:spPr bwMode="auto">
              <a:xfrm>
                <a:off x="1417" y="3296"/>
                <a:ext cx="258" cy="234"/>
              </a:xfrm>
              <a:custGeom>
                <a:avLst/>
                <a:gdLst>
                  <a:gd name="T0" fmla="*/ 0 w 551"/>
                  <a:gd name="T1" fmla="*/ 0 h 518"/>
                  <a:gd name="T2" fmla="*/ 0 w 551"/>
                  <a:gd name="T3" fmla="*/ 0 h 518"/>
                  <a:gd name="T4" fmla="*/ 0 w 551"/>
                  <a:gd name="T5" fmla="*/ 1 h 518"/>
                  <a:gd name="T6" fmla="*/ 0 w 551"/>
                  <a:gd name="T7" fmla="*/ 1 h 518"/>
                  <a:gd name="T8" fmla="*/ 0 w 551"/>
                  <a:gd name="T9" fmla="*/ 1 h 518"/>
                  <a:gd name="T10" fmla="*/ 0 w 551"/>
                  <a:gd name="T11" fmla="*/ 1 h 518"/>
                  <a:gd name="T12" fmla="*/ 0 w 551"/>
                  <a:gd name="T13" fmla="*/ 1 h 518"/>
                  <a:gd name="T14" fmla="*/ 0 w 551"/>
                  <a:gd name="T15" fmla="*/ 1 h 518"/>
                  <a:gd name="T16" fmla="*/ 0 w 551"/>
                  <a:gd name="T17" fmla="*/ 1 h 518"/>
                  <a:gd name="T18" fmla="*/ 0 w 551"/>
                  <a:gd name="T19" fmla="*/ 1 h 518"/>
                  <a:gd name="T20" fmla="*/ 0 w 551"/>
                  <a:gd name="T21" fmla="*/ 1 h 518"/>
                  <a:gd name="T22" fmla="*/ 0 w 551"/>
                  <a:gd name="T23" fmla="*/ 2 h 518"/>
                  <a:gd name="T24" fmla="*/ 0 w 551"/>
                  <a:gd name="T25" fmla="*/ 2 h 518"/>
                  <a:gd name="T26" fmla="*/ 0 w 551"/>
                  <a:gd name="T27" fmla="*/ 2 h 518"/>
                  <a:gd name="T28" fmla="*/ 1 w 551"/>
                  <a:gd name="T29" fmla="*/ 2 h 518"/>
                  <a:gd name="T30" fmla="*/ 1 w 551"/>
                  <a:gd name="T31" fmla="*/ 2 h 518"/>
                  <a:gd name="T32" fmla="*/ 1 w 551"/>
                  <a:gd name="T33" fmla="*/ 2 h 518"/>
                  <a:gd name="T34" fmla="*/ 1 w 551"/>
                  <a:gd name="T35" fmla="*/ 2 h 518"/>
                  <a:gd name="T36" fmla="*/ 1 w 551"/>
                  <a:gd name="T37" fmla="*/ 2 h 518"/>
                  <a:gd name="T38" fmla="*/ 1 w 551"/>
                  <a:gd name="T39" fmla="*/ 2 h 518"/>
                  <a:gd name="T40" fmla="*/ 1 w 551"/>
                  <a:gd name="T41" fmla="*/ 2 h 518"/>
                  <a:gd name="T42" fmla="*/ 2 w 551"/>
                  <a:gd name="T43" fmla="*/ 2 h 518"/>
                  <a:gd name="T44" fmla="*/ 2 w 551"/>
                  <a:gd name="T45" fmla="*/ 2 h 518"/>
                  <a:gd name="T46" fmla="*/ 2 w 551"/>
                  <a:gd name="T47" fmla="*/ 2 h 518"/>
                  <a:gd name="T48" fmla="*/ 2 w 551"/>
                  <a:gd name="T49" fmla="*/ 2 h 518"/>
                  <a:gd name="T50" fmla="*/ 3 w 551"/>
                  <a:gd name="T51" fmla="*/ 2 h 518"/>
                  <a:gd name="T52" fmla="*/ 3 w 551"/>
                  <a:gd name="T53" fmla="*/ 1 h 518"/>
                  <a:gd name="T54" fmla="*/ 3 w 551"/>
                  <a:gd name="T55" fmla="*/ 1 h 518"/>
                  <a:gd name="T56" fmla="*/ 2 w 551"/>
                  <a:gd name="T57" fmla="*/ 1 h 518"/>
                  <a:gd name="T58" fmla="*/ 2 w 551"/>
                  <a:gd name="T59" fmla="*/ 1 h 518"/>
                  <a:gd name="T60" fmla="*/ 2 w 551"/>
                  <a:gd name="T61" fmla="*/ 1 h 518"/>
                  <a:gd name="T62" fmla="*/ 2 w 551"/>
                  <a:gd name="T63" fmla="*/ 1 h 518"/>
                  <a:gd name="T64" fmla="*/ 3 w 551"/>
                  <a:gd name="T65" fmla="*/ 1 h 518"/>
                  <a:gd name="T66" fmla="*/ 3 w 551"/>
                  <a:gd name="T67" fmla="*/ 0 h 518"/>
                  <a:gd name="T68" fmla="*/ 2 w 551"/>
                  <a:gd name="T69" fmla="*/ 0 h 518"/>
                  <a:gd name="T70" fmla="*/ 2 w 551"/>
                  <a:gd name="T71" fmla="*/ 0 h 518"/>
                  <a:gd name="T72" fmla="*/ 2 w 551"/>
                  <a:gd name="T73" fmla="*/ 0 h 518"/>
                  <a:gd name="T74" fmla="*/ 1 w 551"/>
                  <a:gd name="T75" fmla="*/ 0 h 518"/>
                  <a:gd name="T76" fmla="*/ 1 w 551"/>
                  <a:gd name="T77" fmla="*/ 0 h 518"/>
                  <a:gd name="T78" fmla="*/ 1 w 551"/>
                  <a:gd name="T79" fmla="*/ 0 h 518"/>
                  <a:gd name="T80" fmla="*/ 1 w 551"/>
                  <a:gd name="T81" fmla="*/ 0 h 518"/>
                  <a:gd name="T82" fmla="*/ 1 w 551"/>
                  <a:gd name="T83" fmla="*/ 0 h 518"/>
                  <a:gd name="T84" fmla="*/ 1 w 551"/>
                  <a:gd name="T85" fmla="*/ 0 h 518"/>
                  <a:gd name="T86" fmla="*/ 1 w 551"/>
                  <a:gd name="T87" fmla="*/ 0 h 518"/>
                  <a:gd name="T88" fmla="*/ 0 w 551"/>
                  <a:gd name="T89" fmla="*/ 0 h 518"/>
                  <a:gd name="T90" fmla="*/ 0 w 551"/>
                  <a:gd name="T91" fmla="*/ 0 h 518"/>
                  <a:gd name="T92" fmla="*/ 0 w 551"/>
                  <a:gd name="T93" fmla="*/ 0 h 518"/>
                  <a:gd name="T94" fmla="*/ 0 w 551"/>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1"/>
                  <a:gd name="T145" fmla="*/ 0 h 518"/>
                  <a:gd name="T146" fmla="*/ 551 w 551"/>
                  <a:gd name="T147" fmla="*/ 518 h 5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18">
                    <a:moveTo>
                      <a:pt x="13" y="98"/>
                    </a:moveTo>
                    <a:lnTo>
                      <a:pt x="11" y="130"/>
                    </a:lnTo>
                    <a:lnTo>
                      <a:pt x="11" y="150"/>
                    </a:lnTo>
                    <a:lnTo>
                      <a:pt x="0" y="165"/>
                    </a:lnTo>
                    <a:lnTo>
                      <a:pt x="22" y="191"/>
                    </a:lnTo>
                    <a:lnTo>
                      <a:pt x="24" y="198"/>
                    </a:lnTo>
                    <a:lnTo>
                      <a:pt x="19" y="215"/>
                    </a:lnTo>
                    <a:lnTo>
                      <a:pt x="20" y="226"/>
                    </a:lnTo>
                    <a:lnTo>
                      <a:pt x="31" y="241"/>
                    </a:lnTo>
                    <a:lnTo>
                      <a:pt x="30" y="250"/>
                    </a:lnTo>
                    <a:lnTo>
                      <a:pt x="28" y="278"/>
                    </a:lnTo>
                    <a:lnTo>
                      <a:pt x="37" y="297"/>
                    </a:lnTo>
                    <a:lnTo>
                      <a:pt x="44" y="308"/>
                    </a:lnTo>
                    <a:lnTo>
                      <a:pt x="39" y="315"/>
                    </a:lnTo>
                    <a:lnTo>
                      <a:pt x="39" y="326"/>
                    </a:lnTo>
                    <a:lnTo>
                      <a:pt x="33" y="332"/>
                    </a:lnTo>
                    <a:lnTo>
                      <a:pt x="33" y="339"/>
                    </a:lnTo>
                    <a:lnTo>
                      <a:pt x="48" y="341"/>
                    </a:lnTo>
                    <a:lnTo>
                      <a:pt x="59" y="345"/>
                    </a:lnTo>
                    <a:lnTo>
                      <a:pt x="63" y="352"/>
                    </a:lnTo>
                    <a:lnTo>
                      <a:pt x="63" y="365"/>
                    </a:lnTo>
                    <a:lnTo>
                      <a:pt x="78" y="380"/>
                    </a:lnTo>
                    <a:lnTo>
                      <a:pt x="92" y="386"/>
                    </a:lnTo>
                    <a:lnTo>
                      <a:pt x="95" y="399"/>
                    </a:lnTo>
                    <a:lnTo>
                      <a:pt x="112" y="421"/>
                    </a:lnTo>
                    <a:lnTo>
                      <a:pt x="127" y="408"/>
                    </a:lnTo>
                    <a:lnTo>
                      <a:pt x="140" y="404"/>
                    </a:lnTo>
                    <a:lnTo>
                      <a:pt x="149" y="406"/>
                    </a:lnTo>
                    <a:lnTo>
                      <a:pt x="175" y="434"/>
                    </a:lnTo>
                    <a:lnTo>
                      <a:pt x="181" y="436"/>
                    </a:lnTo>
                    <a:lnTo>
                      <a:pt x="212" y="450"/>
                    </a:lnTo>
                    <a:lnTo>
                      <a:pt x="219" y="452"/>
                    </a:lnTo>
                    <a:lnTo>
                      <a:pt x="232" y="449"/>
                    </a:lnTo>
                    <a:lnTo>
                      <a:pt x="247" y="447"/>
                    </a:lnTo>
                    <a:lnTo>
                      <a:pt x="260" y="452"/>
                    </a:lnTo>
                    <a:lnTo>
                      <a:pt x="277" y="467"/>
                    </a:lnTo>
                    <a:lnTo>
                      <a:pt x="284" y="475"/>
                    </a:lnTo>
                    <a:lnTo>
                      <a:pt x="292" y="469"/>
                    </a:lnTo>
                    <a:lnTo>
                      <a:pt x="301" y="467"/>
                    </a:lnTo>
                    <a:lnTo>
                      <a:pt x="314" y="478"/>
                    </a:lnTo>
                    <a:lnTo>
                      <a:pt x="329" y="490"/>
                    </a:lnTo>
                    <a:lnTo>
                      <a:pt x="340" y="498"/>
                    </a:lnTo>
                    <a:lnTo>
                      <a:pt x="355" y="503"/>
                    </a:lnTo>
                    <a:lnTo>
                      <a:pt x="362" y="501"/>
                    </a:lnTo>
                    <a:lnTo>
                      <a:pt x="369" y="494"/>
                    </a:lnTo>
                    <a:lnTo>
                      <a:pt x="379" y="490"/>
                    </a:lnTo>
                    <a:lnTo>
                      <a:pt x="397" y="496"/>
                    </a:lnTo>
                    <a:lnTo>
                      <a:pt x="482" y="518"/>
                    </a:lnTo>
                    <a:lnTo>
                      <a:pt x="495" y="507"/>
                    </a:lnTo>
                    <a:lnTo>
                      <a:pt x="486" y="490"/>
                    </a:lnTo>
                    <a:lnTo>
                      <a:pt x="477" y="462"/>
                    </a:lnTo>
                    <a:lnTo>
                      <a:pt x="536" y="408"/>
                    </a:lnTo>
                    <a:lnTo>
                      <a:pt x="547" y="395"/>
                    </a:lnTo>
                    <a:lnTo>
                      <a:pt x="551" y="374"/>
                    </a:lnTo>
                    <a:lnTo>
                      <a:pt x="542" y="347"/>
                    </a:lnTo>
                    <a:lnTo>
                      <a:pt x="532" y="324"/>
                    </a:lnTo>
                    <a:lnTo>
                      <a:pt x="516" y="298"/>
                    </a:lnTo>
                    <a:lnTo>
                      <a:pt x="505" y="287"/>
                    </a:lnTo>
                    <a:lnTo>
                      <a:pt x="503" y="271"/>
                    </a:lnTo>
                    <a:lnTo>
                      <a:pt x="505" y="254"/>
                    </a:lnTo>
                    <a:lnTo>
                      <a:pt x="510" y="237"/>
                    </a:lnTo>
                    <a:lnTo>
                      <a:pt x="503" y="226"/>
                    </a:lnTo>
                    <a:lnTo>
                      <a:pt x="494" y="219"/>
                    </a:lnTo>
                    <a:lnTo>
                      <a:pt x="503" y="208"/>
                    </a:lnTo>
                    <a:lnTo>
                      <a:pt x="518" y="187"/>
                    </a:lnTo>
                    <a:lnTo>
                      <a:pt x="523" y="182"/>
                    </a:lnTo>
                    <a:lnTo>
                      <a:pt x="520" y="146"/>
                    </a:lnTo>
                    <a:lnTo>
                      <a:pt x="514" y="128"/>
                    </a:lnTo>
                    <a:lnTo>
                      <a:pt x="508" y="109"/>
                    </a:lnTo>
                    <a:lnTo>
                      <a:pt x="508" y="91"/>
                    </a:lnTo>
                    <a:lnTo>
                      <a:pt x="497" y="74"/>
                    </a:lnTo>
                    <a:lnTo>
                      <a:pt x="482" y="59"/>
                    </a:lnTo>
                    <a:lnTo>
                      <a:pt x="466" y="57"/>
                    </a:lnTo>
                    <a:lnTo>
                      <a:pt x="418" y="56"/>
                    </a:lnTo>
                    <a:lnTo>
                      <a:pt x="392" y="54"/>
                    </a:lnTo>
                    <a:lnTo>
                      <a:pt x="344" y="50"/>
                    </a:lnTo>
                    <a:lnTo>
                      <a:pt x="325" y="41"/>
                    </a:lnTo>
                    <a:lnTo>
                      <a:pt x="305" y="39"/>
                    </a:lnTo>
                    <a:lnTo>
                      <a:pt x="294" y="43"/>
                    </a:lnTo>
                    <a:lnTo>
                      <a:pt x="281" y="52"/>
                    </a:lnTo>
                    <a:lnTo>
                      <a:pt x="269" y="48"/>
                    </a:lnTo>
                    <a:lnTo>
                      <a:pt x="258" y="37"/>
                    </a:lnTo>
                    <a:lnTo>
                      <a:pt x="245" y="37"/>
                    </a:lnTo>
                    <a:lnTo>
                      <a:pt x="240" y="32"/>
                    </a:lnTo>
                    <a:lnTo>
                      <a:pt x="236" y="15"/>
                    </a:lnTo>
                    <a:lnTo>
                      <a:pt x="219" y="2"/>
                    </a:lnTo>
                    <a:lnTo>
                      <a:pt x="207" y="0"/>
                    </a:lnTo>
                    <a:lnTo>
                      <a:pt x="184" y="6"/>
                    </a:lnTo>
                    <a:lnTo>
                      <a:pt x="166" y="11"/>
                    </a:lnTo>
                    <a:lnTo>
                      <a:pt x="151" y="20"/>
                    </a:lnTo>
                    <a:lnTo>
                      <a:pt x="125" y="35"/>
                    </a:lnTo>
                    <a:lnTo>
                      <a:pt x="99" y="43"/>
                    </a:lnTo>
                    <a:lnTo>
                      <a:pt x="76" y="52"/>
                    </a:lnTo>
                    <a:lnTo>
                      <a:pt x="52" y="63"/>
                    </a:lnTo>
                    <a:lnTo>
                      <a:pt x="39" y="78"/>
                    </a:lnTo>
                    <a:lnTo>
                      <a:pt x="24" y="91"/>
                    </a:lnTo>
                    <a:lnTo>
                      <a:pt x="13" y="98"/>
                    </a:lnTo>
                    <a:close/>
                  </a:path>
                </a:pathLst>
              </a:custGeom>
              <a:grpFill/>
              <a:ln w="12700">
                <a:noFill/>
                <a:prstDash val="solid"/>
                <a:round/>
                <a:headEnd/>
                <a:tailEnd/>
              </a:ln>
            </p:spPr>
            <p:txBody>
              <a:bodyPr/>
              <a:lstStyle/>
              <a:p>
                <a:endParaRPr lang="de-DE"/>
              </a:p>
            </p:txBody>
          </p:sp>
          <p:sp>
            <p:nvSpPr>
              <p:cNvPr id="258" name="Freeform 77"/>
              <p:cNvSpPr>
                <a:spLocks noChangeAspect="1"/>
              </p:cNvSpPr>
              <p:nvPr/>
            </p:nvSpPr>
            <p:spPr bwMode="auto">
              <a:xfrm>
                <a:off x="1589" y="3238"/>
                <a:ext cx="134" cy="102"/>
              </a:xfrm>
              <a:custGeom>
                <a:avLst/>
                <a:gdLst>
                  <a:gd name="T0" fmla="*/ 0 w 288"/>
                  <a:gd name="T1" fmla="*/ 0 h 225"/>
                  <a:gd name="T2" fmla="*/ 0 w 288"/>
                  <a:gd name="T3" fmla="*/ 0 h 225"/>
                  <a:gd name="T4" fmla="*/ 0 w 288"/>
                  <a:gd name="T5" fmla="*/ 0 h 225"/>
                  <a:gd name="T6" fmla="*/ 0 w 288"/>
                  <a:gd name="T7" fmla="*/ 0 h 225"/>
                  <a:gd name="T8" fmla="*/ 0 w 288"/>
                  <a:gd name="T9" fmla="*/ 0 h 225"/>
                  <a:gd name="T10" fmla="*/ 0 w 288"/>
                  <a:gd name="T11" fmla="*/ 0 h 225"/>
                  <a:gd name="T12" fmla="*/ 0 w 288"/>
                  <a:gd name="T13" fmla="*/ 0 h 225"/>
                  <a:gd name="T14" fmla="*/ 0 w 288"/>
                  <a:gd name="T15" fmla="*/ 0 h 225"/>
                  <a:gd name="T16" fmla="*/ 0 w 288"/>
                  <a:gd name="T17" fmla="*/ 0 h 225"/>
                  <a:gd name="T18" fmla="*/ 0 w 288"/>
                  <a:gd name="T19" fmla="*/ 1 h 225"/>
                  <a:gd name="T20" fmla="*/ 0 w 288"/>
                  <a:gd name="T21" fmla="*/ 1 h 225"/>
                  <a:gd name="T22" fmla="*/ 0 w 288"/>
                  <a:gd name="T23" fmla="*/ 1 h 225"/>
                  <a:gd name="T24" fmla="*/ 0 w 288"/>
                  <a:gd name="T25" fmla="*/ 1 h 225"/>
                  <a:gd name="T26" fmla="*/ 0 w 288"/>
                  <a:gd name="T27" fmla="*/ 1 h 225"/>
                  <a:gd name="T28" fmla="*/ 0 w 288"/>
                  <a:gd name="T29" fmla="*/ 1 h 225"/>
                  <a:gd name="T30" fmla="*/ 1 w 288"/>
                  <a:gd name="T31" fmla="*/ 1 h 225"/>
                  <a:gd name="T32" fmla="*/ 1 w 288"/>
                  <a:gd name="T33" fmla="*/ 1 h 225"/>
                  <a:gd name="T34" fmla="*/ 1 w 288"/>
                  <a:gd name="T35" fmla="*/ 1 h 225"/>
                  <a:gd name="T36" fmla="*/ 1 w 288"/>
                  <a:gd name="T37" fmla="*/ 1 h 225"/>
                  <a:gd name="T38" fmla="*/ 1 w 288"/>
                  <a:gd name="T39" fmla="*/ 1 h 225"/>
                  <a:gd name="T40" fmla="*/ 1 w 288"/>
                  <a:gd name="T41" fmla="*/ 1 h 225"/>
                  <a:gd name="T42" fmla="*/ 1 w 288"/>
                  <a:gd name="T43" fmla="*/ 1 h 225"/>
                  <a:gd name="T44" fmla="*/ 1 w 288"/>
                  <a:gd name="T45" fmla="*/ 0 h 225"/>
                  <a:gd name="T46" fmla="*/ 1 w 288"/>
                  <a:gd name="T47" fmla="*/ 0 h 225"/>
                  <a:gd name="T48" fmla="*/ 1 w 288"/>
                  <a:gd name="T49" fmla="*/ 0 h 225"/>
                  <a:gd name="T50" fmla="*/ 1 w 288"/>
                  <a:gd name="T51" fmla="*/ 0 h 225"/>
                  <a:gd name="T52" fmla="*/ 1 w 288"/>
                  <a:gd name="T53" fmla="*/ 0 h 225"/>
                  <a:gd name="T54" fmla="*/ 1 w 288"/>
                  <a:gd name="T55" fmla="*/ 0 h 225"/>
                  <a:gd name="T56" fmla="*/ 1 w 288"/>
                  <a:gd name="T57" fmla="*/ 0 h 225"/>
                  <a:gd name="T58" fmla="*/ 1 w 288"/>
                  <a:gd name="T59" fmla="*/ 0 h 225"/>
                  <a:gd name="T60" fmla="*/ 1 w 288"/>
                  <a:gd name="T61" fmla="*/ 0 h 225"/>
                  <a:gd name="T62" fmla="*/ 1 w 288"/>
                  <a:gd name="T63" fmla="*/ 0 h 225"/>
                  <a:gd name="T64" fmla="*/ 1 w 288"/>
                  <a:gd name="T65" fmla="*/ 0 h 225"/>
                  <a:gd name="T66" fmla="*/ 1 w 288"/>
                  <a:gd name="T67" fmla="*/ 0 h 225"/>
                  <a:gd name="T68" fmla="*/ 1 w 288"/>
                  <a:gd name="T69" fmla="*/ 0 h 225"/>
                  <a:gd name="T70" fmla="*/ 1 w 288"/>
                  <a:gd name="T71" fmla="*/ 0 h 225"/>
                  <a:gd name="T72" fmla="*/ 1 w 288"/>
                  <a:gd name="T73" fmla="*/ 0 h 225"/>
                  <a:gd name="T74" fmla="*/ 1 w 288"/>
                  <a:gd name="T75" fmla="*/ 0 h 225"/>
                  <a:gd name="T76" fmla="*/ 1 w 288"/>
                  <a:gd name="T77" fmla="*/ 0 h 225"/>
                  <a:gd name="T78" fmla="*/ 0 w 288"/>
                  <a:gd name="T79" fmla="*/ 0 h 225"/>
                  <a:gd name="T80" fmla="*/ 0 w 288"/>
                  <a:gd name="T81" fmla="*/ 0 h 225"/>
                  <a:gd name="T82" fmla="*/ 0 w 288"/>
                  <a:gd name="T83" fmla="*/ 0 h 225"/>
                  <a:gd name="T84" fmla="*/ 0 w 288"/>
                  <a:gd name="T85" fmla="*/ 0 h 225"/>
                  <a:gd name="T86" fmla="*/ 0 w 288"/>
                  <a:gd name="T87" fmla="*/ 0 h 225"/>
                  <a:gd name="T88" fmla="*/ 0 w 288"/>
                  <a:gd name="T89" fmla="*/ 0 h 225"/>
                  <a:gd name="T90" fmla="*/ 0 w 288"/>
                  <a:gd name="T91" fmla="*/ 0 h 225"/>
                  <a:gd name="T92" fmla="*/ 0 w 288"/>
                  <a:gd name="T93" fmla="*/ 0 h 225"/>
                  <a:gd name="T94" fmla="*/ 0 w 288"/>
                  <a:gd name="T95" fmla="*/ 0 h 225"/>
                  <a:gd name="T96" fmla="*/ 0 w 288"/>
                  <a:gd name="T97" fmla="*/ 0 h 225"/>
                  <a:gd name="T98" fmla="*/ 0 w 288"/>
                  <a:gd name="T99" fmla="*/ 0 h 225"/>
                  <a:gd name="T100" fmla="*/ 0 w 288"/>
                  <a:gd name="T101" fmla="*/ 0 h 225"/>
                  <a:gd name="T102" fmla="*/ 0 w 288"/>
                  <a:gd name="T103" fmla="*/ 0 h 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8"/>
                  <a:gd name="T157" fmla="*/ 0 h 225"/>
                  <a:gd name="T158" fmla="*/ 288 w 288"/>
                  <a:gd name="T159" fmla="*/ 225 h 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8" h="225">
                    <a:moveTo>
                      <a:pt x="2" y="24"/>
                    </a:moveTo>
                    <a:lnTo>
                      <a:pt x="0" y="31"/>
                    </a:lnTo>
                    <a:lnTo>
                      <a:pt x="4" y="58"/>
                    </a:lnTo>
                    <a:lnTo>
                      <a:pt x="17" y="97"/>
                    </a:lnTo>
                    <a:lnTo>
                      <a:pt x="28" y="108"/>
                    </a:lnTo>
                    <a:lnTo>
                      <a:pt x="54" y="118"/>
                    </a:lnTo>
                    <a:lnTo>
                      <a:pt x="65" y="121"/>
                    </a:lnTo>
                    <a:lnTo>
                      <a:pt x="67" y="134"/>
                    </a:lnTo>
                    <a:lnTo>
                      <a:pt x="67" y="156"/>
                    </a:lnTo>
                    <a:lnTo>
                      <a:pt x="93" y="182"/>
                    </a:lnTo>
                    <a:lnTo>
                      <a:pt x="109" y="190"/>
                    </a:lnTo>
                    <a:lnTo>
                      <a:pt x="117" y="194"/>
                    </a:lnTo>
                    <a:lnTo>
                      <a:pt x="139" y="221"/>
                    </a:lnTo>
                    <a:lnTo>
                      <a:pt x="146" y="216"/>
                    </a:lnTo>
                    <a:lnTo>
                      <a:pt x="161" y="214"/>
                    </a:lnTo>
                    <a:lnTo>
                      <a:pt x="178" y="225"/>
                    </a:lnTo>
                    <a:lnTo>
                      <a:pt x="191" y="218"/>
                    </a:lnTo>
                    <a:lnTo>
                      <a:pt x="209" y="197"/>
                    </a:lnTo>
                    <a:lnTo>
                      <a:pt x="222" y="190"/>
                    </a:lnTo>
                    <a:lnTo>
                      <a:pt x="236" y="195"/>
                    </a:lnTo>
                    <a:lnTo>
                      <a:pt x="244" y="192"/>
                    </a:lnTo>
                    <a:lnTo>
                      <a:pt x="245" y="184"/>
                    </a:lnTo>
                    <a:lnTo>
                      <a:pt x="247" y="142"/>
                    </a:lnTo>
                    <a:lnTo>
                      <a:pt x="255" y="129"/>
                    </a:lnTo>
                    <a:lnTo>
                      <a:pt x="255" y="110"/>
                    </a:lnTo>
                    <a:lnTo>
                      <a:pt x="258" y="103"/>
                    </a:lnTo>
                    <a:lnTo>
                      <a:pt x="273" y="92"/>
                    </a:lnTo>
                    <a:lnTo>
                      <a:pt x="288" y="90"/>
                    </a:lnTo>
                    <a:lnTo>
                      <a:pt x="288" y="69"/>
                    </a:lnTo>
                    <a:lnTo>
                      <a:pt x="284" y="53"/>
                    </a:lnTo>
                    <a:lnTo>
                      <a:pt x="273" y="47"/>
                    </a:lnTo>
                    <a:lnTo>
                      <a:pt x="268" y="49"/>
                    </a:lnTo>
                    <a:lnTo>
                      <a:pt x="249" y="31"/>
                    </a:lnTo>
                    <a:lnTo>
                      <a:pt x="238" y="19"/>
                    </a:lnTo>
                    <a:lnTo>
                      <a:pt x="224" y="19"/>
                    </a:lnTo>
                    <a:lnTo>
                      <a:pt x="198" y="19"/>
                    </a:lnTo>
                    <a:lnTo>
                      <a:pt x="193" y="15"/>
                    </a:lnTo>
                    <a:lnTo>
                      <a:pt x="187" y="2"/>
                    </a:lnTo>
                    <a:lnTo>
                      <a:pt x="180" y="0"/>
                    </a:lnTo>
                    <a:lnTo>
                      <a:pt x="157" y="0"/>
                    </a:lnTo>
                    <a:lnTo>
                      <a:pt x="148" y="11"/>
                    </a:lnTo>
                    <a:lnTo>
                      <a:pt x="139" y="9"/>
                    </a:lnTo>
                    <a:lnTo>
                      <a:pt x="124" y="6"/>
                    </a:lnTo>
                    <a:lnTo>
                      <a:pt x="117" y="4"/>
                    </a:lnTo>
                    <a:lnTo>
                      <a:pt x="106" y="7"/>
                    </a:lnTo>
                    <a:lnTo>
                      <a:pt x="98" y="13"/>
                    </a:lnTo>
                    <a:lnTo>
                      <a:pt x="83" y="7"/>
                    </a:lnTo>
                    <a:lnTo>
                      <a:pt x="52" y="2"/>
                    </a:lnTo>
                    <a:lnTo>
                      <a:pt x="44" y="0"/>
                    </a:lnTo>
                    <a:lnTo>
                      <a:pt x="35" y="7"/>
                    </a:lnTo>
                    <a:lnTo>
                      <a:pt x="20" y="17"/>
                    </a:lnTo>
                    <a:lnTo>
                      <a:pt x="2" y="24"/>
                    </a:lnTo>
                    <a:close/>
                  </a:path>
                </a:pathLst>
              </a:custGeom>
              <a:grpFill/>
              <a:ln w="12700">
                <a:noFill/>
                <a:prstDash val="solid"/>
                <a:round/>
                <a:headEnd/>
                <a:tailEnd/>
              </a:ln>
            </p:spPr>
            <p:txBody>
              <a:bodyPr/>
              <a:lstStyle/>
              <a:p>
                <a:endParaRPr lang="de-DE"/>
              </a:p>
            </p:txBody>
          </p:sp>
          <p:sp>
            <p:nvSpPr>
              <p:cNvPr id="259" name="Freeform 78"/>
              <p:cNvSpPr>
                <a:spLocks noChangeAspect="1"/>
              </p:cNvSpPr>
              <p:nvPr/>
            </p:nvSpPr>
            <p:spPr bwMode="auto">
              <a:xfrm>
                <a:off x="1594" y="3119"/>
                <a:ext cx="31" cy="26"/>
              </a:xfrm>
              <a:custGeom>
                <a:avLst/>
                <a:gdLst>
                  <a:gd name="T0" fmla="*/ 2 w 44"/>
                  <a:gd name="T1" fmla="*/ 0 h 37"/>
                  <a:gd name="T2" fmla="*/ 1 w 44"/>
                  <a:gd name="T3" fmla="*/ 1 h 37"/>
                  <a:gd name="T4" fmla="*/ 0 w 44"/>
                  <a:gd name="T5" fmla="*/ 2 h 37"/>
                  <a:gd name="T6" fmla="*/ 1 w 44"/>
                  <a:gd name="T7" fmla="*/ 2 h 37"/>
                  <a:gd name="T8" fmla="*/ 2 w 44"/>
                  <a:gd name="T9" fmla="*/ 3 h 37"/>
                  <a:gd name="T10" fmla="*/ 3 w 44"/>
                  <a:gd name="T11" fmla="*/ 3 h 37"/>
                  <a:gd name="T12" fmla="*/ 4 w 44"/>
                  <a:gd name="T13" fmla="*/ 2 h 37"/>
                  <a:gd name="T14" fmla="*/ 3 w 44"/>
                  <a:gd name="T15" fmla="*/ 1 h 37"/>
                  <a:gd name="T16" fmla="*/ 2 w 4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7"/>
                  <a:gd name="T29" fmla="*/ 44 w 4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7">
                    <a:moveTo>
                      <a:pt x="26" y="0"/>
                    </a:moveTo>
                    <a:lnTo>
                      <a:pt x="6" y="13"/>
                    </a:lnTo>
                    <a:lnTo>
                      <a:pt x="0" y="20"/>
                    </a:lnTo>
                    <a:lnTo>
                      <a:pt x="13" y="24"/>
                    </a:lnTo>
                    <a:lnTo>
                      <a:pt x="24" y="37"/>
                    </a:lnTo>
                    <a:lnTo>
                      <a:pt x="33" y="28"/>
                    </a:lnTo>
                    <a:lnTo>
                      <a:pt x="44" y="20"/>
                    </a:lnTo>
                    <a:lnTo>
                      <a:pt x="35" y="11"/>
                    </a:lnTo>
                    <a:lnTo>
                      <a:pt x="26" y="0"/>
                    </a:lnTo>
                    <a:close/>
                  </a:path>
                </a:pathLst>
              </a:custGeom>
              <a:grpFill/>
              <a:ln w="12700">
                <a:noFill/>
                <a:prstDash val="solid"/>
                <a:round/>
                <a:headEnd/>
                <a:tailEnd/>
              </a:ln>
            </p:spPr>
            <p:txBody>
              <a:bodyPr/>
              <a:lstStyle/>
              <a:p>
                <a:endParaRPr lang="de-DE"/>
              </a:p>
            </p:txBody>
          </p:sp>
          <p:sp>
            <p:nvSpPr>
              <p:cNvPr id="260" name="Freeform 79"/>
              <p:cNvSpPr>
                <a:spLocks noChangeAspect="1"/>
              </p:cNvSpPr>
              <p:nvPr/>
            </p:nvSpPr>
            <p:spPr bwMode="auto">
              <a:xfrm>
                <a:off x="1599" y="3148"/>
                <a:ext cx="31" cy="30"/>
              </a:xfrm>
              <a:custGeom>
                <a:avLst/>
                <a:gdLst>
                  <a:gd name="T0" fmla="*/ 0 w 65"/>
                  <a:gd name="T1" fmla="*/ 0 h 67"/>
                  <a:gd name="T2" fmla="*/ 0 w 65"/>
                  <a:gd name="T3" fmla="*/ 0 h 67"/>
                  <a:gd name="T4" fmla="*/ 0 w 65"/>
                  <a:gd name="T5" fmla="*/ 0 h 67"/>
                  <a:gd name="T6" fmla="*/ 0 w 65"/>
                  <a:gd name="T7" fmla="*/ 0 h 67"/>
                  <a:gd name="T8" fmla="*/ 0 w 65"/>
                  <a:gd name="T9" fmla="*/ 0 h 67"/>
                  <a:gd name="T10" fmla="*/ 0 w 65"/>
                  <a:gd name="T11" fmla="*/ 0 h 67"/>
                  <a:gd name="T12" fmla="*/ 0 w 65"/>
                  <a:gd name="T13" fmla="*/ 0 h 67"/>
                  <a:gd name="T14" fmla="*/ 0 w 65"/>
                  <a:gd name="T15" fmla="*/ 0 h 67"/>
                  <a:gd name="T16" fmla="*/ 0 w 65"/>
                  <a:gd name="T17" fmla="*/ 0 h 67"/>
                  <a:gd name="T18" fmla="*/ 0 w 65"/>
                  <a:gd name="T19" fmla="*/ 0 h 67"/>
                  <a:gd name="T20" fmla="*/ 0 w 65"/>
                  <a:gd name="T21" fmla="*/ 0 h 67"/>
                  <a:gd name="T22" fmla="*/ 0 w 65"/>
                  <a:gd name="T23" fmla="*/ 0 h 67"/>
                  <a:gd name="T24" fmla="*/ 0 w 65"/>
                  <a:gd name="T25" fmla="*/ 0 h 67"/>
                  <a:gd name="T26" fmla="*/ 0 w 65"/>
                  <a:gd name="T27" fmla="*/ 0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
                  <a:gd name="T43" fmla="*/ 0 h 67"/>
                  <a:gd name="T44" fmla="*/ 65 w 65"/>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 h="67">
                    <a:moveTo>
                      <a:pt x="54" y="0"/>
                    </a:moveTo>
                    <a:lnTo>
                      <a:pt x="32" y="4"/>
                    </a:lnTo>
                    <a:lnTo>
                      <a:pt x="24" y="0"/>
                    </a:lnTo>
                    <a:lnTo>
                      <a:pt x="11" y="17"/>
                    </a:lnTo>
                    <a:lnTo>
                      <a:pt x="6" y="13"/>
                    </a:lnTo>
                    <a:lnTo>
                      <a:pt x="0" y="24"/>
                    </a:lnTo>
                    <a:lnTo>
                      <a:pt x="7" y="30"/>
                    </a:lnTo>
                    <a:lnTo>
                      <a:pt x="7" y="58"/>
                    </a:lnTo>
                    <a:lnTo>
                      <a:pt x="13" y="67"/>
                    </a:lnTo>
                    <a:lnTo>
                      <a:pt x="46" y="30"/>
                    </a:lnTo>
                    <a:lnTo>
                      <a:pt x="59" y="30"/>
                    </a:lnTo>
                    <a:lnTo>
                      <a:pt x="65" y="20"/>
                    </a:lnTo>
                    <a:lnTo>
                      <a:pt x="63" y="15"/>
                    </a:lnTo>
                    <a:lnTo>
                      <a:pt x="54" y="0"/>
                    </a:lnTo>
                    <a:close/>
                  </a:path>
                </a:pathLst>
              </a:custGeom>
              <a:grpFill/>
              <a:ln w="12700">
                <a:noFill/>
                <a:prstDash val="solid"/>
                <a:round/>
                <a:headEnd/>
                <a:tailEnd/>
              </a:ln>
            </p:spPr>
            <p:txBody>
              <a:bodyPr/>
              <a:lstStyle/>
              <a:p>
                <a:endParaRPr lang="de-DE"/>
              </a:p>
            </p:txBody>
          </p:sp>
          <p:sp>
            <p:nvSpPr>
              <p:cNvPr id="261" name="Freeform 80"/>
              <p:cNvSpPr>
                <a:spLocks noChangeAspect="1"/>
              </p:cNvSpPr>
              <p:nvPr/>
            </p:nvSpPr>
            <p:spPr bwMode="auto">
              <a:xfrm>
                <a:off x="1636" y="3101"/>
                <a:ext cx="100" cy="86"/>
              </a:xfrm>
              <a:custGeom>
                <a:avLst/>
                <a:gdLst>
                  <a:gd name="T0" fmla="*/ 1 w 215"/>
                  <a:gd name="T1" fmla="*/ 0 h 191"/>
                  <a:gd name="T2" fmla="*/ 1 w 215"/>
                  <a:gd name="T3" fmla="*/ 0 h 191"/>
                  <a:gd name="T4" fmla="*/ 1 w 215"/>
                  <a:gd name="T5" fmla="*/ 0 h 191"/>
                  <a:gd name="T6" fmla="*/ 1 w 215"/>
                  <a:gd name="T7" fmla="*/ 0 h 191"/>
                  <a:gd name="T8" fmla="*/ 1 w 215"/>
                  <a:gd name="T9" fmla="*/ 0 h 191"/>
                  <a:gd name="T10" fmla="*/ 1 w 215"/>
                  <a:gd name="T11" fmla="*/ 0 h 191"/>
                  <a:gd name="T12" fmla="*/ 1 w 215"/>
                  <a:gd name="T13" fmla="*/ 0 h 191"/>
                  <a:gd name="T14" fmla="*/ 1 w 215"/>
                  <a:gd name="T15" fmla="*/ 0 h 191"/>
                  <a:gd name="T16" fmla="*/ 1 w 215"/>
                  <a:gd name="T17" fmla="*/ 0 h 191"/>
                  <a:gd name="T18" fmla="*/ 1 w 215"/>
                  <a:gd name="T19" fmla="*/ 0 h 191"/>
                  <a:gd name="T20" fmla="*/ 1 w 215"/>
                  <a:gd name="T21" fmla="*/ 0 h 191"/>
                  <a:gd name="T22" fmla="*/ 1 w 215"/>
                  <a:gd name="T23" fmla="*/ 0 h 191"/>
                  <a:gd name="T24" fmla="*/ 1 w 215"/>
                  <a:gd name="T25" fmla="*/ 0 h 191"/>
                  <a:gd name="T26" fmla="*/ 1 w 215"/>
                  <a:gd name="T27" fmla="*/ 0 h 191"/>
                  <a:gd name="T28" fmla="*/ 1 w 215"/>
                  <a:gd name="T29" fmla="*/ 0 h 191"/>
                  <a:gd name="T30" fmla="*/ 1 w 215"/>
                  <a:gd name="T31" fmla="*/ 0 h 191"/>
                  <a:gd name="T32" fmla="*/ 1 w 215"/>
                  <a:gd name="T33" fmla="*/ 0 h 191"/>
                  <a:gd name="T34" fmla="*/ 0 w 215"/>
                  <a:gd name="T35" fmla="*/ 0 h 191"/>
                  <a:gd name="T36" fmla="*/ 0 w 215"/>
                  <a:gd name="T37" fmla="*/ 0 h 191"/>
                  <a:gd name="T38" fmla="*/ 0 w 215"/>
                  <a:gd name="T39" fmla="*/ 0 h 191"/>
                  <a:gd name="T40" fmla="*/ 0 w 215"/>
                  <a:gd name="T41" fmla="*/ 0 h 191"/>
                  <a:gd name="T42" fmla="*/ 0 w 215"/>
                  <a:gd name="T43" fmla="*/ 0 h 191"/>
                  <a:gd name="T44" fmla="*/ 0 w 215"/>
                  <a:gd name="T45" fmla="*/ 0 h 191"/>
                  <a:gd name="T46" fmla="*/ 0 w 215"/>
                  <a:gd name="T47" fmla="*/ 0 h 191"/>
                  <a:gd name="T48" fmla="*/ 0 w 215"/>
                  <a:gd name="T49" fmla="*/ 0 h 191"/>
                  <a:gd name="T50" fmla="*/ 0 w 215"/>
                  <a:gd name="T51" fmla="*/ 0 h 191"/>
                  <a:gd name="T52" fmla="*/ 0 w 215"/>
                  <a:gd name="T53" fmla="*/ 0 h 191"/>
                  <a:gd name="T54" fmla="*/ 0 w 215"/>
                  <a:gd name="T55" fmla="*/ 0 h 191"/>
                  <a:gd name="T56" fmla="*/ 0 w 215"/>
                  <a:gd name="T57" fmla="*/ 0 h 191"/>
                  <a:gd name="T58" fmla="*/ 0 w 215"/>
                  <a:gd name="T59" fmla="*/ 0 h 191"/>
                  <a:gd name="T60" fmla="*/ 0 w 215"/>
                  <a:gd name="T61" fmla="*/ 0 h 191"/>
                  <a:gd name="T62" fmla="*/ 0 w 215"/>
                  <a:gd name="T63" fmla="*/ 0 h 191"/>
                  <a:gd name="T64" fmla="*/ 0 w 215"/>
                  <a:gd name="T65" fmla="*/ 0 h 191"/>
                  <a:gd name="T66" fmla="*/ 0 w 215"/>
                  <a:gd name="T67" fmla="*/ 0 h 191"/>
                  <a:gd name="T68" fmla="*/ 0 w 215"/>
                  <a:gd name="T69" fmla="*/ 0 h 191"/>
                  <a:gd name="T70" fmla="*/ 0 w 215"/>
                  <a:gd name="T71" fmla="*/ 0 h 191"/>
                  <a:gd name="T72" fmla="*/ 0 w 215"/>
                  <a:gd name="T73" fmla="*/ 0 h 191"/>
                  <a:gd name="T74" fmla="*/ 0 w 215"/>
                  <a:gd name="T75" fmla="*/ 0 h 191"/>
                  <a:gd name="T76" fmla="*/ 0 w 215"/>
                  <a:gd name="T77" fmla="*/ 0 h 191"/>
                  <a:gd name="T78" fmla="*/ 0 w 215"/>
                  <a:gd name="T79" fmla="*/ 0 h 191"/>
                  <a:gd name="T80" fmla="*/ 0 w 215"/>
                  <a:gd name="T81" fmla="*/ 0 h 191"/>
                  <a:gd name="T82" fmla="*/ 0 w 215"/>
                  <a:gd name="T83" fmla="*/ 1 h 191"/>
                  <a:gd name="T84" fmla="*/ 0 w 215"/>
                  <a:gd name="T85" fmla="*/ 1 h 191"/>
                  <a:gd name="T86" fmla="*/ 1 w 215"/>
                  <a:gd name="T87" fmla="*/ 0 h 191"/>
                  <a:gd name="T88" fmla="*/ 1 w 215"/>
                  <a:gd name="T89" fmla="*/ 0 h 191"/>
                  <a:gd name="T90" fmla="*/ 1 w 215"/>
                  <a:gd name="T91" fmla="*/ 0 h 1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5"/>
                  <a:gd name="T139" fmla="*/ 0 h 191"/>
                  <a:gd name="T140" fmla="*/ 215 w 215"/>
                  <a:gd name="T141" fmla="*/ 191 h 1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5" h="191">
                    <a:moveTo>
                      <a:pt x="208" y="180"/>
                    </a:moveTo>
                    <a:lnTo>
                      <a:pt x="206" y="169"/>
                    </a:lnTo>
                    <a:lnTo>
                      <a:pt x="213" y="159"/>
                    </a:lnTo>
                    <a:lnTo>
                      <a:pt x="213" y="145"/>
                    </a:lnTo>
                    <a:lnTo>
                      <a:pt x="198" y="134"/>
                    </a:lnTo>
                    <a:lnTo>
                      <a:pt x="193" y="128"/>
                    </a:lnTo>
                    <a:lnTo>
                      <a:pt x="189" y="109"/>
                    </a:lnTo>
                    <a:lnTo>
                      <a:pt x="180" y="93"/>
                    </a:lnTo>
                    <a:lnTo>
                      <a:pt x="170" y="80"/>
                    </a:lnTo>
                    <a:lnTo>
                      <a:pt x="170" y="69"/>
                    </a:lnTo>
                    <a:lnTo>
                      <a:pt x="176" y="61"/>
                    </a:lnTo>
                    <a:lnTo>
                      <a:pt x="200" y="63"/>
                    </a:lnTo>
                    <a:lnTo>
                      <a:pt x="209" y="52"/>
                    </a:lnTo>
                    <a:lnTo>
                      <a:pt x="215" y="24"/>
                    </a:lnTo>
                    <a:lnTo>
                      <a:pt x="213" y="15"/>
                    </a:lnTo>
                    <a:lnTo>
                      <a:pt x="202" y="13"/>
                    </a:lnTo>
                    <a:lnTo>
                      <a:pt x="182" y="15"/>
                    </a:lnTo>
                    <a:lnTo>
                      <a:pt x="154" y="15"/>
                    </a:lnTo>
                    <a:lnTo>
                      <a:pt x="132" y="6"/>
                    </a:lnTo>
                    <a:lnTo>
                      <a:pt x="117" y="2"/>
                    </a:lnTo>
                    <a:lnTo>
                      <a:pt x="104" y="0"/>
                    </a:lnTo>
                    <a:lnTo>
                      <a:pt x="91" y="17"/>
                    </a:lnTo>
                    <a:lnTo>
                      <a:pt x="76" y="28"/>
                    </a:lnTo>
                    <a:lnTo>
                      <a:pt x="54" y="26"/>
                    </a:lnTo>
                    <a:lnTo>
                      <a:pt x="41" y="35"/>
                    </a:lnTo>
                    <a:lnTo>
                      <a:pt x="20" y="56"/>
                    </a:lnTo>
                    <a:lnTo>
                      <a:pt x="4" y="69"/>
                    </a:lnTo>
                    <a:lnTo>
                      <a:pt x="0" y="78"/>
                    </a:lnTo>
                    <a:lnTo>
                      <a:pt x="9" y="95"/>
                    </a:lnTo>
                    <a:lnTo>
                      <a:pt x="19" y="117"/>
                    </a:lnTo>
                    <a:lnTo>
                      <a:pt x="30" y="130"/>
                    </a:lnTo>
                    <a:lnTo>
                      <a:pt x="41" y="126"/>
                    </a:lnTo>
                    <a:lnTo>
                      <a:pt x="60" y="119"/>
                    </a:lnTo>
                    <a:lnTo>
                      <a:pt x="58" y="137"/>
                    </a:lnTo>
                    <a:lnTo>
                      <a:pt x="52" y="159"/>
                    </a:lnTo>
                    <a:lnTo>
                      <a:pt x="54" y="163"/>
                    </a:lnTo>
                    <a:lnTo>
                      <a:pt x="63" y="163"/>
                    </a:lnTo>
                    <a:lnTo>
                      <a:pt x="76" y="159"/>
                    </a:lnTo>
                    <a:lnTo>
                      <a:pt x="104" y="162"/>
                    </a:lnTo>
                    <a:lnTo>
                      <a:pt x="112" y="172"/>
                    </a:lnTo>
                    <a:lnTo>
                      <a:pt x="128" y="178"/>
                    </a:lnTo>
                    <a:lnTo>
                      <a:pt x="142" y="191"/>
                    </a:lnTo>
                    <a:lnTo>
                      <a:pt x="151" y="189"/>
                    </a:lnTo>
                    <a:lnTo>
                      <a:pt x="168" y="180"/>
                    </a:lnTo>
                    <a:lnTo>
                      <a:pt x="185" y="178"/>
                    </a:lnTo>
                    <a:lnTo>
                      <a:pt x="208" y="180"/>
                    </a:lnTo>
                    <a:close/>
                  </a:path>
                </a:pathLst>
              </a:custGeom>
              <a:grpFill/>
              <a:ln w="12700">
                <a:noFill/>
                <a:prstDash val="solid"/>
                <a:round/>
                <a:headEnd/>
                <a:tailEnd/>
              </a:ln>
            </p:spPr>
            <p:txBody>
              <a:bodyPr/>
              <a:lstStyle/>
              <a:p>
                <a:endParaRPr lang="de-DE"/>
              </a:p>
            </p:txBody>
          </p:sp>
          <p:sp>
            <p:nvSpPr>
              <p:cNvPr id="262" name="Freeform 81"/>
              <p:cNvSpPr>
                <a:spLocks noChangeAspect="1"/>
              </p:cNvSpPr>
              <p:nvPr/>
            </p:nvSpPr>
            <p:spPr bwMode="auto">
              <a:xfrm>
                <a:off x="1354" y="3447"/>
                <a:ext cx="188" cy="100"/>
              </a:xfrm>
              <a:custGeom>
                <a:avLst/>
                <a:gdLst>
                  <a:gd name="T0" fmla="*/ 0 w 403"/>
                  <a:gd name="T1" fmla="*/ 1 h 220"/>
                  <a:gd name="T2" fmla="*/ 0 w 403"/>
                  <a:gd name="T3" fmla="*/ 1 h 220"/>
                  <a:gd name="T4" fmla="*/ 0 w 403"/>
                  <a:gd name="T5" fmla="*/ 1 h 220"/>
                  <a:gd name="T6" fmla="*/ 0 w 403"/>
                  <a:gd name="T7" fmla="*/ 0 h 220"/>
                  <a:gd name="T8" fmla="*/ 0 w 403"/>
                  <a:gd name="T9" fmla="*/ 0 h 220"/>
                  <a:gd name="T10" fmla="*/ 0 w 403"/>
                  <a:gd name="T11" fmla="*/ 0 h 220"/>
                  <a:gd name="T12" fmla="*/ 0 w 403"/>
                  <a:gd name="T13" fmla="*/ 0 h 220"/>
                  <a:gd name="T14" fmla="*/ 0 w 403"/>
                  <a:gd name="T15" fmla="*/ 0 h 220"/>
                  <a:gd name="T16" fmla="*/ 0 w 403"/>
                  <a:gd name="T17" fmla="*/ 0 h 220"/>
                  <a:gd name="T18" fmla="*/ 0 w 403"/>
                  <a:gd name="T19" fmla="*/ 0 h 220"/>
                  <a:gd name="T20" fmla="*/ 0 w 403"/>
                  <a:gd name="T21" fmla="*/ 0 h 220"/>
                  <a:gd name="T22" fmla="*/ 0 w 403"/>
                  <a:gd name="T23" fmla="*/ 0 h 220"/>
                  <a:gd name="T24" fmla="*/ 0 w 403"/>
                  <a:gd name="T25" fmla="*/ 0 h 220"/>
                  <a:gd name="T26" fmla="*/ 0 w 403"/>
                  <a:gd name="T27" fmla="*/ 0 h 220"/>
                  <a:gd name="T28" fmla="*/ 0 w 403"/>
                  <a:gd name="T29" fmla="*/ 0 h 220"/>
                  <a:gd name="T30" fmla="*/ 1 w 403"/>
                  <a:gd name="T31" fmla="*/ 0 h 220"/>
                  <a:gd name="T32" fmla="*/ 1 w 403"/>
                  <a:gd name="T33" fmla="*/ 0 h 220"/>
                  <a:gd name="T34" fmla="*/ 1 w 403"/>
                  <a:gd name="T35" fmla="*/ 0 h 220"/>
                  <a:gd name="T36" fmla="*/ 1 w 403"/>
                  <a:gd name="T37" fmla="*/ 0 h 220"/>
                  <a:gd name="T38" fmla="*/ 1 w 403"/>
                  <a:gd name="T39" fmla="*/ 0 h 220"/>
                  <a:gd name="T40" fmla="*/ 1 w 403"/>
                  <a:gd name="T41" fmla="*/ 0 h 220"/>
                  <a:gd name="T42" fmla="*/ 1 w 403"/>
                  <a:gd name="T43" fmla="*/ 0 h 220"/>
                  <a:gd name="T44" fmla="*/ 1 w 403"/>
                  <a:gd name="T45" fmla="*/ 0 h 220"/>
                  <a:gd name="T46" fmla="*/ 1 w 403"/>
                  <a:gd name="T47" fmla="*/ 0 h 220"/>
                  <a:gd name="T48" fmla="*/ 1 w 403"/>
                  <a:gd name="T49" fmla="*/ 0 h 220"/>
                  <a:gd name="T50" fmla="*/ 1 w 403"/>
                  <a:gd name="T51" fmla="*/ 0 h 220"/>
                  <a:gd name="T52" fmla="*/ 1 w 403"/>
                  <a:gd name="T53" fmla="*/ 0 h 220"/>
                  <a:gd name="T54" fmla="*/ 1 w 403"/>
                  <a:gd name="T55" fmla="*/ 0 h 220"/>
                  <a:gd name="T56" fmla="*/ 1 w 403"/>
                  <a:gd name="T57" fmla="*/ 0 h 220"/>
                  <a:gd name="T58" fmla="*/ 2 w 403"/>
                  <a:gd name="T59" fmla="*/ 0 h 220"/>
                  <a:gd name="T60" fmla="*/ 2 w 403"/>
                  <a:gd name="T61" fmla="*/ 0 h 220"/>
                  <a:gd name="T62" fmla="*/ 2 w 403"/>
                  <a:gd name="T63" fmla="*/ 0 h 220"/>
                  <a:gd name="T64" fmla="*/ 2 w 403"/>
                  <a:gd name="T65" fmla="*/ 1 h 220"/>
                  <a:gd name="T66" fmla="*/ 1 w 403"/>
                  <a:gd name="T67" fmla="*/ 1 h 220"/>
                  <a:gd name="T68" fmla="*/ 1 w 403"/>
                  <a:gd name="T69" fmla="*/ 1 h 220"/>
                  <a:gd name="T70" fmla="*/ 1 w 403"/>
                  <a:gd name="T71" fmla="*/ 1 h 220"/>
                  <a:gd name="T72" fmla="*/ 1 w 403"/>
                  <a:gd name="T73" fmla="*/ 1 h 220"/>
                  <a:gd name="T74" fmla="*/ 1 w 403"/>
                  <a:gd name="T75" fmla="*/ 1 h 220"/>
                  <a:gd name="T76" fmla="*/ 1 w 403"/>
                  <a:gd name="T77" fmla="*/ 1 h 220"/>
                  <a:gd name="T78" fmla="*/ 1 w 403"/>
                  <a:gd name="T79" fmla="*/ 1 h 220"/>
                  <a:gd name="T80" fmla="*/ 1 w 403"/>
                  <a:gd name="T81" fmla="*/ 1 h 220"/>
                  <a:gd name="T82" fmla="*/ 0 w 403"/>
                  <a:gd name="T83" fmla="*/ 1 h 220"/>
                  <a:gd name="T84" fmla="*/ 0 w 403"/>
                  <a:gd name="T85" fmla="*/ 1 h 220"/>
                  <a:gd name="T86" fmla="*/ 0 w 403"/>
                  <a:gd name="T87" fmla="*/ 1 h 220"/>
                  <a:gd name="T88" fmla="*/ 0 w 403"/>
                  <a:gd name="T89" fmla="*/ 1 h 220"/>
                  <a:gd name="T90" fmla="*/ 0 w 403"/>
                  <a:gd name="T91" fmla="*/ 1 h 220"/>
                  <a:gd name="T92" fmla="*/ 0 w 403"/>
                  <a:gd name="T93" fmla="*/ 1 h 2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3"/>
                  <a:gd name="T142" fmla="*/ 0 h 220"/>
                  <a:gd name="T143" fmla="*/ 403 w 403"/>
                  <a:gd name="T144" fmla="*/ 220 h 2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3" h="220">
                    <a:moveTo>
                      <a:pt x="99" y="211"/>
                    </a:moveTo>
                    <a:lnTo>
                      <a:pt x="96" y="199"/>
                    </a:lnTo>
                    <a:lnTo>
                      <a:pt x="83" y="192"/>
                    </a:lnTo>
                    <a:lnTo>
                      <a:pt x="36" y="149"/>
                    </a:lnTo>
                    <a:lnTo>
                      <a:pt x="33" y="126"/>
                    </a:lnTo>
                    <a:lnTo>
                      <a:pt x="12" y="123"/>
                    </a:lnTo>
                    <a:lnTo>
                      <a:pt x="13" y="102"/>
                    </a:lnTo>
                    <a:lnTo>
                      <a:pt x="6" y="82"/>
                    </a:lnTo>
                    <a:lnTo>
                      <a:pt x="0" y="71"/>
                    </a:lnTo>
                    <a:lnTo>
                      <a:pt x="4" y="59"/>
                    </a:lnTo>
                    <a:lnTo>
                      <a:pt x="19" y="59"/>
                    </a:lnTo>
                    <a:lnTo>
                      <a:pt x="45" y="53"/>
                    </a:lnTo>
                    <a:lnTo>
                      <a:pt x="126" y="11"/>
                    </a:lnTo>
                    <a:lnTo>
                      <a:pt x="143" y="0"/>
                    </a:lnTo>
                    <a:lnTo>
                      <a:pt x="154" y="13"/>
                    </a:lnTo>
                    <a:lnTo>
                      <a:pt x="171" y="6"/>
                    </a:lnTo>
                    <a:lnTo>
                      <a:pt x="187" y="7"/>
                    </a:lnTo>
                    <a:lnTo>
                      <a:pt x="197" y="14"/>
                    </a:lnTo>
                    <a:lnTo>
                      <a:pt x="197" y="33"/>
                    </a:lnTo>
                    <a:lnTo>
                      <a:pt x="227" y="52"/>
                    </a:lnTo>
                    <a:lnTo>
                      <a:pt x="229" y="65"/>
                    </a:lnTo>
                    <a:lnTo>
                      <a:pt x="240" y="80"/>
                    </a:lnTo>
                    <a:lnTo>
                      <a:pt x="248" y="86"/>
                    </a:lnTo>
                    <a:lnTo>
                      <a:pt x="253" y="80"/>
                    </a:lnTo>
                    <a:lnTo>
                      <a:pt x="274" y="69"/>
                    </a:lnTo>
                    <a:lnTo>
                      <a:pt x="283" y="71"/>
                    </a:lnTo>
                    <a:lnTo>
                      <a:pt x="309" y="100"/>
                    </a:lnTo>
                    <a:lnTo>
                      <a:pt x="315" y="99"/>
                    </a:lnTo>
                    <a:lnTo>
                      <a:pt x="342" y="115"/>
                    </a:lnTo>
                    <a:lnTo>
                      <a:pt x="382" y="113"/>
                    </a:lnTo>
                    <a:lnTo>
                      <a:pt x="403" y="126"/>
                    </a:lnTo>
                    <a:lnTo>
                      <a:pt x="359" y="151"/>
                    </a:lnTo>
                    <a:lnTo>
                      <a:pt x="357" y="181"/>
                    </a:lnTo>
                    <a:lnTo>
                      <a:pt x="330" y="206"/>
                    </a:lnTo>
                    <a:lnTo>
                      <a:pt x="301" y="205"/>
                    </a:lnTo>
                    <a:lnTo>
                      <a:pt x="285" y="212"/>
                    </a:lnTo>
                    <a:lnTo>
                      <a:pt x="265" y="220"/>
                    </a:lnTo>
                    <a:lnTo>
                      <a:pt x="240" y="204"/>
                    </a:lnTo>
                    <a:lnTo>
                      <a:pt x="224" y="212"/>
                    </a:lnTo>
                    <a:lnTo>
                      <a:pt x="209" y="215"/>
                    </a:lnTo>
                    <a:lnTo>
                      <a:pt x="197" y="196"/>
                    </a:lnTo>
                    <a:lnTo>
                      <a:pt x="162" y="197"/>
                    </a:lnTo>
                    <a:lnTo>
                      <a:pt x="151" y="205"/>
                    </a:lnTo>
                    <a:lnTo>
                      <a:pt x="143" y="213"/>
                    </a:lnTo>
                    <a:lnTo>
                      <a:pt x="128" y="213"/>
                    </a:lnTo>
                    <a:lnTo>
                      <a:pt x="112" y="216"/>
                    </a:lnTo>
                    <a:lnTo>
                      <a:pt x="99" y="211"/>
                    </a:lnTo>
                    <a:close/>
                  </a:path>
                </a:pathLst>
              </a:custGeom>
              <a:grpFill/>
              <a:ln w="12700">
                <a:noFill/>
                <a:prstDash val="solid"/>
                <a:round/>
                <a:headEnd/>
                <a:tailEnd/>
              </a:ln>
            </p:spPr>
            <p:txBody>
              <a:bodyPr/>
              <a:lstStyle/>
              <a:p>
                <a:endParaRPr lang="de-DE"/>
              </a:p>
            </p:txBody>
          </p:sp>
          <p:sp>
            <p:nvSpPr>
              <p:cNvPr id="263" name="Freeform 82"/>
              <p:cNvSpPr>
                <a:spLocks noChangeAspect="1"/>
              </p:cNvSpPr>
              <p:nvPr/>
            </p:nvSpPr>
            <p:spPr bwMode="auto">
              <a:xfrm>
                <a:off x="1373" y="3632"/>
                <a:ext cx="170" cy="178"/>
              </a:xfrm>
              <a:custGeom>
                <a:avLst/>
                <a:gdLst>
                  <a:gd name="T0" fmla="*/ 1 w 273"/>
                  <a:gd name="T1" fmla="*/ 1 h 320"/>
                  <a:gd name="T2" fmla="*/ 1 w 273"/>
                  <a:gd name="T3" fmla="*/ 2 h 320"/>
                  <a:gd name="T4" fmla="*/ 1 w 273"/>
                  <a:gd name="T5" fmla="*/ 2 h 320"/>
                  <a:gd name="T6" fmla="*/ 1 w 273"/>
                  <a:gd name="T7" fmla="*/ 1 h 320"/>
                  <a:gd name="T8" fmla="*/ 2 w 273"/>
                  <a:gd name="T9" fmla="*/ 2 h 320"/>
                  <a:gd name="T10" fmla="*/ 2 w 273"/>
                  <a:gd name="T11" fmla="*/ 2 h 320"/>
                  <a:gd name="T12" fmla="*/ 2 w 273"/>
                  <a:gd name="T13" fmla="*/ 2 h 320"/>
                  <a:gd name="T14" fmla="*/ 3 w 273"/>
                  <a:gd name="T15" fmla="*/ 2 h 320"/>
                  <a:gd name="T16" fmla="*/ 2 w 273"/>
                  <a:gd name="T17" fmla="*/ 3 h 320"/>
                  <a:gd name="T18" fmla="*/ 4 w 273"/>
                  <a:gd name="T19" fmla="*/ 3 h 320"/>
                  <a:gd name="T20" fmla="*/ 5 w 273"/>
                  <a:gd name="T21" fmla="*/ 4 h 320"/>
                  <a:gd name="T22" fmla="*/ 6 w 273"/>
                  <a:gd name="T23" fmla="*/ 4 h 320"/>
                  <a:gd name="T24" fmla="*/ 7 w 273"/>
                  <a:gd name="T25" fmla="*/ 4 h 320"/>
                  <a:gd name="T26" fmla="*/ 7 w 273"/>
                  <a:gd name="T27" fmla="*/ 4 h 320"/>
                  <a:gd name="T28" fmla="*/ 9 w 273"/>
                  <a:gd name="T29" fmla="*/ 5 h 320"/>
                  <a:gd name="T30" fmla="*/ 8 w 273"/>
                  <a:gd name="T31" fmla="*/ 4 h 320"/>
                  <a:gd name="T32" fmla="*/ 8 w 273"/>
                  <a:gd name="T33" fmla="*/ 4 h 320"/>
                  <a:gd name="T34" fmla="*/ 7 w 273"/>
                  <a:gd name="T35" fmla="*/ 4 h 320"/>
                  <a:gd name="T36" fmla="*/ 6 w 273"/>
                  <a:gd name="T37" fmla="*/ 3 h 320"/>
                  <a:gd name="T38" fmla="*/ 6 w 273"/>
                  <a:gd name="T39" fmla="*/ 3 h 320"/>
                  <a:gd name="T40" fmla="*/ 6 w 273"/>
                  <a:gd name="T41" fmla="*/ 3 h 320"/>
                  <a:gd name="T42" fmla="*/ 5 w 273"/>
                  <a:gd name="T43" fmla="*/ 3 h 320"/>
                  <a:gd name="T44" fmla="*/ 4 w 273"/>
                  <a:gd name="T45" fmla="*/ 2 h 320"/>
                  <a:gd name="T46" fmla="*/ 4 w 273"/>
                  <a:gd name="T47" fmla="*/ 2 h 320"/>
                  <a:gd name="T48" fmla="*/ 4 w 273"/>
                  <a:gd name="T49" fmla="*/ 2 h 320"/>
                  <a:gd name="T50" fmla="*/ 6 w 273"/>
                  <a:gd name="T51" fmla="*/ 1 h 320"/>
                  <a:gd name="T52" fmla="*/ 7 w 273"/>
                  <a:gd name="T53" fmla="*/ 2 h 320"/>
                  <a:gd name="T54" fmla="*/ 7 w 273"/>
                  <a:gd name="T55" fmla="*/ 2 h 320"/>
                  <a:gd name="T56" fmla="*/ 8 w 273"/>
                  <a:gd name="T57" fmla="*/ 2 h 320"/>
                  <a:gd name="T58" fmla="*/ 9 w 273"/>
                  <a:gd name="T59" fmla="*/ 2 h 320"/>
                  <a:gd name="T60" fmla="*/ 10 w 273"/>
                  <a:gd name="T61" fmla="*/ 2 h 320"/>
                  <a:gd name="T62" fmla="*/ 10 w 273"/>
                  <a:gd name="T63" fmla="*/ 2 h 320"/>
                  <a:gd name="T64" fmla="*/ 9 w 273"/>
                  <a:gd name="T65" fmla="*/ 1 h 320"/>
                  <a:gd name="T66" fmla="*/ 9 w 273"/>
                  <a:gd name="T67" fmla="*/ 1 h 320"/>
                  <a:gd name="T68" fmla="*/ 9 w 273"/>
                  <a:gd name="T69" fmla="*/ 1 h 320"/>
                  <a:gd name="T70" fmla="*/ 9 w 273"/>
                  <a:gd name="T71" fmla="*/ 1 h 320"/>
                  <a:gd name="T72" fmla="*/ 8 w 273"/>
                  <a:gd name="T73" fmla="*/ 1 h 320"/>
                  <a:gd name="T74" fmla="*/ 7 w 273"/>
                  <a:gd name="T75" fmla="*/ 1 h 320"/>
                  <a:gd name="T76" fmla="*/ 7 w 273"/>
                  <a:gd name="T77" fmla="*/ 1 h 320"/>
                  <a:gd name="T78" fmla="*/ 6 w 273"/>
                  <a:gd name="T79" fmla="*/ 0 h 320"/>
                  <a:gd name="T80" fmla="*/ 4 w 273"/>
                  <a:gd name="T81" fmla="*/ 1 h 320"/>
                  <a:gd name="T82" fmla="*/ 4 w 273"/>
                  <a:gd name="T83" fmla="*/ 1 h 320"/>
                  <a:gd name="T84" fmla="*/ 2 w 273"/>
                  <a:gd name="T85" fmla="*/ 1 h 320"/>
                  <a:gd name="T86" fmla="*/ 1 w 273"/>
                  <a:gd name="T87" fmla="*/ 1 h 320"/>
                  <a:gd name="T88" fmla="*/ 0 w 273"/>
                  <a:gd name="T89" fmla="*/ 1 h 3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3"/>
                  <a:gd name="T136" fmla="*/ 0 h 320"/>
                  <a:gd name="T137" fmla="*/ 273 w 273"/>
                  <a:gd name="T138" fmla="*/ 320 h 3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3" h="320">
                    <a:moveTo>
                      <a:pt x="0" y="65"/>
                    </a:moveTo>
                    <a:lnTo>
                      <a:pt x="5" y="83"/>
                    </a:lnTo>
                    <a:lnTo>
                      <a:pt x="11" y="97"/>
                    </a:lnTo>
                    <a:lnTo>
                      <a:pt x="17" y="106"/>
                    </a:lnTo>
                    <a:lnTo>
                      <a:pt x="23" y="107"/>
                    </a:lnTo>
                    <a:lnTo>
                      <a:pt x="31" y="102"/>
                    </a:lnTo>
                    <a:lnTo>
                      <a:pt x="35" y="93"/>
                    </a:lnTo>
                    <a:lnTo>
                      <a:pt x="42" y="80"/>
                    </a:lnTo>
                    <a:lnTo>
                      <a:pt x="52" y="88"/>
                    </a:lnTo>
                    <a:lnTo>
                      <a:pt x="62" y="90"/>
                    </a:lnTo>
                    <a:lnTo>
                      <a:pt x="68" y="95"/>
                    </a:lnTo>
                    <a:lnTo>
                      <a:pt x="67" y="110"/>
                    </a:lnTo>
                    <a:lnTo>
                      <a:pt x="67" y="119"/>
                    </a:lnTo>
                    <a:lnTo>
                      <a:pt x="77" y="136"/>
                    </a:lnTo>
                    <a:lnTo>
                      <a:pt x="88" y="149"/>
                    </a:lnTo>
                    <a:lnTo>
                      <a:pt x="86" y="154"/>
                    </a:lnTo>
                    <a:lnTo>
                      <a:pt x="74" y="154"/>
                    </a:lnTo>
                    <a:lnTo>
                      <a:pt x="80" y="162"/>
                    </a:lnTo>
                    <a:lnTo>
                      <a:pt x="117" y="208"/>
                    </a:lnTo>
                    <a:lnTo>
                      <a:pt x="121" y="211"/>
                    </a:lnTo>
                    <a:lnTo>
                      <a:pt x="132" y="211"/>
                    </a:lnTo>
                    <a:lnTo>
                      <a:pt x="141" y="214"/>
                    </a:lnTo>
                    <a:lnTo>
                      <a:pt x="158" y="222"/>
                    </a:lnTo>
                    <a:lnTo>
                      <a:pt x="172" y="236"/>
                    </a:lnTo>
                    <a:lnTo>
                      <a:pt x="175" y="243"/>
                    </a:lnTo>
                    <a:lnTo>
                      <a:pt x="180" y="255"/>
                    </a:lnTo>
                    <a:lnTo>
                      <a:pt x="185" y="254"/>
                    </a:lnTo>
                    <a:lnTo>
                      <a:pt x="188" y="254"/>
                    </a:lnTo>
                    <a:lnTo>
                      <a:pt x="200" y="259"/>
                    </a:lnTo>
                    <a:lnTo>
                      <a:pt x="239" y="320"/>
                    </a:lnTo>
                    <a:lnTo>
                      <a:pt x="209" y="293"/>
                    </a:lnTo>
                    <a:lnTo>
                      <a:pt x="218" y="264"/>
                    </a:lnTo>
                    <a:lnTo>
                      <a:pt x="213" y="254"/>
                    </a:lnTo>
                    <a:lnTo>
                      <a:pt x="218" y="245"/>
                    </a:lnTo>
                    <a:lnTo>
                      <a:pt x="215" y="236"/>
                    </a:lnTo>
                    <a:lnTo>
                      <a:pt x="204" y="223"/>
                    </a:lnTo>
                    <a:lnTo>
                      <a:pt x="185" y="199"/>
                    </a:lnTo>
                    <a:lnTo>
                      <a:pt x="172" y="188"/>
                    </a:lnTo>
                    <a:lnTo>
                      <a:pt x="167" y="184"/>
                    </a:lnTo>
                    <a:lnTo>
                      <a:pt x="161" y="185"/>
                    </a:lnTo>
                    <a:lnTo>
                      <a:pt x="151" y="176"/>
                    </a:lnTo>
                    <a:lnTo>
                      <a:pt x="149" y="176"/>
                    </a:lnTo>
                    <a:lnTo>
                      <a:pt x="144" y="171"/>
                    </a:lnTo>
                    <a:lnTo>
                      <a:pt x="141" y="160"/>
                    </a:lnTo>
                    <a:lnTo>
                      <a:pt x="138" y="149"/>
                    </a:lnTo>
                    <a:lnTo>
                      <a:pt x="127" y="134"/>
                    </a:lnTo>
                    <a:lnTo>
                      <a:pt x="104" y="109"/>
                    </a:lnTo>
                    <a:lnTo>
                      <a:pt x="103" y="102"/>
                    </a:lnTo>
                    <a:lnTo>
                      <a:pt x="104" y="99"/>
                    </a:lnTo>
                    <a:lnTo>
                      <a:pt x="116" y="97"/>
                    </a:lnTo>
                    <a:lnTo>
                      <a:pt x="147" y="107"/>
                    </a:lnTo>
                    <a:lnTo>
                      <a:pt x="167" y="83"/>
                    </a:lnTo>
                    <a:lnTo>
                      <a:pt x="185" y="98"/>
                    </a:lnTo>
                    <a:lnTo>
                      <a:pt x="191" y="99"/>
                    </a:lnTo>
                    <a:lnTo>
                      <a:pt x="195" y="106"/>
                    </a:lnTo>
                    <a:lnTo>
                      <a:pt x="201" y="99"/>
                    </a:lnTo>
                    <a:lnTo>
                      <a:pt x="212" y="99"/>
                    </a:lnTo>
                    <a:lnTo>
                      <a:pt x="222" y="101"/>
                    </a:lnTo>
                    <a:lnTo>
                      <a:pt x="236" y="93"/>
                    </a:lnTo>
                    <a:lnTo>
                      <a:pt x="250" y="99"/>
                    </a:lnTo>
                    <a:lnTo>
                      <a:pt x="258" y="107"/>
                    </a:lnTo>
                    <a:lnTo>
                      <a:pt x="268" y="110"/>
                    </a:lnTo>
                    <a:lnTo>
                      <a:pt x="269" y="102"/>
                    </a:lnTo>
                    <a:lnTo>
                      <a:pt x="273" y="90"/>
                    </a:lnTo>
                    <a:lnTo>
                      <a:pt x="268" y="84"/>
                    </a:lnTo>
                    <a:lnTo>
                      <a:pt x="259" y="74"/>
                    </a:lnTo>
                    <a:lnTo>
                      <a:pt x="258" y="63"/>
                    </a:lnTo>
                    <a:lnTo>
                      <a:pt x="258" y="56"/>
                    </a:lnTo>
                    <a:lnTo>
                      <a:pt x="259" y="47"/>
                    </a:lnTo>
                    <a:lnTo>
                      <a:pt x="247" y="44"/>
                    </a:lnTo>
                    <a:lnTo>
                      <a:pt x="241" y="42"/>
                    </a:lnTo>
                    <a:lnTo>
                      <a:pt x="235" y="47"/>
                    </a:lnTo>
                    <a:lnTo>
                      <a:pt x="227" y="53"/>
                    </a:lnTo>
                    <a:lnTo>
                      <a:pt x="221" y="53"/>
                    </a:lnTo>
                    <a:lnTo>
                      <a:pt x="209" y="41"/>
                    </a:lnTo>
                    <a:lnTo>
                      <a:pt x="200" y="35"/>
                    </a:lnTo>
                    <a:lnTo>
                      <a:pt x="190" y="37"/>
                    </a:lnTo>
                    <a:lnTo>
                      <a:pt x="182" y="27"/>
                    </a:lnTo>
                    <a:lnTo>
                      <a:pt x="159" y="2"/>
                    </a:lnTo>
                    <a:lnTo>
                      <a:pt x="149" y="0"/>
                    </a:lnTo>
                    <a:lnTo>
                      <a:pt x="134" y="21"/>
                    </a:lnTo>
                    <a:lnTo>
                      <a:pt x="118" y="19"/>
                    </a:lnTo>
                    <a:lnTo>
                      <a:pt x="111" y="27"/>
                    </a:lnTo>
                    <a:lnTo>
                      <a:pt x="109" y="37"/>
                    </a:lnTo>
                    <a:lnTo>
                      <a:pt x="80" y="71"/>
                    </a:lnTo>
                    <a:lnTo>
                      <a:pt x="60" y="65"/>
                    </a:lnTo>
                    <a:lnTo>
                      <a:pt x="41" y="60"/>
                    </a:lnTo>
                    <a:lnTo>
                      <a:pt x="31" y="65"/>
                    </a:lnTo>
                    <a:lnTo>
                      <a:pt x="18" y="71"/>
                    </a:lnTo>
                    <a:lnTo>
                      <a:pt x="0" y="65"/>
                    </a:lnTo>
                    <a:close/>
                  </a:path>
                </a:pathLst>
              </a:custGeom>
              <a:grpFill/>
              <a:ln w="12700">
                <a:noFill/>
                <a:prstDash val="solid"/>
                <a:round/>
                <a:headEnd/>
                <a:tailEnd/>
              </a:ln>
            </p:spPr>
            <p:txBody>
              <a:bodyPr/>
              <a:lstStyle/>
              <a:p>
                <a:endParaRPr lang="de-DE"/>
              </a:p>
            </p:txBody>
          </p:sp>
          <p:sp>
            <p:nvSpPr>
              <p:cNvPr id="264" name="Freeform 83"/>
              <p:cNvSpPr>
                <a:spLocks noChangeAspect="1"/>
              </p:cNvSpPr>
              <p:nvPr/>
            </p:nvSpPr>
            <p:spPr bwMode="auto">
              <a:xfrm>
                <a:off x="1560" y="3941"/>
                <a:ext cx="28" cy="27"/>
              </a:xfrm>
              <a:custGeom>
                <a:avLst/>
                <a:gdLst>
                  <a:gd name="T0" fmla="*/ 55 w 24"/>
                  <a:gd name="T1" fmla="*/ 0 h 25"/>
                  <a:gd name="T2" fmla="*/ 73 w 24"/>
                  <a:gd name="T3" fmla="*/ 14 h 25"/>
                  <a:gd name="T4" fmla="*/ 65 w 24"/>
                  <a:gd name="T5" fmla="*/ 27 h 25"/>
                  <a:gd name="T6" fmla="*/ 73 w 24"/>
                  <a:gd name="T7" fmla="*/ 39 h 25"/>
                  <a:gd name="T8" fmla="*/ 55 w 24"/>
                  <a:gd name="T9" fmla="*/ 42 h 25"/>
                  <a:gd name="T10" fmla="*/ 20 w 24"/>
                  <a:gd name="T11" fmla="*/ 39 h 25"/>
                  <a:gd name="T12" fmla="*/ 0 w 24"/>
                  <a:gd name="T13" fmla="*/ 23 h 25"/>
                  <a:gd name="T14" fmla="*/ 55 w 24"/>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5"/>
                  <a:gd name="T26" fmla="*/ 24 w 24"/>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5">
                    <a:moveTo>
                      <a:pt x="18" y="0"/>
                    </a:moveTo>
                    <a:lnTo>
                      <a:pt x="24" y="7"/>
                    </a:lnTo>
                    <a:lnTo>
                      <a:pt x="22" y="16"/>
                    </a:lnTo>
                    <a:lnTo>
                      <a:pt x="24" y="23"/>
                    </a:lnTo>
                    <a:lnTo>
                      <a:pt x="18" y="25"/>
                    </a:lnTo>
                    <a:lnTo>
                      <a:pt x="7" y="23"/>
                    </a:lnTo>
                    <a:lnTo>
                      <a:pt x="0" y="14"/>
                    </a:lnTo>
                    <a:lnTo>
                      <a:pt x="18" y="0"/>
                    </a:lnTo>
                    <a:close/>
                  </a:path>
                </a:pathLst>
              </a:custGeom>
              <a:grpFill/>
              <a:ln w="12700">
                <a:noFill/>
                <a:prstDash val="solid"/>
                <a:round/>
                <a:headEnd/>
                <a:tailEnd/>
              </a:ln>
            </p:spPr>
            <p:txBody>
              <a:bodyPr/>
              <a:lstStyle/>
              <a:p>
                <a:endParaRPr lang="de-DE"/>
              </a:p>
            </p:txBody>
          </p:sp>
          <p:sp>
            <p:nvSpPr>
              <p:cNvPr id="265" name="Freeform 84"/>
              <p:cNvSpPr>
                <a:spLocks noChangeAspect="1"/>
              </p:cNvSpPr>
              <p:nvPr/>
            </p:nvSpPr>
            <p:spPr bwMode="auto">
              <a:xfrm>
                <a:off x="1600" y="3961"/>
                <a:ext cx="85" cy="74"/>
              </a:xfrm>
              <a:custGeom>
                <a:avLst/>
                <a:gdLst>
                  <a:gd name="T0" fmla="*/ 0 w 184"/>
                  <a:gd name="T1" fmla="*/ 0 h 163"/>
                  <a:gd name="T2" fmla="*/ 0 w 184"/>
                  <a:gd name="T3" fmla="*/ 0 h 163"/>
                  <a:gd name="T4" fmla="*/ 0 w 184"/>
                  <a:gd name="T5" fmla="*/ 0 h 163"/>
                  <a:gd name="T6" fmla="*/ 0 w 184"/>
                  <a:gd name="T7" fmla="*/ 0 h 163"/>
                  <a:gd name="T8" fmla="*/ 0 w 184"/>
                  <a:gd name="T9" fmla="*/ 0 h 163"/>
                  <a:gd name="T10" fmla="*/ 0 w 184"/>
                  <a:gd name="T11" fmla="*/ 0 h 163"/>
                  <a:gd name="T12" fmla="*/ 0 w 184"/>
                  <a:gd name="T13" fmla="*/ 0 h 163"/>
                  <a:gd name="T14" fmla="*/ 0 w 184"/>
                  <a:gd name="T15" fmla="*/ 0 h 163"/>
                  <a:gd name="T16" fmla="*/ 0 w 184"/>
                  <a:gd name="T17" fmla="*/ 0 h 163"/>
                  <a:gd name="T18" fmla="*/ 0 w 184"/>
                  <a:gd name="T19" fmla="*/ 0 h 163"/>
                  <a:gd name="T20" fmla="*/ 0 w 184"/>
                  <a:gd name="T21" fmla="*/ 0 h 163"/>
                  <a:gd name="T22" fmla="*/ 0 w 184"/>
                  <a:gd name="T23" fmla="*/ 0 h 163"/>
                  <a:gd name="T24" fmla="*/ 0 w 184"/>
                  <a:gd name="T25" fmla="*/ 0 h 163"/>
                  <a:gd name="T26" fmla="*/ 0 w 184"/>
                  <a:gd name="T27" fmla="*/ 0 h 163"/>
                  <a:gd name="T28" fmla="*/ 0 w 184"/>
                  <a:gd name="T29" fmla="*/ 0 h 163"/>
                  <a:gd name="T30" fmla="*/ 0 w 184"/>
                  <a:gd name="T31" fmla="*/ 0 h 163"/>
                  <a:gd name="T32" fmla="*/ 0 w 184"/>
                  <a:gd name="T33" fmla="*/ 0 h 163"/>
                  <a:gd name="T34" fmla="*/ 0 w 184"/>
                  <a:gd name="T35" fmla="*/ 0 h 163"/>
                  <a:gd name="T36" fmla="*/ 0 w 184"/>
                  <a:gd name="T37" fmla="*/ 0 h 163"/>
                  <a:gd name="T38" fmla="*/ 0 w 184"/>
                  <a:gd name="T39" fmla="*/ 0 h 163"/>
                  <a:gd name="T40" fmla="*/ 0 w 184"/>
                  <a:gd name="T41" fmla="*/ 0 h 163"/>
                  <a:gd name="T42" fmla="*/ 0 w 184"/>
                  <a:gd name="T43" fmla="*/ 0 h 163"/>
                  <a:gd name="T44" fmla="*/ 0 w 184"/>
                  <a:gd name="T45" fmla="*/ 0 h 163"/>
                  <a:gd name="T46" fmla="*/ 0 w 184"/>
                  <a:gd name="T47" fmla="*/ 0 h 163"/>
                  <a:gd name="T48" fmla="*/ 0 w 184"/>
                  <a:gd name="T49" fmla="*/ 0 h 163"/>
                  <a:gd name="T50" fmla="*/ 0 w 184"/>
                  <a:gd name="T51" fmla="*/ 0 h 163"/>
                  <a:gd name="T52" fmla="*/ 0 w 184"/>
                  <a:gd name="T53" fmla="*/ 0 h 163"/>
                  <a:gd name="T54" fmla="*/ 1 w 184"/>
                  <a:gd name="T55" fmla="*/ 0 h 163"/>
                  <a:gd name="T56" fmla="*/ 1 w 184"/>
                  <a:gd name="T57" fmla="*/ 0 h 163"/>
                  <a:gd name="T58" fmla="*/ 1 w 184"/>
                  <a:gd name="T59" fmla="*/ 0 h 163"/>
                  <a:gd name="T60" fmla="*/ 0 w 184"/>
                  <a:gd name="T61" fmla="*/ 0 h 163"/>
                  <a:gd name="T62" fmla="*/ 0 w 184"/>
                  <a:gd name="T63" fmla="*/ 0 h 163"/>
                  <a:gd name="T64" fmla="*/ 0 w 184"/>
                  <a:gd name="T65" fmla="*/ 0 h 163"/>
                  <a:gd name="T66" fmla="*/ 0 w 184"/>
                  <a:gd name="T67" fmla="*/ 0 h 163"/>
                  <a:gd name="T68" fmla="*/ 0 w 184"/>
                  <a:gd name="T69" fmla="*/ 0 h 163"/>
                  <a:gd name="T70" fmla="*/ 0 w 184"/>
                  <a:gd name="T71" fmla="*/ 0 h 163"/>
                  <a:gd name="T72" fmla="*/ 0 w 184"/>
                  <a:gd name="T73" fmla="*/ 0 h 163"/>
                  <a:gd name="T74" fmla="*/ 0 w 184"/>
                  <a:gd name="T75" fmla="*/ 0 h 163"/>
                  <a:gd name="T76" fmla="*/ 0 w 184"/>
                  <a:gd name="T77" fmla="*/ 0 h 163"/>
                  <a:gd name="T78" fmla="*/ 0 w 184"/>
                  <a:gd name="T79" fmla="*/ 0 h 163"/>
                  <a:gd name="T80" fmla="*/ 0 w 184"/>
                  <a:gd name="T81" fmla="*/ 0 h 163"/>
                  <a:gd name="T82" fmla="*/ 0 w 184"/>
                  <a:gd name="T83" fmla="*/ 0 h 1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4"/>
                  <a:gd name="T127" fmla="*/ 0 h 163"/>
                  <a:gd name="T128" fmla="*/ 184 w 184"/>
                  <a:gd name="T129" fmla="*/ 163 h 1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4" h="163">
                    <a:moveTo>
                      <a:pt x="26" y="7"/>
                    </a:moveTo>
                    <a:lnTo>
                      <a:pt x="17" y="11"/>
                    </a:lnTo>
                    <a:lnTo>
                      <a:pt x="20" y="20"/>
                    </a:lnTo>
                    <a:lnTo>
                      <a:pt x="11" y="31"/>
                    </a:lnTo>
                    <a:lnTo>
                      <a:pt x="4" y="30"/>
                    </a:lnTo>
                    <a:lnTo>
                      <a:pt x="0" y="35"/>
                    </a:lnTo>
                    <a:lnTo>
                      <a:pt x="2" y="46"/>
                    </a:lnTo>
                    <a:lnTo>
                      <a:pt x="32" y="57"/>
                    </a:lnTo>
                    <a:lnTo>
                      <a:pt x="39" y="82"/>
                    </a:lnTo>
                    <a:lnTo>
                      <a:pt x="48" y="113"/>
                    </a:lnTo>
                    <a:lnTo>
                      <a:pt x="59" y="130"/>
                    </a:lnTo>
                    <a:lnTo>
                      <a:pt x="72" y="119"/>
                    </a:lnTo>
                    <a:lnTo>
                      <a:pt x="89" y="141"/>
                    </a:lnTo>
                    <a:lnTo>
                      <a:pt x="106" y="163"/>
                    </a:lnTo>
                    <a:lnTo>
                      <a:pt x="113" y="146"/>
                    </a:lnTo>
                    <a:lnTo>
                      <a:pt x="108" y="135"/>
                    </a:lnTo>
                    <a:lnTo>
                      <a:pt x="115" y="130"/>
                    </a:lnTo>
                    <a:lnTo>
                      <a:pt x="141" y="150"/>
                    </a:lnTo>
                    <a:lnTo>
                      <a:pt x="149" y="144"/>
                    </a:lnTo>
                    <a:lnTo>
                      <a:pt x="151" y="137"/>
                    </a:lnTo>
                    <a:lnTo>
                      <a:pt x="138" y="111"/>
                    </a:lnTo>
                    <a:lnTo>
                      <a:pt x="138" y="106"/>
                    </a:lnTo>
                    <a:lnTo>
                      <a:pt x="126" y="85"/>
                    </a:lnTo>
                    <a:lnTo>
                      <a:pt x="121" y="70"/>
                    </a:lnTo>
                    <a:lnTo>
                      <a:pt x="126" y="69"/>
                    </a:lnTo>
                    <a:lnTo>
                      <a:pt x="141" y="72"/>
                    </a:lnTo>
                    <a:lnTo>
                      <a:pt x="158" y="87"/>
                    </a:lnTo>
                    <a:lnTo>
                      <a:pt x="167" y="76"/>
                    </a:lnTo>
                    <a:lnTo>
                      <a:pt x="182" y="78"/>
                    </a:lnTo>
                    <a:lnTo>
                      <a:pt x="184" y="74"/>
                    </a:lnTo>
                    <a:lnTo>
                      <a:pt x="165" y="50"/>
                    </a:lnTo>
                    <a:lnTo>
                      <a:pt x="151" y="52"/>
                    </a:lnTo>
                    <a:lnTo>
                      <a:pt x="147" y="44"/>
                    </a:lnTo>
                    <a:lnTo>
                      <a:pt x="138" y="26"/>
                    </a:lnTo>
                    <a:lnTo>
                      <a:pt x="130" y="33"/>
                    </a:lnTo>
                    <a:lnTo>
                      <a:pt x="112" y="26"/>
                    </a:lnTo>
                    <a:lnTo>
                      <a:pt x="100" y="7"/>
                    </a:lnTo>
                    <a:lnTo>
                      <a:pt x="78" y="9"/>
                    </a:lnTo>
                    <a:lnTo>
                      <a:pt x="61" y="11"/>
                    </a:lnTo>
                    <a:lnTo>
                      <a:pt x="50" y="0"/>
                    </a:lnTo>
                    <a:lnTo>
                      <a:pt x="41" y="6"/>
                    </a:lnTo>
                    <a:lnTo>
                      <a:pt x="26" y="7"/>
                    </a:lnTo>
                    <a:close/>
                  </a:path>
                </a:pathLst>
              </a:custGeom>
              <a:grpFill/>
              <a:ln w="12700">
                <a:noFill/>
                <a:prstDash val="solid"/>
                <a:round/>
                <a:headEnd/>
                <a:tailEnd/>
              </a:ln>
            </p:spPr>
            <p:txBody>
              <a:bodyPr/>
              <a:lstStyle/>
              <a:p>
                <a:endParaRPr lang="de-DE"/>
              </a:p>
            </p:txBody>
          </p:sp>
          <p:sp>
            <p:nvSpPr>
              <p:cNvPr id="266" name="Freeform 85"/>
              <p:cNvSpPr>
                <a:spLocks noChangeAspect="1"/>
              </p:cNvSpPr>
              <p:nvPr/>
            </p:nvSpPr>
            <p:spPr bwMode="auto">
              <a:xfrm>
                <a:off x="1571" y="3813"/>
                <a:ext cx="201" cy="173"/>
              </a:xfrm>
              <a:custGeom>
                <a:avLst/>
                <a:gdLst>
                  <a:gd name="T0" fmla="*/ 0 w 430"/>
                  <a:gd name="T1" fmla="*/ 0 h 386"/>
                  <a:gd name="T2" fmla="*/ 0 w 430"/>
                  <a:gd name="T3" fmla="*/ 0 h 386"/>
                  <a:gd name="T4" fmla="*/ 0 w 430"/>
                  <a:gd name="T5" fmla="*/ 1 h 386"/>
                  <a:gd name="T6" fmla="*/ 0 w 430"/>
                  <a:gd name="T7" fmla="*/ 1 h 386"/>
                  <a:gd name="T8" fmla="*/ 0 w 430"/>
                  <a:gd name="T9" fmla="*/ 1 h 386"/>
                  <a:gd name="T10" fmla="*/ 0 w 430"/>
                  <a:gd name="T11" fmla="*/ 1 h 386"/>
                  <a:gd name="T12" fmla="*/ 0 w 430"/>
                  <a:gd name="T13" fmla="*/ 1 h 386"/>
                  <a:gd name="T14" fmla="*/ 0 w 430"/>
                  <a:gd name="T15" fmla="*/ 1 h 386"/>
                  <a:gd name="T16" fmla="*/ 0 w 430"/>
                  <a:gd name="T17" fmla="*/ 1 h 386"/>
                  <a:gd name="T18" fmla="*/ 0 w 430"/>
                  <a:gd name="T19" fmla="*/ 1 h 386"/>
                  <a:gd name="T20" fmla="*/ 0 w 430"/>
                  <a:gd name="T21" fmla="*/ 1 h 386"/>
                  <a:gd name="T22" fmla="*/ 0 w 430"/>
                  <a:gd name="T23" fmla="*/ 1 h 386"/>
                  <a:gd name="T24" fmla="*/ 0 w 430"/>
                  <a:gd name="T25" fmla="*/ 1 h 386"/>
                  <a:gd name="T26" fmla="*/ 1 w 430"/>
                  <a:gd name="T27" fmla="*/ 1 h 386"/>
                  <a:gd name="T28" fmla="*/ 1 w 430"/>
                  <a:gd name="T29" fmla="*/ 1 h 386"/>
                  <a:gd name="T30" fmla="*/ 1 w 430"/>
                  <a:gd name="T31" fmla="*/ 1 h 386"/>
                  <a:gd name="T32" fmla="*/ 1 w 430"/>
                  <a:gd name="T33" fmla="*/ 1 h 386"/>
                  <a:gd name="T34" fmla="*/ 1 w 430"/>
                  <a:gd name="T35" fmla="*/ 1 h 386"/>
                  <a:gd name="T36" fmla="*/ 1 w 430"/>
                  <a:gd name="T37" fmla="*/ 1 h 386"/>
                  <a:gd name="T38" fmla="*/ 1 w 430"/>
                  <a:gd name="T39" fmla="*/ 1 h 386"/>
                  <a:gd name="T40" fmla="*/ 1 w 430"/>
                  <a:gd name="T41" fmla="*/ 1 h 386"/>
                  <a:gd name="T42" fmla="*/ 1 w 430"/>
                  <a:gd name="T43" fmla="*/ 1 h 386"/>
                  <a:gd name="T44" fmla="*/ 1 w 430"/>
                  <a:gd name="T45" fmla="*/ 1 h 386"/>
                  <a:gd name="T46" fmla="*/ 1 w 430"/>
                  <a:gd name="T47" fmla="*/ 1 h 386"/>
                  <a:gd name="T48" fmla="*/ 1 w 430"/>
                  <a:gd name="T49" fmla="*/ 1 h 386"/>
                  <a:gd name="T50" fmla="*/ 1 w 430"/>
                  <a:gd name="T51" fmla="*/ 1 h 386"/>
                  <a:gd name="T52" fmla="*/ 1 w 430"/>
                  <a:gd name="T53" fmla="*/ 1 h 386"/>
                  <a:gd name="T54" fmla="*/ 1 w 430"/>
                  <a:gd name="T55" fmla="*/ 1 h 386"/>
                  <a:gd name="T56" fmla="*/ 1 w 430"/>
                  <a:gd name="T57" fmla="*/ 0 h 386"/>
                  <a:gd name="T58" fmla="*/ 1 w 430"/>
                  <a:gd name="T59" fmla="*/ 0 h 386"/>
                  <a:gd name="T60" fmla="*/ 1 w 430"/>
                  <a:gd name="T61" fmla="*/ 0 h 386"/>
                  <a:gd name="T62" fmla="*/ 1 w 430"/>
                  <a:gd name="T63" fmla="*/ 0 h 386"/>
                  <a:gd name="T64" fmla="*/ 1 w 430"/>
                  <a:gd name="T65" fmla="*/ 0 h 386"/>
                  <a:gd name="T66" fmla="*/ 1 w 430"/>
                  <a:gd name="T67" fmla="*/ 0 h 386"/>
                  <a:gd name="T68" fmla="*/ 1 w 430"/>
                  <a:gd name="T69" fmla="*/ 0 h 386"/>
                  <a:gd name="T70" fmla="*/ 1 w 430"/>
                  <a:gd name="T71" fmla="*/ 0 h 386"/>
                  <a:gd name="T72" fmla="*/ 1 w 430"/>
                  <a:gd name="T73" fmla="*/ 0 h 386"/>
                  <a:gd name="T74" fmla="*/ 1 w 430"/>
                  <a:gd name="T75" fmla="*/ 0 h 386"/>
                  <a:gd name="T76" fmla="*/ 1 w 430"/>
                  <a:gd name="T77" fmla="*/ 0 h 386"/>
                  <a:gd name="T78" fmla="*/ 1 w 430"/>
                  <a:gd name="T79" fmla="*/ 0 h 386"/>
                  <a:gd name="T80" fmla="*/ 1 w 430"/>
                  <a:gd name="T81" fmla="*/ 0 h 386"/>
                  <a:gd name="T82" fmla="*/ 1 w 430"/>
                  <a:gd name="T83" fmla="*/ 0 h 386"/>
                  <a:gd name="T84" fmla="*/ 1 w 430"/>
                  <a:gd name="T85" fmla="*/ 0 h 386"/>
                  <a:gd name="T86" fmla="*/ 2 w 430"/>
                  <a:gd name="T87" fmla="*/ 0 h 386"/>
                  <a:gd name="T88" fmla="*/ 2 w 430"/>
                  <a:gd name="T89" fmla="*/ 0 h 386"/>
                  <a:gd name="T90" fmla="*/ 2 w 430"/>
                  <a:gd name="T91" fmla="*/ 0 h 386"/>
                  <a:gd name="T92" fmla="*/ 2 w 430"/>
                  <a:gd name="T93" fmla="*/ 0 h 386"/>
                  <a:gd name="T94" fmla="*/ 2 w 430"/>
                  <a:gd name="T95" fmla="*/ 0 h 386"/>
                  <a:gd name="T96" fmla="*/ 2 w 430"/>
                  <a:gd name="T97" fmla="*/ 0 h 386"/>
                  <a:gd name="T98" fmla="*/ 2 w 430"/>
                  <a:gd name="T99" fmla="*/ 0 h 386"/>
                  <a:gd name="T100" fmla="*/ 2 w 430"/>
                  <a:gd name="T101" fmla="*/ 0 h 386"/>
                  <a:gd name="T102" fmla="*/ 2 w 430"/>
                  <a:gd name="T103" fmla="*/ 0 h 386"/>
                  <a:gd name="T104" fmla="*/ 1 w 430"/>
                  <a:gd name="T105" fmla="*/ 0 h 386"/>
                  <a:gd name="T106" fmla="*/ 1 w 430"/>
                  <a:gd name="T107" fmla="*/ 0 h 386"/>
                  <a:gd name="T108" fmla="*/ 1 w 430"/>
                  <a:gd name="T109" fmla="*/ 0 h 386"/>
                  <a:gd name="T110" fmla="*/ 1 w 430"/>
                  <a:gd name="T111" fmla="*/ 0 h 386"/>
                  <a:gd name="T112" fmla="*/ 1 w 430"/>
                  <a:gd name="T113" fmla="*/ 0 h 386"/>
                  <a:gd name="T114" fmla="*/ 1 w 430"/>
                  <a:gd name="T115" fmla="*/ 0 h 386"/>
                  <a:gd name="T116" fmla="*/ 0 w 430"/>
                  <a:gd name="T117" fmla="*/ 0 h 386"/>
                  <a:gd name="T118" fmla="*/ 0 w 430"/>
                  <a:gd name="T119" fmla="*/ 0 h 386"/>
                  <a:gd name="T120" fmla="*/ 0 w 430"/>
                  <a:gd name="T121" fmla="*/ 0 h 3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0"/>
                  <a:gd name="T184" fmla="*/ 0 h 386"/>
                  <a:gd name="T185" fmla="*/ 430 w 430"/>
                  <a:gd name="T186" fmla="*/ 386 h 3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0" h="386">
                    <a:moveTo>
                      <a:pt x="87" y="95"/>
                    </a:moveTo>
                    <a:lnTo>
                      <a:pt x="78" y="102"/>
                    </a:lnTo>
                    <a:lnTo>
                      <a:pt x="68" y="135"/>
                    </a:lnTo>
                    <a:lnTo>
                      <a:pt x="55" y="167"/>
                    </a:lnTo>
                    <a:lnTo>
                      <a:pt x="50" y="171"/>
                    </a:lnTo>
                    <a:lnTo>
                      <a:pt x="44" y="182"/>
                    </a:lnTo>
                    <a:lnTo>
                      <a:pt x="37" y="193"/>
                    </a:lnTo>
                    <a:lnTo>
                      <a:pt x="24" y="200"/>
                    </a:lnTo>
                    <a:lnTo>
                      <a:pt x="13" y="204"/>
                    </a:lnTo>
                    <a:lnTo>
                      <a:pt x="0" y="204"/>
                    </a:lnTo>
                    <a:lnTo>
                      <a:pt x="17" y="241"/>
                    </a:lnTo>
                    <a:lnTo>
                      <a:pt x="31" y="260"/>
                    </a:lnTo>
                    <a:lnTo>
                      <a:pt x="44" y="260"/>
                    </a:lnTo>
                    <a:lnTo>
                      <a:pt x="57" y="260"/>
                    </a:lnTo>
                    <a:lnTo>
                      <a:pt x="61" y="269"/>
                    </a:lnTo>
                    <a:lnTo>
                      <a:pt x="48" y="278"/>
                    </a:lnTo>
                    <a:lnTo>
                      <a:pt x="48" y="290"/>
                    </a:lnTo>
                    <a:lnTo>
                      <a:pt x="57" y="308"/>
                    </a:lnTo>
                    <a:lnTo>
                      <a:pt x="68" y="323"/>
                    </a:lnTo>
                    <a:lnTo>
                      <a:pt x="76" y="330"/>
                    </a:lnTo>
                    <a:lnTo>
                      <a:pt x="80" y="319"/>
                    </a:lnTo>
                    <a:lnTo>
                      <a:pt x="91" y="317"/>
                    </a:lnTo>
                    <a:lnTo>
                      <a:pt x="104" y="328"/>
                    </a:lnTo>
                    <a:lnTo>
                      <a:pt x="107" y="319"/>
                    </a:lnTo>
                    <a:lnTo>
                      <a:pt x="128" y="321"/>
                    </a:lnTo>
                    <a:lnTo>
                      <a:pt x="159" y="325"/>
                    </a:lnTo>
                    <a:lnTo>
                      <a:pt x="181" y="332"/>
                    </a:lnTo>
                    <a:lnTo>
                      <a:pt x="190" y="341"/>
                    </a:lnTo>
                    <a:lnTo>
                      <a:pt x="200" y="354"/>
                    </a:lnTo>
                    <a:lnTo>
                      <a:pt x="207" y="362"/>
                    </a:lnTo>
                    <a:lnTo>
                      <a:pt x="216" y="354"/>
                    </a:lnTo>
                    <a:lnTo>
                      <a:pt x="229" y="353"/>
                    </a:lnTo>
                    <a:lnTo>
                      <a:pt x="248" y="366"/>
                    </a:lnTo>
                    <a:lnTo>
                      <a:pt x="271" y="386"/>
                    </a:lnTo>
                    <a:lnTo>
                      <a:pt x="277" y="382"/>
                    </a:lnTo>
                    <a:lnTo>
                      <a:pt x="278" y="367"/>
                    </a:lnTo>
                    <a:lnTo>
                      <a:pt x="278" y="351"/>
                    </a:lnTo>
                    <a:lnTo>
                      <a:pt x="277" y="336"/>
                    </a:lnTo>
                    <a:lnTo>
                      <a:pt x="266" y="319"/>
                    </a:lnTo>
                    <a:lnTo>
                      <a:pt x="259" y="323"/>
                    </a:lnTo>
                    <a:lnTo>
                      <a:pt x="242" y="315"/>
                    </a:lnTo>
                    <a:lnTo>
                      <a:pt x="215" y="295"/>
                    </a:lnTo>
                    <a:lnTo>
                      <a:pt x="207" y="288"/>
                    </a:lnTo>
                    <a:lnTo>
                      <a:pt x="189" y="286"/>
                    </a:lnTo>
                    <a:lnTo>
                      <a:pt x="179" y="280"/>
                    </a:lnTo>
                    <a:lnTo>
                      <a:pt x="179" y="273"/>
                    </a:lnTo>
                    <a:lnTo>
                      <a:pt x="190" y="262"/>
                    </a:lnTo>
                    <a:lnTo>
                      <a:pt x="194" y="258"/>
                    </a:lnTo>
                    <a:lnTo>
                      <a:pt x="187" y="249"/>
                    </a:lnTo>
                    <a:lnTo>
                      <a:pt x="183" y="236"/>
                    </a:lnTo>
                    <a:lnTo>
                      <a:pt x="187" y="230"/>
                    </a:lnTo>
                    <a:lnTo>
                      <a:pt x="202" y="245"/>
                    </a:lnTo>
                    <a:lnTo>
                      <a:pt x="215" y="251"/>
                    </a:lnTo>
                    <a:lnTo>
                      <a:pt x="215" y="238"/>
                    </a:lnTo>
                    <a:lnTo>
                      <a:pt x="207" y="223"/>
                    </a:lnTo>
                    <a:lnTo>
                      <a:pt x="190" y="202"/>
                    </a:lnTo>
                    <a:lnTo>
                      <a:pt x="172" y="174"/>
                    </a:lnTo>
                    <a:lnTo>
                      <a:pt x="170" y="160"/>
                    </a:lnTo>
                    <a:lnTo>
                      <a:pt x="168" y="147"/>
                    </a:lnTo>
                    <a:lnTo>
                      <a:pt x="165" y="134"/>
                    </a:lnTo>
                    <a:lnTo>
                      <a:pt x="163" y="121"/>
                    </a:lnTo>
                    <a:lnTo>
                      <a:pt x="176" y="117"/>
                    </a:lnTo>
                    <a:lnTo>
                      <a:pt x="174" y="126"/>
                    </a:lnTo>
                    <a:lnTo>
                      <a:pt x="185" y="139"/>
                    </a:lnTo>
                    <a:lnTo>
                      <a:pt x="192" y="139"/>
                    </a:lnTo>
                    <a:lnTo>
                      <a:pt x="190" y="147"/>
                    </a:lnTo>
                    <a:lnTo>
                      <a:pt x="226" y="182"/>
                    </a:lnTo>
                    <a:lnTo>
                      <a:pt x="227" y="176"/>
                    </a:lnTo>
                    <a:lnTo>
                      <a:pt x="220" y="160"/>
                    </a:lnTo>
                    <a:lnTo>
                      <a:pt x="231" y="156"/>
                    </a:lnTo>
                    <a:lnTo>
                      <a:pt x="248" y="163"/>
                    </a:lnTo>
                    <a:lnTo>
                      <a:pt x="257" y="176"/>
                    </a:lnTo>
                    <a:lnTo>
                      <a:pt x="259" y="167"/>
                    </a:lnTo>
                    <a:lnTo>
                      <a:pt x="246" y="152"/>
                    </a:lnTo>
                    <a:lnTo>
                      <a:pt x="248" y="145"/>
                    </a:lnTo>
                    <a:lnTo>
                      <a:pt x="257" y="141"/>
                    </a:lnTo>
                    <a:lnTo>
                      <a:pt x="282" y="152"/>
                    </a:lnTo>
                    <a:lnTo>
                      <a:pt x="288" y="148"/>
                    </a:lnTo>
                    <a:lnTo>
                      <a:pt x="286" y="137"/>
                    </a:lnTo>
                    <a:lnTo>
                      <a:pt x="275" y="130"/>
                    </a:lnTo>
                    <a:lnTo>
                      <a:pt x="257" y="122"/>
                    </a:lnTo>
                    <a:lnTo>
                      <a:pt x="246" y="113"/>
                    </a:lnTo>
                    <a:lnTo>
                      <a:pt x="244" y="106"/>
                    </a:lnTo>
                    <a:lnTo>
                      <a:pt x="248" y="98"/>
                    </a:lnTo>
                    <a:lnTo>
                      <a:pt x="273" y="95"/>
                    </a:lnTo>
                    <a:lnTo>
                      <a:pt x="299" y="87"/>
                    </a:lnTo>
                    <a:lnTo>
                      <a:pt x="317" y="89"/>
                    </a:lnTo>
                    <a:lnTo>
                      <a:pt x="350" y="82"/>
                    </a:lnTo>
                    <a:lnTo>
                      <a:pt x="356" y="78"/>
                    </a:lnTo>
                    <a:lnTo>
                      <a:pt x="378" y="87"/>
                    </a:lnTo>
                    <a:lnTo>
                      <a:pt x="397" y="97"/>
                    </a:lnTo>
                    <a:lnTo>
                      <a:pt x="406" y="76"/>
                    </a:lnTo>
                    <a:lnTo>
                      <a:pt x="423" y="54"/>
                    </a:lnTo>
                    <a:lnTo>
                      <a:pt x="428" y="48"/>
                    </a:lnTo>
                    <a:lnTo>
                      <a:pt x="430" y="9"/>
                    </a:lnTo>
                    <a:lnTo>
                      <a:pt x="428" y="6"/>
                    </a:lnTo>
                    <a:lnTo>
                      <a:pt x="419" y="0"/>
                    </a:lnTo>
                    <a:lnTo>
                      <a:pt x="408" y="0"/>
                    </a:lnTo>
                    <a:lnTo>
                      <a:pt x="402" y="6"/>
                    </a:lnTo>
                    <a:lnTo>
                      <a:pt x="402" y="20"/>
                    </a:lnTo>
                    <a:lnTo>
                      <a:pt x="404" y="32"/>
                    </a:lnTo>
                    <a:lnTo>
                      <a:pt x="389" y="35"/>
                    </a:lnTo>
                    <a:lnTo>
                      <a:pt x="378" y="43"/>
                    </a:lnTo>
                    <a:lnTo>
                      <a:pt x="371" y="45"/>
                    </a:lnTo>
                    <a:lnTo>
                      <a:pt x="347" y="39"/>
                    </a:lnTo>
                    <a:lnTo>
                      <a:pt x="338" y="33"/>
                    </a:lnTo>
                    <a:lnTo>
                      <a:pt x="325" y="41"/>
                    </a:lnTo>
                    <a:lnTo>
                      <a:pt x="306" y="20"/>
                    </a:lnTo>
                    <a:lnTo>
                      <a:pt x="286" y="35"/>
                    </a:lnTo>
                    <a:lnTo>
                      <a:pt x="271" y="45"/>
                    </a:lnTo>
                    <a:lnTo>
                      <a:pt x="255" y="52"/>
                    </a:lnTo>
                    <a:lnTo>
                      <a:pt x="231" y="56"/>
                    </a:lnTo>
                    <a:lnTo>
                      <a:pt x="215" y="61"/>
                    </a:lnTo>
                    <a:lnTo>
                      <a:pt x="202" y="61"/>
                    </a:lnTo>
                    <a:lnTo>
                      <a:pt x="196" y="63"/>
                    </a:lnTo>
                    <a:lnTo>
                      <a:pt x="183" y="78"/>
                    </a:lnTo>
                    <a:lnTo>
                      <a:pt x="172" y="78"/>
                    </a:lnTo>
                    <a:lnTo>
                      <a:pt x="153" y="82"/>
                    </a:lnTo>
                    <a:lnTo>
                      <a:pt x="135" y="80"/>
                    </a:lnTo>
                    <a:lnTo>
                      <a:pt x="126" y="97"/>
                    </a:lnTo>
                    <a:lnTo>
                      <a:pt x="111" y="98"/>
                    </a:lnTo>
                    <a:lnTo>
                      <a:pt x="98" y="97"/>
                    </a:lnTo>
                    <a:lnTo>
                      <a:pt x="87" y="95"/>
                    </a:lnTo>
                    <a:close/>
                  </a:path>
                </a:pathLst>
              </a:custGeom>
              <a:grpFill/>
              <a:ln w="12700">
                <a:noFill/>
                <a:prstDash val="solid"/>
                <a:round/>
                <a:headEnd/>
                <a:tailEnd/>
              </a:ln>
            </p:spPr>
            <p:txBody>
              <a:bodyPr/>
              <a:lstStyle/>
              <a:p>
                <a:endParaRPr lang="de-DE"/>
              </a:p>
            </p:txBody>
          </p:sp>
          <p:sp>
            <p:nvSpPr>
              <p:cNvPr id="267" name="Freeform 86"/>
              <p:cNvSpPr>
                <a:spLocks noChangeAspect="1"/>
              </p:cNvSpPr>
              <p:nvPr/>
            </p:nvSpPr>
            <p:spPr bwMode="auto">
              <a:xfrm>
                <a:off x="1670" y="3932"/>
                <a:ext cx="51" cy="39"/>
              </a:xfrm>
              <a:custGeom>
                <a:avLst/>
                <a:gdLst>
                  <a:gd name="T0" fmla="*/ 0 w 107"/>
                  <a:gd name="T1" fmla="*/ 0 h 87"/>
                  <a:gd name="T2" fmla="*/ 0 w 107"/>
                  <a:gd name="T3" fmla="*/ 0 h 87"/>
                  <a:gd name="T4" fmla="*/ 0 w 107"/>
                  <a:gd name="T5" fmla="*/ 0 h 87"/>
                  <a:gd name="T6" fmla="*/ 0 w 107"/>
                  <a:gd name="T7" fmla="*/ 0 h 87"/>
                  <a:gd name="T8" fmla="*/ 0 w 107"/>
                  <a:gd name="T9" fmla="*/ 0 h 87"/>
                  <a:gd name="T10" fmla="*/ 0 w 107"/>
                  <a:gd name="T11" fmla="*/ 0 h 87"/>
                  <a:gd name="T12" fmla="*/ 0 w 107"/>
                  <a:gd name="T13" fmla="*/ 0 h 87"/>
                  <a:gd name="T14" fmla="*/ 0 w 107"/>
                  <a:gd name="T15" fmla="*/ 0 h 87"/>
                  <a:gd name="T16" fmla="*/ 0 w 107"/>
                  <a:gd name="T17" fmla="*/ 0 h 87"/>
                  <a:gd name="T18" fmla="*/ 0 w 107"/>
                  <a:gd name="T19" fmla="*/ 0 h 87"/>
                  <a:gd name="T20" fmla="*/ 0 w 107"/>
                  <a:gd name="T21" fmla="*/ 0 h 87"/>
                  <a:gd name="T22" fmla="*/ 0 w 107"/>
                  <a:gd name="T23" fmla="*/ 0 h 87"/>
                  <a:gd name="T24" fmla="*/ 0 w 107"/>
                  <a:gd name="T25" fmla="*/ 0 h 87"/>
                  <a:gd name="T26" fmla="*/ 0 w 107"/>
                  <a:gd name="T27" fmla="*/ 0 h 87"/>
                  <a:gd name="T28" fmla="*/ 0 w 107"/>
                  <a:gd name="T29" fmla="*/ 0 h 87"/>
                  <a:gd name="T30" fmla="*/ 0 w 107"/>
                  <a:gd name="T31" fmla="*/ 0 h 87"/>
                  <a:gd name="T32" fmla="*/ 0 w 107"/>
                  <a:gd name="T33" fmla="*/ 0 h 87"/>
                  <a:gd name="T34" fmla="*/ 0 w 107"/>
                  <a:gd name="T35" fmla="*/ 0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7"/>
                  <a:gd name="T55" fmla="*/ 0 h 87"/>
                  <a:gd name="T56" fmla="*/ 107 w 107"/>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7" h="87">
                    <a:moveTo>
                      <a:pt x="9" y="0"/>
                    </a:moveTo>
                    <a:lnTo>
                      <a:pt x="0" y="7"/>
                    </a:lnTo>
                    <a:lnTo>
                      <a:pt x="11" y="26"/>
                    </a:lnTo>
                    <a:lnTo>
                      <a:pt x="24" y="30"/>
                    </a:lnTo>
                    <a:lnTo>
                      <a:pt x="39" y="46"/>
                    </a:lnTo>
                    <a:lnTo>
                      <a:pt x="52" y="54"/>
                    </a:lnTo>
                    <a:lnTo>
                      <a:pt x="74" y="70"/>
                    </a:lnTo>
                    <a:lnTo>
                      <a:pt x="87" y="76"/>
                    </a:lnTo>
                    <a:lnTo>
                      <a:pt x="103" y="87"/>
                    </a:lnTo>
                    <a:lnTo>
                      <a:pt x="107" y="81"/>
                    </a:lnTo>
                    <a:lnTo>
                      <a:pt x="74" y="56"/>
                    </a:lnTo>
                    <a:lnTo>
                      <a:pt x="72" y="44"/>
                    </a:lnTo>
                    <a:lnTo>
                      <a:pt x="68" y="33"/>
                    </a:lnTo>
                    <a:lnTo>
                      <a:pt x="54" y="20"/>
                    </a:lnTo>
                    <a:lnTo>
                      <a:pt x="50" y="22"/>
                    </a:lnTo>
                    <a:lnTo>
                      <a:pt x="32" y="9"/>
                    </a:lnTo>
                    <a:lnTo>
                      <a:pt x="22" y="4"/>
                    </a:lnTo>
                    <a:lnTo>
                      <a:pt x="9" y="0"/>
                    </a:lnTo>
                    <a:close/>
                  </a:path>
                </a:pathLst>
              </a:custGeom>
              <a:grpFill/>
              <a:ln w="12700">
                <a:noFill/>
                <a:prstDash val="solid"/>
                <a:round/>
                <a:headEnd/>
                <a:tailEnd/>
              </a:ln>
            </p:spPr>
            <p:txBody>
              <a:bodyPr/>
              <a:lstStyle/>
              <a:p>
                <a:endParaRPr lang="de-DE"/>
              </a:p>
            </p:txBody>
          </p:sp>
          <p:sp>
            <p:nvSpPr>
              <p:cNvPr id="268" name="Freeform 87"/>
              <p:cNvSpPr>
                <a:spLocks noChangeAspect="1"/>
              </p:cNvSpPr>
              <p:nvPr/>
            </p:nvSpPr>
            <p:spPr bwMode="auto">
              <a:xfrm>
                <a:off x="1680" y="4062"/>
                <a:ext cx="101" cy="26"/>
              </a:xfrm>
              <a:custGeom>
                <a:avLst/>
                <a:gdLst>
                  <a:gd name="T0" fmla="*/ 1 w 201"/>
                  <a:gd name="T1" fmla="*/ 0 h 54"/>
                  <a:gd name="T2" fmla="*/ 1 w 201"/>
                  <a:gd name="T3" fmla="*/ 0 h 54"/>
                  <a:gd name="T4" fmla="*/ 1 w 201"/>
                  <a:gd name="T5" fmla="*/ 0 h 54"/>
                  <a:gd name="T6" fmla="*/ 1 w 201"/>
                  <a:gd name="T7" fmla="*/ 0 h 54"/>
                  <a:gd name="T8" fmla="*/ 1 w 201"/>
                  <a:gd name="T9" fmla="*/ 0 h 54"/>
                  <a:gd name="T10" fmla="*/ 1 w 201"/>
                  <a:gd name="T11" fmla="*/ 0 h 54"/>
                  <a:gd name="T12" fmla="*/ 1 w 201"/>
                  <a:gd name="T13" fmla="*/ 0 h 54"/>
                  <a:gd name="T14" fmla="*/ 2 w 201"/>
                  <a:gd name="T15" fmla="*/ 0 h 54"/>
                  <a:gd name="T16" fmla="*/ 2 w 201"/>
                  <a:gd name="T17" fmla="*/ 0 h 54"/>
                  <a:gd name="T18" fmla="*/ 2 w 201"/>
                  <a:gd name="T19" fmla="*/ 0 h 54"/>
                  <a:gd name="T20" fmla="*/ 2 w 201"/>
                  <a:gd name="T21" fmla="*/ 0 h 54"/>
                  <a:gd name="T22" fmla="*/ 2 w 201"/>
                  <a:gd name="T23" fmla="*/ 0 h 54"/>
                  <a:gd name="T24" fmla="*/ 2 w 201"/>
                  <a:gd name="T25" fmla="*/ 0 h 54"/>
                  <a:gd name="T26" fmla="*/ 2 w 201"/>
                  <a:gd name="T27" fmla="*/ 0 h 54"/>
                  <a:gd name="T28" fmla="*/ 2 w 201"/>
                  <a:gd name="T29" fmla="*/ 0 h 54"/>
                  <a:gd name="T30" fmla="*/ 2 w 201"/>
                  <a:gd name="T31" fmla="*/ 0 h 54"/>
                  <a:gd name="T32" fmla="*/ 2 w 201"/>
                  <a:gd name="T33" fmla="*/ 0 h 54"/>
                  <a:gd name="T34" fmla="*/ 1 w 201"/>
                  <a:gd name="T35" fmla="*/ 0 h 54"/>
                  <a:gd name="T36" fmla="*/ 1 w 201"/>
                  <a:gd name="T37" fmla="*/ 0 h 54"/>
                  <a:gd name="T38" fmla="*/ 1 w 201"/>
                  <a:gd name="T39" fmla="*/ 0 h 54"/>
                  <a:gd name="T40" fmla="*/ 1 w 201"/>
                  <a:gd name="T41" fmla="*/ 0 h 54"/>
                  <a:gd name="T42" fmla="*/ 1 w 201"/>
                  <a:gd name="T43" fmla="*/ 0 h 54"/>
                  <a:gd name="T44" fmla="*/ 1 w 201"/>
                  <a:gd name="T45" fmla="*/ 0 h 54"/>
                  <a:gd name="T46" fmla="*/ 1 w 201"/>
                  <a:gd name="T47" fmla="*/ 0 h 54"/>
                  <a:gd name="T48" fmla="*/ 0 w 201"/>
                  <a:gd name="T49" fmla="*/ 0 h 54"/>
                  <a:gd name="T50" fmla="*/ 1 w 201"/>
                  <a:gd name="T51" fmla="*/ 0 h 54"/>
                  <a:gd name="T52" fmla="*/ 1 w 201"/>
                  <a:gd name="T53" fmla="*/ 0 h 54"/>
                  <a:gd name="T54" fmla="*/ 1 w 201"/>
                  <a:gd name="T55" fmla="*/ 0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54"/>
                  <a:gd name="T86" fmla="*/ 201 w 201"/>
                  <a:gd name="T87" fmla="*/ 54 h 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54">
                    <a:moveTo>
                      <a:pt x="42" y="11"/>
                    </a:moveTo>
                    <a:lnTo>
                      <a:pt x="57" y="4"/>
                    </a:lnTo>
                    <a:lnTo>
                      <a:pt x="64" y="11"/>
                    </a:lnTo>
                    <a:lnTo>
                      <a:pt x="70" y="13"/>
                    </a:lnTo>
                    <a:lnTo>
                      <a:pt x="81" y="7"/>
                    </a:lnTo>
                    <a:lnTo>
                      <a:pt x="88" y="4"/>
                    </a:lnTo>
                    <a:lnTo>
                      <a:pt x="120" y="7"/>
                    </a:lnTo>
                    <a:lnTo>
                      <a:pt x="151" y="6"/>
                    </a:lnTo>
                    <a:lnTo>
                      <a:pt x="160" y="15"/>
                    </a:lnTo>
                    <a:lnTo>
                      <a:pt x="160" y="20"/>
                    </a:lnTo>
                    <a:lnTo>
                      <a:pt x="182" y="17"/>
                    </a:lnTo>
                    <a:lnTo>
                      <a:pt x="194" y="19"/>
                    </a:lnTo>
                    <a:lnTo>
                      <a:pt x="201" y="26"/>
                    </a:lnTo>
                    <a:lnTo>
                      <a:pt x="194" y="35"/>
                    </a:lnTo>
                    <a:lnTo>
                      <a:pt x="175" y="34"/>
                    </a:lnTo>
                    <a:lnTo>
                      <a:pt x="162" y="41"/>
                    </a:lnTo>
                    <a:lnTo>
                      <a:pt x="140" y="41"/>
                    </a:lnTo>
                    <a:lnTo>
                      <a:pt x="118" y="50"/>
                    </a:lnTo>
                    <a:lnTo>
                      <a:pt x="99" y="54"/>
                    </a:lnTo>
                    <a:lnTo>
                      <a:pt x="84" y="45"/>
                    </a:lnTo>
                    <a:lnTo>
                      <a:pt x="64" y="34"/>
                    </a:lnTo>
                    <a:lnTo>
                      <a:pt x="44" y="34"/>
                    </a:lnTo>
                    <a:lnTo>
                      <a:pt x="17" y="28"/>
                    </a:lnTo>
                    <a:lnTo>
                      <a:pt x="7" y="20"/>
                    </a:lnTo>
                    <a:lnTo>
                      <a:pt x="0" y="6"/>
                    </a:lnTo>
                    <a:lnTo>
                      <a:pt x="4" y="0"/>
                    </a:lnTo>
                    <a:lnTo>
                      <a:pt x="27" y="4"/>
                    </a:lnTo>
                    <a:lnTo>
                      <a:pt x="42" y="11"/>
                    </a:lnTo>
                    <a:close/>
                  </a:path>
                </a:pathLst>
              </a:custGeom>
              <a:grpFill/>
              <a:ln w="12700">
                <a:noFill/>
                <a:prstDash val="solid"/>
                <a:round/>
                <a:headEnd/>
                <a:tailEnd/>
              </a:ln>
            </p:spPr>
            <p:txBody>
              <a:bodyPr/>
              <a:lstStyle/>
              <a:p>
                <a:endParaRPr lang="de-DE"/>
              </a:p>
            </p:txBody>
          </p:sp>
          <p:sp>
            <p:nvSpPr>
              <p:cNvPr id="269" name="Freeform 88"/>
              <p:cNvSpPr>
                <a:spLocks noChangeAspect="1"/>
              </p:cNvSpPr>
              <p:nvPr/>
            </p:nvSpPr>
            <p:spPr bwMode="auto">
              <a:xfrm>
                <a:off x="1713" y="3872"/>
                <a:ext cx="28" cy="26"/>
              </a:xfrm>
              <a:custGeom>
                <a:avLst/>
                <a:gdLst>
                  <a:gd name="T0" fmla="*/ 19 w 30"/>
                  <a:gd name="T1" fmla="*/ 0 h 28"/>
                  <a:gd name="T2" fmla="*/ 7 w 30"/>
                  <a:gd name="T3" fmla="*/ 0 h 28"/>
                  <a:gd name="T4" fmla="*/ 2 w 30"/>
                  <a:gd name="T5" fmla="*/ 6 h 28"/>
                  <a:gd name="T6" fmla="*/ 0 w 30"/>
                  <a:gd name="T7" fmla="*/ 8 h 28"/>
                  <a:gd name="T8" fmla="*/ 0 w 30"/>
                  <a:gd name="T9" fmla="*/ 16 h 28"/>
                  <a:gd name="T10" fmla="*/ 7 w 30"/>
                  <a:gd name="T11" fmla="*/ 17 h 28"/>
                  <a:gd name="T12" fmla="*/ 17 w 30"/>
                  <a:gd name="T13" fmla="*/ 10 h 28"/>
                  <a:gd name="T14" fmla="*/ 19 w 30"/>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8"/>
                  <a:gd name="T26" fmla="*/ 30 w 3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8">
                    <a:moveTo>
                      <a:pt x="30" y="0"/>
                    </a:moveTo>
                    <a:lnTo>
                      <a:pt x="11" y="0"/>
                    </a:lnTo>
                    <a:lnTo>
                      <a:pt x="2" y="6"/>
                    </a:lnTo>
                    <a:lnTo>
                      <a:pt x="0" y="15"/>
                    </a:lnTo>
                    <a:lnTo>
                      <a:pt x="0" y="26"/>
                    </a:lnTo>
                    <a:lnTo>
                      <a:pt x="9" y="28"/>
                    </a:lnTo>
                    <a:lnTo>
                      <a:pt x="26" y="17"/>
                    </a:lnTo>
                    <a:lnTo>
                      <a:pt x="30" y="0"/>
                    </a:lnTo>
                    <a:close/>
                  </a:path>
                </a:pathLst>
              </a:custGeom>
              <a:grpFill/>
              <a:ln w="12700">
                <a:noFill/>
                <a:prstDash val="solid"/>
                <a:round/>
                <a:headEnd/>
                <a:tailEnd/>
              </a:ln>
            </p:spPr>
            <p:txBody>
              <a:bodyPr/>
              <a:lstStyle/>
              <a:p>
                <a:endParaRPr lang="de-DE"/>
              </a:p>
            </p:txBody>
          </p:sp>
          <p:sp>
            <p:nvSpPr>
              <p:cNvPr id="270" name="Freeform 89"/>
              <p:cNvSpPr>
                <a:spLocks noChangeAspect="1"/>
              </p:cNvSpPr>
              <p:nvPr/>
            </p:nvSpPr>
            <p:spPr bwMode="auto">
              <a:xfrm>
                <a:off x="1772" y="3989"/>
                <a:ext cx="52" cy="29"/>
              </a:xfrm>
              <a:custGeom>
                <a:avLst/>
                <a:gdLst>
                  <a:gd name="T0" fmla="*/ 218 w 41"/>
                  <a:gd name="T1" fmla="*/ 45 h 22"/>
                  <a:gd name="T2" fmla="*/ 119 w 41"/>
                  <a:gd name="T3" fmla="*/ 152 h 22"/>
                  <a:gd name="T4" fmla="*/ 47 w 41"/>
                  <a:gd name="T5" fmla="*/ 152 h 22"/>
                  <a:gd name="T6" fmla="*/ 0 w 41"/>
                  <a:gd name="T7" fmla="*/ 103 h 22"/>
                  <a:gd name="T8" fmla="*/ 32 w 41"/>
                  <a:gd name="T9" fmla="*/ 16 h 22"/>
                  <a:gd name="T10" fmla="*/ 137 w 41"/>
                  <a:gd name="T11" fmla="*/ 0 h 22"/>
                  <a:gd name="T12" fmla="*/ 218 w 41"/>
                  <a:gd name="T13" fmla="*/ 45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41" y="6"/>
                    </a:moveTo>
                    <a:lnTo>
                      <a:pt x="22" y="22"/>
                    </a:lnTo>
                    <a:lnTo>
                      <a:pt x="9" y="22"/>
                    </a:lnTo>
                    <a:lnTo>
                      <a:pt x="0" y="15"/>
                    </a:lnTo>
                    <a:lnTo>
                      <a:pt x="6" y="2"/>
                    </a:lnTo>
                    <a:lnTo>
                      <a:pt x="26" y="0"/>
                    </a:lnTo>
                    <a:lnTo>
                      <a:pt x="41" y="6"/>
                    </a:lnTo>
                    <a:close/>
                  </a:path>
                </a:pathLst>
              </a:custGeom>
              <a:grpFill/>
              <a:ln w="12700">
                <a:noFill/>
                <a:prstDash val="solid"/>
                <a:round/>
                <a:headEnd/>
                <a:tailEnd/>
              </a:ln>
            </p:spPr>
            <p:txBody>
              <a:bodyPr/>
              <a:lstStyle/>
              <a:p>
                <a:endParaRPr lang="de-DE"/>
              </a:p>
            </p:txBody>
          </p:sp>
          <p:sp>
            <p:nvSpPr>
              <p:cNvPr id="271" name="Freeform 90"/>
              <p:cNvSpPr>
                <a:spLocks noChangeAspect="1"/>
              </p:cNvSpPr>
              <p:nvPr/>
            </p:nvSpPr>
            <p:spPr bwMode="auto">
              <a:xfrm>
                <a:off x="1811" y="4016"/>
                <a:ext cx="33" cy="26"/>
              </a:xfrm>
              <a:custGeom>
                <a:avLst/>
                <a:gdLst>
                  <a:gd name="T0" fmla="*/ 8 w 42"/>
                  <a:gd name="T1" fmla="*/ 0 h 34"/>
                  <a:gd name="T2" fmla="*/ 8 w 42"/>
                  <a:gd name="T3" fmla="*/ 2 h 34"/>
                  <a:gd name="T4" fmla="*/ 3 w 42"/>
                  <a:gd name="T5" fmla="*/ 5 h 34"/>
                  <a:gd name="T6" fmla="*/ 2 w 42"/>
                  <a:gd name="T7" fmla="*/ 5 h 34"/>
                  <a:gd name="T8" fmla="*/ 0 w 42"/>
                  <a:gd name="T9" fmla="*/ 5 h 34"/>
                  <a:gd name="T10" fmla="*/ 2 w 42"/>
                  <a:gd name="T11" fmla="*/ 3 h 34"/>
                  <a:gd name="T12" fmla="*/ 4 w 42"/>
                  <a:gd name="T13" fmla="*/ 2 h 34"/>
                  <a:gd name="T14" fmla="*/ 8 w 42"/>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34"/>
                  <a:gd name="T26" fmla="*/ 42 w 42"/>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34">
                    <a:moveTo>
                      <a:pt x="42" y="0"/>
                    </a:moveTo>
                    <a:lnTo>
                      <a:pt x="42" y="11"/>
                    </a:lnTo>
                    <a:lnTo>
                      <a:pt x="16" y="29"/>
                    </a:lnTo>
                    <a:lnTo>
                      <a:pt x="5" y="34"/>
                    </a:lnTo>
                    <a:lnTo>
                      <a:pt x="0" y="32"/>
                    </a:lnTo>
                    <a:lnTo>
                      <a:pt x="4" y="20"/>
                    </a:lnTo>
                    <a:lnTo>
                      <a:pt x="22" y="6"/>
                    </a:lnTo>
                    <a:lnTo>
                      <a:pt x="42" y="0"/>
                    </a:lnTo>
                    <a:close/>
                  </a:path>
                </a:pathLst>
              </a:custGeom>
              <a:grpFill/>
              <a:ln w="12700">
                <a:noFill/>
                <a:prstDash val="solid"/>
                <a:round/>
                <a:headEnd/>
                <a:tailEnd/>
              </a:ln>
            </p:spPr>
            <p:txBody>
              <a:bodyPr/>
              <a:lstStyle/>
              <a:p>
                <a:endParaRPr lang="de-DE"/>
              </a:p>
            </p:txBody>
          </p:sp>
          <p:sp>
            <p:nvSpPr>
              <p:cNvPr id="272" name="Freeform 91"/>
              <p:cNvSpPr>
                <a:spLocks noChangeAspect="1"/>
              </p:cNvSpPr>
              <p:nvPr/>
            </p:nvSpPr>
            <p:spPr bwMode="auto">
              <a:xfrm>
                <a:off x="1738" y="3897"/>
                <a:ext cx="39" cy="26"/>
              </a:xfrm>
              <a:custGeom>
                <a:avLst/>
                <a:gdLst>
                  <a:gd name="T0" fmla="*/ 4 w 52"/>
                  <a:gd name="T1" fmla="*/ 0 h 37"/>
                  <a:gd name="T2" fmla="*/ 8 w 52"/>
                  <a:gd name="T3" fmla="*/ 2 h 37"/>
                  <a:gd name="T4" fmla="*/ 6 w 52"/>
                  <a:gd name="T5" fmla="*/ 3 h 37"/>
                  <a:gd name="T6" fmla="*/ 5 w 52"/>
                  <a:gd name="T7" fmla="*/ 3 h 37"/>
                  <a:gd name="T8" fmla="*/ 5 w 52"/>
                  <a:gd name="T9" fmla="*/ 3 h 37"/>
                  <a:gd name="T10" fmla="*/ 4 w 52"/>
                  <a:gd name="T11" fmla="*/ 2 h 37"/>
                  <a:gd name="T12" fmla="*/ 3 w 52"/>
                  <a:gd name="T13" fmla="*/ 3 h 37"/>
                  <a:gd name="T14" fmla="*/ 2 w 52"/>
                  <a:gd name="T15" fmla="*/ 2 h 37"/>
                  <a:gd name="T16" fmla="*/ 2 w 52"/>
                  <a:gd name="T17" fmla="*/ 1 h 37"/>
                  <a:gd name="T18" fmla="*/ 2 w 52"/>
                  <a:gd name="T19" fmla="*/ 1 h 37"/>
                  <a:gd name="T20" fmla="*/ 2 w 52"/>
                  <a:gd name="T21" fmla="*/ 1 h 37"/>
                  <a:gd name="T22" fmla="*/ 0 w 52"/>
                  <a:gd name="T23" fmla="*/ 1 h 37"/>
                  <a:gd name="T24" fmla="*/ 2 w 52"/>
                  <a:gd name="T25" fmla="*/ 1 h 37"/>
                  <a:gd name="T26" fmla="*/ 4 w 52"/>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37"/>
                  <a:gd name="T44" fmla="*/ 52 w 52"/>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37">
                    <a:moveTo>
                      <a:pt x="28" y="0"/>
                    </a:moveTo>
                    <a:lnTo>
                      <a:pt x="52" y="26"/>
                    </a:lnTo>
                    <a:lnTo>
                      <a:pt x="48" y="33"/>
                    </a:lnTo>
                    <a:lnTo>
                      <a:pt x="35" y="37"/>
                    </a:lnTo>
                    <a:lnTo>
                      <a:pt x="33" y="28"/>
                    </a:lnTo>
                    <a:lnTo>
                      <a:pt x="28" y="24"/>
                    </a:lnTo>
                    <a:lnTo>
                      <a:pt x="20" y="28"/>
                    </a:lnTo>
                    <a:lnTo>
                      <a:pt x="11" y="22"/>
                    </a:lnTo>
                    <a:lnTo>
                      <a:pt x="7" y="17"/>
                    </a:lnTo>
                    <a:lnTo>
                      <a:pt x="13" y="13"/>
                    </a:lnTo>
                    <a:lnTo>
                      <a:pt x="2" y="19"/>
                    </a:lnTo>
                    <a:lnTo>
                      <a:pt x="0" y="13"/>
                    </a:lnTo>
                    <a:lnTo>
                      <a:pt x="15" y="7"/>
                    </a:lnTo>
                    <a:lnTo>
                      <a:pt x="28" y="0"/>
                    </a:lnTo>
                    <a:close/>
                  </a:path>
                </a:pathLst>
              </a:custGeom>
              <a:grpFill/>
              <a:ln w="12700">
                <a:noFill/>
                <a:prstDash val="solid"/>
                <a:round/>
                <a:headEnd/>
                <a:tailEnd/>
              </a:ln>
            </p:spPr>
            <p:txBody>
              <a:bodyPr/>
              <a:lstStyle/>
              <a:p>
                <a:endParaRPr lang="de-DE"/>
              </a:p>
            </p:txBody>
          </p:sp>
          <p:sp>
            <p:nvSpPr>
              <p:cNvPr id="273" name="Freeform 92"/>
              <p:cNvSpPr>
                <a:spLocks noChangeAspect="1"/>
              </p:cNvSpPr>
              <p:nvPr/>
            </p:nvSpPr>
            <p:spPr bwMode="auto">
              <a:xfrm>
                <a:off x="1214" y="3753"/>
                <a:ext cx="32" cy="55"/>
              </a:xfrm>
              <a:custGeom>
                <a:avLst/>
                <a:gdLst>
                  <a:gd name="T0" fmla="*/ 0 w 68"/>
                  <a:gd name="T1" fmla="*/ 0 h 122"/>
                  <a:gd name="T2" fmla="*/ 0 w 68"/>
                  <a:gd name="T3" fmla="*/ 0 h 122"/>
                  <a:gd name="T4" fmla="*/ 0 w 68"/>
                  <a:gd name="T5" fmla="*/ 0 h 122"/>
                  <a:gd name="T6" fmla="*/ 0 w 68"/>
                  <a:gd name="T7" fmla="*/ 0 h 122"/>
                  <a:gd name="T8" fmla="*/ 0 w 68"/>
                  <a:gd name="T9" fmla="*/ 0 h 122"/>
                  <a:gd name="T10" fmla="*/ 0 w 68"/>
                  <a:gd name="T11" fmla="*/ 0 h 122"/>
                  <a:gd name="T12" fmla="*/ 0 w 68"/>
                  <a:gd name="T13" fmla="*/ 0 h 122"/>
                  <a:gd name="T14" fmla="*/ 0 w 68"/>
                  <a:gd name="T15" fmla="*/ 0 h 122"/>
                  <a:gd name="T16" fmla="*/ 0 w 68"/>
                  <a:gd name="T17" fmla="*/ 0 h 122"/>
                  <a:gd name="T18" fmla="*/ 0 w 68"/>
                  <a:gd name="T19" fmla="*/ 0 h 122"/>
                  <a:gd name="T20" fmla="*/ 0 w 68"/>
                  <a:gd name="T21" fmla="*/ 0 h 122"/>
                  <a:gd name="T22" fmla="*/ 0 w 68"/>
                  <a:gd name="T23" fmla="*/ 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122"/>
                  <a:gd name="T38" fmla="*/ 68 w 68"/>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122">
                    <a:moveTo>
                      <a:pt x="68" y="0"/>
                    </a:moveTo>
                    <a:lnTo>
                      <a:pt x="46" y="26"/>
                    </a:lnTo>
                    <a:lnTo>
                      <a:pt x="20" y="26"/>
                    </a:lnTo>
                    <a:lnTo>
                      <a:pt x="0" y="41"/>
                    </a:lnTo>
                    <a:lnTo>
                      <a:pt x="4" y="62"/>
                    </a:lnTo>
                    <a:lnTo>
                      <a:pt x="4" y="96"/>
                    </a:lnTo>
                    <a:lnTo>
                      <a:pt x="20" y="122"/>
                    </a:lnTo>
                    <a:lnTo>
                      <a:pt x="38" y="115"/>
                    </a:lnTo>
                    <a:lnTo>
                      <a:pt x="42" y="100"/>
                    </a:lnTo>
                    <a:lnTo>
                      <a:pt x="61" y="66"/>
                    </a:lnTo>
                    <a:lnTo>
                      <a:pt x="61" y="48"/>
                    </a:lnTo>
                    <a:lnTo>
                      <a:pt x="68" y="0"/>
                    </a:lnTo>
                    <a:close/>
                  </a:path>
                </a:pathLst>
              </a:custGeom>
              <a:grpFill/>
              <a:ln w="12700">
                <a:noFill/>
                <a:prstDash val="solid"/>
                <a:round/>
                <a:headEnd/>
                <a:tailEnd/>
              </a:ln>
            </p:spPr>
            <p:txBody>
              <a:bodyPr/>
              <a:lstStyle/>
              <a:p>
                <a:endParaRPr lang="de-DE"/>
              </a:p>
            </p:txBody>
          </p:sp>
          <p:sp>
            <p:nvSpPr>
              <p:cNvPr id="274" name="Freeform 93"/>
              <p:cNvSpPr>
                <a:spLocks noChangeAspect="1"/>
              </p:cNvSpPr>
              <p:nvPr/>
            </p:nvSpPr>
            <p:spPr bwMode="auto">
              <a:xfrm>
                <a:off x="889" y="3398"/>
                <a:ext cx="357" cy="337"/>
              </a:xfrm>
              <a:custGeom>
                <a:avLst/>
                <a:gdLst>
                  <a:gd name="T0" fmla="*/ 0 w 764"/>
                  <a:gd name="T1" fmla="*/ 0 h 746"/>
                  <a:gd name="T2" fmla="*/ 0 w 764"/>
                  <a:gd name="T3" fmla="*/ 0 h 746"/>
                  <a:gd name="T4" fmla="*/ 0 w 764"/>
                  <a:gd name="T5" fmla="*/ 1 h 746"/>
                  <a:gd name="T6" fmla="*/ 0 w 764"/>
                  <a:gd name="T7" fmla="*/ 1 h 746"/>
                  <a:gd name="T8" fmla="*/ 0 w 764"/>
                  <a:gd name="T9" fmla="*/ 1 h 746"/>
                  <a:gd name="T10" fmla="*/ 0 w 764"/>
                  <a:gd name="T11" fmla="*/ 1 h 746"/>
                  <a:gd name="T12" fmla="*/ 0 w 764"/>
                  <a:gd name="T13" fmla="*/ 2 h 746"/>
                  <a:gd name="T14" fmla="*/ 0 w 764"/>
                  <a:gd name="T15" fmla="*/ 2 h 746"/>
                  <a:gd name="T16" fmla="*/ 0 w 764"/>
                  <a:gd name="T17" fmla="*/ 2 h 746"/>
                  <a:gd name="T18" fmla="*/ 0 w 764"/>
                  <a:gd name="T19" fmla="*/ 2 h 746"/>
                  <a:gd name="T20" fmla="*/ 0 w 764"/>
                  <a:gd name="T21" fmla="*/ 2 h 746"/>
                  <a:gd name="T22" fmla="*/ 0 w 764"/>
                  <a:gd name="T23" fmla="*/ 2 h 746"/>
                  <a:gd name="T24" fmla="*/ 0 w 764"/>
                  <a:gd name="T25" fmla="*/ 3 h 746"/>
                  <a:gd name="T26" fmla="*/ 1 w 764"/>
                  <a:gd name="T27" fmla="*/ 3 h 746"/>
                  <a:gd name="T28" fmla="*/ 1 w 764"/>
                  <a:gd name="T29" fmla="*/ 3 h 746"/>
                  <a:gd name="T30" fmla="*/ 2 w 764"/>
                  <a:gd name="T31" fmla="*/ 3 h 746"/>
                  <a:gd name="T32" fmla="*/ 2 w 764"/>
                  <a:gd name="T33" fmla="*/ 3 h 746"/>
                  <a:gd name="T34" fmla="*/ 2 w 764"/>
                  <a:gd name="T35" fmla="*/ 3 h 746"/>
                  <a:gd name="T36" fmla="*/ 3 w 764"/>
                  <a:gd name="T37" fmla="*/ 3 h 746"/>
                  <a:gd name="T38" fmla="*/ 3 w 764"/>
                  <a:gd name="T39" fmla="*/ 3 h 746"/>
                  <a:gd name="T40" fmla="*/ 3 w 764"/>
                  <a:gd name="T41" fmla="*/ 3 h 746"/>
                  <a:gd name="T42" fmla="*/ 3 w 764"/>
                  <a:gd name="T43" fmla="*/ 2 h 746"/>
                  <a:gd name="T44" fmla="*/ 3 w 764"/>
                  <a:gd name="T45" fmla="*/ 2 h 746"/>
                  <a:gd name="T46" fmla="*/ 3 w 764"/>
                  <a:gd name="T47" fmla="*/ 2 h 746"/>
                  <a:gd name="T48" fmla="*/ 3 w 764"/>
                  <a:gd name="T49" fmla="*/ 2 h 746"/>
                  <a:gd name="T50" fmla="*/ 3 w 764"/>
                  <a:gd name="T51" fmla="*/ 2 h 746"/>
                  <a:gd name="T52" fmla="*/ 3 w 764"/>
                  <a:gd name="T53" fmla="*/ 2 h 746"/>
                  <a:gd name="T54" fmla="*/ 3 w 764"/>
                  <a:gd name="T55" fmla="*/ 2 h 746"/>
                  <a:gd name="T56" fmla="*/ 3 w 764"/>
                  <a:gd name="T57" fmla="*/ 1 h 746"/>
                  <a:gd name="T58" fmla="*/ 3 w 764"/>
                  <a:gd name="T59" fmla="*/ 1 h 746"/>
                  <a:gd name="T60" fmla="*/ 3 w 764"/>
                  <a:gd name="T61" fmla="*/ 1 h 746"/>
                  <a:gd name="T62" fmla="*/ 4 w 764"/>
                  <a:gd name="T63" fmla="*/ 1 h 746"/>
                  <a:gd name="T64" fmla="*/ 3 w 764"/>
                  <a:gd name="T65" fmla="*/ 1 h 746"/>
                  <a:gd name="T66" fmla="*/ 3 w 764"/>
                  <a:gd name="T67" fmla="*/ 1 h 746"/>
                  <a:gd name="T68" fmla="*/ 3 w 764"/>
                  <a:gd name="T69" fmla="*/ 0 h 746"/>
                  <a:gd name="T70" fmla="*/ 3 w 764"/>
                  <a:gd name="T71" fmla="*/ 0 h 746"/>
                  <a:gd name="T72" fmla="*/ 3 w 764"/>
                  <a:gd name="T73" fmla="*/ 0 h 746"/>
                  <a:gd name="T74" fmla="*/ 2 w 764"/>
                  <a:gd name="T75" fmla="*/ 0 h 746"/>
                  <a:gd name="T76" fmla="*/ 2 w 764"/>
                  <a:gd name="T77" fmla="*/ 0 h 746"/>
                  <a:gd name="T78" fmla="*/ 2 w 764"/>
                  <a:gd name="T79" fmla="*/ 0 h 746"/>
                  <a:gd name="T80" fmla="*/ 1 w 764"/>
                  <a:gd name="T81" fmla="*/ 0 h 746"/>
                  <a:gd name="T82" fmla="*/ 1 w 764"/>
                  <a:gd name="T83" fmla="*/ 0 h 746"/>
                  <a:gd name="T84" fmla="*/ 1 w 764"/>
                  <a:gd name="T85" fmla="*/ 0 h 746"/>
                  <a:gd name="T86" fmla="*/ 1 w 764"/>
                  <a:gd name="T87" fmla="*/ 0 h 746"/>
                  <a:gd name="T88" fmla="*/ 1 w 764"/>
                  <a:gd name="T89" fmla="*/ 0 h 746"/>
                  <a:gd name="T90" fmla="*/ 1 w 764"/>
                  <a:gd name="T91" fmla="*/ 0 h 746"/>
                  <a:gd name="T92" fmla="*/ 1 w 764"/>
                  <a:gd name="T93" fmla="*/ 0 h 746"/>
                  <a:gd name="T94" fmla="*/ 0 w 764"/>
                  <a:gd name="T95" fmla="*/ 0 h 746"/>
                  <a:gd name="T96" fmla="*/ 0 w 764"/>
                  <a:gd name="T97" fmla="*/ 0 h 746"/>
                  <a:gd name="T98" fmla="*/ 0 w 764"/>
                  <a:gd name="T99" fmla="*/ 0 h 7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4"/>
                  <a:gd name="T151" fmla="*/ 0 h 746"/>
                  <a:gd name="T152" fmla="*/ 764 w 764"/>
                  <a:gd name="T153" fmla="*/ 746 h 7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4" h="746">
                    <a:moveTo>
                      <a:pt x="13" y="106"/>
                    </a:moveTo>
                    <a:lnTo>
                      <a:pt x="20" y="124"/>
                    </a:lnTo>
                    <a:lnTo>
                      <a:pt x="13" y="139"/>
                    </a:lnTo>
                    <a:lnTo>
                      <a:pt x="11" y="145"/>
                    </a:lnTo>
                    <a:lnTo>
                      <a:pt x="0" y="141"/>
                    </a:lnTo>
                    <a:lnTo>
                      <a:pt x="4" y="150"/>
                    </a:lnTo>
                    <a:lnTo>
                      <a:pt x="4" y="159"/>
                    </a:lnTo>
                    <a:lnTo>
                      <a:pt x="13" y="174"/>
                    </a:lnTo>
                    <a:lnTo>
                      <a:pt x="30" y="169"/>
                    </a:lnTo>
                    <a:lnTo>
                      <a:pt x="52" y="193"/>
                    </a:lnTo>
                    <a:lnTo>
                      <a:pt x="61" y="209"/>
                    </a:lnTo>
                    <a:lnTo>
                      <a:pt x="74" y="221"/>
                    </a:lnTo>
                    <a:lnTo>
                      <a:pt x="91" y="221"/>
                    </a:lnTo>
                    <a:lnTo>
                      <a:pt x="98" y="235"/>
                    </a:lnTo>
                    <a:lnTo>
                      <a:pt x="113" y="248"/>
                    </a:lnTo>
                    <a:lnTo>
                      <a:pt x="122" y="250"/>
                    </a:lnTo>
                    <a:lnTo>
                      <a:pt x="124" y="256"/>
                    </a:lnTo>
                    <a:lnTo>
                      <a:pt x="119" y="268"/>
                    </a:lnTo>
                    <a:lnTo>
                      <a:pt x="119" y="279"/>
                    </a:lnTo>
                    <a:lnTo>
                      <a:pt x="117" y="290"/>
                    </a:lnTo>
                    <a:lnTo>
                      <a:pt x="113" y="309"/>
                    </a:lnTo>
                    <a:lnTo>
                      <a:pt x="128" y="327"/>
                    </a:lnTo>
                    <a:lnTo>
                      <a:pt x="145" y="340"/>
                    </a:lnTo>
                    <a:lnTo>
                      <a:pt x="145" y="349"/>
                    </a:lnTo>
                    <a:lnTo>
                      <a:pt x="143" y="381"/>
                    </a:lnTo>
                    <a:lnTo>
                      <a:pt x="139" y="407"/>
                    </a:lnTo>
                    <a:lnTo>
                      <a:pt x="143" y="418"/>
                    </a:lnTo>
                    <a:lnTo>
                      <a:pt x="158" y="429"/>
                    </a:lnTo>
                    <a:lnTo>
                      <a:pt x="158" y="451"/>
                    </a:lnTo>
                    <a:lnTo>
                      <a:pt x="158" y="466"/>
                    </a:lnTo>
                    <a:lnTo>
                      <a:pt x="141" y="444"/>
                    </a:lnTo>
                    <a:lnTo>
                      <a:pt x="132" y="429"/>
                    </a:lnTo>
                    <a:lnTo>
                      <a:pt x="126" y="433"/>
                    </a:lnTo>
                    <a:lnTo>
                      <a:pt x="130" y="444"/>
                    </a:lnTo>
                    <a:lnTo>
                      <a:pt x="124" y="457"/>
                    </a:lnTo>
                    <a:lnTo>
                      <a:pt x="115" y="470"/>
                    </a:lnTo>
                    <a:lnTo>
                      <a:pt x="109" y="479"/>
                    </a:lnTo>
                    <a:lnTo>
                      <a:pt x="117" y="488"/>
                    </a:lnTo>
                    <a:lnTo>
                      <a:pt x="111" y="498"/>
                    </a:lnTo>
                    <a:lnTo>
                      <a:pt x="98" y="511"/>
                    </a:lnTo>
                    <a:lnTo>
                      <a:pt x="96" y="522"/>
                    </a:lnTo>
                    <a:lnTo>
                      <a:pt x="89" y="535"/>
                    </a:lnTo>
                    <a:lnTo>
                      <a:pt x="69" y="559"/>
                    </a:lnTo>
                    <a:lnTo>
                      <a:pt x="57" y="583"/>
                    </a:lnTo>
                    <a:lnTo>
                      <a:pt x="57" y="587"/>
                    </a:lnTo>
                    <a:lnTo>
                      <a:pt x="63" y="594"/>
                    </a:lnTo>
                    <a:lnTo>
                      <a:pt x="56" y="605"/>
                    </a:lnTo>
                    <a:lnTo>
                      <a:pt x="59" y="618"/>
                    </a:lnTo>
                    <a:lnTo>
                      <a:pt x="70" y="635"/>
                    </a:lnTo>
                    <a:lnTo>
                      <a:pt x="117" y="661"/>
                    </a:lnTo>
                    <a:lnTo>
                      <a:pt x="150" y="689"/>
                    </a:lnTo>
                    <a:lnTo>
                      <a:pt x="161" y="685"/>
                    </a:lnTo>
                    <a:lnTo>
                      <a:pt x="178" y="679"/>
                    </a:lnTo>
                    <a:lnTo>
                      <a:pt x="236" y="703"/>
                    </a:lnTo>
                    <a:lnTo>
                      <a:pt x="244" y="711"/>
                    </a:lnTo>
                    <a:lnTo>
                      <a:pt x="249" y="726"/>
                    </a:lnTo>
                    <a:lnTo>
                      <a:pt x="259" y="731"/>
                    </a:lnTo>
                    <a:lnTo>
                      <a:pt x="272" y="733"/>
                    </a:lnTo>
                    <a:lnTo>
                      <a:pt x="292" y="744"/>
                    </a:lnTo>
                    <a:lnTo>
                      <a:pt x="325" y="746"/>
                    </a:lnTo>
                    <a:lnTo>
                      <a:pt x="335" y="733"/>
                    </a:lnTo>
                    <a:lnTo>
                      <a:pt x="338" y="718"/>
                    </a:lnTo>
                    <a:lnTo>
                      <a:pt x="338" y="702"/>
                    </a:lnTo>
                    <a:lnTo>
                      <a:pt x="353" y="689"/>
                    </a:lnTo>
                    <a:lnTo>
                      <a:pt x="381" y="674"/>
                    </a:lnTo>
                    <a:lnTo>
                      <a:pt x="394" y="672"/>
                    </a:lnTo>
                    <a:lnTo>
                      <a:pt x="409" y="664"/>
                    </a:lnTo>
                    <a:lnTo>
                      <a:pt x="422" y="664"/>
                    </a:lnTo>
                    <a:lnTo>
                      <a:pt x="437" y="674"/>
                    </a:lnTo>
                    <a:lnTo>
                      <a:pt x="448" y="687"/>
                    </a:lnTo>
                    <a:lnTo>
                      <a:pt x="461" y="687"/>
                    </a:lnTo>
                    <a:lnTo>
                      <a:pt x="472" y="690"/>
                    </a:lnTo>
                    <a:lnTo>
                      <a:pt x="494" y="692"/>
                    </a:lnTo>
                    <a:lnTo>
                      <a:pt x="509" y="711"/>
                    </a:lnTo>
                    <a:lnTo>
                      <a:pt x="522" y="720"/>
                    </a:lnTo>
                    <a:lnTo>
                      <a:pt x="541" y="726"/>
                    </a:lnTo>
                    <a:lnTo>
                      <a:pt x="557" y="735"/>
                    </a:lnTo>
                    <a:lnTo>
                      <a:pt x="566" y="737"/>
                    </a:lnTo>
                    <a:lnTo>
                      <a:pt x="589" y="714"/>
                    </a:lnTo>
                    <a:lnTo>
                      <a:pt x="604" y="711"/>
                    </a:lnTo>
                    <a:lnTo>
                      <a:pt x="615" y="702"/>
                    </a:lnTo>
                    <a:lnTo>
                      <a:pt x="631" y="690"/>
                    </a:lnTo>
                    <a:lnTo>
                      <a:pt x="652" y="689"/>
                    </a:lnTo>
                    <a:lnTo>
                      <a:pt x="650" y="663"/>
                    </a:lnTo>
                    <a:lnTo>
                      <a:pt x="646" y="655"/>
                    </a:lnTo>
                    <a:lnTo>
                      <a:pt x="637" y="642"/>
                    </a:lnTo>
                    <a:lnTo>
                      <a:pt x="630" y="644"/>
                    </a:lnTo>
                    <a:lnTo>
                      <a:pt x="622" y="642"/>
                    </a:lnTo>
                    <a:lnTo>
                      <a:pt x="615" y="631"/>
                    </a:lnTo>
                    <a:lnTo>
                      <a:pt x="613" y="605"/>
                    </a:lnTo>
                    <a:lnTo>
                      <a:pt x="628" y="588"/>
                    </a:lnTo>
                    <a:lnTo>
                      <a:pt x="617" y="574"/>
                    </a:lnTo>
                    <a:lnTo>
                      <a:pt x="617" y="568"/>
                    </a:lnTo>
                    <a:lnTo>
                      <a:pt x="639" y="546"/>
                    </a:lnTo>
                    <a:lnTo>
                      <a:pt x="639" y="538"/>
                    </a:lnTo>
                    <a:lnTo>
                      <a:pt x="635" y="511"/>
                    </a:lnTo>
                    <a:lnTo>
                      <a:pt x="648" y="498"/>
                    </a:lnTo>
                    <a:lnTo>
                      <a:pt x="637" y="483"/>
                    </a:lnTo>
                    <a:lnTo>
                      <a:pt x="637" y="472"/>
                    </a:lnTo>
                    <a:lnTo>
                      <a:pt x="635" y="453"/>
                    </a:lnTo>
                    <a:lnTo>
                      <a:pt x="630" y="448"/>
                    </a:lnTo>
                    <a:lnTo>
                      <a:pt x="617" y="448"/>
                    </a:lnTo>
                    <a:lnTo>
                      <a:pt x="605" y="451"/>
                    </a:lnTo>
                    <a:lnTo>
                      <a:pt x="602" y="455"/>
                    </a:lnTo>
                    <a:lnTo>
                      <a:pt x="594" y="462"/>
                    </a:lnTo>
                    <a:lnTo>
                      <a:pt x="583" y="466"/>
                    </a:lnTo>
                    <a:lnTo>
                      <a:pt x="579" y="455"/>
                    </a:lnTo>
                    <a:lnTo>
                      <a:pt x="587" y="446"/>
                    </a:lnTo>
                    <a:lnTo>
                      <a:pt x="591" y="438"/>
                    </a:lnTo>
                    <a:lnTo>
                      <a:pt x="591" y="429"/>
                    </a:lnTo>
                    <a:lnTo>
                      <a:pt x="611" y="409"/>
                    </a:lnTo>
                    <a:lnTo>
                      <a:pt x="622" y="405"/>
                    </a:lnTo>
                    <a:lnTo>
                      <a:pt x="624" y="390"/>
                    </a:lnTo>
                    <a:lnTo>
                      <a:pt x="635" y="377"/>
                    </a:lnTo>
                    <a:lnTo>
                      <a:pt x="667" y="353"/>
                    </a:lnTo>
                    <a:lnTo>
                      <a:pt x="676" y="353"/>
                    </a:lnTo>
                    <a:lnTo>
                      <a:pt x="680" y="344"/>
                    </a:lnTo>
                    <a:lnTo>
                      <a:pt x="691" y="333"/>
                    </a:lnTo>
                    <a:lnTo>
                      <a:pt x="700" y="333"/>
                    </a:lnTo>
                    <a:lnTo>
                      <a:pt x="705" y="327"/>
                    </a:lnTo>
                    <a:lnTo>
                      <a:pt x="710" y="323"/>
                    </a:lnTo>
                    <a:lnTo>
                      <a:pt x="718" y="310"/>
                    </a:lnTo>
                    <a:lnTo>
                      <a:pt x="725" y="290"/>
                    </a:lnTo>
                    <a:lnTo>
                      <a:pt x="727" y="277"/>
                    </a:lnTo>
                    <a:lnTo>
                      <a:pt x="727" y="266"/>
                    </a:lnTo>
                    <a:lnTo>
                      <a:pt x="738" y="252"/>
                    </a:lnTo>
                    <a:lnTo>
                      <a:pt x="755" y="243"/>
                    </a:lnTo>
                    <a:lnTo>
                      <a:pt x="764" y="234"/>
                    </a:lnTo>
                    <a:lnTo>
                      <a:pt x="764" y="230"/>
                    </a:lnTo>
                    <a:lnTo>
                      <a:pt x="749" y="219"/>
                    </a:lnTo>
                    <a:lnTo>
                      <a:pt x="742" y="215"/>
                    </a:lnTo>
                    <a:lnTo>
                      <a:pt x="720" y="213"/>
                    </a:lnTo>
                    <a:lnTo>
                      <a:pt x="694" y="209"/>
                    </a:lnTo>
                    <a:lnTo>
                      <a:pt x="685" y="208"/>
                    </a:lnTo>
                    <a:lnTo>
                      <a:pt x="676" y="204"/>
                    </a:lnTo>
                    <a:lnTo>
                      <a:pt x="667" y="195"/>
                    </a:lnTo>
                    <a:lnTo>
                      <a:pt x="659" y="180"/>
                    </a:lnTo>
                    <a:lnTo>
                      <a:pt x="652" y="171"/>
                    </a:lnTo>
                    <a:lnTo>
                      <a:pt x="642" y="167"/>
                    </a:lnTo>
                    <a:lnTo>
                      <a:pt x="631" y="163"/>
                    </a:lnTo>
                    <a:lnTo>
                      <a:pt x="626" y="161"/>
                    </a:lnTo>
                    <a:lnTo>
                      <a:pt x="611" y="148"/>
                    </a:lnTo>
                    <a:lnTo>
                      <a:pt x="592" y="133"/>
                    </a:lnTo>
                    <a:lnTo>
                      <a:pt x="581" y="119"/>
                    </a:lnTo>
                    <a:lnTo>
                      <a:pt x="568" y="115"/>
                    </a:lnTo>
                    <a:lnTo>
                      <a:pt x="561" y="109"/>
                    </a:lnTo>
                    <a:lnTo>
                      <a:pt x="555" y="95"/>
                    </a:lnTo>
                    <a:lnTo>
                      <a:pt x="539" y="76"/>
                    </a:lnTo>
                    <a:lnTo>
                      <a:pt x="535" y="63"/>
                    </a:lnTo>
                    <a:lnTo>
                      <a:pt x="522" y="50"/>
                    </a:lnTo>
                    <a:lnTo>
                      <a:pt x="516" y="39"/>
                    </a:lnTo>
                    <a:lnTo>
                      <a:pt x="509" y="30"/>
                    </a:lnTo>
                    <a:lnTo>
                      <a:pt x="496" y="20"/>
                    </a:lnTo>
                    <a:lnTo>
                      <a:pt x="483" y="6"/>
                    </a:lnTo>
                    <a:lnTo>
                      <a:pt x="472" y="0"/>
                    </a:lnTo>
                    <a:lnTo>
                      <a:pt x="444" y="2"/>
                    </a:lnTo>
                    <a:lnTo>
                      <a:pt x="433" y="2"/>
                    </a:lnTo>
                    <a:lnTo>
                      <a:pt x="418" y="13"/>
                    </a:lnTo>
                    <a:lnTo>
                      <a:pt x="427" y="22"/>
                    </a:lnTo>
                    <a:lnTo>
                      <a:pt x="416" y="35"/>
                    </a:lnTo>
                    <a:lnTo>
                      <a:pt x="388" y="70"/>
                    </a:lnTo>
                    <a:lnTo>
                      <a:pt x="374" y="78"/>
                    </a:lnTo>
                    <a:lnTo>
                      <a:pt x="335" y="82"/>
                    </a:lnTo>
                    <a:lnTo>
                      <a:pt x="318" y="87"/>
                    </a:lnTo>
                    <a:lnTo>
                      <a:pt x="309" y="96"/>
                    </a:lnTo>
                    <a:lnTo>
                      <a:pt x="305" y="104"/>
                    </a:lnTo>
                    <a:lnTo>
                      <a:pt x="290" y="100"/>
                    </a:lnTo>
                    <a:lnTo>
                      <a:pt x="266" y="104"/>
                    </a:lnTo>
                    <a:lnTo>
                      <a:pt x="251" y="102"/>
                    </a:lnTo>
                    <a:lnTo>
                      <a:pt x="238" y="93"/>
                    </a:lnTo>
                    <a:lnTo>
                      <a:pt x="229" y="82"/>
                    </a:lnTo>
                    <a:lnTo>
                      <a:pt x="220" y="78"/>
                    </a:lnTo>
                    <a:lnTo>
                      <a:pt x="227" y="69"/>
                    </a:lnTo>
                    <a:lnTo>
                      <a:pt x="216" y="59"/>
                    </a:lnTo>
                    <a:lnTo>
                      <a:pt x="207" y="57"/>
                    </a:lnTo>
                    <a:lnTo>
                      <a:pt x="199" y="56"/>
                    </a:lnTo>
                    <a:lnTo>
                      <a:pt x="198" y="59"/>
                    </a:lnTo>
                    <a:lnTo>
                      <a:pt x="205" y="67"/>
                    </a:lnTo>
                    <a:lnTo>
                      <a:pt x="201" y="72"/>
                    </a:lnTo>
                    <a:lnTo>
                      <a:pt x="205" y="83"/>
                    </a:lnTo>
                    <a:lnTo>
                      <a:pt x="207" y="96"/>
                    </a:lnTo>
                    <a:lnTo>
                      <a:pt x="207" y="106"/>
                    </a:lnTo>
                    <a:lnTo>
                      <a:pt x="205" y="108"/>
                    </a:lnTo>
                    <a:lnTo>
                      <a:pt x="198" y="113"/>
                    </a:lnTo>
                    <a:lnTo>
                      <a:pt x="196" y="122"/>
                    </a:lnTo>
                    <a:lnTo>
                      <a:pt x="196" y="132"/>
                    </a:lnTo>
                    <a:lnTo>
                      <a:pt x="194" y="139"/>
                    </a:lnTo>
                    <a:lnTo>
                      <a:pt x="182" y="137"/>
                    </a:lnTo>
                    <a:lnTo>
                      <a:pt x="169" y="130"/>
                    </a:lnTo>
                    <a:lnTo>
                      <a:pt x="161" y="137"/>
                    </a:lnTo>
                    <a:lnTo>
                      <a:pt x="148" y="128"/>
                    </a:lnTo>
                    <a:lnTo>
                      <a:pt x="141" y="126"/>
                    </a:lnTo>
                    <a:lnTo>
                      <a:pt x="132" y="133"/>
                    </a:lnTo>
                    <a:lnTo>
                      <a:pt x="124" y="132"/>
                    </a:lnTo>
                    <a:lnTo>
                      <a:pt x="124" y="126"/>
                    </a:lnTo>
                    <a:lnTo>
                      <a:pt x="93" y="96"/>
                    </a:lnTo>
                    <a:lnTo>
                      <a:pt x="85" y="95"/>
                    </a:lnTo>
                    <a:lnTo>
                      <a:pt x="80" y="100"/>
                    </a:lnTo>
                    <a:lnTo>
                      <a:pt x="67" y="106"/>
                    </a:lnTo>
                    <a:lnTo>
                      <a:pt x="59" y="108"/>
                    </a:lnTo>
                    <a:lnTo>
                      <a:pt x="50" y="98"/>
                    </a:lnTo>
                    <a:lnTo>
                      <a:pt x="28" y="98"/>
                    </a:lnTo>
                    <a:lnTo>
                      <a:pt x="13" y="106"/>
                    </a:lnTo>
                    <a:close/>
                  </a:path>
                </a:pathLst>
              </a:custGeom>
              <a:grpFill/>
              <a:ln w="12700">
                <a:noFill/>
                <a:prstDash val="solid"/>
                <a:round/>
                <a:headEnd/>
                <a:tailEnd/>
              </a:ln>
            </p:spPr>
            <p:txBody>
              <a:bodyPr/>
              <a:lstStyle/>
              <a:p>
                <a:endParaRPr lang="de-DE"/>
              </a:p>
            </p:txBody>
          </p:sp>
          <p:sp>
            <p:nvSpPr>
              <p:cNvPr id="275" name="Freeform 94"/>
              <p:cNvSpPr>
                <a:spLocks noChangeAspect="1"/>
              </p:cNvSpPr>
              <p:nvPr/>
            </p:nvSpPr>
            <p:spPr bwMode="auto">
              <a:xfrm>
                <a:off x="1585" y="3173"/>
                <a:ext cx="174" cy="87"/>
              </a:xfrm>
              <a:custGeom>
                <a:avLst/>
                <a:gdLst>
                  <a:gd name="T0" fmla="*/ 0 w 371"/>
                  <a:gd name="T1" fmla="*/ 0 h 194"/>
                  <a:gd name="T2" fmla="*/ 0 w 371"/>
                  <a:gd name="T3" fmla="*/ 0 h 194"/>
                  <a:gd name="T4" fmla="*/ 0 w 371"/>
                  <a:gd name="T5" fmla="*/ 0 h 194"/>
                  <a:gd name="T6" fmla="*/ 0 w 371"/>
                  <a:gd name="T7" fmla="*/ 0 h 194"/>
                  <a:gd name="T8" fmla="*/ 0 w 371"/>
                  <a:gd name="T9" fmla="*/ 0 h 194"/>
                  <a:gd name="T10" fmla="*/ 0 w 371"/>
                  <a:gd name="T11" fmla="*/ 0 h 194"/>
                  <a:gd name="T12" fmla="*/ 0 w 371"/>
                  <a:gd name="T13" fmla="*/ 0 h 194"/>
                  <a:gd name="T14" fmla="*/ 0 w 371"/>
                  <a:gd name="T15" fmla="*/ 0 h 194"/>
                  <a:gd name="T16" fmla="*/ 0 w 371"/>
                  <a:gd name="T17" fmla="*/ 0 h 194"/>
                  <a:gd name="T18" fmla="*/ 0 w 371"/>
                  <a:gd name="T19" fmla="*/ 0 h 194"/>
                  <a:gd name="T20" fmla="*/ 0 w 371"/>
                  <a:gd name="T21" fmla="*/ 0 h 194"/>
                  <a:gd name="T22" fmla="*/ 0 w 371"/>
                  <a:gd name="T23" fmla="*/ 0 h 194"/>
                  <a:gd name="T24" fmla="*/ 0 w 371"/>
                  <a:gd name="T25" fmla="*/ 0 h 194"/>
                  <a:gd name="T26" fmla="*/ 0 w 371"/>
                  <a:gd name="T27" fmla="*/ 0 h 194"/>
                  <a:gd name="T28" fmla="*/ 1 w 371"/>
                  <a:gd name="T29" fmla="*/ 0 h 194"/>
                  <a:gd name="T30" fmla="*/ 1 w 371"/>
                  <a:gd name="T31" fmla="*/ 0 h 194"/>
                  <a:gd name="T32" fmla="*/ 1 w 371"/>
                  <a:gd name="T33" fmla="*/ 0 h 194"/>
                  <a:gd name="T34" fmla="*/ 1 w 371"/>
                  <a:gd name="T35" fmla="*/ 0 h 194"/>
                  <a:gd name="T36" fmla="*/ 1 w 371"/>
                  <a:gd name="T37" fmla="*/ 1 h 194"/>
                  <a:gd name="T38" fmla="*/ 1 w 371"/>
                  <a:gd name="T39" fmla="*/ 1 h 194"/>
                  <a:gd name="T40" fmla="*/ 2 w 371"/>
                  <a:gd name="T41" fmla="*/ 0 h 194"/>
                  <a:gd name="T42" fmla="*/ 2 w 371"/>
                  <a:gd name="T43" fmla="*/ 0 h 194"/>
                  <a:gd name="T44" fmla="*/ 2 w 371"/>
                  <a:gd name="T45" fmla="*/ 0 h 194"/>
                  <a:gd name="T46" fmla="*/ 2 w 371"/>
                  <a:gd name="T47" fmla="*/ 0 h 194"/>
                  <a:gd name="T48" fmla="*/ 2 w 371"/>
                  <a:gd name="T49" fmla="*/ 0 h 194"/>
                  <a:gd name="T50" fmla="*/ 1 w 371"/>
                  <a:gd name="T51" fmla="*/ 0 h 194"/>
                  <a:gd name="T52" fmla="*/ 1 w 371"/>
                  <a:gd name="T53" fmla="*/ 0 h 194"/>
                  <a:gd name="T54" fmla="*/ 1 w 371"/>
                  <a:gd name="T55" fmla="*/ 0 h 194"/>
                  <a:gd name="T56" fmla="*/ 1 w 371"/>
                  <a:gd name="T57" fmla="*/ 0 h 194"/>
                  <a:gd name="T58" fmla="*/ 1 w 371"/>
                  <a:gd name="T59" fmla="*/ 0 h 194"/>
                  <a:gd name="T60" fmla="*/ 1 w 371"/>
                  <a:gd name="T61" fmla="*/ 0 h 194"/>
                  <a:gd name="T62" fmla="*/ 1 w 371"/>
                  <a:gd name="T63" fmla="*/ 0 h 194"/>
                  <a:gd name="T64" fmla="*/ 1 w 371"/>
                  <a:gd name="T65" fmla="*/ 0 h 194"/>
                  <a:gd name="T66" fmla="*/ 0 w 371"/>
                  <a:gd name="T67" fmla="*/ 0 h 194"/>
                  <a:gd name="T68" fmla="*/ 0 w 371"/>
                  <a:gd name="T69" fmla="*/ 0 h 1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1"/>
                  <a:gd name="T106" fmla="*/ 0 h 194"/>
                  <a:gd name="T107" fmla="*/ 371 w 371"/>
                  <a:gd name="T108" fmla="*/ 194 h 1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1" h="194">
                    <a:moveTo>
                      <a:pt x="109" y="76"/>
                    </a:moveTo>
                    <a:lnTo>
                      <a:pt x="91" y="65"/>
                    </a:lnTo>
                    <a:lnTo>
                      <a:pt x="87" y="52"/>
                    </a:lnTo>
                    <a:lnTo>
                      <a:pt x="83" y="39"/>
                    </a:lnTo>
                    <a:lnTo>
                      <a:pt x="74" y="26"/>
                    </a:lnTo>
                    <a:lnTo>
                      <a:pt x="59" y="26"/>
                    </a:lnTo>
                    <a:lnTo>
                      <a:pt x="48" y="32"/>
                    </a:lnTo>
                    <a:lnTo>
                      <a:pt x="33" y="46"/>
                    </a:lnTo>
                    <a:lnTo>
                      <a:pt x="15" y="80"/>
                    </a:lnTo>
                    <a:lnTo>
                      <a:pt x="17" y="89"/>
                    </a:lnTo>
                    <a:lnTo>
                      <a:pt x="17" y="98"/>
                    </a:lnTo>
                    <a:lnTo>
                      <a:pt x="13" y="104"/>
                    </a:lnTo>
                    <a:lnTo>
                      <a:pt x="6" y="111"/>
                    </a:lnTo>
                    <a:lnTo>
                      <a:pt x="0" y="119"/>
                    </a:lnTo>
                    <a:lnTo>
                      <a:pt x="4" y="128"/>
                    </a:lnTo>
                    <a:lnTo>
                      <a:pt x="4" y="149"/>
                    </a:lnTo>
                    <a:lnTo>
                      <a:pt x="7" y="165"/>
                    </a:lnTo>
                    <a:lnTo>
                      <a:pt x="15" y="169"/>
                    </a:lnTo>
                    <a:lnTo>
                      <a:pt x="30" y="163"/>
                    </a:lnTo>
                    <a:lnTo>
                      <a:pt x="48" y="152"/>
                    </a:lnTo>
                    <a:lnTo>
                      <a:pt x="56" y="145"/>
                    </a:lnTo>
                    <a:lnTo>
                      <a:pt x="70" y="149"/>
                    </a:lnTo>
                    <a:lnTo>
                      <a:pt x="85" y="152"/>
                    </a:lnTo>
                    <a:lnTo>
                      <a:pt x="98" y="156"/>
                    </a:lnTo>
                    <a:lnTo>
                      <a:pt x="107" y="160"/>
                    </a:lnTo>
                    <a:lnTo>
                      <a:pt x="126" y="149"/>
                    </a:lnTo>
                    <a:lnTo>
                      <a:pt x="135" y="149"/>
                    </a:lnTo>
                    <a:lnTo>
                      <a:pt x="144" y="154"/>
                    </a:lnTo>
                    <a:lnTo>
                      <a:pt x="157" y="158"/>
                    </a:lnTo>
                    <a:lnTo>
                      <a:pt x="168" y="149"/>
                    </a:lnTo>
                    <a:lnTo>
                      <a:pt x="185" y="145"/>
                    </a:lnTo>
                    <a:lnTo>
                      <a:pt x="196" y="147"/>
                    </a:lnTo>
                    <a:lnTo>
                      <a:pt x="205" y="163"/>
                    </a:lnTo>
                    <a:lnTo>
                      <a:pt x="224" y="165"/>
                    </a:lnTo>
                    <a:lnTo>
                      <a:pt x="247" y="163"/>
                    </a:lnTo>
                    <a:lnTo>
                      <a:pt x="262" y="181"/>
                    </a:lnTo>
                    <a:lnTo>
                      <a:pt x="273" y="192"/>
                    </a:lnTo>
                    <a:lnTo>
                      <a:pt x="284" y="194"/>
                    </a:lnTo>
                    <a:lnTo>
                      <a:pt x="301" y="187"/>
                    </a:lnTo>
                    <a:lnTo>
                      <a:pt x="317" y="185"/>
                    </a:lnTo>
                    <a:lnTo>
                      <a:pt x="328" y="176"/>
                    </a:lnTo>
                    <a:lnTo>
                      <a:pt x="334" y="167"/>
                    </a:lnTo>
                    <a:lnTo>
                      <a:pt x="354" y="145"/>
                    </a:lnTo>
                    <a:lnTo>
                      <a:pt x="365" y="134"/>
                    </a:lnTo>
                    <a:lnTo>
                      <a:pt x="371" y="117"/>
                    </a:lnTo>
                    <a:lnTo>
                      <a:pt x="367" y="91"/>
                    </a:lnTo>
                    <a:lnTo>
                      <a:pt x="358" y="85"/>
                    </a:lnTo>
                    <a:lnTo>
                      <a:pt x="341" y="69"/>
                    </a:lnTo>
                    <a:lnTo>
                      <a:pt x="334" y="52"/>
                    </a:lnTo>
                    <a:lnTo>
                      <a:pt x="327" y="33"/>
                    </a:lnTo>
                    <a:lnTo>
                      <a:pt x="312" y="20"/>
                    </a:lnTo>
                    <a:lnTo>
                      <a:pt x="303" y="19"/>
                    </a:lnTo>
                    <a:lnTo>
                      <a:pt x="273" y="20"/>
                    </a:lnTo>
                    <a:lnTo>
                      <a:pt x="260" y="30"/>
                    </a:lnTo>
                    <a:lnTo>
                      <a:pt x="251" y="33"/>
                    </a:lnTo>
                    <a:lnTo>
                      <a:pt x="235" y="19"/>
                    </a:lnTo>
                    <a:lnTo>
                      <a:pt x="222" y="13"/>
                    </a:lnTo>
                    <a:lnTo>
                      <a:pt x="213" y="4"/>
                    </a:lnTo>
                    <a:lnTo>
                      <a:pt x="207" y="2"/>
                    </a:lnTo>
                    <a:lnTo>
                      <a:pt x="191" y="0"/>
                    </a:lnTo>
                    <a:lnTo>
                      <a:pt x="178" y="4"/>
                    </a:lnTo>
                    <a:lnTo>
                      <a:pt x="167" y="4"/>
                    </a:lnTo>
                    <a:lnTo>
                      <a:pt x="161" y="9"/>
                    </a:lnTo>
                    <a:lnTo>
                      <a:pt x="155" y="19"/>
                    </a:lnTo>
                    <a:lnTo>
                      <a:pt x="155" y="39"/>
                    </a:lnTo>
                    <a:lnTo>
                      <a:pt x="159" y="61"/>
                    </a:lnTo>
                    <a:lnTo>
                      <a:pt x="159" y="71"/>
                    </a:lnTo>
                    <a:lnTo>
                      <a:pt x="144" y="85"/>
                    </a:lnTo>
                    <a:lnTo>
                      <a:pt x="135" y="93"/>
                    </a:lnTo>
                    <a:lnTo>
                      <a:pt x="128" y="84"/>
                    </a:lnTo>
                    <a:lnTo>
                      <a:pt x="109" y="76"/>
                    </a:lnTo>
                    <a:close/>
                  </a:path>
                </a:pathLst>
              </a:custGeom>
              <a:grpFill/>
              <a:ln w="12700">
                <a:noFill/>
                <a:prstDash val="solid"/>
                <a:round/>
                <a:headEnd/>
                <a:tailEnd/>
              </a:ln>
            </p:spPr>
            <p:txBody>
              <a:bodyPr/>
              <a:lstStyle/>
              <a:p>
                <a:endParaRPr lang="de-DE"/>
              </a:p>
            </p:txBody>
          </p:sp>
          <p:sp>
            <p:nvSpPr>
              <p:cNvPr id="276" name="Freeform 95"/>
              <p:cNvSpPr>
                <a:spLocks noChangeAspect="1"/>
              </p:cNvSpPr>
              <p:nvPr/>
            </p:nvSpPr>
            <p:spPr bwMode="auto">
              <a:xfrm>
                <a:off x="949" y="3208"/>
                <a:ext cx="38" cy="26"/>
              </a:xfrm>
              <a:custGeom>
                <a:avLst/>
                <a:gdLst>
                  <a:gd name="T0" fmla="*/ 20 w 38"/>
                  <a:gd name="T1" fmla="*/ 0 h 27"/>
                  <a:gd name="T2" fmla="*/ 36 w 38"/>
                  <a:gd name="T3" fmla="*/ 2 h 27"/>
                  <a:gd name="T4" fmla="*/ 38 w 38"/>
                  <a:gd name="T5" fmla="*/ 12 h 27"/>
                  <a:gd name="T6" fmla="*/ 21 w 38"/>
                  <a:gd name="T7" fmla="*/ 16 h 27"/>
                  <a:gd name="T8" fmla="*/ 2 w 38"/>
                  <a:gd name="T9" fmla="*/ 20 h 27"/>
                  <a:gd name="T10" fmla="*/ 0 w 38"/>
                  <a:gd name="T11" fmla="*/ 13 h 27"/>
                  <a:gd name="T12" fmla="*/ 20 w 38"/>
                  <a:gd name="T13" fmla="*/ 0 h 27"/>
                  <a:gd name="T14" fmla="*/ 0 60000 65536"/>
                  <a:gd name="T15" fmla="*/ 0 60000 65536"/>
                  <a:gd name="T16" fmla="*/ 0 60000 65536"/>
                  <a:gd name="T17" fmla="*/ 0 60000 65536"/>
                  <a:gd name="T18" fmla="*/ 0 60000 65536"/>
                  <a:gd name="T19" fmla="*/ 0 60000 65536"/>
                  <a:gd name="T20" fmla="*/ 0 60000 65536"/>
                  <a:gd name="T21" fmla="*/ 0 w 38"/>
                  <a:gd name="T22" fmla="*/ 0 h 27"/>
                  <a:gd name="T23" fmla="*/ 38 w 38"/>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7">
                    <a:moveTo>
                      <a:pt x="20" y="0"/>
                    </a:moveTo>
                    <a:lnTo>
                      <a:pt x="36" y="2"/>
                    </a:lnTo>
                    <a:lnTo>
                      <a:pt x="38" y="12"/>
                    </a:lnTo>
                    <a:lnTo>
                      <a:pt x="21" y="23"/>
                    </a:lnTo>
                    <a:lnTo>
                      <a:pt x="2" y="27"/>
                    </a:lnTo>
                    <a:lnTo>
                      <a:pt x="0" y="15"/>
                    </a:lnTo>
                    <a:lnTo>
                      <a:pt x="20" y="0"/>
                    </a:lnTo>
                    <a:close/>
                  </a:path>
                </a:pathLst>
              </a:custGeom>
              <a:grpFill/>
              <a:ln w="12700">
                <a:noFill/>
                <a:prstDash val="solid"/>
                <a:round/>
                <a:headEnd/>
                <a:tailEnd/>
              </a:ln>
            </p:spPr>
            <p:txBody>
              <a:bodyPr/>
              <a:lstStyle/>
              <a:p>
                <a:endParaRPr lang="de-DE"/>
              </a:p>
            </p:txBody>
          </p:sp>
          <p:sp>
            <p:nvSpPr>
              <p:cNvPr id="277" name="Freeform 96"/>
              <p:cNvSpPr>
                <a:spLocks noChangeAspect="1"/>
              </p:cNvSpPr>
              <p:nvPr/>
            </p:nvSpPr>
            <p:spPr bwMode="auto">
              <a:xfrm>
                <a:off x="938" y="3129"/>
                <a:ext cx="36" cy="26"/>
              </a:xfrm>
              <a:custGeom>
                <a:avLst/>
                <a:gdLst>
                  <a:gd name="T0" fmla="*/ 24 w 37"/>
                  <a:gd name="T1" fmla="*/ 0 h 27"/>
                  <a:gd name="T2" fmla="*/ 30 w 37"/>
                  <a:gd name="T3" fmla="*/ 13 h 27"/>
                  <a:gd name="T4" fmla="*/ 18 w 37"/>
                  <a:gd name="T5" fmla="*/ 16 h 27"/>
                  <a:gd name="T6" fmla="*/ 4 w 37"/>
                  <a:gd name="T7" fmla="*/ 20 h 27"/>
                  <a:gd name="T8" fmla="*/ 0 w 37"/>
                  <a:gd name="T9" fmla="*/ 13 h 27"/>
                  <a:gd name="T10" fmla="*/ 7 w 37"/>
                  <a:gd name="T11" fmla="*/ 5 h 27"/>
                  <a:gd name="T12" fmla="*/ 24 w 37"/>
                  <a:gd name="T13" fmla="*/ 0 h 27"/>
                  <a:gd name="T14" fmla="*/ 0 60000 65536"/>
                  <a:gd name="T15" fmla="*/ 0 60000 65536"/>
                  <a:gd name="T16" fmla="*/ 0 60000 65536"/>
                  <a:gd name="T17" fmla="*/ 0 60000 65536"/>
                  <a:gd name="T18" fmla="*/ 0 60000 65536"/>
                  <a:gd name="T19" fmla="*/ 0 60000 65536"/>
                  <a:gd name="T20" fmla="*/ 0 60000 65536"/>
                  <a:gd name="T21" fmla="*/ 0 w 37"/>
                  <a:gd name="T22" fmla="*/ 0 h 27"/>
                  <a:gd name="T23" fmla="*/ 37 w 3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7">
                    <a:moveTo>
                      <a:pt x="31" y="0"/>
                    </a:moveTo>
                    <a:lnTo>
                      <a:pt x="37" y="13"/>
                    </a:lnTo>
                    <a:lnTo>
                      <a:pt x="19" y="23"/>
                    </a:lnTo>
                    <a:lnTo>
                      <a:pt x="4" y="27"/>
                    </a:lnTo>
                    <a:lnTo>
                      <a:pt x="0" y="14"/>
                    </a:lnTo>
                    <a:lnTo>
                      <a:pt x="7" y="5"/>
                    </a:lnTo>
                    <a:lnTo>
                      <a:pt x="31" y="0"/>
                    </a:lnTo>
                    <a:close/>
                  </a:path>
                </a:pathLst>
              </a:custGeom>
              <a:grpFill/>
              <a:ln w="12700">
                <a:noFill/>
                <a:prstDash val="solid"/>
                <a:round/>
                <a:headEnd/>
                <a:tailEnd/>
              </a:ln>
            </p:spPr>
            <p:txBody>
              <a:bodyPr/>
              <a:lstStyle/>
              <a:p>
                <a:endParaRPr lang="de-DE"/>
              </a:p>
            </p:txBody>
          </p:sp>
          <p:sp>
            <p:nvSpPr>
              <p:cNvPr id="278" name="Freeform 97"/>
              <p:cNvSpPr>
                <a:spLocks noChangeAspect="1"/>
              </p:cNvSpPr>
              <p:nvPr/>
            </p:nvSpPr>
            <p:spPr bwMode="auto">
              <a:xfrm>
                <a:off x="964" y="3037"/>
                <a:ext cx="28" cy="68"/>
              </a:xfrm>
              <a:custGeom>
                <a:avLst/>
                <a:gdLst>
                  <a:gd name="T0" fmla="*/ 97 w 20"/>
                  <a:gd name="T1" fmla="*/ 340 h 52"/>
                  <a:gd name="T2" fmla="*/ 211 w 20"/>
                  <a:gd name="T3" fmla="*/ 256 h 52"/>
                  <a:gd name="T4" fmla="*/ 165 w 20"/>
                  <a:gd name="T5" fmla="*/ 145 h 52"/>
                  <a:gd name="T6" fmla="*/ 136 w 20"/>
                  <a:gd name="T7" fmla="*/ 85 h 52"/>
                  <a:gd name="T8" fmla="*/ 97 w 20"/>
                  <a:gd name="T9" fmla="*/ 0 h 52"/>
                  <a:gd name="T10" fmla="*/ 0 w 20"/>
                  <a:gd name="T11" fmla="*/ 38 h 52"/>
                  <a:gd name="T12" fmla="*/ 55 w 20"/>
                  <a:gd name="T13" fmla="*/ 160 h 52"/>
                  <a:gd name="T14" fmla="*/ 97 w 20"/>
                  <a:gd name="T15" fmla="*/ 340 h 52"/>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52"/>
                  <a:gd name="T26" fmla="*/ 20 w 20"/>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52">
                    <a:moveTo>
                      <a:pt x="9" y="52"/>
                    </a:moveTo>
                    <a:lnTo>
                      <a:pt x="20" y="39"/>
                    </a:lnTo>
                    <a:lnTo>
                      <a:pt x="16" y="22"/>
                    </a:lnTo>
                    <a:lnTo>
                      <a:pt x="13" y="13"/>
                    </a:lnTo>
                    <a:lnTo>
                      <a:pt x="9" y="0"/>
                    </a:lnTo>
                    <a:lnTo>
                      <a:pt x="0" y="6"/>
                    </a:lnTo>
                    <a:lnTo>
                      <a:pt x="5" y="24"/>
                    </a:lnTo>
                    <a:lnTo>
                      <a:pt x="9" y="52"/>
                    </a:lnTo>
                    <a:close/>
                  </a:path>
                </a:pathLst>
              </a:custGeom>
              <a:grpFill/>
              <a:ln w="12700">
                <a:noFill/>
                <a:prstDash val="solid"/>
                <a:round/>
                <a:headEnd/>
                <a:tailEnd/>
              </a:ln>
            </p:spPr>
            <p:txBody>
              <a:bodyPr/>
              <a:lstStyle/>
              <a:p>
                <a:endParaRPr lang="de-DE"/>
              </a:p>
            </p:txBody>
          </p:sp>
          <p:sp>
            <p:nvSpPr>
              <p:cNvPr id="279" name="Freeform 98"/>
              <p:cNvSpPr>
                <a:spLocks noChangeAspect="1"/>
              </p:cNvSpPr>
              <p:nvPr/>
            </p:nvSpPr>
            <p:spPr bwMode="auto">
              <a:xfrm>
                <a:off x="914" y="3173"/>
                <a:ext cx="45" cy="45"/>
              </a:xfrm>
              <a:custGeom>
                <a:avLst/>
                <a:gdLst>
                  <a:gd name="T0" fmla="*/ 0 w 97"/>
                  <a:gd name="T1" fmla="*/ 0 h 99"/>
                  <a:gd name="T2" fmla="*/ 0 w 97"/>
                  <a:gd name="T3" fmla="*/ 0 h 99"/>
                  <a:gd name="T4" fmla="*/ 0 w 97"/>
                  <a:gd name="T5" fmla="*/ 0 h 99"/>
                  <a:gd name="T6" fmla="*/ 0 w 97"/>
                  <a:gd name="T7" fmla="*/ 0 h 99"/>
                  <a:gd name="T8" fmla="*/ 0 w 97"/>
                  <a:gd name="T9" fmla="*/ 0 h 99"/>
                  <a:gd name="T10" fmla="*/ 0 w 97"/>
                  <a:gd name="T11" fmla="*/ 0 h 99"/>
                  <a:gd name="T12" fmla="*/ 0 w 97"/>
                  <a:gd name="T13" fmla="*/ 0 h 99"/>
                  <a:gd name="T14" fmla="*/ 0 w 97"/>
                  <a:gd name="T15" fmla="*/ 0 h 99"/>
                  <a:gd name="T16" fmla="*/ 0 w 97"/>
                  <a:gd name="T17" fmla="*/ 0 h 99"/>
                  <a:gd name="T18" fmla="*/ 0 w 97"/>
                  <a:gd name="T19" fmla="*/ 0 h 99"/>
                  <a:gd name="T20" fmla="*/ 0 w 97"/>
                  <a:gd name="T21" fmla="*/ 0 h 99"/>
                  <a:gd name="T22" fmla="*/ 0 w 97"/>
                  <a:gd name="T23" fmla="*/ 0 h 99"/>
                  <a:gd name="T24" fmla="*/ 0 w 97"/>
                  <a:gd name="T25" fmla="*/ 0 h 99"/>
                  <a:gd name="T26" fmla="*/ 0 w 97"/>
                  <a:gd name="T27" fmla="*/ 0 h 99"/>
                  <a:gd name="T28" fmla="*/ 0 w 97"/>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99"/>
                  <a:gd name="T47" fmla="*/ 97 w 97"/>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99">
                    <a:moveTo>
                      <a:pt x="34" y="0"/>
                    </a:moveTo>
                    <a:lnTo>
                      <a:pt x="56" y="0"/>
                    </a:lnTo>
                    <a:lnTo>
                      <a:pt x="73" y="4"/>
                    </a:lnTo>
                    <a:lnTo>
                      <a:pt x="84" y="20"/>
                    </a:lnTo>
                    <a:lnTo>
                      <a:pt x="95" y="46"/>
                    </a:lnTo>
                    <a:lnTo>
                      <a:pt x="97" y="68"/>
                    </a:lnTo>
                    <a:lnTo>
                      <a:pt x="86" y="79"/>
                    </a:lnTo>
                    <a:lnTo>
                      <a:pt x="82" y="94"/>
                    </a:lnTo>
                    <a:lnTo>
                      <a:pt x="71" y="99"/>
                    </a:lnTo>
                    <a:lnTo>
                      <a:pt x="60" y="86"/>
                    </a:lnTo>
                    <a:lnTo>
                      <a:pt x="50" y="62"/>
                    </a:lnTo>
                    <a:lnTo>
                      <a:pt x="43" y="53"/>
                    </a:lnTo>
                    <a:lnTo>
                      <a:pt x="24" y="51"/>
                    </a:lnTo>
                    <a:lnTo>
                      <a:pt x="0" y="26"/>
                    </a:lnTo>
                    <a:lnTo>
                      <a:pt x="34" y="0"/>
                    </a:lnTo>
                    <a:close/>
                  </a:path>
                </a:pathLst>
              </a:custGeom>
              <a:grpFill/>
              <a:ln w="12700">
                <a:noFill/>
                <a:prstDash val="solid"/>
                <a:round/>
                <a:headEnd/>
                <a:tailEnd/>
              </a:ln>
            </p:spPr>
            <p:txBody>
              <a:bodyPr/>
              <a:lstStyle/>
              <a:p>
                <a:endParaRPr lang="de-DE"/>
              </a:p>
            </p:txBody>
          </p:sp>
          <p:sp>
            <p:nvSpPr>
              <p:cNvPr id="280" name="Freeform 99"/>
              <p:cNvSpPr>
                <a:spLocks noChangeAspect="1"/>
              </p:cNvSpPr>
              <p:nvPr/>
            </p:nvSpPr>
            <p:spPr bwMode="auto">
              <a:xfrm>
                <a:off x="969" y="3046"/>
                <a:ext cx="36" cy="26"/>
              </a:xfrm>
              <a:custGeom>
                <a:avLst/>
                <a:gdLst>
                  <a:gd name="T0" fmla="*/ 4 w 50"/>
                  <a:gd name="T1" fmla="*/ 0 h 37"/>
                  <a:gd name="T2" fmla="*/ 5 w 50"/>
                  <a:gd name="T3" fmla="*/ 1 h 37"/>
                  <a:gd name="T4" fmla="*/ 3 w 50"/>
                  <a:gd name="T5" fmla="*/ 2 h 37"/>
                  <a:gd name="T6" fmla="*/ 1 w 50"/>
                  <a:gd name="T7" fmla="*/ 3 h 37"/>
                  <a:gd name="T8" fmla="*/ 1 w 50"/>
                  <a:gd name="T9" fmla="*/ 3 h 37"/>
                  <a:gd name="T10" fmla="*/ 0 w 50"/>
                  <a:gd name="T11" fmla="*/ 1 h 37"/>
                  <a:gd name="T12" fmla="*/ 0 w 50"/>
                  <a:gd name="T13" fmla="*/ 1 h 37"/>
                  <a:gd name="T14" fmla="*/ 3 w 50"/>
                  <a:gd name="T15" fmla="*/ 0 h 37"/>
                  <a:gd name="T16" fmla="*/ 4 w 50"/>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37"/>
                  <a:gd name="T29" fmla="*/ 50 w 50"/>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37">
                    <a:moveTo>
                      <a:pt x="44" y="0"/>
                    </a:moveTo>
                    <a:lnTo>
                      <a:pt x="50" y="9"/>
                    </a:lnTo>
                    <a:lnTo>
                      <a:pt x="31" y="20"/>
                    </a:lnTo>
                    <a:lnTo>
                      <a:pt x="13" y="37"/>
                    </a:lnTo>
                    <a:lnTo>
                      <a:pt x="2" y="33"/>
                    </a:lnTo>
                    <a:lnTo>
                      <a:pt x="0" y="13"/>
                    </a:lnTo>
                    <a:lnTo>
                      <a:pt x="0" y="6"/>
                    </a:lnTo>
                    <a:lnTo>
                      <a:pt x="30" y="0"/>
                    </a:lnTo>
                    <a:lnTo>
                      <a:pt x="44" y="0"/>
                    </a:lnTo>
                    <a:close/>
                  </a:path>
                </a:pathLst>
              </a:custGeom>
              <a:grpFill/>
              <a:ln w="12700">
                <a:noFill/>
                <a:prstDash val="solid"/>
                <a:round/>
                <a:headEnd/>
                <a:tailEnd/>
              </a:ln>
            </p:spPr>
            <p:txBody>
              <a:bodyPr/>
              <a:lstStyle/>
              <a:p>
                <a:endParaRPr lang="de-DE"/>
              </a:p>
            </p:txBody>
          </p:sp>
          <p:sp>
            <p:nvSpPr>
              <p:cNvPr id="281" name="Freeform 100"/>
              <p:cNvSpPr>
                <a:spLocks noChangeAspect="1"/>
              </p:cNvSpPr>
              <p:nvPr/>
            </p:nvSpPr>
            <p:spPr bwMode="auto">
              <a:xfrm>
                <a:off x="836" y="2625"/>
                <a:ext cx="173" cy="146"/>
              </a:xfrm>
              <a:custGeom>
                <a:avLst/>
                <a:gdLst>
                  <a:gd name="T0" fmla="*/ 0 w 372"/>
                  <a:gd name="T1" fmla="*/ 0 h 323"/>
                  <a:gd name="T2" fmla="*/ 0 w 372"/>
                  <a:gd name="T3" fmla="*/ 0 h 323"/>
                  <a:gd name="T4" fmla="*/ 0 w 372"/>
                  <a:gd name="T5" fmla="*/ 0 h 323"/>
                  <a:gd name="T6" fmla="*/ 0 w 372"/>
                  <a:gd name="T7" fmla="*/ 1 h 323"/>
                  <a:gd name="T8" fmla="*/ 0 w 372"/>
                  <a:gd name="T9" fmla="*/ 1 h 323"/>
                  <a:gd name="T10" fmla="*/ 0 w 372"/>
                  <a:gd name="T11" fmla="*/ 1 h 323"/>
                  <a:gd name="T12" fmla="*/ 0 w 372"/>
                  <a:gd name="T13" fmla="*/ 1 h 323"/>
                  <a:gd name="T14" fmla="*/ 0 w 372"/>
                  <a:gd name="T15" fmla="*/ 1 h 323"/>
                  <a:gd name="T16" fmla="*/ 0 w 372"/>
                  <a:gd name="T17" fmla="*/ 1 h 323"/>
                  <a:gd name="T18" fmla="*/ 1 w 372"/>
                  <a:gd name="T19" fmla="*/ 1 h 323"/>
                  <a:gd name="T20" fmla="*/ 1 w 372"/>
                  <a:gd name="T21" fmla="*/ 1 h 323"/>
                  <a:gd name="T22" fmla="*/ 1 w 372"/>
                  <a:gd name="T23" fmla="*/ 1 h 323"/>
                  <a:gd name="T24" fmla="*/ 1 w 372"/>
                  <a:gd name="T25" fmla="*/ 1 h 323"/>
                  <a:gd name="T26" fmla="*/ 1 w 372"/>
                  <a:gd name="T27" fmla="*/ 1 h 323"/>
                  <a:gd name="T28" fmla="*/ 1 w 372"/>
                  <a:gd name="T29" fmla="*/ 1 h 323"/>
                  <a:gd name="T30" fmla="*/ 1 w 372"/>
                  <a:gd name="T31" fmla="*/ 1 h 323"/>
                  <a:gd name="T32" fmla="*/ 2 w 372"/>
                  <a:gd name="T33" fmla="*/ 1 h 323"/>
                  <a:gd name="T34" fmla="*/ 2 w 372"/>
                  <a:gd name="T35" fmla="*/ 1 h 323"/>
                  <a:gd name="T36" fmla="*/ 2 w 372"/>
                  <a:gd name="T37" fmla="*/ 0 h 323"/>
                  <a:gd name="T38" fmla="*/ 1 w 372"/>
                  <a:gd name="T39" fmla="*/ 0 h 323"/>
                  <a:gd name="T40" fmla="*/ 1 w 372"/>
                  <a:gd name="T41" fmla="*/ 0 h 323"/>
                  <a:gd name="T42" fmla="*/ 1 w 372"/>
                  <a:gd name="T43" fmla="*/ 0 h 323"/>
                  <a:gd name="T44" fmla="*/ 1 w 372"/>
                  <a:gd name="T45" fmla="*/ 0 h 323"/>
                  <a:gd name="T46" fmla="*/ 1 w 372"/>
                  <a:gd name="T47" fmla="*/ 0 h 323"/>
                  <a:gd name="T48" fmla="*/ 1 w 372"/>
                  <a:gd name="T49" fmla="*/ 0 h 323"/>
                  <a:gd name="T50" fmla="*/ 1 w 372"/>
                  <a:gd name="T51" fmla="*/ 0 h 323"/>
                  <a:gd name="T52" fmla="*/ 1 w 372"/>
                  <a:gd name="T53" fmla="*/ 0 h 323"/>
                  <a:gd name="T54" fmla="*/ 1 w 372"/>
                  <a:gd name="T55" fmla="*/ 0 h 323"/>
                  <a:gd name="T56" fmla="*/ 1 w 372"/>
                  <a:gd name="T57" fmla="*/ 0 h 323"/>
                  <a:gd name="T58" fmla="*/ 1 w 372"/>
                  <a:gd name="T59" fmla="*/ 0 h 323"/>
                  <a:gd name="T60" fmla="*/ 0 w 372"/>
                  <a:gd name="T61" fmla="*/ 0 h 323"/>
                  <a:gd name="T62" fmla="*/ 0 w 372"/>
                  <a:gd name="T63" fmla="*/ 0 h 323"/>
                  <a:gd name="T64" fmla="*/ 0 w 372"/>
                  <a:gd name="T65" fmla="*/ 0 h 323"/>
                  <a:gd name="T66" fmla="*/ 0 w 372"/>
                  <a:gd name="T67" fmla="*/ 0 h 323"/>
                  <a:gd name="T68" fmla="*/ 0 w 372"/>
                  <a:gd name="T69" fmla="*/ 0 h 323"/>
                  <a:gd name="T70" fmla="*/ 0 w 372"/>
                  <a:gd name="T71" fmla="*/ 0 h 323"/>
                  <a:gd name="T72" fmla="*/ 0 w 372"/>
                  <a:gd name="T73" fmla="*/ 0 h 323"/>
                  <a:gd name="T74" fmla="*/ 0 w 372"/>
                  <a:gd name="T75" fmla="*/ 0 h 323"/>
                  <a:gd name="T76" fmla="*/ 0 w 372"/>
                  <a:gd name="T77" fmla="*/ 0 h 323"/>
                  <a:gd name="T78" fmla="*/ 0 w 372"/>
                  <a:gd name="T79" fmla="*/ 0 h 323"/>
                  <a:gd name="T80" fmla="*/ 0 w 372"/>
                  <a:gd name="T81" fmla="*/ 0 h 323"/>
                  <a:gd name="T82" fmla="*/ 0 w 372"/>
                  <a:gd name="T83" fmla="*/ 0 h 323"/>
                  <a:gd name="T84" fmla="*/ 0 w 372"/>
                  <a:gd name="T85" fmla="*/ 0 h 323"/>
                  <a:gd name="T86" fmla="*/ 0 w 372"/>
                  <a:gd name="T87" fmla="*/ 0 h 323"/>
                  <a:gd name="T88" fmla="*/ 0 w 372"/>
                  <a:gd name="T89" fmla="*/ 0 h 323"/>
                  <a:gd name="T90" fmla="*/ 0 w 372"/>
                  <a:gd name="T91" fmla="*/ 0 h 323"/>
                  <a:gd name="T92" fmla="*/ 0 w 372"/>
                  <a:gd name="T93" fmla="*/ 0 h 323"/>
                  <a:gd name="T94" fmla="*/ 0 w 372"/>
                  <a:gd name="T95" fmla="*/ 0 h 323"/>
                  <a:gd name="T96" fmla="*/ 0 w 372"/>
                  <a:gd name="T97" fmla="*/ 0 h 3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2"/>
                  <a:gd name="T148" fmla="*/ 0 h 323"/>
                  <a:gd name="T149" fmla="*/ 372 w 372"/>
                  <a:gd name="T150" fmla="*/ 323 h 3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2" h="323">
                    <a:moveTo>
                      <a:pt x="28" y="76"/>
                    </a:moveTo>
                    <a:lnTo>
                      <a:pt x="17" y="89"/>
                    </a:lnTo>
                    <a:lnTo>
                      <a:pt x="30" y="111"/>
                    </a:lnTo>
                    <a:lnTo>
                      <a:pt x="45" y="115"/>
                    </a:lnTo>
                    <a:lnTo>
                      <a:pt x="58" y="124"/>
                    </a:lnTo>
                    <a:lnTo>
                      <a:pt x="59" y="159"/>
                    </a:lnTo>
                    <a:lnTo>
                      <a:pt x="46" y="183"/>
                    </a:lnTo>
                    <a:lnTo>
                      <a:pt x="35" y="189"/>
                    </a:lnTo>
                    <a:lnTo>
                      <a:pt x="4" y="183"/>
                    </a:lnTo>
                    <a:lnTo>
                      <a:pt x="0" y="187"/>
                    </a:lnTo>
                    <a:lnTo>
                      <a:pt x="37" y="224"/>
                    </a:lnTo>
                    <a:lnTo>
                      <a:pt x="48" y="230"/>
                    </a:lnTo>
                    <a:lnTo>
                      <a:pt x="54" y="256"/>
                    </a:lnTo>
                    <a:lnTo>
                      <a:pt x="67" y="282"/>
                    </a:lnTo>
                    <a:lnTo>
                      <a:pt x="89" y="301"/>
                    </a:lnTo>
                    <a:lnTo>
                      <a:pt x="113" y="304"/>
                    </a:lnTo>
                    <a:lnTo>
                      <a:pt x="128" y="316"/>
                    </a:lnTo>
                    <a:lnTo>
                      <a:pt x="141" y="316"/>
                    </a:lnTo>
                    <a:lnTo>
                      <a:pt x="158" y="308"/>
                    </a:lnTo>
                    <a:lnTo>
                      <a:pt x="191" y="317"/>
                    </a:lnTo>
                    <a:lnTo>
                      <a:pt x="208" y="323"/>
                    </a:lnTo>
                    <a:lnTo>
                      <a:pt x="230" y="319"/>
                    </a:lnTo>
                    <a:lnTo>
                      <a:pt x="245" y="316"/>
                    </a:lnTo>
                    <a:lnTo>
                      <a:pt x="258" y="304"/>
                    </a:lnTo>
                    <a:lnTo>
                      <a:pt x="267" y="308"/>
                    </a:lnTo>
                    <a:lnTo>
                      <a:pt x="280" y="319"/>
                    </a:lnTo>
                    <a:lnTo>
                      <a:pt x="293" y="312"/>
                    </a:lnTo>
                    <a:lnTo>
                      <a:pt x="305" y="303"/>
                    </a:lnTo>
                    <a:lnTo>
                      <a:pt x="313" y="295"/>
                    </a:lnTo>
                    <a:lnTo>
                      <a:pt x="342" y="288"/>
                    </a:lnTo>
                    <a:lnTo>
                      <a:pt x="348" y="279"/>
                    </a:lnTo>
                    <a:lnTo>
                      <a:pt x="352" y="266"/>
                    </a:lnTo>
                    <a:lnTo>
                      <a:pt x="370" y="251"/>
                    </a:lnTo>
                    <a:lnTo>
                      <a:pt x="372" y="240"/>
                    </a:lnTo>
                    <a:lnTo>
                      <a:pt x="365" y="233"/>
                    </a:lnTo>
                    <a:lnTo>
                      <a:pt x="355" y="220"/>
                    </a:lnTo>
                    <a:lnTo>
                      <a:pt x="353" y="174"/>
                    </a:lnTo>
                    <a:lnTo>
                      <a:pt x="368" y="168"/>
                    </a:lnTo>
                    <a:lnTo>
                      <a:pt x="359" y="152"/>
                    </a:lnTo>
                    <a:lnTo>
                      <a:pt x="348" y="154"/>
                    </a:lnTo>
                    <a:lnTo>
                      <a:pt x="340" y="152"/>
                    </a:lnTo>
                    <a:lnTo>
                      <a:pt x="344" y="144"/>
                    </a:lnTo>
                    <a:lnTo>
                      <a:pt x="340" y="130"/>
                    </a:lnTo>
                    <a:lnTo>
                      <a:pt x="331" y="126"/>
                    </a:lnTo>
                    <a:lnTo>
                      <a:pt x="316" y="135"/>
                    </a:lnTo>
                    <a:lnTo>
                      <a:pt x="303" y="146"/>
                    </a:lnTo>
                    <a:lnTo>
                      <a:pt x="293" y="144"/>
                    </a:lnTo>
                    <a:lnTo>
                      <a:pt x="284" y="139"/>
                    </a:lnTo>
                    <a:lnTo>
                      <a:pt x="269" y="130"/>
                    </a:lnTo>
                    <a:lnTo>
                      <a:pt x="254" y="126"/>
                    </a:lnTo>
                    <a:lnTo>
                      <a:pt x="245" y="130"/>
                    </a:lnTo>
                    <a:lnTo>
                      <a:pt x="237" y="124"/>
                    </a:lnTo>
                    <a:lnTo>
                      <a:pt x="236" y="113"/>
                    </a:lnTo>
                    <a:lnTo>
                      <a:pt x="228" y="111"/>
                    </a:lnTo>
                    <a:lnTo>
                      <a:pt x="213" y="115"/>
                    </a:lnTo>
                    <a:lnTo>
                      <a:pt x="197" y="113"/>
                    </a:lnTo>
                    <a:lnTo>
                      <a:pt x="197" y="104"/>
                    </a:lnTo>
                    <a:lnTo>
                      <a:pt x="191" y="96"/>
                    </a:lnTo>
                    <a:lnTo>
                      <a:pt x="180" y="94"/>
                    </a:lnTo>
                    <a:lnTo>
                      <a:pt x="174" y="104"/>
                    </a:lnTo>
                    <a:lnTo>
                      <a:pt x="171" y="109"/>
                    </a:lnTo>
                    <a:lnTo>
                      <a:pt x="163" y="104"/>
                    </a:lnTo>
                    <a:lnTo>
                      <a:pt x="152" y="107"/>
                    </a:lnTo>
                    <a:lnTo>
                      <a:pt x="141" y="117"/>
                    </a:lnTo>
                    <a:lnTo>
                      <a:pt x="134" y="109"/>
                    </a:lnTo>
                    <a:lnTo>
                      <a:pt x="135" y="81"/>
                    </a:lnTo>
                    <a:lnTo>
                      <a:pt x="143" y="67"/>
                    </a:lnTo>
                    <a:lnTo>
                      <a:pt x="152" y="59"/>
                    </a:lnTo>
                    <a:lnTo>
                      <a:pt x="150" y="41"/>
                    </a:lnTo>
                    <a:lnTo>
                      <a:pt x="152" y="22"/>
                    </a:lnTo>
                    <a:lnTo>
                      <a:pt x="148" y="0"/>
                    </a:lnTo>
                    <a:lnTo>
                      <a:pt x="141" y="0"/>
                    </a:lnTo>
                    <a:lnTo>
                      <a:pt x="134" y="9"/>
                    </a:lnTo>
                    <a:lnTo>
                      <a:pt x="130" y="28"/>
                    </a:lnTo>
                    <a:lnTo>
                      <a:pt x="124" y="41"/>
                    </a:lnTo>
                    <a:lnTo>
                      <a:pt x="115" y="30"/>
                    </a:lnTo>
                    <a:lnTo>
                      <a:pt x="121" y="15"/>
                    </a:lnTo>
                    <a:lnTo>
                      <a:pt x="111" y="6"/>
                    </a:lnTo>
                    <a:lnTo>
                      <a:pt x="96" y="9"/>
                    </a:lnTo>
                    <a:lnTo>
                      <a:pt x="89" y="19"/>
                    </a:lnTo>
                    <a:lnTo>
                      <a:pt x="93" y="28"/>
                    </a:lnTo>
                    <a:lnTo>
                      <a:pt x="87" y="37"/>
                    </a:lnTo>
                    <a:lnTo>
                      <a:pt x="80" y="33"/>
                    </a:lnTo>
                    <a:lnTo>
                      <a:pt x="70" y="26"/>
                    </a:lnTo>
                    <a:lnTo>
                      <a:pt x="63" y="28"/>
                    </a:lnTo>
                    <a:lnTo>
                      <a:pt x="56" y="37"/>
                    </a:lnTo>
                    <a:lnTo>
                      <a:pt x="65" y="52"/>
                    </a:lnTo>
                    <a:lnTo>
                      <a:pt x="78" y="54"/>
                    </a:lnTo>
                    <a:lnTo>
                      <a:pt x="95" y="69"/>
                    </a:lnTo>
                    <a:lnTo>
                      <a:pt x="102" y="74"/>
                    </a:lnTo>
                    <a:lnTo>
                      <a:pt x="102" y="83"/>
                    </a:lnTo>
                    <a:lnTo>
                      <a:pt x="87" y="87"/>
                    </a:lnTo>
                    <a:lnTo>
                      <a:pt x="89" y="100"/>
                    </a:lnTo>
                    <a:lnTo>
                      <a:pt x="95" y="109"/>
                    </a:lnTo>
                    <a:lnTo>
                      <a:pt x="89" y="117"/>
                    </a:lnTo>
                    <a:lnTo>
                      <a:pt x="76" y="115"/>
                    </a:lnTo>
                    <a:lnTo>
                      <a:pt x="58" y="96"/>
                    </a:lnTo>
                    <a:lnTo>
                      <a:pt x="45" y="83"/>
                    </a:lnTo>
                    <a:lnTo>
                      <a:pt x="28" y="76"/>
                    </a:lnTo>
                    <a:close/>
                  </a:path>
                </a:pathLst>
              </a:custGeom>
              <a:grpFill/>
              <a:ln w="12700">
                <a:noFill/>
                <a:prstDash val="solid"/>
                <a:round/>
                <a:headEnd/>
                <a:tailEnd/>
              </a:ln>
            </p:spPr>
            <p:txBody>
              <a:bodyPr/>
              <a:lstStyle/>
              <a:p>
                <a:endParaRPr lang="de-DE"/>
              </a:p>
            </p:txBody>
          </p:sp>
          <p:sp>
            <p:nvSpPr>
              <p:cNvPr id="282" name="Freeform 101"/>
              <p:cNvSpPr>
                <a:spLocks noChangeAspect="1"/>
              </p:cNvSpPr>
              <p:nvPr/>
            </p:nvSpPr>
            <p:spPr bwMode="auto">
              <a:xfrm>
                <a:off x="1756" y="3802"/>
                <a:ext cx="93" cy="77"/>
              </a:xfrm>
              <a:custGeom>
                <a:avLst/>
                <a:gdLst>
                  <a:gd name="T0" fmla="*/ 0 w 199"/>
                  <a:gd name="T1" fmla="*/ 0 h 171"/>
                  <a:gd name="T2" fmla="*/ 0 w 199"/>
                  <a:gd name="T3" fmla="*/ 0 h 171"/>
                  <a:gd name="T4" fmla="*/ 0 w 199"/>
                  <a:gd name="T5" fmla="*/ 0 h 171"/>
                  <a:gd name="T6" fmla="*/ 0 w 199"/>
                  <a:gd name="T7" fmla="*/ 0 h 171"/>
                  <a:gd name="T8" fmla="*/ 0 w 199"/>
                  <a:gd name="T9" fmla="*/ 0 h 171"/>
                  <a:gd name="T10" fmla="*/ 0 w 199"/>
                  <a:gd name="T11" fmla="*/ 0 h 171"/>
                  <a:gd name="T12" fmla="*/ 0 w 199"/>
                  <a:gd name="T13" fmla="*/ 0 h 171"/>
                  <a:gd name="T14" fmla="*/ 0 w 199"/>
                  <a:gd name="T15" fmla="*/ 0 h 171"/>
                  <a:gd name="T16" fmla="*/ 0 w 199"/>
                  <a:gd name="T17" fmla="*/ 0 h 171"/>
                  <a:gd name="T18" fmla="*/ 0 w 199"/>
                  <a:gd name="T19" fmla="*/ 0 h 171"/>
                  <a:gd name="T20" fmla="*/ 0 w 199"/>
                  <a:gd name="T21" fmla="*/ 0 h 171"/>
                  <a:gd name="T22" fmla="*/ 0 w 199"/>
                  <a:gd name="T23" fmla="*/ 0 h 171"/>
                  <a:gd name="T24" fmla="*/ 1 w 199"/>
                  <a:gd name="T25" fmla="*/ 0 h 171"/>
                  <a:gd name="T26" fmla="*/ 1 w 199"/>
                  <a:gd name="T27" fmla="*/ 0 h 171"/>
                  <a:gd name="T28" fmla="*/ 1 w 199"/>
                  <a:gd name="T29" fmla="*/ 0 h 171"/>
                  <a:gd name="T30" fmla="*/ 1 w 199"/>
                  <a:gd name="T31" fmla="*/ 0 h 171"/>
                  <a:gd name="T32" fmla="*/ 0 w 199"/>
                  <a:gd name="T33" fmla="*/ 0 h 171"/>
                  <a:gd name="T34" fmla="*/ 0 w 199"/>
                  <a:gd name="T35" fmla="*/ 0 h 171"/>
                  <a:gd name="T36" fmla="*/ 0 w 199"/>
                  <a:gd name="T37" fmla="*/ 0 h 171"/>
                  <a:gd name="T38" fmla="*/ 0 w 199"/>
                  <a:gd name="T39" fmla="*/ 0 h 171"/>
                  <a:gd name="T40" fmla="*/ 0 w 199"/>
                  <a:gd name="T41" fmla="*/ 0 h 171"/>
                  <a:gd name="T42" fmla="*/ 0 w 199"/>
                  <a:gd name="T43" fmla="*/ 0 h 171"/>
                  <a:gd name="T44" fmla="*/ 0 w 199"/>
                  <a:gd name="T45" fmla="*/ 0 h 171"/>
                  <a:gd name="T46" fmla="*/ 0 w 199"/>
                  <a:gd name="T47" fmla="*/ 0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9"/>
                  <a:gd name="T73" fmla="*/ 0 h 171"/>
                  <a:gd name="T74" fmla="*/ 199 w 199"/>
                  <a:gd name="T75" fmla="*/ 171 h 1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9" h="171">
                    <a:moveTo>
                      <a:pt x="35" y="28"/>
                    </a:moveTo>
                    <a:lnTo>
                      <a:pt x="32" y="71"/>
                    </a:lnTo>
                    <a:lnTo>
                      <a:pt x="0" y="117"/>
                    </a:lnTo>
                    <a:lnTo>
                      <a:pt x="7" y="126"/>
                    </a:lnTo>
                    <a:lnTo>
                      <a:pt x="43" y="123"/>
                    </a:lnTo>
                    <a:lnTo>
                      <a:pt x="26" y="143"/>
                    </a:lnTo>
                    <a:lnTo>
                      <a:pt x="19" y="151"/>
                    </a:lnTo>
                    <a:lnTo>
                      <a:pt x="22" y="171"/>
                    </a:lnTo>
                    <a:lnTo>
                      <a:pt x="50" y="139"/>
                    </a:lnTo>
                    <a:lnTo>
                      <a:pt x="67" y="130"/>
                    </a:lnTo>
                    <a:lnTo>
                      <a:pt x="97" y="91"/>
                    </a:lnTo>
                    <a:lnTo>
                      <a:pt x="132" y="71"/>
                    </a:lnTo>
                    <a:lnTo>
                      <a:pt x="186" y="69"/>
                    </a:lnTo>
                    <a:lnTo>
                      <a:pt x="199" y="63"/>
                    </a:lnTo>
                    <a:lnTo>
                      <a:pt x="197" y="52"/>
                    </a:lnTo>
                    <a:lnTo>
                      <a:pt x="171" y="30"/>
                    </a:lnTo>
                    <a:lnTo>
                      <a:pt x="158" y="32"/>
                    </a:lnTo>
                    <a:lnTo>
                      <a:pt x="154" y="26"/>
                    </a:lnTo>
                    <a:lnTo>
                      <a:pt x="139" y="26"/>
                    </a:lnTo>
                    <a:lnTo>
                      <a:pt x="117" y="2"/>
                    </a:lnTo>
                    <a:lnTo>
                      <a:pt x="93" y="0"/>
                    </a:lnTo>
                    <a:lnTo>
                      <a:pt x="71" y="6"/>
                    </a:lnTo>
                    <a:lnTo>
                      <a:pt x="52" y="15"/>
                    </a:lnTo>
                    <a:lnTo>
                      <a:pt x="35" y="28"/>
                    </a:lnTo>
                    <a:close/>
                  </a:path>
                </a:pathLst>
              </a:custGeom>
              <a:grpFill/>
              <a:ln w="12700">
                <a:noFill/>
                <a:prstDash val="solid"/>
                <a:round/>
                <a:headEnd/>
                <a:tailEnd/>
              </a:ln>
            </p:spPr>
            <p:txBody>
              <a:bodyPr/>
              <a:lstStyle/>
              <a:p>
                <a:endParaRPr lang="de-DE"/>
              </a:p>
            </p:txBody>
          </p:sp>
          <p:sp>
            <p:nvSpPr>
              <p:cNvPr id="283" name="Freeform 102"/>
              <p:cNvSpPr>
                <a:spLocks noChangeAspect="1"/>
              </p:cNvSpPr>
              <p:nvPr/>
            </p:nvSpPr>
            <p:spPr bwMode="auto">
              <a:xfrm>
                <a:off x="1770" y="3729"/>
                <a:ext cx="623" cy="302"/>
              </a:xfrm>
              <a:custGeom>
                <a:avLst/>
                <a:gdLst>
                  <a:gd name="T0" fmla="*/ 1 w 1334"/>
                  <a:gd name="T1" fmla="*/ 1 h 670"/>
                  <a:gd name="T2" fmla="*/ 1 w 1334"/>
                  <a:gd name="T3" fmla="*/ 1 h 670"/>
                  <a:gd name="T4" fmla="*/ 1 w 1334"/>
                  <a:gd name="T5" fmla="*/ 1 h 670"/>
                  <a:gd name="T6" fmla="*/ 1 w 1334"/>
                  <a:gd name="T7" fmla="*/ 0 h 670"/>
                  <a:gd name="T8" fmla="*/ 2 w 1334"/>
                  <a:gd name="T9" fmla="*/ 0 h 670"/>
                  <a:gd name="T10" fmla="*/ 3 w 1334"/>
                  <a:gd name="T11" fmla="*/ 0 h 670"/>
                  <a:gd name="T12" fmla="*/ 3 w 1334"/>
                  <a:gd name="T13" fmla="*/ 0 h 670"/>
                  <a:gd name="T14" fmla="*/ 3 w 1334"/>
                  <a:gd name="T15" fmla="*/ 0 h 670"/>
                  <a:gd name="T16" fmla="*/ 3 w 1334"/>
                  <a:gd name="T17" fmla="*/ 0 h 670"/>
                  <a:gd name="T18" fmla="*/ 4 w 1334"/>
                  <a:gd name="T19" fmla="*/ 0 h 670"/>
                  <a:gd name="T20" fmla="*/ 4 w 1334"/>
                  <a:gd name="T21" fmla="*/ 0 h 670"/>
                  <a:gd name="T22" fmla="*/ 5 w 1334"/>
                  <a:gd name="T23" fmla="*/ 0 h 670"/>
                  <a:gd name="T24" fmla="*/ 5 w 1334"/>
                  <a:gd name="T25" fmla="*/ 0 h 670"/>
                  <a:gd name="T26" fmla="*/ 5 w 1334"/>
                  <a:gd name="T27" fmla="*/ 0 h 670"/>
                  <a:gd name="T28" fmla="*/ 5 w 1334"/>
                  <a:gd name="T29" fmla="*/ 0 h 670"/>
                  <a:gd name="T30" fmla="*/ 6 w 1334"/>
                  <a:gd name="T31" fmla="*/ 0 h 670"/>
                  <a:gd name="T32" fmla="*/ 6 w 1334"/>
                  <a:gd name="T33" fmla="*/ 0 h 670"/>
                  <a:gd name="T34" fmla="*/ 6 w 1334"/>
                  <a:gd name="T35" fmla="*/ 1 h 670"/>
                  <a:gd name="T36" fmla="*/ 7 w 1334"/>
                  <a:gd name="T37" fmla="*/ 1 h 670"/>
                  <a:gd name="T38" fmla="*/ 7 w 1334"/>
                  <a:gd name="T39" fmla="*/ 1 h 670"/>
                  <a:gd name="T40" fmla="*/ 6 w 1334"/>
                  <a:gd name="T41" fmla="*/ 1 h 670"/>
                  <a:gd name="T42" fmla="*/ 6 w 1334"/>
                  <a:gd name="T43" fmla="*/ 1 h 670"/>
                  <a:gd name="T44" fmla="*/ 6 w 1334"/>
                  <a:gd name="T45" fmla="*/ 1 h 670"/>
                  <a:gd name="T46" fmla="*/ 6 w 1334"/>
                  <a:gd name="T47" fmla="*/ 1 h 670"/>
                  <a:gd name="T48" fmla="*/ 5 w 1334"/>
                  <a:gd name="T49" fmla="*/ 1 h 670"/>
                  <a:gd name="T50" fmla="*/ 5 w 1334"/>
                  <a:gd name="T51" fmla="*/ 2 h 670"/>
                  <a:gd name="T52" fmla="*/ 5 w 1334"/>
                  <a:gd name="T53" fmla="*/ 2 h 670"/>
                  <a:gd name="T54" fmla="*/ 5 w 1334"/>
                  <a:gd name="T55" fmla="*/ 2 h 670"/>
                  <a:gd name="T56" fmla="*/ 4 w 1334"/>
                  <a:gd name="T57" fmla="*/ 2 h 670"/>
                  <a:gd name="T58" fmla="*/ 4 w 1334"/>
                  <a:gd name="T59" fmla="*/ 2 h 670"/>
                  <a:gd name="T60" fmla="*/ 4 w 1334"/>
                  <a:gd name="T61" fmla="*/ 2 h 670"/>
                  <a:gd name="T62" fmla="*/ 3 w 1334"/>
                  <a:gd name="T63" fmla="*/ 2 h 670"/>
                  <a:gd name="T64" fmla="*/ 3 w 1334"/>
                  <a:gd name="T65" fmla="*/ 2 h 670"/>
                  <a:gd name="T66" fmla="*/ 3 w 1334"/>
                  <a:gd name="T67" fmla="*/ 2 h 670"/>
                  <a:gd name="T68" fmla="*/ 3 w 1334"/>
                  <a:gd name="T69" fmla="*/ 2 h 670"/>
                  <a:gd name="T70" fmla="*/ 3 w 1334"/>
                  <a:gd name="T71" fmla="*/ 2 h 670"/>
                  <a:gd name="T72" fmla="*/ 2 w 1334"/>
                  <a:gd name="T73" fmla="*/ 2 h 670"/>
                  <a:gd name="T74" fmla="*/ 1 w 1334"/>
                  <a:gd name="T75" fmla="*/ 2 h 670"/>
                  <a:gd name="T76" fmla="*/ 1 w 1334"/>
                  <a:gd name="T77" fmla="*/ 2 h 670"/>
                  <a:gd name="T78" fmla="*/ 1 w 1334"/>
                  <a:gd name="T79" fmla="*/ 2 h 670"/>
                  <a:gd name="T80" fmla="*/ 1 w 1334"/>
                  <a:gd name="T81" fmla="*/ 2 h 670"/>
                  <a:gd name="T82" fmla="*/ 1 w 1334"/>
                  <a:gd name="T83" fmla="*/ 2 h 670"/>
                  <a:gd name="T84" fmla="*/ 0 w 1334"/>
                  <a:gd name="T85" fmla="*/ 2 h 670"/>
                  <a:gd name="T86" fmla="*/ 0 w 1334"/>
                  <a:gd name="T87" fmla="*/ 2 h 670"/>
                  <a:gd name="T88" fmla="*/ 0 w 1334"/>
                  <a:gd name="T89" fmla="*/ 2 h 670"/>
                  <a:gd name="T90" fmla="*/ 0 w 1334"/>
                  <a:gd name="T91" fmla="*/ 2 h 670"/>
                  <a:gd name="T92" fmla="*/ 0 w 1334"/>
                  <a:gd name="T93" fmla="*/ 2 h 670"/>
                  <a:gd name="T94" fmla="*/ 0 w 1334"/>
                  <a:gd name="T95" fmla="*/ 2 h 670"/>
                  <a:gd name="T96" fmla="*/ 0 w 1334"/>
                  <a:gd name="T97" fmla="*/ 2 h 670"/>
                  <a:gd name="T98" fmla="*/ 0 w 1334"/>
                  <a:gd name="T99" fmla="*/ 1 h 670"/>
                  <a:gd name="T100" fmla="*/ 0 w 1334"/>
                  <a:gd name="T101" fmla="*/ 1 h 670"/>
                  <a:gd name="T102" fmla="*/ 0 w 1334"/>
                  <a:gd name="T103" fmla="*/ 1 h 670"/>
                  <a:gd name="T104" fmla="*/ 0 w 1334"/>
                  <a:gd name="T105" fmla="*/ 1 h 6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34"/>
                  <a:gd name="T160" fmla="*/ 0 h 670"/>
                  <a:gd name="T161" fmla="*/ 1334 w 1334"/>
                  <a:gd name="T162" fmla="*/ 670 h 6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34" h="670">
                    <a:moveTo>
                      <a:pt x="178" y="284"/>
                    </a:moveTo>
                    <a:lnTo>
                      <a:pt x="182" y="259"/>
                    </a:lnTo>
                    <a:lnTo>
                      <a:pt x="219" y="255"/>
                    </a:lnTo>
                    <a:lnTo>
                      <a:pt x="229" y="255"/>
                    </a:lnTo>
                    <a:lnTo>
                      <a:pt x="211" y="240"/>
                    </a:lnTo>
                    <a:lnTo>
                      <a:pt x="185" y="233"/>
                    </a:lnTo>
                    <a:lnTo>
                      <a:pt x="185" y="218"/>
                    </a:lnTo>
                    <a:lnTo>
                      <a:pt x="239" y="203"/>
                    </a:lnTo>
                    <a:lnTo>
                      <a:pt x="283" y="199"/>
                    </a:lnTo>
                    <a:lnTo>
                      <a:pt x="313" y="184"/>
                    </a:lnTo>
                    <a:lnTo>
                      <a:pt x="332" y="192"/>
                    </a:lnTo>
                    <a:lnTo>
                      <a:pt x="346" y="170"/>
                    </a:lnTo>
                    <a:lnTo>
                      <a:pt x="381" y="140"/>
                    </a:lnTo>
                    <a:lnTo>
                      <a:pt x="403" y="121"/>
                    </a:lnTo>
                    <a:lnTo>
                      <a:pt x="421" y="110"/>
                    </a:lnTo>
                    <a:lnTo>
                      <a:pt x="455" y="110"/>
                    </a:lnTo>
                    <a:lnTo>
                      <a:pt x="488" y="100"/>
                    </a:lnTo>
                    <a:lnTo>
                      <a:pt x="540" y="82"/>
                    </a:lnTo>
                    <a:lnTo>
                      <a:pt x="551" y="82"/>
                    </a:lnTo>
                    <a:lnTo>
                      <a:pt x="566" y="96"/>
                    </a:lnTo>
                    <a:lnTo>
                      <a:pt x="581" y="108"/>
                    </a:lnTo>
                    <a:lnTo>
                      <a:pt x="603" y="96"/>
                    </a:lnTo>
                    <a:lnTo>
                      <a:pt x="625" y="108"/>
                    </a:lnTo>
                    <a:lnTo>
                      <a:pt x="640" y="118"/>
                    </a:lnTo>
                    <a:lnTo>
                      <a:pt x="659" y="121"/>
                    </a:lnTo>
                    <a:lnTo>
                      <a:pt x="670" y="129"/>
                    </a:lnTo>
                    <a:lnTo>
                      <a:pt x="681" y="114"/>
                    </a:lnTo>
                    <a:lnTo>
                      <a:pt x="714" y="125"/>
                    </a:lnTo>
                    <a:lnTo>
                      <a:pt x="770" y="129"/>
                    </a:lnTo>
                    <a:lnTo>
                      <a:pt x="818" y="121"/>
                    </a:lnTo>
                    <a:lnTo>
                      <a:pt x="840" y="110"/>
                    </a:lnTo>
                    <a:lnTo>
                      <a:pt x="851" y="104"/>
                    </a:lnTo>
                    <a:lnTo>
                      <a:pt x="866" y="93"/>
                    </a:lnTo>
                    <a:lnTo>
                      <a:pt x="893" y="100"/>
                    </a:lnTo>
                    <a:lnTo>
                      <a:pt x="915" y="96"/>
                    </a:lnTo>
                    <a:lnTo>
                      <a:pt x="938" y="78"/>
                    </a:lnTo>
                    <a:lnTo>
                      <a:pt x="971" y="56"/>
                    </a:lnTo>
                    <a:lnTo>
                      <a:pt x="975" y="41"/>
                    </a:lnTo>
                    <a:lnTo>
                      <a:pt x="978" y="26"/>
                    </a:lnTo>
                    <a:lnTo>
                      <a:pt x="997" y="22"/>
                    </a:lnTo>
                    <a:lnTo>
                      <a:pt x="1015" y="26"/>
                    </a:lnTo>
                    <a:lnTo>
                      <a:pt x="1045" y="26"/>
                    </a:lnTo>
                    <a:lnTo>
                      <a:pt x="1056" y="15"/>
                    </a:lnTo>
                    <a:lnTo>
                      <a:pt x="1071" y="0"/>
                    </a:lnTo>
                    <a:lnTo>
                      <a:pt x="1086" y="4"/>
                    </a:lnTo>
                    <a:lnTo>
                      <a:pt x="1093" y="19"/>
                    </a:lnTo>
                    <a:lnTo>
                      <a:pt x="1134" y="26"/>
                    </a:lnTo>
                    <a:lnTo>
                      <a:pt x="1160" y="85"/>
                    </a:lnTo>
                    <a:lnTo>
                      <a:pt x="1241" y="89"/>
                    </a:lnTo>
                    <a:lnTo>
                      <a:pt x="1267" y="121"/>
                    </a:lnTo>
                    <a:lnTo>
                      <a:pt x="1230" y="170"/>
                    </a:lnTo>
                    <a:lnTo>
                      <a:pt x="1249" y="184"/>
                    </a:lnTo>
                    <a:lnTo>
                      <a:pt x="1245" y="218"/>
                    </a:lnTo>
                    <a:lnTo>
                      <a:pt x="1275" y="229"/>
                    </a:lnTo>
                    <a:lnTo>
                      <a:pt x="1260" y="277"/>
                    </a:lnTo>
                    <a:lnTo>
                      <a:pt x="1282" y="277"/>
                    </a:lnTo>
                    <a:lnTo>
                      <a:pt x="1308" y="284"/>
                    </a:lnTo>
                    <a:lnTo>
                      <a:pt x="1304" y="299"/>
                    </a:lnTo>
                    <a:lnTo>
                      <a:pt x="1312" y="322"/>
                    </a:lnTo>
                    <a:lnTo>
                      <a:pt x="1334" y="344"/>
                    </a:lnTo>
                    <a:lnTo>
                      <a:pt x="1319" y="351"/>
                    </a:lnTo>
                    <a:lnTo>
                      <a:pt x="1301" y="355"/>
                    </a:lnTo>
                    <a:lnTo>
                      <a:pt x="1264" y="362"/>
                    </a:lnTo>
                    <a:lnTo>
                      <a:pt x="1249" y="370"/>
                    </a:lnTo>
                    <a:lnTo>
                      <a:pt x="1230" y="355"/>
                    </a:lnTo>
                    <a:lnTo>
                      <a:pt x="1230" y="366"/>
                    </a:lnTo>
                    <a:lnTo>
                      <a:pt x="1219" y="373"/>
                    </a:lnTo>
                    <a:lnTo>
                      <a:pt x="1201" y="377"/>
                    </a:lnTo>
                    <a:lnTo>
                      <a:pt x="1186" y="359"/>
                    </a:lnTo>
                    <a:lnTo>
                      <a:pt x="1164" y="370"/>
                    </a:lnTo>
                    <a:lnTo>
                      <a:pt x="1171" y="385"/>
                    </a:lnTo>
                    <a:lnTo>
                      <a:pt x="1152" y="385"/>
                    </a:lnTo>
                    <a:lnTo>
                      <a:pt x="1123" y="385"/>
                    </a:lnTo>
                    <a:lnTo>
                      <a:pt x="1112" y="399"/>
                    </a:lnTo>
                    <a:lnTo>
                      <a:pt x="1097" y="396"/>
                    </a:lnTo>
                    <a:lnTo>
                      <a:pt x="1082" y="399"/>
                    </a:lnTo>
                    <a:lnTo>
                      <a:pt x="1082" y="410"/>
                    </a:lnTo>
                    <a:lnTo>
                      <a:pt x="1060" y="433"/>
                    </a:lnTo>
                    <a:lnTo>
                      <a:pt x="1030" y="459"/>
                    </a:lnTo>
                    <a:lnTo>
                      <a:pt x="982" y="462"/>
                    </a:lnTo>
                    <a:lnTo>
                      <a:pt x="978" y="477"/>
                    </a:lnTo>
                    <a:lnTo>
                      <a:pt x="975" y="485"/>
                    </a:lnTo>
                    <a:lnTo>
                      <a:pt x="949" y="485"/>
                    </a:lnTo>
                    <a:lnTo>
                      <a:pt x="923" y="492"/>
                    </a:lnTo>
                    <a:lnTo>
                      <a:pt x="900" y="485"/>
                    </a:lnTo>
                    <a:lnTo>
                      <a:pt x="889" y="477"/>
                    </a:lnTo>
                    <a:lnTo>
                      <a:pt x="875" y="492"/>
                    </a:lnTo>
                    <a:lnTo>
                      <a:pt x="840" y="507"/>
                    </a:lnTo>
                    <a:lnTo>
                      <a:pt x="799" y="507"/>
                    </a:lnTo>
                    <a:lnTo>
                      <a:pt x="777" y="499"/>
                    </a:lnTo>
                    <a:lnTo>
                      <a:pt x="759" y="518"/>
                    </a:lnTo>
                    <a:lnTo>
                      <a:pt x="762" y="548"/>
                    </a:lnTo>
                    <a:lnTo>
                      <a:pt x="740" y="588"/>
                    </a:lnTo>
                    <a:lnTo>
                      <a:pt x="722" y="596"/>
                    </a:lnTo>
                    <a:lnTo>
                      <a:pt x="707" y="570"/>
                    </a:lnTo>
                    <a:lnTo>
                      <a:pt x="699" y="559"/>
                    </a:lnTo>
                    <a:lnTo>
                      <a:pt x="707" y="540"/>
                    </a:lnTo>
                    <a:lnTo>
                      <a:pt x="714" y="529"/>
                    </a:lnTo>
                    <a:lnTo>
                      <a:pt x="707" y="522"/>
                    </a:lnTo>
                    <a:lnTo>
                      <a:pt x="696" y="522"/>
                    </a:lnTo>
                    <a:lnTo>
                      <a:pt x="685" y="540"/>
                    </a:lnTo>
                    <a:lnTo>
                      <a:pt x="662" y="559"/>
                    </a:lnTo>
                    <a:lnTo>
                      <a:pt x="640" y="551"/>
                    </a:lnTo>
                    <a:lnTo>
                      <a:pt x="610" y="548"/>
                    </a:lnTo>
                    <a:lnTo>
                      <a:pt x="577" y="592"/>
                    </a:lnTo>
                    <a:lnTo>
                      <a:pt x="566" y="600"/>
                    </a:lnTo>
                    <a:lnTo>
                      <a:pt x="562" y="611"/>
                    </a:lnTo>
                    <a:lnTo>
                      <a:pt x="514" y="626"/>
                    </a:lnTo>
                    <a:lnTo>
                      <a:pt x="503" y="626"/>
                    </a:lnTo>
                    <a:lnTo>
                      <a:pt x="418" y="600"/>
                    </a:lnTo>
                    <a:lnTo>
                      <a:pt x="392" y="596"/>
                    </a:lnTo>
                    <a:lnTo>
                      <a:pt x="362" y="588"/>
                    </a:lnTo>
                    <a:lnTo>
                      <a:pt x="332" y="585"/>
                    </a:lnTo>
                    <a:lnTo>
                      <a:pt x="324" y="603"/>
                    </a:lnTo>
                    <a:lnTo>
                      <a:pt x="320" y="629"/>
                    </a:lnTo>
                    <a:lnTo>
                      <a:pt x="317" y="637"/>
                    </a:lnTo>
                    <a:lnTo>
                      <a:pt x="294" y="644"/>
                    </a:lnTo>
                    <a:lnTo>
                      <a:pt x="291" y="644"/>
                    </a:lnTo>
                    <a:lnTo>
                      <a:pt x="265" y="670"/>
                    </a:lnTo>
                    <a:lnTo>
                      <a:pt x="250" y="670"/>
                    </a:lnTo>
                    <a:lnTo>
                      <a:pt x="243" y="651"/>
                    </a:lnTo>
                    <a:lnTo>
                      <a:pt x="232" y="648"/>
                    </a:lnTo>
                    <a:lnTo>
                      <a:pt x="219" y="637"/>
                    </a:lnTo>
                    <a:lnTo>
                      <a:pt x="215" y="622"/>
                    </a:lnTo>
                    <a:lnTo>
                      <a:pt x="185" y="618"/>
                    </a:lnTo>
                    <a:lnTo>
                      <a:pt x="170" y="611"/>
                    </a:lnTo>
                    <a:lnTo>
                      <a:pt x="167" y="603"/>
                    </a:lnTo>
                    <a:lnTo>
                      <a:pt x="148" y="603"/>
                    </a:lnTo>
                    <a:lnTo>
                      <a:pt x="133" y="588"/>
                    </a:lnTo>
                    <a:lnTo>
                      <a:pt x="130" y="581"/>
                    </a:lnTo>
                    <a:lnTo>
                      <a:pt x="115" y="588"/>
                    </a:lnTo>
                    <a:lnTo>
                      <a:pt x="100" y="585"/>
                    </a:lnTo>
                    <a:lnTo>
                      <a:pt x="93" y="581"/>
                    </a:lnTo>
                    <a:lnTo>
                      <a:pt x="96" y="566"/>
                    </a:lnTo>
                    <a:lnTo>
                      <a:pt x="74" y="551"/>
                    </a:lnTo>
                    <a:lnTo>
                      <a:pt x="78" y="540"/>
                    </a:lnTo>
                    <a:lnTo>
                      <a:pt x="85" y="533"/>
                    </a:lnTo>
                    <a:lnTo>
                      <a:pt x="63" y="518"/>
                    </a:lnTo>
                    <a:lnTo>
                      <a:pt x="7" y="496"/>
                    </a:lnTo>
                    <a:lnTo>
                      <a:pt x="15" y="474"/>
                    </a:lnTo>
                    <a:lnTo>
                      <a:pt x="33" y="474"/>
                    </a:lnTo>
                    <a:lnTo>
                      <a:pt x="41" y="488"/>
                    </a:lnTo>
                    <a:lnTo>
                      <a:pt x="37" y="466"/>
                    </a:lnTo>
                    <a:lnTo>
                      <a:pt x="48" y="448"/>
                    </a:lnTo>
                    <a:lnTo>
                      <a:pt x="56" y="429"/>
                    </a:lnTo>
                    <a:lnTo>
                      <a:pt x="37" y="414"/>
                    </a:lnTo>
                    <a:lnTo>
                      <a:pt x="22" y="399"/>
                    </a:lnTo>
                    <a:lnTo>
                      <a:pt x="22" y="385"/>
                    </a:lnTo>
                    <a:lnTo>
                      <a:pt x="7" y="385"/>
                    </a:lnTo>
                    <a:lnTo>
                      <a:pt x="0" y="381"/>
                    </a:lnTo>
                    <a:lnTo>
                      <a:pt x="4" y="347"/>
                    </a:lnTo>
                    <a:lnTo>
                      <a:pt x="30" y="299"/>
                    </a:lnTo>
                    <a:lnTo>
                      <a:pt x="33" y="299"/>
                    </a:lnTo>
                    <a:lnTo>
                      <a:pt x="56" y="299"/>
                    </a:lnTo>
                    <a:lnTo>
                      <a:pt x="74" y="307"/>
                    </a:lnTo>
                    <a:lnTo>
                      <a:pt x="85" y="307"/>
                    </a:lnTo>
                    <a:lnTo>
                      <a:pt x="85" y="292"/>
                    </a:lnTo>
                    <a:lnTo>
                      <a:pt x="107" y="288"/>
                    </a:lnTo>
                    <a:lnTo>
                      <a:pt x="148" y="288"/>
                    </a:lnTo>
                    <a:lnTo>
                      <a:pt x="178" y="284"/>
                    </a:lnTo>
                    <a:close/>
                  </a:path>
                </a:pathLst>
              </a:custGeom>
              <a:grpFill/>
              <a:ln w="12700">
                <a:noFill/>
                <a:prstDash val="solid"/>
                <a:round/>
                <a:headEnd/>
                <a:tailEnd/>
              </a:ln>
            </p:spPr>
            <p:txBody>
              <a:bodyPr/>
              <a:lstStyle/>
              <a:p>
                <a:endParaRPr lang="de-DE"/>
              </a:p>
            </p:txBody>
          </p:sp>
          <p:sp>
            <p:nvSpPr>
              <p:cNvPr id="284" name="Freeform 103"/>
              <p:cNvSpPr>
                <a:spLocks noChangeAspect="1"/>
              </p:cNvSpPr>
              <p:nvPr/>
            </p:nvSpPr>
            <p:spPr bwMode="auto">
              <a:xfrm>
                <a:off x="2290" y="3823"/>
                <a:ext cx="35" cy="31"/>
              </a:xfrm>
              <a:custGeom>
                <a:avLst/>
                <a:gdLst>
                  <a:gd name="T0" fmla="*/ 0 w 73"/>
                  <a:gd name="T1" fmla="*/ 0 h 70"/>
                  <a:gd name="T2" fmla="*/ 0 w 73"/>
                  <a:gd name="T3" fmla="*/ 0 h 70"/>
                  <a:gd name="T4" fmla="*/ 0 w 73"/>
                  <a:gd name="T5" fmla="*/ 0 h 70"/>
                  <a:gd name="T6" fmla="*/ 0 w 73"/>
                  <a:gd name="T7" fmla="*/ 0 h 70"/>
                  <a:gd name="T8" fmla="*/ 0 w 73"/>
                  <a:gd name="T9" fmla="*/ 0 h 70"/>
                  <a:gd name="T10" fmla="*/ 0 w 73"/>
                  <a:gd name="T11" fmla="*/ 0 h 70"/>
                  <a:gd name="T12" fmla="*/ 0 w 73"/>
                  <a:gd name="T13" fmla="*/ 0 h 70"/>
                  <a:gd name="T14" fmla="*/ 0 w 73"/>
                  <a:gd name="T15" fmla="*/ 0 h 70"/>
                  <a:gd name="T16" fmla="*/ 0 w 73"/>
                  <a:gd name="T17" fmla="*/ 0 h 70"/>
                  <a:gd name="T18" fmla="*/ 0 w 73"/>
                  <a:gd name="T19" fmla="*/ 0 h 70"/>
                  <a:gd name="T20" fmla="*/ 0 w 73"/>
                  <a:gd name="T21" fmla="*/ 0 h 70"/>
                  <a:gd name="T22" fmla="*/ 0 w 73"/>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70"/>
                  <a:gd name="T38" fmla="*/ 73 w 73"/>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70">
                    <a:moveTo>
                      <a:pt x="73" y="4"/>
                    </a:moveTo>
                    <a:lnTo>
                      <a:pt x="51" y="33"/>
                    </a:lnTo>
                    <a:lnTo>
                      <a:pt x="55" y="52"/>
                    </a:lnTo>
                    <a:lnTo>
                      <a:pt x="55" y="59"/>
                    </a:lnTo>
                    <a:lnTo>
                      <a:pt x="15" y="70"/>
                    </a:lnTo>
                    <a:lnTo>
                      <a:pt x="4" y="66"/>
                    </a:lnTo>
                    <a:lnTo>
                      <a:pt x="4" y="52"/>
                    </a:lnTo>
                    <a:lnTo>
                      <a:pt x="0" y="37"/>
                    </a:lnTo>
                    <a:lnTo>
                      <a:pt x="18" y="18"/>
                    </a:lnTo>
                    <a:lnTo>
                      <a:pt x="29" y="15"/>
                    </a:lnTo>
                    <a:lnTo>
                      <a:pt x="40" y="0"/>
                    </a:lnTo>
                    <a:lnTo>
                      <a:pt x="73" y="4"/>
                    </a:lnTo>
                    <a:close/>
                  </a:path>
                </a:pathLst>
              </a:custGeom>
              <a:grpFill/>
              <a:ln w="12700">
                <a:noFill/>
                <a:prstDash val="solid"/>
                <a:round/>
                <a:headEnd/>
                <a:tailEnd/>
              </a:ln>
            </p:spPr>
            <p:txBody>
              <a:bodyPr/>
              <a:lstStyle/>
              <a:p>
                <a:endParaRPr lang="de-DE"/>
              </a:p>
            </p:txBody>
          </p:sp>
          <p:sp>
            <p:nvSpPr>
              <p:cNvPr id="285" name="Freeform 104"/>
              <p:cNvSpPr>
                <a:spLocks noChangeAspect="1"/>
              </p:cNvSpPr>
              <p:nvPr/>
            </p:nvSpPr>
            <p:spPr bwMode="auto">
              <a:xfrm>
                <a:off x="1476" y="3506"/>
                <a:ext cx="165" cy="71"/>
              </a:xfrm>
              <a:custGeom>
                <a:avLst/>
                <a:gdLst>
                  <a:gd name="T0" fmla="*/ 0 w 352"/>
                  <a:gd name="T1" fmla="*/ 0 h 157"/>
                  <a:gd name="T2" fmla="*/ 0 w 352"/>
                  <a:gd name="T3" fmla="*/ 0 h 157"/>
                  <a:gd name="T4" fmla="*/ 0 w 352"/>
                  <a:gd name="T5" fmla="*/ 0 h 157"/>
                  <a:gd name="T6" fmla="*/ 0 w 352"/>
                  <a:gd name="T7" fmla="*/ 0 h 157"/>
                  <a:gd name="T8" fmla="*/ 1 w 352"/>
                  <a:gd name="T9" fmla="*/ 0 h 157"/>
                  <a:gd name="T10" fmla="*/ 1 w 352"/>
                  <a:gd name="T11" fmla="*/ 0 h 157"/>
                  <a:gd name="T12" fmla="*/ 1 w 352"/>
                  <a:gd name="T13" fmla="*/ 0 h 157"/>
                  <a:gd name="T14" fmla="*/ 1 w 352"/>
                  <a:gd name="T15" fmla="*/ 0 h 157"/>
                  <a:gd name="T16" fmla="*/ 1 w 352"/>
                  <a:gd name="T17" fmla="*/ 0 h 157"/>
                  <a:gd name="T18" fmla="*/ 1 w 352"/>
                  <a:gd name="T19" fmla="*/ 0 h 157"/>
                  <a:gd name="T20" fmla="*/ 1 w 352"/>
                  <a:gd name="T21" fmla="*/ 0 h 157"/>
                  <a:gd name="T22" fmla="*/ 1 w 352"/>
                  <a:gd name="T23" fmla="*/ 0 h 157"/>
                  <a:gd name="T24" fmla="*/ 1 w 352"/>
                  <a:gd name="T25" fmla="*/ 0 h 157"/>
                  <a:gd name="T26" fmla="*/ 2 w 352"/>
                  <a:gd name="T27" fmla="*/ 0 h 157"/>
                  <a:gd name="T28" fmla="*/ 2 w 352"/>
                  <a:gd name="T29" fmla="*/ 0 h 157"/>
                  <a:gd name="T30" fmla="*/ 1 w 352"/>
                  <a:gd name="T31" fmla="*/ 0 h 157"/>
                  <a:gd name="T32" fmla="*/ 1 w 352"/>
                  <a:gd name="T33" fmla="*/ 0 h 157"/>
                  <a:gd name="T34" fmla="*/ 1 w 352"/>
                  <a:gd name="T35" fmla="*/ 0 h 157"/>
                  <a:gd name="T36" fmla="*/ 1 w 352"/>
                  <a:gd name="T37" fmla="*/ 0 h 157"/>
                  <a:gd name="T38" fmla="*/ 1 w 352"/>
                  <a:gd name="T39" fmla="*/ 0 h 157"/>
                  <a:gd name="T40" fmla="*/ 1 w 352"/>
                  <a:gd name="T41" fmla="*/ 0 h 157"/>
                  <a:gd name="T42" fmla="*/ 1 w 352"/>
                  <a:gd name="T43" fmla="*/ 0 h 157"/>
                  <a:gd name="T44" fmla="*/ 1 w 352"/>
                  <a:gd name="T45" fmla="*/ 0 h 157"/>
                  <a:gd name="T46" fmla="*/ 1 w 352"/>
                  <a:gd name="T47" fmla="*/ 0 h 157"/>
                  <a:gd name="T48" fmla="*/ 1 w 352"/>
                  <a:gd name="T49" fmla="*/ 0 h 157"/>
                  <a:gd name="T50" fmla="*/ 1 w 352"/>
                  <a:gd name="T51" fmla="*/ 0 h 157"/>
                  <a:gd name="T52" fmla="*/ 1 w 352"/>
                  <a:gd name="T53" fmla="*/ 0 h 157"/>
                  <a:gd name="T54" fmla="*/ 1 w 352"/>
                  <a:gd name="T55" fmla="*/ 0 h 157"/>
                  <a:gd name="T56" fmla="*/ 0 w 352"/>
                  <a:gd name="T57" fmla="*/ 0 h 157"/>
                  <a:gd name="T58" fmla="*/ 0 w 352"/>
                  <a:gd name="T59" fmla="*/ 0 h 157"/>
                  <a:gd name="T60" fmla="*/ 0 w 352"/>
                  <a:gd name="T61" fmla="*/ 0 h 157"/>
                  <a:gd name="T62" fmla="*/ 0 w 352"/>
                  <a:gd name="T63" fmla="*/ 0 h 157"/>
                  <a:gd name="T64" fmla="*/ 0 w 352"/>
                  <a:gd name="T65" fmla="*/ 0 h 157"/>
                  <a:gd name="T66" fmla="*/ 0 w 352"/>
                  <a:gd name="T67" fmla="*/ 0 h 157"/>
                  <a:gd name="T68" fmla="*/ 0 w 352"/>
                  <a:gd name="T69" fmla="*/ 0 h 157"/>
                  <a:gd name="T70" fmla="*/ 0 w 352"/>
                  <a:gd name="T71" fmla="*/ 0 h 157"/>
                  <a:gd name="T72" fmla="*/ 0 w 352"/>
                  <a:gd name="T73" fmla="*/ 0 h 157"/>
                  <a:gd name="T74" fmla="*/ 0 w 352"/>
                  <a:gd name="T75" fmla="*/ 0 h 157"/>
                  <a:gd name="T76" fmla="*/ 0 w 352"/>
                  <a:gd name="T77" fmla="*/ 0 h 157"/>
                  <a:gd name="T78" fmla="*/ 0 w 352"/>
                  <a:gd name="T79" fmla="*/ 0 h 157"/>
                  <a:gd name="T80" fmla="*/ 0 w 352"/>
                  <a:gd name="T81" fmla="*/ 0 h 157"/>
                  <a:gd name="T82" fmla="*/ 0 w 352"/>
                  <a:gd name="T83" fmla="*/ 0 h 157"/>
                  <a:gd name="T84" fmla="*/ 0 w 352"/>
                  <a:gd name="T85" fmla="*/ 0 h 157"/>
                  <a:gd name="T86" fmla="*/ 0 w 352"/>
                  <a:gd name="T87" fmla="*/ 0 h 1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
                  <a:gd name="T133" fmla="*/ 0 h 157"/>
                  <a:gd name="T134" fmla="*/ 352 w 352"/>
                  <a:gd name="T135" fmla="*/ 157 h 1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 h="157">
                    <a:moveTo>
                      <a:pt x="120" y="8"/>
                    </a:moveTo>
                    <a:lnTo>
                      <a:pt x="132" y="0"/>
                    </a:lnTo>
                    <a:lnTo>
                      <a:pt x="146" y="0"/>
                    </a:lnTo>
                    <a:lnTo>
                      <a:pt x="152" y="11"/>
                    </a:lnTo>
                    <a:lnTo>
                      <a:pt x="165" y="2"/>
                    </a:lnTo>
                    <a:lnTo>
                      <a:pt x="178" y="6"/>
                    </a:lnTo>
                    <a:lnTo>
                      <a:pt x="198" y="27"/>
                    </a:lnTo>
                    <a:lnTo>
                      <a:pt x="220" y="36"/>
                    </a:lnTo>
                    <a:lnTo>
                      <a:pt x="228" y="38"/>
                    </a:lnTo>
                    <a:lnTo>
                      <a:pt x="239" y="29"/>
                    </a:lnTo>
                    <a:lnTo>
                      <a:pt x="250" y="25"/>
                    </a:lnTo>
                    <a:lnTo>
                      <a:pt x="280" y="33"/>
                    </a:lnTo>
                    <a:lnTo>
                      <a:pt x="320" y="42"/>
                    </a:lnTo>
                    <a:lnTo>
                      <a:pt x="352" y="51"/>
                    </a:lnTo>
                    <a:lnTo>
                      <a:pt x="341" y="64"/>
                    </a:lnTo>
                    <a:lnTo>
                      <a:pt x="320" y="85"/>
                    </a:lnTo>
                    <a:lnTo>
                      <a:pt x="315" y="92"/>
                    </a:lnTo>
                    <a:lnTo>
                      <a:pt x="317" y="107"/>
                    </a:lnTo>
                    <a:lnTo>
                      <a:pt x="302" y="107"/>
                    </a:lnTo>
                    <a:lnTo>
                      <a:pt x="287" y="96"/>
                    </a:lnTo>
                    <a:lnTo>
                      <a:pt x="272" y="92"/>
                    </a:lnTo>
                    <a:lnTo>
                      <a:pt x="233" y="101"/>
                    </a:lnTo>
                    <a:lnTo>
                      <a:pt x="223" y="110"/>
                    </a:lnTo>
                    <a:lnTo>
                      <a:pt x="212" y="124"/>
                    </a:lnTo>
                    <a:lnTo>
                      <a:pt x="191" y="137"/>
                    </a:lnTo>
                    <a:lnTo>
                      <a:pt x="179" y="137"/>
                    </a:lnTo>
                    <a:lnTo>
                      <a:pt x="166" y="126"/>
                    </a:lnTo>
                    <a:lnTo>
                      <a:pt x="155" y="126"/>
                    </a:lnTo>
                    <a:lnTo>
                      <a:pt x="115" y="145"/>
                    </a:lnTo>
                    <a:lnTo>
                      <a:pt x="96" y="155"/>
                    </a:lnTo>
                    <a:lnTo>
                      <a:pt x="82" y="157"/>
                    </a:lnTo>
                    <a:lnTo>
                      <a:pt x="50" y="155"/>
                    </a:lnTo>
                    <a:lnTo>
                      <a:pt x="37" y="155"/>
                    </a:lnTo>
                    <a:lnTo>
                      <a:pt x="27" y="140"/>
                    </a:lnTo>
                    <a:lnTo>
                      <a:pt x="22" y="135"/>
                    </a:lnTo>
                    <a:lnTo>
                      <a:pt x="11" y="129"/>
                    </a:lnTo>
                    <a:lnTo>
                      <a:pt x="5" y="122"/>
                    </a:lnTo>
                    <a:lnTo>
                      <a:pt x="0" y="107"/>
                    </a:lnTo>
                    <a:lnTo>
                      <a:pt x="0" y="90"/>
                    </a:lnTo>
                    <a:lnTo>
                      <a:pt x="34" y="76"/>
                    </a:lnTo>
                    <a:lnTo>
                      <a:pt x="72" y="76"/>
                    </a:lnTo>
                    <a:lnTo>
                      <a:pt x="95" y="55"/>
                    </a:lnTo>
                    <a:lnTo>
                      <a:pt x="98" y="19"/>
                    </a:lnTo>
                    <a:lnTo>
                      <a:pt x="120" y="8"/>
                    </a:lnTo>
                    <a:close/>
                  </a:path>
                </a:pathLst>
              </a:custGeom>
              <a:grpFill/>
              <a:ln w="12700">
                <a:noFill/>
                <a:prstDash val="solid"/>
                <a:round/>
                <a:headEnd/>
                <a:tailEnd/>
              </a:ln>
            </p:spPr>
            <p:txBody>
              <a:bodyPr/>
              <a:lstStyle/>
              <a:p>
                <a:endParaRPr lang="de-DE"/>
              </a:p>
            </p:txBody>
          </p:sp>
          <p:sp>
            <p:nvSpPr>
              <p:cNvPr id="286" name="Freeform 105"/>
              <p:cNvSpPr>
                <a:spLocks noChangeAspect="1"/>
              </p:cNvSpPr>
              <p:nvPr/>
            </p:nvSpPr>
            <p:spPr bwMode="auto">
              <a:xfrm>
                <a:off x="1436" y="3678"/>
                <a:ext cx="112" cy="174"/>
              </a:xfrm>
              <a:custGeom>
                <a:avLst/>
                <a:gdLst>
                  <a:gd name="T0" fmla="*/ 6 w 179"/>
                  <a:gd name="T1" fmla="*/ 1 h 312"/>
                  <a:gd name="T2" fmla="*/ 6 w 179"/>
                  <a:gd name="T3" fmla="*/ 1 h 312"/>
                  <a:gd name="T4" fmla="*/ 6 w 179"/>
                  <a:gd name="T5" fmla="*/ 1 h 312"/>
                  <a:gd name="T6" fmla="*/ 5 w 179"/>
                  <a:gd name="T7" fmla="*/ 1 h 312"/>
                  <a:gd name="T8" fmla="*/ 4 w 179"/>
                  <a:gd name="T9" fmla="*/ 1 h 312"/>
                  <a:gd name="T10" fmla="*/ 4 w 179"/>
                  <a:gd name="T11" fmla="*/ 1 h 312"/>
                  <a:gd name="T12" fmla="*/ 4 w 179"/>
                  <a:gd name="T13" fmla="*/ 1 h 312"/>
                  <a:gd name="T14" fmla="*/ 4 w 179"/>
                  <a:gd name="T15" fmla="*/ 1 h 312"/>
                  <a:gd name="T16" fmla="*/ 3 w 179"/>
                  <a:gd name="T17" fmla="*/ 1 h 312"/>
                  <a:gd name="T18" fmla="*/ 3 w 179"/>
                  <a:gd name="T19" fmla="*/ 0 h 312"/>
                  <a:gd name="T20" fmla="*/ 2 w 179"/>
                  <a:gd name="T21" fmla="*/ 1 h 312"/>
                  <a:gd name="T22" fmla="*/ 1 w 179"/>
                  <a:gd name="T23" fmla="*/ 1 h 312"/>
                  <a:gd name="T24" fmla="*/ 0 w 179"/>
                  <a:gd name="T25" fmla="*/ 1 h 312"/>
                  <a:gd name="T26" fmla="*/ 0 w 179"/>
                  <a:gd name="T27" fmla="*/ 1 h 312"/>
                  <a:gd name="T28" fmla="*/ 2 w 179"/>
                  <a:gd name="T29" fmla="*/ 1 h 312"/>
                  <a:gd name="T30" fmla="*/ 2 w 179"/>
                  <a:gd name="T31" fmla="*/ 1 h 312"/>
                  <a:gd name="T32" fmla="*/ 3 w 179"/>
                  <a:gd name="T33" fmla="*/ 2 h 312"/>
                  <a:gd name="T34" fmla="*/ 3 w 179"/>
                  <a:gd name="T35" fmla="*/ 2 h 312"/>
                  <a:gd name="T36" fmla="*/ 4 w 179"/>
                  <a:gd name="T37" fmla="*/ 2 h 312"/>
                  <a:gd name="T38" fmla="*/ 4 w 179"/>
                  <a:gd name="T39" fmla="*/ 3 h 312"/>
                  <a:gd name="T40" fmla="*/ 4 w 179"/>
                  <a:gd name="T41" fmla="*/ 3 h 312"/>
                  <a:gd name="T42" fmla="*/ 6 w 179"/>
                  <a:gd name="T43" fmla="*/ 5 h 312"/>
                  <a:gd name="T44" fmla="*/ 4 w 179"/>
                  <a:gd name="T45" fmla="*/ 3 h 312"/>
                  <a:gd name="T46" fmla="*/ 5 w 179"/>
                  <a:gd name="T47" fmla="*/ 3 h 312"/>
                  <a:gd name="T48" fmla="*/ 5 w 179"/>
                  <a:gd name="T49" fmla="*/ 2 h 312"/>
                  <a:gd name="T50" fmla="*/ 6 w 179"/>
                  <a:gd name="T51" fmla="*/ 2 h 312"/>
                  <a:gd name="T52" fmla="*/ 6 w 179"/>
                  <a:gd name="T53" fmla="*/ 2 h 312"/>
                  <a:gd name="T54" fmla="*/ 6 w 179"/>
                  <a:gd name="T55" fmla="*/ 2 h 312"/>
                  <a:gd name="T56" fmla="*/ 7 w 179"/>
                  <a:gd name="T57" fmla="*/ 2 h 312"/>
                  <a:gd name="T58" fmla="*/ 6 w 179"/>
                  <a:gd name="T59" fmla="*/ 2 h 312"/>
                  <a:gd name="T60" fmla="*/ 7 w 179"/>
                  <a:gd name="T61" fmla="*/ 1 h 312"/>
                  <a:gd name="T62" fmla="*/ 6 w 179"/>
                  <a:gd name="T63" fmla="*/ 1 h 312"/>
                  <a:gd name="T64" fmla="*/ 7 w 179"/>
                  <a:gd name="T65" fmla="*/ 1 h 312"/>
                  <a:gd name="T66" fmla="*/ 6 w 179"/>
                  <a:gd name="T67" fmla="*/ 1 h 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9"/>
                  <a:gd name="T103" fmla="*/ 0 h 312"/>
                  <a:gd name="T104" fmla="*/ 179 w 179"/>
                  <a:gd name="T105" fmla="*/ 312 h 3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9" h="312">
                    <a:moveTo>
                      <a:pt x="165" y="25"/>
                    </a:moveTo>
                    <a:lnTo>
                      <a:pt x="156" y="25"/>
                    </a:lnTo>
                    <a:lnTo>
                      <a:pt x="147" y="18"/>
                    </a:lnTo>
                    <a:lnTo>
                      <a:pt x="134" y="11"/>
                    </a:lnTo>
                    <a:lnTo>
                      <a:pt x="118" y="19"/>
                    </a:lnTo>
                    <a:lnTo>
                      <a:pt x="104" y="15"/>
                    </a:lnTo>
                    <a:lnTo>
                      <a:pt x="91" y="22"/>
                    </a:lnTo>
                    <a:lnTo>
                      <a:pt x="90" y="15"/>
                    </a:lnTo>
                    <a:lnTo>
                      <a:pt x="79" y="15"/>
                    </a:lnTo>
                    <a:lnTo>
                      <a:pt x="65" y="0"/>
                    </a:lnTo>
                    <a:lnTo>
                      <a:pt x="45" y="24"/>
                    </a:lnTo>
                    <a:lnTo>
                      <a:pt x="13" y="13"/>
                    </a:lnTo>
                    <a:lnTo>
                      <a:pt x="0" y="17"/>
                    </a:lnTo>
                    <a:lnTo>
                      <a:pt x="0" y="25"/>
                    </a:lnTo>
                    <a:lnTo>
                      <a:pt x="35" y="63"/>
                    </a:lnTo>
                    <a:lnTo>
                      <a:pt x="43" y="88"/>
                    </a:lnTo>
                    <a:lnTo>
                      <a:pt x="61" y="103"/>
                    </a:lnTo>
                    <a:lnTo>
                      <a:pt x="68" y="100"/>
                    </a:lnTo>
                    <a:lnTo>
                      <a:pt x="113" y="151"/>
                    </a:lnTo>
                    <a:lnTo>
                      <a:pt x="116" y="163"/>
                    </a:lnTo>
                    <a:lnTo>
                      <a:pt x="113" y="171"/>
                    </a:lnTo>
                    <a:lnTo>
                      <a:pt x="158" y="312"/>
                    </a:lnTo>
                    <a:lnTo>
                      <a:pt x="116" y="174"/>
                    </a:lnTo>
                    <a:lnTo>
                      <a:pt x="138" y="168"/>
                    </a:lnTo>
                    <a:lnTo>
                      <a:pt x="138" y="151"/>
                    </a:lnTo>
                    <a:lnTo>
                      <a:pt x="151" y="139"/>
                    </a:lnTo>
                    <a:lnTo>
                      <a:pt x="156" y="127"/>
                    </a:lnTo>
                    <a:lnTo>
                      <a:pt x="170" y="121"/>
                    </a:lnTo>
                    <a:lnTo>
                      <a:pt x="172" y="107"/>
                    </a:lnTo>
                    <a:lnTo>
                      <a:pt x="170" y="93"/>
                    </a:lnTo>
                    <a:lnTo>
                      <a:pt x="177" y="87"/>
                    </a:lnTo>
                    <a:lnTo>
                      <a:pt x="165" y="69"/>
                    </a:lnTo>
                    <a:lnTo>
                      <a:pt x="179" y="42"/>
                    </a:lnTo>
                    <a:lnTo>
                      <a:pt x="165" y="25"/>
                    </a:lnTo>
                    <a:close/>
                  </a:path>
                </a:pathLst>
              </a:custGeom>
              <a:grpFill/>
              <a:ln w="12700">
                <a:noFill/>
                <a:prstDash val="solid"/>
                <a:round/>
                <a:headEnd/>
                <a:tailEnd/>
              </a:ln>
            </p:spPr>
            <p:txBody>
              <a:bodyPr/>
              <a:lstStyle/>
              <a:p>
                <a:endParaRPr lang="de-DE"/>
              </a:p>
            </p:txBody>
          </p:sp>
          <p:sp>
            <p:nvSpPr>
              <p:cNvPr id="287" name="Freeform 106"/>
              <p:cNvSpPr>
                <a:spLocks noChangeAspect="1"/>
              </p:cNvSpPr>
              <p:nvPr/>
            </p:nvSpPr>
            <p:spPr bwMode="auto">
              <a:xfrm>
                <a:off x="1588" y="3808"/>
                <a:ext cx="76" cy="49"/>
              </a:xfrm>
              <a:custGeom>
                <a:avLst/>
                <a:gdLst>
                  <a:gd name="T0" fmla="*/ 0 w 162"/>
                  <a:gd name="T1" fmla="*/ 0 h 110"/>
                  <a:gd name="T2" fmla="*/ 0 w 162"/>
                  <a:gd name="T3" fmla="*/ 0 h 110"/>
                  <a:gd name="T4" fmla="*/ 0 w 162"/>
                  <a:gd name="T5" fmla="*/ 0 h 110"/>
                  <a:gd name="T6" fmla="*/ 0 w 162"/>
                  <a:gd name="T7" fmla="*/ 0 h 110"/>
                  <a:gd name="T8" fmla="*/ 0 w 162"/>
                  <a:gd name="T9" fmla="*/ 0 h 110"/>
                  <a:gd name="T10" fmla="*/ 0 w 162"/>
                  <a:gd name="T11" fmla="*/ 0 h 110"/>
                  <a:gd name="T12" fmla="*/ 0 w 162"/>
                  <a:gd name="T13" fmla="*/ 0 h 110"/>
                  <a:gd name="T14" fmla="*/ 0 w 162"/>
                  <a:gd name="T15" fmla="*/ 0 h 110"/>
                  <a:gd name="T16" fmla="*/ 1 w 162"/>
                  <a:gd name="T17" fmla="*/ 0 h 110"/>
                  <a:gd name="T18" fmla="*/ 1 w 162"/>
                  <a:gd name="T19" fmla="*/ 0 h 110"/>
                  <a:gd name="T20" fmla="*/ 1 w 162"/>
                  <a:gd name="T21" fmla="*/ 0 h 110"/>
                  <a:gd name="T22" fmla="*/ 0 w 162"/>
                  <a:gd name="T23" fmla="*/ 0 h 110"/>
                  <a:gd name="T24" fmla="*/ 0 w 162"/>
                  <a:gd name="T25" fmla="*/ 0 h 110"/>
                  <a:gd name="T26" fmla="*/ 0 w 162"/>
                  <a:gd name="T27" fmla="*/ 0 h 110"/>
                  <a:gd name="T28" fmla="*/ 0 w 162"/>
                  <a:gd name="T29" fmla="*/ 0 h 110"/>
                  <a:gd name="T30" fmla="*/ 0 w 162"/>
                  <a:gd name="T31" fmla="*/ 0 h 110"/>
                  <a:gd name="T32" fmla="*/ 0 w 162"/>
                  <a:gd name="T33" fmla="*/ 0 h 110"/>
                  <a:gd name="T34" fmla="*/ 0 w 162"/>
                  <a:gd name="T35" fmla="*/ 0 h 110"/>
                  <a:gd name="T36" fmla="*/ 0 w 162"/>
                  <a:gd name="T37" fmla="*/ 0 h 110"/>
                  <a:gd name="T38" fmla="*/ 0 w 162"/>
                  <a:gd name="T39" fmla="*/ 0 h 110"/>
                  <a:gd name="T40" fmla="*/ 0 w 162"/>
                  <a:gd name="T41" fmla="*/ 0 h 110"/>
                  <a:gd name="T42" fmla="*/ 0 w 162"/>
                  <a:gd name="T43" fmla="*/ 0 h 110"/>
                  <a:gd name="T44" fmla="*/ 0 w 162"/>
                  <a:gd name="T45" fmla="*/ 0 h 110"/>
                  <a:gd name="T46" fmla="*/ 0 w 162"/>
                  <a:gd name="T47" fmla="*/ 0 h 1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10"/>
                  <a:gd name="T74" fmla="*/ 162 w 162"/>
                  <a:gd name="T75" fmla="*/ 110 h 1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10">
                    <a:moveTo>
                      <a:pt x="6" y="33"/>
                    </a:moveTo>
                    <a:lnTo>
                      <a:pt x="34" y="14"/>
                    </a:lnTo>
                    <a:lnTo>
                      <a:pt x="52" y="11"/>
                    </a:lnTo>
                    <a:lnTo>
                      <a:pt x="70" y="6"/>
                    </a:lnTo>
                    <a:lnTo>
                      <a:pt x="85" y="6"/>
                    </a:lnTo>
                    <a:lnTo>
                      <a:pt x="100" y="0"/>
                    </a:lnTo>
                    <a:lnTo>
                      <a:pt x="126" y="6"/>
                    </a:lnTo>
                    <a:lnTo>
                      <a:pt x="141" y="5"/>
                    </a:lnTo>
                    <a:lnTo>
                      <a:pt x="156" y="20"/>
                    </a:lnTo>
                    <a:lnTo>
                      <a:pt x="154" y="63"/>
                    </a:lnTo>
                    <a:lnTo>
                      <a:pt x="162" y="68"/>
                    </a:lnTo>
                    <a:lnTo>
                      <a:pt x="151" y="86"/>
                    </a:lnTo>
                    <a:lnTo>
                      <a:pt x="115" y="93"/>
                    </a:lnTo>
                    <a:lnTo>
                      <a:pt x="100" y="89"/>
                    </a:lnTo>
                    <a:lnTo>
                      <a:pt x="90" y="110"/>
                    </a:lnTo>
                    <a:lnTo>
                      <a:pt x="63" y="108"/>
                    </a:lnTo>
                    <a:lnTo>
                      <a:pt x="52" y="105"/>
                    </a:lnTo>
                    <a:lnTo>
                      <a:pt x="36" y="104"/>
                    </a:lnTo>
                    <a:lnTo>
                      <a:pt x="27" y="95"/>
                    </a:lnTo>
                    <a:lnTo>
                      <a:pt x="21" y="98"/>
                    </a:lnTo>
                    <a:lnTo>
                      <a:pt x="9" y="89"/>
                    </a:lnTo>
                    <a:lnTo>
                      <a:pt x="0" y="63"/>
                    </a:lnTo>
                    <a:lnTo>
                      <a:pt x="7" y="50"/>
                    </a:lnTo>
                    <a:lnTo>
                      <a:pt x="6" y="33"/>
                    </a:lnTo>
                    <a:close/>
                  </a:path>
                </a:pathLst>
              </a:custGeom>
              <a:grpFill/>
              <a:ln w="12700">
                <a:noFill/>
                <a:prstDash val="solid"/>
                <a:round/>
                <a:headEnd/>
                <a:tailEnd/>
              </a:ln>
            </p:spPr>
            <p:txBody>
              <a:bodyPr/>
              <a:lstStyle/>
              <a:p>
                <a:endParaRPr lang="de-DE"/>
              </a:p>
            </p:txBody>
          </p:sp>
          <p:sp>
            <p:nvSpPr>
              <p:cNvPr id="288" name="Freeform 107"/>
              <p:cNvSpPr>
                <a:spLocks noChangeAspect="1"/>
              </p:cNvSpPr>
              <p:nvPr/>
            </p:nvSpPr>
            <p:spPr bwMode="auto">
              <a:xfrm>
                <a:off x="1533" y="3648"/>
                <a:ext cx="127" cy="174"/>
              </a:xfrm>
              <a:custGeom>
                <a:avLst/>
                <a:gdLst>
                  <a:gd name="T0" fmla="*/ 1 w 204"/>
                  <a:gd name="T1" fmla="*/ 1 h 314"/>
                  <a:gd name="T2" fmla="*/ 3 w 204"/>
                  <a:gd name="T3" fmla="*/ 1 h 314"/>
                  <a:gd name="T4" fmla="*/ 4 w 204"/>
                  <a:gd name="T5" fmla="*/ 1 h 314"/>
                  <a:gd name="T6" fmla="*/ 4 w 204"/>
                  <a:gd name="T7" fmla="*/ 1 h 314"/>
                  <a:gd name="T8" fmla="*/ 4 w 204"/>
                  <a:gd name="T9" fmla="*/ 1 h 314"/>
                  <a:gd name="T10" fmla="*/ 4 w 204"/>
                  <a:gd name="T11" fmla="*/ 1 h 314"/>
                  <a:gd name="T12" fmla="*/ 4 w 204"/>
                  <a:gd name="T13" fmla="*/ 2 h 314"/>
                  <a:gd name="T14" fmla="*/ 6 w 204"/>
                  <a:gd name="T15" fmla="*/ 2 h 314"/>
                  <a:gd name="T16" fmla="*/ 6 w 204"/>
                  <a:gd name="T17" fmla="*/ 2 h 314"/>
                  <a:gd name="T18" fmla="*/ 7 w 204"/>
                  <a:gd name="T19" fmla="*/ 2 h 314"/>
                  <a:gd name="T20" fmla="*/ 7 w 204"/>
                  <a:gd name="T21" fmla="*/ 2 h 314"/>
                  <a:gd name="T22" fmla="*/ 7 w 204"/>
                  <a:gd name="T23" fmla="*/ 2 h 314"/>
                  <a:gd name="T24" fmla="*/ 7 w 204"/>
                  <a:gd name="T25" fmla="*/ 3 h 314"/>
                  <a:gd name="T26" fmla="*/ 7 w 204"/>
                  <a:gd name="T27" fmla="*/ 3 h 314"/>
                  <a:gd name="T28" fmla="*/ 7 w 204"/>
                  <a:gd name="T29" fmla="*/ 4 h 314"/>
                  <a:gd name="T30" fmla="*/ 7 w 204"/>
                  <a:gd name="T31" fmla="*/ 4 h 314"/>
                  <a:gd name="T32" fmla="*/ 6 w 204"/>
                  <a:gd name="T33" fmla="*/ 4 h 314"/>
                  <a:gd name="T34" fmla="*/ 5 w 204"/>
                  <a:gd name="T35" fmla="*/ 5 h 314"/>
                  <a:gd name="T36" fmla="*/ 4 w 204"/>
                  <a:gd name="T37" fmla="*/ 5 h 314"/>
                  <a:gd name="T38" fmla="*/ 4 w 204"/>
                  <a:gd name="T39" fmla="*/ 4 h 314"/>
                  <a:gd name="T40" fmla="*/ 2 w 204"/>
                  <a:gd name="T41" fmla="*/ 4 h 314"/>
                  <a:gd name="T42" fmla="*/ 2 w 204"/>
                  <a:gd name="T43" fmla="*/ 4 h 314"/>
                  <a:gd name="T44" fmla="*/ 1 w 204"/>
                  <a:gd name="T45" fmla="*/ 4 h 314"/>
                  <a:gd name="T46" fmla="*/ 2 w 204"/>
                  <a:gd name="T47" fmla="*/ 4 h 314"/>
                  <a:gd name="T48" fmla="*/ 2 w 204"/>
                  <a:gd name="T49" fmla="*/ 4 h 314"/>
                  <a:gd name="T50" fmla="*/ 1 w 204"/>
                  <a:gd name="T51" fmla="*/ 2 h 314"/>
                  <a:gd name="T52" fmla="*/ 1 w 204"/>
                  <a:gd name="T53" fmla="*/ 3 h 314"/>
                  <a:gd name="T54" fmla="*/ 1 w 204"/>
                  <a:gd name="T55" fmla="*/ 4 h 314"/>
                  <a:gd name="T56" fmla="*/ 1 w 204"/>
                  <a:gd name="T57" fmla="*/ 3 h 314"/>
                  <a:gd name="T58" fmla="*/ 1 w 204"/>
                  <a:gd name="T59" fmla="*/ 2 h 314"/>
                  <a:gd name="T60" fmla="*/ 1 w 204"/>
                  <a:gd name="T61" fmla="*/ 2 h 314"/>
                  <a:gd name="T62" fmla="*/ 1 w 204"/>
                  <a:gd name="T63" fmla="*/ 1 h 314"/>
                  <a:gd name="T64" fmla="*/ 0 w 204"/>
                  <a:gd name="T65" fmla="*/ 1 h 3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314"/>
                  <a:gd name="T101" fmla="*/ 204 w 204"/>
                  <a:gd name="T102" fmla="*/ 314 h 3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314">
                    <a:moveTo>
                      <a:pt x="0" y="22"/>
                    </a:moveTo>
                    <a:lnTo>
                      <a:pt x="49" y="2"/>
                    </a:lnTo>
                    <a:lnTo>
                      <a:pt x="71" y="0"/>
                    </a:lnTo>
                    <a:lnTo>
                      <a:pt x="85" y="1"/>
                    </a:lnTo>
                    <a:lnTo>
                      <a:pt x="90" y="5"/>
                    </a:lnTo>
                    <a:lnTo>
                      <a:pt x="94" y="10"/>
                    </a:lnTo>
                    <a:lnTo>
                      <a:pt x="95" y="15"/>
                    </a:lnTo>
                    <a:lnTo>
                      <a:pt x="99" y="17"/>
                    </a:lnTo>
                    <a:lnTo>
                      <a:pt x="105" y="29"/>
                    </a:lnTo>
                    <a:lnTo>
                      <a:pt x="106" y="47"/>
                    </a:lnTo>
                    <a:lnTo>
                      <a:pt x="112" y="53"/>
                    </a:lnTo>
                    <a:lnTo>
                      <a:pt x="126" y="53"/>
                    </a:lnTo>
                    <a:lnTo>
                      <a:pt x="135" y="79"/>
                    </a:lnTo>
                    <a:lnTo>
                      <a:pt x="135" y="95"/>
                    </a:lnTo>
                    <a:lnTo>
                      <a:pt x="141" y="107"/>
                    </a:lnTo>
                    <a:lnTo>
                      <a:pt x="148" y="107"/>
                    </a:lnTo>
                    <a:lnTo>
                      <a:pt x="162" y="95"/>
                    </a:lnTo>
                    <a:lnTo>
                      <a:pt x="170" y="103"/>
                    </a:lnTo>
                    <a:lnTo>
                      <a:pt x="171" y="117"/>
                    </a:lnTo>
                    <a:lnTo>
                      <a:pt x="186" y="126"/>
                    </a:lnTo>
                    <a:lnTo>
                      <a:pt x="184" y="142"/>
                    </a:lnTo>
                    <a:lnTo>
                      <a:pt x="185" y="146"/>
                    </a:lnTo>
                    <a:lnTo>
                      <a:pt x="187" y="148"/>
                    </a:lnTo>
                    <a:lnTo>
                      <a:pt x="182" y="156"/>
                    </a:lnTo>
                    <a:lnTo>
                      <a:pt x="180" y="166"/>
                    </a:lnTo>
                    <a:lnTo>
                      <a:pt x="188" y="185"/>
                    </a:lnTo>
                    <a:lnTo>
                      <a:pt x="200" y="188"/>
                    </a:lnTo>
                    <a:lnTo>
                      <a:pt x="204" y="197"/>
                    </a:lnTo>
                    <a:lnTo>
                      <a:pt x="200" y="217"/>
                    </a:lnTo>
                    <a:lnTo>
                      <a:pt x="182" y="235"/>
                    </a:lnTo>
                    <a:lnTo>
                      <a:pt x="187" y="265"/>
                    </a:lnTo>
                    <a:lnTo>
                      <a:pt x="180" y="278"/>
                    </a:lnTo>
                    <a:lnTo>
                      <a:pt x="185" y="293"/>
                    </a:lnTo>
                    <a:lnTo>
                      <a:pt x="162" y="288"/>
                    </a:lnTo>
                    <a:lnTo>
                      <a:pt x="151" y="293"/>
                    </a:lnTo>
                    <a:lnTo>
                      <a:pt x="140" y="293"/>
                    </a:lnTo>
                    <a:lnTo>
                      <a:pt x="126" y="297"/>
                    </a:lnTo>
                    <a:lnTo>
                      <a:pt x="113" y="299"/>
                    </a:lnTo>
                    <a:lnTo>
                      <a:pt x="92" y="314"/>
                    </a:lnTo>
                    <a:lnTo>
                      <a:pt x="93" y="274"/>
                    </a:lnTo>
                    <a:lnTo>
                      <a:pt x="72" y="262"/>
                    </a:lnTo>
                    <a:lnTo>
                      <a:pt x="75" y="244"/>
                    </a:lnTo>
                    <a:lnTo>
                      <a:pt x="69" y="264"/>
                    </a:lnTo>
                    <a:lnTo>
                      <a:pt x="60" y="263"/>
                    </a:lnTo>
                    <a:lnTo>
                      <a:pt x="56" y="266"/>
                    </a:lnTo>
                    <a:lnTo>
                      <a:pt x="38" y="263"/>
                    </a:lnTo>
                    <a:lnTo>
                      <a:pt x="66" y="241"/>
                    </a:lnTo>
                    <a:lnTo>
                      <a:pt x="54" y="253"/>
                    </a:lnTo>
                    <a:lnTo>
                      <a:pt x="30" y="265"/>
                    </a:lnTo>
                    <a:lnTo>
                      <a:pt x="54" y="214"/>
                    </a:lnTo>
                    <a:lnTo>
                      <a:pt x="36" y="187"/>
                    </a:lnTo>
                    <a:lnTo>
                      <a:pt x="33" y="160"/>
                    </a:lnTo>
                    <a:lnTo>
                      <a:pt x="15" y="157"/>
                    </a:lnTo>
                    <a:lnTo>
                      <a:pt x="36" y="187"/>
                    </a:lnTo>
                    <a:lnTo>
                      <a:pt x="51" y="199"/>
                    </a:lnTo>
                    <a:lnTo>
                      <a:pt x="39" y="241"/>
                    </a:lnTo>
                    <a:lnTo>
                      <a:pt x="27" y="151"/>
                    </a:lnTo>
                    <a:lnTo>
                      <a:pt x="15" y="163"/>
                    </a:lnTo>
                    <a:lnTo>
                      <a:pt x="14" y="151"/>
                    </a:lnTo>
                    <a:lnTo>
                      <a:pt x="22" y="143"/>
                    </a:lnTo>
                    <a:lnTo>
                      <a:pt x="11" y="125"/>
                    </a:lnTo>
                    <a:lnTo>
                      <a:pt x="23" y="100"/>
                    </a:lnTo>
                    <a:lnTo>
                      <a:pt x="9" y="83"/>
                    </a:lnTo>
                    <a:lnTo>
                      <a:pt x="13" y="64"/>
                    </a:lnTo>
                    <a:lnTo>
                      <a:pt x="0" y="47"/>
                    </a:lnTo>
                    <a:lnTo>
                      <a:pt x="0" y="22"/>
                    </a:lnTo>
                    <a:close/>
                  </a:path>
                </a:pathLst>
              </a:custGeom>
              <a:grpFill/>
              <a:ln w="12700" cap="flat" cmpd="sng">
                <a:noFill/>
                <a:prstDash val="solid"/>
                <a:round/>
                <a:headEnd type="none" w="med" len="med"/>
                <a:tailEnd type="none" w="med" len="med"/>
              </a:ln>
            </p:spPr>
            <p:txBody>
              <a:bodyPr/>
              <a:lstStyle/>
              <a:p>
                <a:endParaRPr lang="de-DE"/>
              </a:p>
            </p:txBody>
          </p:sp>
          <p:sp>
            <p:nvSpPr>
              <p:cNvPr id="289" name="Freeform 108"/>
              <p:cNvSpPr>
                <a:spLocks noChangeAspect="1"/>
              </p:cNvSpPr>
              <p:nvPr/>
            </p:nvSpPr>
            <p:spPr bwMode="auto">
              <a:xfrm>
                <a:off x="1952" y="4052"/>
                <a:ext cx="81" cy="26"/>
              </a:xfrm>
              <a:custGeom>
                <a:avLst/>
                <a:gdLst>
                  <a:gd name="T0" fmla="*/ 0 w 255"/>
                  <a:gd name="T1" fmla="*/ 0 h 75"/>
                  <a:gd name="T2" fmla="*/ 0 w 255"/>
                  <a:gd name="T3" fmla="*/ 0 h 75"/>
                  <a:gd name="T4" fmla="*/ 0 w 255"/>
                  <a:gd name="T5" fmla="*/ 0 h 75"/>
                  <a:gd name="T6" fmla="*/ 0 w 255"/>
                  <a:gd name="T7" fmla="*/ 0 h 75"/>
                  <a:gd name="T8" fmla="*/ 0 w 255"/>
                  <a:gd name="T9" fmla="*/ 0 h 75"/>
                  <a:gd name="T10" fmla="*/ 0 w 255"/>
                  <a:gd name="T11" fmla="*/ 0 h 75"/>
                  <a:gd name="T12" fmla="*/ 0 w 255"/>
                  <a:gd name="T13" fmla="*/ 0 h 75"/>
                  <a:gd name="T14" fmla="*/ 0 w 255"/>
                  <a:gd name="T15" fmla="*/ 0 h 75"/>
                  <a:gd name="T16" fmla="*/ 0 w 255"/>
                  <a:gd name="T17" fmla="*/ 0 h 75"/>
                  <a:gd name="T18" fmla="*/ 0 w 255"/>
                  <a:gd name="T19" fmla="*/ 0 h 75"/>
                  <a:gd name="T20" fmla="*/ 0 w 255"/>
                  <a:gd name="T21" fmla="*/ 0 h 75"/>
                  <a:gd name="T22" fmla="*/ 0 w 255"/>
                  <a:gd name="T23" fmla="*/ 0 h 75"/>
                  <a:gd name="T24" fmla="*/ 0 w 255"/>
                  <a:gd name="T25" fmla="*/ 0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5"/>
                  <a:gd name="T40" fmla="*/ 0 h 75"/>
                  <a:gd name="T41" fmla="*/ 255 w 255"/>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5" h="75">
                    <a:moveTo>
                      <a:pt x="59" y="5"/>
                    </a:moveTo>
                    <a:cubicBezTo>
                      <a:pt x="110" y="0"/>
                      <a:pt x="175" y="8"/>
                      <a:pt x="223" y="9"/>
                    </a:cubicBezTo>
                    <a:cubicBezTo>
                      <a:pt x="237" y="11"/>
                      <a:pt x="242" y="12"/>
                      <a:pt x="253" y="19"/>
                    </a:cubicBezTo>
                    <a:cubicBezTo>
                      <a:pt x="252" y="24"/>
                      <a:pt x="255" y="32"/>
                      <a:pt x="251" y="35"/>
                    </a:cubicBezTo>
                    <a:cubicBezTo>
                      <a:pt x="245" y="39"/>
                      <a:pt x="236" y="36"/>
                      <a:pt x="229" y="37"/>
                    </a:cubicBezTo>
                    <a:cubicBezTo>
                      <a:pt x="204" y="41"/>
                      <a:pt x="202" y="43"/>
                      <a:pt x="167" y="45"/>
                    </a:cubicBezTo>
                    <a:cubicBezTo>
                      <a:pt x="155" y="53"/>
                      <a:pt x="143" y="52"/>
                      <a:pt x="129" y="53"/>
                    </a:cubicBezTo>
                    <a:cubicBezTo>
                      <a:pt x="106" y="61"/>
                      <a:pt x="81" y="60"/>
                      <a:pt x="57" y="61"/>
                    </a:cubicBezTo>
                    <a:cubicBezTo>
                      <a:pt x="52" y="75"/>
                      <a:pt x="45" y="71"/>
                      <a:pt x="31" y="69"/>
                    </a:cubicBezTo>
                    <a:cubicBezTo>
                      <a:pt x="18" y="60"/>
                      <a:pt x="9" y="62"/>
                      <a:pt x="3" y="45"/>
                    </a:cubicBezTo>
                    <a:cubicBezTo>
                      <a:pt x="4" y="32"/>
                      <a:pt x="0" y="19"/>
                      <a:pt x="13" y="15"/>
                    </a:cubicBezTo>
                    <a:cubicBezTo>
                      <a:pt x="30" y="16"/>
                      <a:pt x="49" y="24"/>
                      <a:pt x="63" y="15"/>
                    </a:cubicBezTo>
                    <a:cubicBezTo>
                      <a:pt x="73" y="9"/>
                      <a:pt x="64" y="8"/>
                      <a:pt x="59" y="5"/>
                    </a:cubicBezTo>
                    <a:close/>
                  </a:path>
                </a:pathLst>
              </a:custGeom>
              <a:grpFill/>
              <a:ln w="9525" cap="flat" cmpd="sng">
                <a:noFill/>
                <a:prstDash val="solid"/>
                <a:round/>
                <a:headEnd/>
                <a:tailEnd/>
              </a:ln>
            </p:spPr>
            <p:txBody>
              <a:bodyPr wrap="none" anchor="ctr"/>
              <a:lstStyle/>
              <a:p>
                <a:endParaRPr lang="de-DE"/>
              </a:p>
            </p:txBody>
          </p:sp>
          <p:sp>
            <p:nvSpPr>
              <p:cNvPr id="290" name="Freeform 109"/>
              <p:cNvSpPr>
                <a:spLocks noChangeAspect="1"/>
              </p:cNvSpPr>
              <p:nvPr/>
            </p:nvSpPr>
            <p:spPr bwMode="auto">
              <a:xfrm>
                <a:off x="1359" y="4031"/>
                <a:ext cx="28" cy="26"/>
              </a:xfrm>
              <a:custGeom>
                <a:avLst/>
                <a:gdLst>
                  <a:gd name="T0" fmla="*/ 0 w 57"/>
                  <a:gd name="T1" fmla="*/ 1 h 52"/>
                  <a:gd name="T2" fmla="*/ 0 w 57"/>
                  <a:gd name="T3" fmla="*/ 1 h 52"/>
                  <a:gd name="T4" fmla="*/ 0 w 57"/>
                  <a:gd name="T5" fmla="*/ 1 h 52"/>
                  <a:gd name="T6" fmla="*/ 0 w 57"/>
                  <a:gd name="T7" fmla="*/ 1 h 52"/>
                  <a:gd name="T8" fmla="*/ 0 w 57"/>
                  <a:gd name="T9" fmla="*/ 1 h 52"/>
                  <a:gd name="T10" fmla="*/ 0 60000 65536"/>
                  <a:gd name="T11" fmla="*/ 0 60000 65536"/>
                  <a:gd name="T12" fmla="*/ 0 60000 65536"/>
                  <a:gd name="T13" fmla="*/ 0 60000 65536"/>
                  <a:gd name="T14" fmla="*/ 0 60000 65536"/>
                  <a:gd name="T15" fmla="*/ 0 w 57"/>
                  <a:gd name="T16" fmla="*/ 0 h 52"/>
                  <a:gd name="T17" fmla="*/ 57 w 57"/>
                  <a:gd name="T18" fmla="*/ 52 h 52"/>
                </a:gdLst>
                <a:ahLst/>
                <a:cxnLst>
                  <a:cxn ang="T10">
                    <a:pos x="T0" y="T1"/>
                  </a:cxn>
                  <a:cxn ang="T11">
                    <a:pos x="T2" y="T3"/>
                  </a:cxn>
                  <a:cxn ang="T12">
                    <a:pos x="T4" y="T5"/>
                  </a:cxn>
                  <a:cxn ang="T13">
                    <a:pos x="T6" y="T7"/>
                  </a:cxn>
                  <a:cxn ang="T14">
                    <a:pos x="T8" y="T9"/>
                  </a:cxn>
                </a:cxnLst>
                <a:rect l="T15" t="T16" r="T17" b="T18"/>
                <a:pathLst>
                  <a:path w="57" h="52">
                    <a:moveTo>
                      <a:pt x="33" y="6"/>
                    </a:moveTo>
                    <a:cubicBezTo>
                      <a:pt x="22" y="7"/>
                      <a:pt x="9" y="0"/>
                      <a:pt x="1" y="8"/>
                    </a:cubicBezTo>
                    <a:cubicBezTo>
                      <a:pt x="1" y="8"/>
                      <a:pt x="0" y="42"/>
                      <a:pt x="9" y="48"/>
                    </a:cubicBezTo>
                    <a:cubicBezTo>
                      <a:pt x="13" y="50"/>
                      <a:pt x="21" y="52"/>
                      <a:pt x="21" y="52"/>
                    </a:cubicBezTo>
                    <a:cubicBezTo>
                      <a:pt x="39" y="49"/>
                      <a:pt x="57" y="30"/>
                      <a:pt x="33" y="6"/>
                    </a:cubicBezTo>
                    <a:close/>
                  </a:path>
                </a:pathLst>
              </a:custGeom>
              <a:grpFill/>
              <a:ln w="9525" cmpd="sng">
                <a:noFill/>
                <a:round/>
                <a:headEnd/>
                <a:tailEnd/>
              </a:ln>
            </p:spPr>
            <p:txBody>
              <a:bodyPr wrap="none" anchor="ctr"/>
              <a:lstStyle/>
              <a:p>
                <a:endParaRPr lang="de-DE"/>
              </a:p>
            </p:txBody>
          </p:sp>
          <p:sp>
            <p:nvSpPr>
              <p:cNvPr id="291" name="Freeform 110"/>
              <p:cNvSpPr>
                <a:spLocks/>
              </p:cNvSpPr>
              <p:nvPr/>
            </p:nvSpPr>
            <p:spPr bwMode="auto">
              <a:xfrm>
                <a:off x="1578" y="3262"/>
                <a:ext cx="57" cy="72"/>
              </a:xfrm>
              <a:custGeom>
                <a:avLst/>
                <a:gdLst>
                  <a:gd name="T0" fmla="*/ 0 w 197"/>
                  <a:gd name="T1" fmla="*/ 7 h 99"/>
                  <a:gd name="T2" fmla="*/ 0 w 197"/>
                  <a:gd name="T3" fmla="*/ 3 h 99"/>
                  <a:gd name="T4" fmla="*/ 0 w 197"/>
                  <a:gd name="T5" fmla="*/ 2 h 99"/>
                  <a:gd name="T6" fmla="*/ 0 w 197"/>
                  <a:gd name="T7" fmla="*/ 0 h 99"/>
                  <a:gd name="T8" fmla="*/ 0 w 197"/>
                  <a:gd name="T9" fmla="*/ 3 h 99"/>
                  <a:gd name="T10" fmla="*/ 0 w 197"/>
                  <a:gd name="T11" fmla="*/ 11 h 99"/>
                  <a:gd name="T12" fmla="*/ 0 w 197"/>
                  <a:gd name="T13" fmla="*/ 9 h 99"/>
                  <a:gd name="T14" fmla="*/ 0 w 197"/>
                  <a:gd name="T15" fmla="*/ 8 h 99"/>
                  <a:gd name="T16" fmla="*/ 0 w 197"/>
                  <a:gd name="T17" fmla="*/ 7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99"/>
                  <a:gd name="T29" fmla="*/ 197 w 197"/>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99">
                    <a:moveTo>
                      <a:pt x="20" y="63"/>
                    </a:moveTo>
                    <a:cubicBezTo>
                      <a:pt x="77" y="25"/>
                      <a:pt x="0" y="82"/>
                      <a:pt x="44" y="27"/>
                    </a:cubicBezTo>
                    <a:cubicBezTo>
                      <a:pt x="48" y="22"/>
                      <a:pt x="56" y="24"/>
                      <a:pt x="62" y="21"/>
                    </a:cubicBezTo>
                    <a:cubicBezTo>
                      <a:pt x="68" y="18"/>
                      <a:pt x="86" y="4"/>
                      <a:pt x="92" y="0"/>
                    </a:cubicBezTo>
                    <a:cubicBezTo>
                      <a:pt x="112" y="7"/>
                      <a:pt x="114" y="17"/>
                      <a:pt x="134" y="24"/>
                    </a:cubicBezTo>
                    <a:cubicBezTo>
                      <a:pt x="143" y="59"/>
                      <a:pt x="197" y="72"/>
                      <a:pt x="182" y="99"/>
                    </a:cubicBezTo>
                    <a:cubicBezTo>
                      <a:pt x="176" y="97"/>
                      <a:pt x="122" y="82"/>
                      <a:pt x="116" y="81"/>
                    </a:cubicBezTo>
                    <a:cubicBezTo>
                      <a:pt x="90" y="78"/>
                      <a:pt x="63" y="82"/>
                      <a:pt x="38" y="75"/>
                    </a:cubicBezTo>
                    <a:cubicBezTo>
                      <a:pt x="5" y="66"/>
                      <a:pt x="56" y="45"/>
                      <a:pt x="20" y="63"/>
                    </a:cubicBezTo>
                    <a:close/>
                  </a:path>
                </a:pathLst>
              </a:custGeom>
              <a:grpFill/>
              <a:ln w="9525">
                <a:noFill/>
                <a:round/>
                <a:headEnd/>
                <a:tailEnd/>
              </a:ln>
            </p:spPr>
            <p:txBody>
              <a:bodyPr wrap="none" anchor="ctr"/>
              <a:lstStyle/>
              <a:p>
                <a:endParaRPr lang="de-DE"/>
              </a:p>
            </p:txBody>
          </p:sp>
        </p:grpSp>
        <p:grpSp>
          <p:nvGrpSpPr>
            <p:cNvPr id="11" name="Gruppieren 51"/>
            <p:cNvGrpSpPr/>
            <p:nvPr/>
          </p:nvGrpSpPr>
          <p:grpSpPr>
            <a:xfrm>
              <a:off x="1668312" y="1971288"/>
              <a:ext cx="4273469" cy="4077154"/>
              <a:chOff x="407376" y="2060848"/>
              <a:chExt cx="4273469" cy="4077154"/>
            </a:xfrm>
          </p:grpSpPr>
          <p:grpSp>
            <p:nvGrpSpPr>
              <p:cNvPr id="14" name="Gruppieren 33"/>
              <p:cNvGrpSpPr/>
              <p:nvPr/>
            </p:nvGrpSpPr>
            <p:grpSpPr>
              <a:xfrm>
                <a:off x="1331640" y="2835283"/>
                <a:ext cx="3349205" cy="3298807"/>
                <a:chOff x="1259632" y="2835283"/>
                <a:chExt cx="3349205" cy="3298807"/>
              </a:xfrm>
            </p:grpSpPr>
            <p:sp>
              <p:nvSpPr>
                <p:cNvPr id="6" name="Text Box 6"/>
                <p:cNvSpPr txBox="1">
                  <a:spLocks noChangeArrowheads="1"/>
                </p:cNvSpPr>
                <p:nvPr/>
              </p:nvSpPr>
              <p:spPr bwMode="black">
                <a:xfrm>
                  <a:off x="2931745" y="2835283"/>
                  <a:ext cx="1584526" cy="341632"/>
                </a:xfrm>
                <a:prstGeom prst="rect">
                  <a:avLst/>
                </a:prstGeom>
                <a:noFill/>
                <a:ln w="9525">
                  <a:noFill/>
                  <a:miter lim="800000"/>
                  <a:headEnd/>
                  <a:tailEnd/>
                </a:ln>
              </p:spPr>
              <p:txBody>
                <a:bodyPr wrap="square">
                  <a:spAutoFit/>
                </a:bodyPr>
                <a:lstStyle/>
                <a:p>
                  <a:pPr algn="ctr">
                    <a:lnSpc>
                      <a:spcPct val="90000"/>
                    </a:lnSpc>
                    <a:defRPr/>
                  </a:pPr>
                  <a:endParaRPr lang="de-DE" dirty="0">
                    <a:solidFill>
                      <a:srgbClr val="292929"/>
                    </a:solidFill>
                    <a:ea typeface="ＭＳ Ｐゴシック" pitchFamily="-80" charset="-128"/>
                  </a:endParaRPr>
                </a:p>
              </p:txBody>
            </p:sp>
            <p:sp>
              <p:nvSpPr>
                <p:cNvPr id="7" name="Abgerundetes Rechteck 6"/>
                <p:cNvSpPr>
                  <a:spLocks/>
                </p:cNvSpPr>
                <p:nvPr/>
              </p:nvSpPr>
              <p:spPr>
                <a:xfrm>
                  <a:off x="1331640" y="4725144"/>
                  <a:ext cx="1152000" cy="1080000"/>
                </a:xfrm>
                <a:prstGeom prst="roundRect">
                  <a:avLst/>
                </a:prstGeom>
                <a:solidFill>
                  <a:srgbClr val="92D050">
                    <a:alpha val="55000"/>
                  </a:srgbClr>
                </a:solidFill>
                <a:ln>
                  <a:noFill/>
                </a:ln>
                <a:effectLst>
                  <a:outerShdw blurRad="40005" dist="22860" dir="5400000" algn="ctr" rotWithShape="0">
                    <a:srgbClr val="000000">
                      <a:alpha val="35000"/>
                    </a:srgbClr>
                  </a:outerShdw>
                </a:effectLst>
                <a:scene3d>
                  <a:camera prst="orthographicFront"/>
                  <a:lightRig rig="flat" dir="t"/>
                </a:scene3d>
                <a:sp3d prstMaterial="plastic">
                  <a:bevelT w="120650" h="88900"/>
                  <a:bevelB w="8890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bgerundetes Rechteck 7"/>
                <p:cNvSpPr>
                  <a:spLocks noChangeAspect="1"/>
                </p:cNvSpPr>
                <p:nvPr/>
              </p:nvSpPr>
              <p:spPr>
                <a:xfrm>
                  <a:off x="3203848" y="4725144"/>
                  <a:ext cx="1152128" cy="1080120"/>
                </a:xfrm>
                <a:prstGeom prst="roundRect">
                  <a:avLst/>
                </a:prstGeom>
                <a:solidFill>
                  <a:srgbClr val="FF9900">
                    <a:alpha val="55000"/>
                  </a:srgbClr>
                </a:solidFill>
                <a:ln>
                  <a:noFill/>
                </a:ln>
                <a:effectLst>
                  <a:outerShdw blurRad="40005" dist="22860" dir="5400000" algn="ctr" rotWithShape="0">
                    <a:srgbClr val="000000">
                      <a:alpha val="35000"/>
                    </a:srgbClr>
                  </a:outerShdw>
                </a:effectLst>
                <a:scene3d>
                  <a:camera prst="orthographicFront"/>
                  <a:lightRig rig="flat" dir="t"/>
                </a:scene3d>
                <a:sp3d prstMaterial="plastic">
                  <a:bevelT w="120650" h="88900"/>
                  <a:bevelB w="8890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 Box 6"/>
                <p:cNvSpPr txBox="1">
                  <a:spLocks noChangeArrowheads="1"/>
                </p:cNvSpPr>
                <p:nvPr/>
              </p:nvSpPr>
              <p:spPr bwMode="black">
                <a:xfrm>
                  <a:off x="1259632" y="5135728"/>
                  <a:ext cx="1224136" cy="244682"/>
                </a:xfrm>
                <a:prstGeom prst="rect">
                  <a:avLst/>
                </a:prstGeom>
                <a:noFill/>
                <a:ln w="9525">
                  <a:noFill/>
                  <a:miter lim="800000"/>
                  <a:headEnd/>
                  <a:tailEnd/>
                </a:ln>
              </p:spPr>
              <p:txBody>
                <a:bodyPr wrap="square">
                  <a:spAutoFit/>
                </a:bodyPr>
                <a:lstStyle/>
                <a:p>
                  <a:pPr algn="ctr">
                    <a:lnSpc>
                      <a:spcPct val="90000"/>
                    </a:lnSpc>
                    <a:defRPr/>
                  </a:pPr>
                  <a:r>
                    <a:rPr lang="de-DE" sz="1100" dirty="0" smtClean="0">
                      <a:solidFill>
                        <a:srgbClr val="292929"/>
                      </a:solidFill>
                      <a:latin typeface="Verdana" pitchFamily="34" charset="0"/>
                      <a:ea typeface="ＭＳ Ｐゴシック" pitchFamily="-80" charset="-128"/>
                    </a:rPr>
                    <a:t>Universität</a:t>
                  </a:r>
                </a:p>
              </p:txBody>
            </p:sp>
            <p:sp>
              <p:nvSpPr>
                <p:cNvPr id="13" name="Text Box 6"/>
                <p:cNvSpPr txBox="1">
                  <a:spLocks noChangeArrowheads="1"/>
                </p:cNvSpPr>
                <p:nvPr/>
              </p:nvSpPr>
              <p:spPr bwMode="black">
                <a:xfrm>
                  <a:off x="3141568" y="5161634"/>
                  <a:ext cx="1224136" cy="244682"/>
                </a:xfrm>
                <a:prstGeom prst="rect">
                  <a:avLst/>
                </a:prstGeom>
                <a:noFill/>
                <a:ln w="9525">
                  <a:noFill/>
                  <a:miter lim="800000"/>
                  <a:headEnd/>
                  <a:tailEnd/>
                </a:ln>
              </p:spPr>
              <p:txBody>
                <a:bodyPr wrap="square">
                  <a:spAutoFit/>
                </a:bodyPr>
                <a:lstStyle/>
                <a:p>
                  <a:pPr algn="ctr">
                    <a:lnSpc>
                      <a:spcPct val="90000"/>
                    </a:lnSpc>
                    <a:defRPr/>
                  </a:pPr>
                  <a:r>
                    <a:rPr lang="de-DE" sz="1100" dirty="0" smtClean="0">
                      <a:solidFill>
                        <a:srgbClr val="292929"/>
                      </a:solidFill>
                      <a:latin typeface="Verdana" pitchFamily="34" charset="0"/>
                      <a:ea typeface="ＭＳ Ｐゴシック" pitchFamily="-80" charset="-128"/>
                    </a:rPr>
                    <a:t>Unternehmen</a:t>
                  </a:r>
                  <a:endParaRPr lang="de-DE" sz="1100" dirty="0">
                    <a:solidFill>
                      <a:srgbClr val="292929"/>
                    </a:solidFill>
                    <a:latin typeface="Verdana" pitchFamily="34" charset="0"/>
                    <a:ea typeface="ＭＳ Ｐゴシック" pitchFamily="-80" charset="-128"/>
                  </a:endParaRPr>
                </a:p>
              </p:txBody>
            </p:sp>
            <p:sp>
              <p:nvSpPr>
                <p:cNvPr id="15" name="TextBox 64"/>
                <p:cNvSpPr txBox="1">
                  <a:spLocks noChangeArrowheads="1"/>
                </p:cNvSpPr>
                <p:nvPr/>
              </p:nvSpPr>
              <p:spPr bwMode="auto">
                <a:xfrm>
                  <a:off x="3034560" y="5795536"/>
                  <a:ext cx="1574277" cy="338554"/>
                </a:xfrm>
                <a:prstGeom prst="rect">
                  <a:avLst/>
                </a:prstGeom>
                <a:noFill/>
                <a:ln w="9525">
                  <a:noFill/>
                  <a:miter lim="800000"/>
                  <a:headEnd/>
                  <a:tailEnd/>
                </a:ln>
              </p:spPr>
              <p:txBody>
                <a:bodyPr wrap="none">
                  <a:spAutoFit/>
                </a:bodyPr>
                <a:lstStyle/>
                <a:p>
                  <a:r>
                    <a:rPr lang="de-DE" sz="1600" dirty="0" smtClean="0">
                      <a:solidFill>
                        <a:srgbClr val="FF9900"/>
                      </a:solidFill>
                      <a:latin typeface="Verdana" pitchFamily="34" charset="0"/>
                    </a:rPr>
                    <a:t>Partnerland 2</a:t>
                  </a:r>
                  <a:endParaRPr lang="de-DE" sz="1600" dirty="0">
                    <a:solidFill>
                      <a:srgbClr val="FF9900"/>
                    </a:solidFill>
                    <a:latin typeface="Verdana" pitchFamily="34" charset="0"/>
                  </a:endParaRPr>
                </a:p>
              </p:txBody>
            </p:sp>
            <p:pic>
              <p:nvPicPr>
                <p:cNvPr id="21" name="Grafik 20" descr="1251_1-poeppel-halmakegel-gross-figuren-holz-figure-blau-blue.jpg"/>
                <p:cNvPicPr>
                  <a:picLocks noChangeAspect="1"/>
                </p:cNvPicPr>
                <p:nvPr/>
              </p:nvPicPr>
              <p:blipFill>
                <a:blip r:embed="rId3" cstate="print"/>
                <a:srcRect l="26564" t="18124" r="26372" b="11280"/>
                <a:stretch>
                  <a:fillRect/>
                </a:stretch>
              </p:blipFill>
              <p:spPr>
                <a:xfrm>
                  <a:off x="2495608" y="3284984"/>
                  <a:ext cx="576064" cy="864096"/>
                </a:xfrm>
                <a:prstGeom prst="rect">
                  <a:avLst/>
                </a:prstGeom>
                <a:solidFill>
                  <a:schemeClr val="accent6">
                    <a:lumMod val="60000"/>
                    <a:lumOff val="40000"/>
                    <a:alpha val="70000"/>
                  </a:schemeClr>
                </a:solidFill>
                <a:ln>
                  <a:noFill/>
                </a:ln>
              </p:spPr>
            </p:pic>
            <p:cxnSp>
              <p:nvCxnSpPr>
                <p:cNvPr id="23" name="Gerade Verbindung mit Pfeil 22"/>
                <p:cNvCxnSpPr/>
                <p:nvPr/>
              </p:nvCxnSpPr>
              <p:spPr>
                <a:xfrm>
                  <a:off x="2555776" y="5301208"/>
                  <a:ext cx="504056"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34" name="Gerade Verbindung mit Pfeil 33"/>
              <p:cNvCxnSpPr/>
              <p:nvPr/>
            </p:nvCxnSpPr>
            <p:spPr>
              <a:xfrm flipH="1">
                <a:off x="1835696" y="4005064"/>
                <a:ext cx="659912" cy="576064"/>
              </a:xfrm>
              <a:prstGeom prst="straightConnector1">
                <a:avLst/>
              </a:prstGeom>
              <a:ln>
                <a:solidFill>
                  <a:srgbClr val="292929"/>
                </a:solidFill>
                <a:tailEnd type="arrow"/>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a:off x="3287696" y="4005064"/>
                <a:ext cx="564224" cy="576064"/>
              </a:xfrm>
              <a:prstGeom prst="straightConnector1">
                <a:avLst/>
              </a:prstGeom>
              <a:ln>
                <a:solidFill>
                  <a:srgbClr val="292929"/>
                </a:solidFill>
                <a:tailEnd type="arrow"/>
              </a:ln>
            </p:spPr>
            <p:style>
              <a:lnRef idx="1">
                <a:schemeClr val="accent1"/>
              </a:lnRef>
              <a:fillRef idx="0">
                <a:schemeClr val="accent1"/>
              </a:fillRef>
              <a:effectRef idx="0">
                <a:schemeClr val="accent1"/>
              </a:effectRef>
              <a:fontRef idx="minor">
                <a:schemeClr val="tx1"/>
              </a:fontRef>
            </p:style>
          </p:cxnSp>
          <p:sp>
            <p:nvSpPr>
              <p:cNvPr id="42" name="TextBox 64"/>
              <p:cNvSpPr txBox="1">
                <a:spLocks noChangeArrowheads="1"/>
              </p:cNvSpPr>
              <p:nvPr/>
            </p:nvSpPr>
            <p:spPr bwMode="auto">
              <a:xfrm>
                <a:off x="1216808" y="5799448"/>
                <a:ext cx="1574277" cy="338554"/>
              </a:xfrm>
              <a:prstGeom prst="rect">
                <a:avLst/>
              </a:prstGeom>
              <a:noFill/>
              <a:ln w="9525">
                <a:noFill/>
                <a:miter lim="800000"/>
                <a:headEnd/>
                <a:tailEnd/>
              </a:ln>
            </p:spPr>
            <p:txBody>
              <a:bodyPr wrap="none">
                <a:spAutoFit/>
              </a:bodyPr>
              <a:lstStyle/>
              <a:p>
                <a:r>
                  <a:rPr lang="de-DE" sz="1600" dirty="0" smtClean="0">
                    <a:solidFill>
                      <a:srgbClr val="92D050"/>
                    </a:solidFill>
                    <a:latin typeface="Verdana" pitchFamily="34" charset="0"/>
                  </a:rPr>
                  <a:t>Partnerland 1</a:t>
                </a:r>
                <a:endParaRPr lang="de-DE" sz="1600" dirty="0">
                  <a:solidFill>
                    <a:srgbClr val="92D050"/>
                  </a:solidFill>
                  <a:latin typeface="Verdana" pitchFamily="34" charset="0"/>
                </a:endParaRPr>
              </a:p>
            </p:txBody>
          </p:sp>
          <p:sp>
            <p:nvSpPr>
              <p:cNvPr id="46" name="TextBox 64"/>
              <p:cNvSpPr txBox="1">
                <a:spLocks noChangeArrowheads="1"/>
              </p:cNvSpPr>
              <p:nvPr/>
            </p:nvSpPr>
            <p:spPr bwMode="auto">
              <a:xfrm>
                <a:off x="3143680" y="3356992"/>
                <a:ext cx="1199367" cy="338554"/>
              </a:xfrm>
              <a:prstGeom prst="rect">
                <a:avLst/>
              </a:prstGeom>
              <a:noFill/>
              <a:ln w="9525">
                <a:noFill/>
                <a:miter lim="800000"/>
                <a:headEnd/>
                <a:tailEnd/>
              </a:ln>
            </p:spPr>
            <p:txBody>
              <a:bodyPr wrap="none">
                <a:spAutoFit/>
              </a:bodyPr>
              <a:lstStyle/>
              <a:p>
                <a:r>
                  <a:rPr lang="de-DE" sz="1600" dirty="0" smtClean="0">
                    <a:solidFill>
                      <a:srgbClr val="292929"/>
                    </a:solidFill>
                    <a:latin typeface="Verdana" pitchFamily="34" charset="0"/>
                  </a:rPr>
                  <a:t>min. 50%</a:t>
                </a:r>
                <a:endParaRPr lang="de-DE" sz="1600" dirty="0">
                  <a:solidFill>
                    <a:srgbClr val="292929"/>
                  </a:solidFill>
                  <a:latin typeface="Verdana" pitchFamily="34" charset="0"/>
                </a:endParaRPr>
              </a:p>
            </p:txBody>
          </p:sp>
          <p:sp>
            <p:nvSpPr>
              <p:cNvPr id="47" name="Abgerundetes Rechteck 46"/>
              <p:cNvSpPr>
                <a:spLocks noChangeAspect="1"/>
              </p:cNvSpPr>
              <p:nvPr/>
            </p:nvSpPr>
            <p:spPr>
              <a:xfrm>
                <a:off x="479384" y="2060848"/>
                <a:ext cx="1152128" cy="1080120"/>
              </a:xfrm>
              <a:prstGeom prst="roundRect">
                <a:avLst/>
              </a:prstGeom>
              <a:solidFill>
                <a:schemeClr val="accent6">
                  <a:lumMod val="60000"/>
                  <a:lumOff val="40000"/>
                  <a:alpha val="55000"/>
                </a:schemeClr>
              </a:solidFill>
              <a:ln>
                <a:noFill/>
              </a:ln>
              <a:effectLst>
                <a:outerShdw blurRad="40005" dist="22860" dir="5400000" algn="ctr" rotWithShape="0">
                  <a:srgbClr val="000000">
                    <a:alpha val="35000"/>
                  </a:srgbClr>
                </a:outerShdw>
              </a:effectLst>
              <a:scene3d>
                <a:camera prst="orthographicFront"/>
                <a:lightRig rig="flat" dir="t"/>
              </a:scene3d>
              <a:sp3d prstMaterial="plastic">
                <a:bevelT w="120650" h="88900"/>
                <a:bevelB w="8890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Text Box 6"/>
              <p:cNvSpPr txBox="1">
                <a:spLocks noChangeArrowheads="1"/>
              </p:cNvSpPr>
              <p:nvPr/>
            </p:nvSpPr>
            <p:spPr bwMode="black">
              <a:xfrm>
                <a:off x="407376" y="2321600"/>
                <a:ext cx="1224136" cy="549381"/>
              </a:xfrm>
              <a:prstGeom prst="rect">
                <a:avLst/>
              </a:prstGeom>
              <a:noFill/>
              <a:ln w="9525">
                <a:noFill/>
                <a:miter lim="800000"/>
                <a:headEnd/>
                <a:tailEnd/>
              </a:ln>
            </p:spPr>
            <p:txBody>
              <a:bodyPr wrap="square">
                <a:spAutoFit/>
              </a:bodyPr>
              <a:lstStyle/>
              <a:p>
                <a:pPr algn="ctr">
                  <a:lnSpc>
                    <a:spcPct val="90000"/>
                  </a:lnSpc>
                  <a:defRPr/>
                </a:pPr>
                <a:r>
                  <a:rPr lang="de-DE" sz="1100" dirty="0" smtClean="0">
                    <a:solidFill>
                      <a:srgbClr val="292929"/>
                    </a:solidFill>
                    <a:latin typeface="Verdana" pitchFamily="34" charset="0"/>
                    <a:ea typeface="ＭＳ Ｐゴシック" pitchFamily="-80" charset="-128"/>
                  </a:rPr>
                  <a:t>Universität </a:t>
                </a:r>
              </a:p>
              <a:p>
                <a:pPr algn="ctr">
                  <a:lnSpc>
                    <a:spcPct val="90000"/>
                  </a:lnSpc>
                  <a:defRPr/>
                </a:pPr>
                <a:r>
                  <a:rPr lang="de-DE" sz="1100" dirty="0" smtClean="0">
                    <a:solidFill>
                      <a:srgbClr val="292929"/>
                    </a:solidFill>
                    <a:latin typeface="Verdana" pitchFamily="34" charset="0"/>
                    <a:ea typeface="ＭＳ Ｐゴシック" pitchFamily="-80" charset="-128"/>
                  </a:rPr>
                  <a:t>oder</a:t>
                </a:r>
              </a:p>
              <a:p>
                <a:pPr algn="ctr">
                  <a:lnSpc>
                    <a:spcPct val="90000"/>
                  </a:lnSpc>
                  <a:defRPr/>
                </a:pPr>
                <a:r>
                  <a:rPr lang="de-DE" sz="1100" dirty="0" smtClean="0">
                    <a:solidFill>
                      <a:srgbClr val="292929"/>
                    </a:solidFill>
                    <a:latin typeface="Verdana" pitchFamily="34" charset="0"/>
                    <a:ea typeface="ＭＳ Ｐゴシック" pitchFamily="-80" charset="-128"/>
                  </a:rPr>
                  <a:t>Unternehmen</a:t>
                </a:r>
                <a:endParaRPr lang="de-DE" sz="1100" dirty="0">
                  <a:solidFill>
                    <a:srgbClr val="292929"/>
                  </a:solidFill>
                  <a:latin typeface="Verdana" pitchFamily="34" charset="0"/>
                  <a:ea typeface="ＭＳ Ｐゴシック" pitchFamily="-80" charset="-128"/>
                </a:endParaRPr>
              </a:p>
            </p:txBody>
          </p:sp>
          <p:cxnSp>
            <p:nvCxnSpPr>
              <p:cNvPr id="49" name="Straight Arrow Connector 51"/>
              <p:cNvCxnSpPr>
                <a:cxnSpLocks noChangeShapeType="1"/>
              </p:cNvCxnSpPr>
              <p:nvPr/>
            </p:nvCxnSpPr>
            <p:spPr bwMode="auto">
              <a:xfrm flipH="1" flipV="1">
                <a:off x="1703520" y="2924944"/>
                <a:ext cx="720080" cy="504056"/>
              </a:xfrm>
              <a:prstGeom prst="straightConnector1">
                <a:avLst/>
              </a:prstGeom>
              <a:noFill/>
              <a:ln w="9525" algn="ctr">
                <a:solidFill>
                  <a:schemeClr val="tx1"/>
                </a:solidFill>
                <a:prstDash val="dash"/>
                <a:round/>
                <a:headEnd/>
                <a:tailEnd type="arrow" w="med" len="med"/>
              </a:ln>
            </p:spPr>
          </p:cxnSp>
        </p:grpSp>
      </p:grpSp>
      <p:sp>
        <p:nvSpPr>
          <p:cNvPr id="109" name="Textfeld 128"/>
          <p:cNvSpPr txBox="1"/>
          <p:nvPr/>
        </p:nvSpPr>
        <p:spPr>
          <a:xfrm>
            <a:off x="5220072" y="2070134"/>
            <a:ext cx="3701008" cy="344709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lvl="1">
              <a:spcAft>
                <a:spcPts val="600"/>
              </a:spcAft>
              <a:buClr>
                <a:schemeClr val="accent6"/>
              </a:buClr>
              <a:buFont typeface="Wingdings" charset="2"/>
              <a:buChar char="ü"/>
            </a:pPr>
            <a:r>
              <a:rPr lang="de-DE" dirty="0" smtClean="0">
                <a:solidFill>
                  <a:srgbClr val="292929"/>
                </a:solidFill>
                <a:latin typeface="Verdana"/>
                <a:cs typeface="Verdana"/>
              </a:rPr>
              <a:t> Max. 180 </a:t>
            </a:r>
            <a:r>
              <a:rPr lang="de-DE" dirty="0" smtClean="0">
                <a:solidFill>
                  <a:srgbClr val="292929"/>
                </a:solidFill>
                <a:latin typeface="Verdana"/>
                <a:cs typeface="Verdana"/>
              </a:rPr>
              <a:t>Forschermonate </a:t>
            </a:r>
            <a:r>
              <a:rPr lang="de-DE" dirty="0" smtClean="0">
                <a:solidFill>
                  <a:srgbClr val="292929"/>
                </a:solidFill>
                <a:latin typeface="Verdana"/>
                <a:cs typeface="Verdana"/>
              </a:rPr>
              <a:t>für max. 4 Jahre (bei zwei Organisationen)</a:t>
            </a:r>
          </a:p>
          <a:p>
            <a:pPr>
              <a:spcAft>
                <a:spcPts val="600"/>
              </a:spcAft>
              <a:buClr>
                <a:schemeClr val="accent6"/>
              </a:buClr>
              <a:buFont typeface="Wingdings" charset="2"/>
              <a:buChar char="ü"/>
            </a:pPr>
            <a:r>
              <a:rPr lang="de-DE" dirty="0" smtClean="0">
                <a:solidFill>
                  <a:srgbClr val="292929"/>
                </a:solidFill>
                <a:latin typeface="Verdana"/>
                <a:cs typeface="Verdana"/>
              </a:rPr>
              <a:t> 3-36 </a:t>
            </a:r>
            <a:r>
              <a:rPr lang="de-DE" dirty="0" smtClean="0">
                <a:solidFill>
                  <a:srgbClr val="292929"/>
                </a:solidFill>
                <a:latin typeface="Verdana"/>
                <a:cs typeface="Verdana"/>
              </a:rPr>
              <a:t>Monate je </a:t>
            </a:r>
            <a:r>
              <a:rPr lang="de-DE" dirty="0" err="1" smtClean="0">
                <a:solidFill>
                  <a:srgbClr val="292929"/>
                </a:solidFill>
                <a:latin typeface="Verdana"/>
                <a:cs typeface="Verdana"/>
              </a:rPr>
              <a:t>Fellow</a:t>
            </a:r>
            <a:endParaRPr lang="de-DE" dirty="0" smtClean="0">
              <a:solidFill>
                <a:srgbClr val="292929"/>
              </a:solidFill>
              <a:latin typeface="Verdana"/>
              <a:cs typeface="Verdana"/>
            </a:endParaRPr>
          </a:p>
          <a:p>
            <a:pPr>
              <a:spcAft>
                <a:spcPts val="600"/>
              </a:spcAft>
              <a:buClr>
                <a:schemeClr val="accent6"/>
              </a:buClr>
              <a:buFont typeface="Wingdings" charset="2"/>
              <a:buChar char="ü"/>
            </a:pPr>
            <a:r>
              <a:rPr lang="de-DE" dirty="0" smtClean="0">
                <a:solidFill>
                  <a:srgbClr val="292929"/>
                </a:solidFill>
                <a:latin typeface="Verdana"/>
                <a:cs typeface="Verdana"/>
              </a:rPr>
              <a:t> Fellow mind. 50% seiner Zeit im </a:t>
            </a:r>
            <a:r>
              <a:rPr lang="de-DE" dirty="0" err="1" smtClean="0">
                <a:solidFill>
                  <a:srgbClr val="292929"/>
                </a:solidFill>
                <a:latin typeface="Verdana"/>
                <a:cs typeface="Verdana"/>
              </a:rPr>
              <a:t>non-academic</a:t>
            </a:r>
            <a:r>
              <a:rPr lang="de-DE" dirty="0" smtClean="0">
                <a:solidFill>
                  <a:srgbClr val="292929"/>
                </a:solidFill>
                <a:latin typeface="Verdana"/>
                <a:cs typeface="Verdana"/>
              </a:rPr>
              <a:t> </a:t>
            </a:r>
            <a:r>
              <a:rPr lang="de-DE" dirty="0" err="1" smtClean="0">
                <a:solidFill>
                  <a:srgbClr val="292929"/>
                </a:solidFill>
                <a:latin typeface="Verdana"/>
                <a:cs typeface="Verdana"/>
              </a:rPr>
              <a:t>sector</a:t>
            </a:r>
            <a:endParaRPr lang="de-DE" dirty="0" smtClean="0">
              <a:solidFill>
                <a:srgbClr val="292929"/>
              </a:solidFill>
              <a:latin typeface="Verdana"/>
              <a:cs typeface="Verdana"/>
            </a:endParaRPr>
          </a:p>
          <a:p>
            <a:pPr>
              <a:spcAft>
                <a:spcPts val="600"/>
              </a:spcAft>
              <a:buClr>
                <a:schemeClr val="accent6"/>
              </a:buClr>
              <a:buFont typeface="Wingdings" charset="2"/>
              <a:buChar char="ü"/>
            </a:pPr>
            <a:r>
              <a:rPr lang="de-DE" dirty="0" smtClean="0">
                <a:solidFill>
                  <a:srgbClr val="292929"/>
                </a:solidFill>
                <a:latin typeface="Verdana"/>
                <a:cs typeface="Verdana"/>
              </a:rPr>
              <a:t>Verpflichtende Einschreibung in Promotionsprogramm</a:t>
            </a:r>
          </a:p>
          <a:p>
            <a:pPr>
              <a:spcAft>
                <a:spcPts val="600"/>
              </a:spcAft>
              <a:buClr>
                <a:schemeClr val="accent6"/>
              </a:buClr>
              <a:buFont typeface="Wingdings" charset="2"/>
              <a:buChar char="ü"/>
            </a:pPr>
            <a:r>
              <a:rPr lang="de-DE" dirty="0" smtClean="0">
                <a:solidFill>
                  <a:srgbClr val="292929"/>
                </a:solidFill>
                <a:latin typeface="Verdana"/>
                <a:cs typeface="Verdana"/>
              </a:rPr>
              <a:t>Gemeinsame Betreuung des </a:t>
            </a:r>
            <a:r>
              <a:rPr lang="de-DE" dirty="0" err="1" smtClean="0">
                <a:solidFill>
                  <a:srgbClr val="292929"/>
                </a:solidFill>
                <a:latin typeface="Verdana"/>
                <a:cs typeface="Verdana"/>
              </a:rPr>
              <a:t>Fellows</a:t>
            </a:r>
            <a:r>
              <a:rPr lang="de-DE" dirty="0" smtClean="0">
                <a:solidFill>
                  <a:srgbClr val="292929"/>
                </a:solidFill>
                <a:latin typeface="Verdana"/>
                <a:cs typeface="Verdana"/>
              </a:rPr>
              <a:t> (ein oder zwei Arbeitsverträge)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European Joint Doctorates (EJD)</a:t>
            </a:r>
            <a:endParaRPr lang="de-DE" dirty="0"/>
          </a:p>
        </p:txBody>
      </p:sp>
      <p:sp>
        <p:nvSpPr>
          <p:cNvPr id="90" name="Freeform 87"/>
          <p:cNvSpPr>
            <a:spLocks noChangeAspect="1"/>
          </p:cNvSpPr>
          <p:nvPr/>
        </p:nvSpPr>
        <p:spPr bwMode="auto">
          <a:xfrm>
            <a:off x="5003249" y="6715900"/>
            <a:ext cx="413367" cy="85740"/>
          </a:xfrm>
          <a:custGeom>
            <a:avLst/>
            <a:gdLst>
              <a:gd name="T0" fmla="*/ 1 w 201"/>
              <a:gd name="T1" fmla="*/ 0 h 54"/>
              <a:gd name="T2" fmla="*/ 1 w 201"/>
              <a:gd name="T3" fmla="*/ 0 h 54"/>
              <a:gd name="T4" fmla="*/ 1 w 201"/>
              <a:gd name="T5" fmla="*/ 0 h 54"/>
              <a:gd name="T6" fmla="*/ 1 w 201"/>
              <a:gd name="T7" fmla="*/ 0 h 54"/>
              <a:gd name="T8" fmla="*/ 1 w 201"/>
              <a:gd name="T9" fmla="*/ 0 h 54"/>
              <a:gd name="T10" fmla="*/ 1 w 201"/>
              <a:gd name="T11" fmla="*/ 0 h 54"/>
              <a:gd name="T12" fmla="*/ 1 w 201"/>
              <a:gd name="T13" fmla="*/ 0 h 54"/>
              <a:gd name="T14" fmla="*/ 2 w 201"/>
              <a:gd name="T15" fmla="*/ 0 h 54"/>
              <a:gd name="T16" fmla="*/ 2 w 201"/>
              <a:gd name="T17" fmla="*/ 0 h 54"/>
              <a:gd name="T18" fmla="*/ 2 w 201"/>
              <a:gd name="T19" fmla="*/ 0 h 54"/>
              <a:gd name="T20" fmla="*/ 2 w 201"/>
              <a:gd name="T21" fmla="*/ 0 h 54"/>
              <a:gd name="T22" fmla="*/ 2 w 201"/>
              <a:gd name="T23" fmla="*/ 0 h 54"/>
              <a:gd name="T24" fmla="*/ 2 w 201"/>
              <a:gd name="T25" fmla="*/ 0 h 54"/>
              <a:gd name="T26" fmla="*/ 2 w 201"/>
              <a:gd name="T27" fmla="*/ 0 h 54"/>
              <a:gd name="T28" fmla="*/ 2 w 201"/>
              <a:gd name="T29" fmla="*/ 0 h 54"/>
              <a:gd name="T30" fmla="*/ 2 w 201"/>
              <a:gd name="T31" fmla="*/ 0 h 54"/>
              <a:gd name="T32" fmla="*/ 2 w 201"/>
              <a:gd name="T33" fmla="*/ 0 h 54"/>
              <a:gd name="T34" fmla="*/ 1 w 201"/>
              <a:gd name="T35" fmla="*/ 0 h 54"/>
              <a:gd name="T36" fmla="*/ 1 w 201"/>
              <a:gd name="T37" fmla="*/ 0 h 54"/>
              <a:gd name="T38" fmla="*/ 1 w 201"/>
              <a:gd name="T39" fmla="*/ 0 h 54"/>
              <a:gd name="T40" fmla="*/ 1 w 201"/>
              <a:gd name="T41" fmla="*/ 0 h 54"/>
              <a:gd name="T42" fmla="*/ 1 w 201"/>
              <a:gd name="T43" fmla="*/ 0 h 54"/>
              <a:gd name="T44" fmla="*/ 1 w 201"/>
              <a:gd name="T45" fmla="*/ 0 h 54"/>
              <a:gd name="T46" fmla="*/ 1 w 201"/>
              <a:gd name="T47" fmla="*/ 0 h 54"/>
              <a:gd name="T48" fmla="*/ 0 w 201"/>
              <a:gd name="T49" fmla="*/ 0 h 54"/>
              <a:gd name="T50" fmla="*/ 1 w 201"/>
              <a:gd name="T51" fmla="*/ 0 h 54"/>
              <a:gd name="T52" fmla="*/ 1 w 201"/>
              <a:gd name="T53" fmla="*/ 0 h 54"/>
              <a:gd name="T54" fmla="*/ 1 w 201"/>
              <a:gd name="T55" fmla="*/ 0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54"/>
              <a:gd name="T86" fmla="*/ 201 w 201"/>
              <a:gd name="T87" fmla="*/ 54 h 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54">
                <a:moveTo>
                  <a:pt x="42" y="11"/>
                </a:moveTo>
                <a:lnTo>
                  <a:pt x="57" y="4"/>
                </a:lnTo>
                <a:lnTo>
                  <a:pt x="64" y="11"/>
                </a:lnTo>
                <a:lnTo>
                  <a:pt x="70" y="13"/>
                </a:lnTo>
                <a:lnTo>
                  <a:pt x="81" y="7"/>
                </a:lnTo>
                <a:lnTo>
                  <a:pt x="88" y="4"/>
                </a:lnTo>
                <a:lnTo>
                  <a:pt x="120" y="7"/>
                </a:lnTo>
                <a:lnTo>
                  <a:pt x="151" y="6"/>
                </a:lnTo>
                <a:lnTo>
                  <a:pt x="160" y="15"/>
                </a:lnTo>
                <a:lnTo>
                  <a:pt x="160" y="20"/>
                </a:lnTo>
                <a:lnTo>
                  <a:pt x="182" y="17"/>
                </a:lnTo>
                <a:lnTo>
                  <a:pt x="194" y="19"/>
                </a:lnTo>
                <a:lnTo>
                  <a:pt x="201" y="26"/>
                </a:lnTo>
                <a:lnTo>
                  <a:pt x="194" y="35"/>
                </a:lnTo>
                <a:lnTo>
                  <a:pt x="175" y="34"/>
                </a:lnTo>
                <a:lnTo>
                  <a:pt x="162" y="41"/>
                </a:lnTo>
                <a:lnTo>
                  <a:pt x="140" y="41"/>
                </a:lnTo>
                <a:lnTo>
                  <a:pt x="118" y="50"/>
                </a:lnTo>
                <a:lnTo>
                  <a:pt x="99" y="54"/>
                </a:lnTo>
                <a:lnTo>
                  <a:pt x="84" y="45"/>
                </a:lnTo>
                <a:lnTo>
                  <a:pt x="64" y="34"/>
                </a:lnTo>
                <a:lnTo>
                  <a:pt x="44" y="34"/>
                </a:lnTo>
                <a:lnTo>
                  <a:pt x="17" y="28"/>
                </a:lnTo>
                <a:lnTo>
                  <a:pt x="7" y="20"/>
                </a:lnTo>
                <a:lnTo>
                  <a:pt x="0" y="6"/>
                </a:lnTo>
                <a:lnTo>
                  <a:pt x="4" y="0"/>
                </a:lnTo>
                <a:lnTo>
                  <a:pt x="27" y="4"/>
                </a:lnTo>
                <a:lnTo>
                  <a:pt x="42" y="11"/>
                </a:lnTo>
                <a:close/>
              </a:path>
            </a:pathLst>
          </a:custGeom>
          <a:solidFill>
            <a:schemeClr val="bg1">
              <a:lumMod val="85000"/>
            </a:schemeClr>
          </a:solidFill>
          <a:ln w="12700">
            <a:noFill/>
            <a:prstDash val="solid"/>
            <a:round/>
            <a:headEnd/>
            <a:tailEnd/>
          </a:ln>
        </p:spPr>
        <p:txBody>
          <a:bodyPr/>
          <a:lstStyle/>
          <a:p>
            <a:endParaRPr lang="de-DE"/>
          </a:p>
        </p:txBody>
      </p:sp>
      <p:sp>
        <p:nvSpPr>
          <p:cNvPr id="111" name="Freeform 108"/>
          <p:cNvSpPr>
            <a:spLocks noChangeAspect="1"/>
          </p:cNvSpPr>
          <p:nvPr/>
        </p:nvSpPr>
        <p:spPr bwMode="auto">
          <a:xfrm>
            <a:off x="6116475" y="6682923"/>
            <a:ext cx="331512" cy="85740"/>
          </a:xfrm>
          <a:custGeom>
            <a:avLst/>
            <a:gdLst>
              <a:gd name="T0" fmla="*/ 0 w 255"/>
              <a:gd name="T1" fmla="*/ 0 h 75"/>
              <a:gd name="T2" fmla="*/ 0 w 255"/>
              <a:gd name="T3" fmla="*/ 0 h 75"/>
              <a:gd name="T4" fmla="*/ 0 w 255"/>
              <a:gd name="T5" fmla="*/ 0 h 75"/>
              <a:gd name="T6" fmla="*/ 0 w 255"/>
              <a:gd name="T7" fmla="*/ 0 h 75"/>
              <a:gd name="T8" fmla="*/ 0 w 255"/>
              <a:gd name="T9" fmla="*/ 0 h 75"/>
              <a:gd name="T10" fmla="*/ 0 w 255"/>
              <a:gd name="T11" fmla="*/ 0 h 75"/>
              <a:gd name="T12" fmla="*/ 0 w 255"/>
              <a:gd name="T13" fmla="*/ 0 h 75"/>
              <a:gd name="T14" fmla="*/ 0 w 255"/>
              <a:gd name="T15" fmla="*/ 0 h 75"/>
              <a:gd name="T16" fmla="*/ 0 w 255"/>
              <a:gd name="T17" fmla="*/ 0 h 75"/>
              <a:gd name="T18" fmla="*/ 0 w 255"/>
              <a:gd name="T19" fmla="*/ 0 h 75"/>
              <a:gd name="T20" fmla="*/ 0 w 255"/>
              <a:gd name="T21" fmla="*/ 0 h 75"/>
              <a:gd name="T22" fmla="*/ 0 w 255"/>
              <a:gd name="T23" fmla="*/ 0 h 75"/>
              <a:gd name="T24" fmla="*/ 0 w 255"/>
              <a:gd name="T25" fmla="*/ 0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5"/>
              <a:gd name="T40" fmla="*/ 0 h 75"/>
              <a:gd name="T41" fmla="*/ 255 w 255"/>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5" h="75">
                <a:moveTo>
                  <a:pt x="59" y="5"/>
                </a:moveTo>
                <a:cubicBezTo>
                  <a:pt x="110" y="0"/>
                  <a:pt x="175" y="8"/>
                  <a:pt x="223" y="9"/>
                </a:cubicBezTo>
                <a:cubicBezTo>
                  <a:pt x="237" y="11"/>
                  <a:pt x="242" y="12"/>
                  <a:pt x="253" y="19"/>
                </a:cubicBezTo>
                <a:cubicBezTo>
                  <a:pt x="252" y="24"/>
                  <a:pt x="255" y="32"/>
                  <a:pt x="251" y="35"/>
                </a:cubicBezTo>
                <a:cubicBezTo>
                  <a:pt x="245" y="39"/>
                  <a:pt x="236" y="36"/>
                  <a:pt x="229" y="37"/>
                </a:cubicBezTo>
                <a:cubicBezTo>
                  <a:pt x="204" y="41"/>
                  <a:pt x="202" y="43"/>
                  <a:pt x="167" y="45"/>
                </a:cubicBezTo>
                <a:cubicBezTo>
                  <a:pt x="155" y="53"/>
                  <a:pt x="143" y="52"/>
                  <a:pt x="129" y="53"/>
                </a:cubicBezTo>
                <a:cubicBezTo>
                  <a:pt x="106" y="61"/>
                  <a:pt x="81" y="60"/>
                  <a:pt x="57" y="61"/>
                </a:cubicBezTo>
                <a:cubicBezTo>
                  <a:pt x="52" y="75"/>
                  <a:pt x="45" y="71"/>
                  <a:pt x="31" y="69"/>
                </a:cubicBezTo>
                <a:cubicBezTo>
                  <a:pt x="18" y="60"/>
                  <a:pt x="9" y="62"/>
                  <a:pt x="3" y="45"/>
                </a:cubicBezTo>
                <a:cubicBezTo>
                  <a:pt x="4" y="32"/>
                  <a:pt x="0" y="19"/>
                  <a:pt x="13" y="15"/>
                </a:cubicBezTo>
                <a:cubicBezTo>
                  <a:pt x="30" y="16"/>
                  <a:pt x="49" y="24"/>
                  <a:pt x="63" y="15"/>
                </a:cubicBezTo>
                <a:cubicBezTo>
                  <a:pt x="73" y="9"/>
                  <a:pt x="64" y="8"/>
                  <a:pt x="59" y="5"/>
                </a:cubicBezTo>
                <a:close/>
              </a:path>
            </a:pathLst>
          </a:custGeom>
          <a:solidFill>
            <a:schemeClr val="bg1">
              <a:lumMod val="85000"/>
            </a:schemeClr>
          </a:solidFill>
          <a:ln w="9525" cap="flat" cmpd="sng">
            <a:noFill/>
            <a:prstDash val="solid"/>
            <a:round/>
            <a:headEnd/>
            <a:tailEnd/>
          </a:ln>
        </p:spPr>
        <p:txBody>
          <a:bodyPr wrap="none" anchor="ctr"/>
          <a:lstStyle/>
          <a:p>
            <a:endParaRPr lang="de-DE"/>
          </a:p>
        </p:txBody>
      </p:sp>
      <p:sp>
        <p:nvSpPr>
          <p:cNvPr id="112" name="Freeform 109"/>
          <p:cNvSpPr>
            <a:spLocks noChangeAspect="1"/>
          </p:cNvSpPr>
          <p:nvPr/>
        </p:nvSpPr>
        <p:spPr bwMode="auto">
          <a:xfrm>
            <a:off x="3689478" y="6613671"/>
            <a:ext cx="114597" cy="85740"/>
          </a:xfrm>
          <a:custGeom>
            <a:avLst/>
            <a:gdLst>
              <a:gd name="T0" fmla="*/ 0 w 57"/>
              <a:gd name="T1" fmla="*/ 1 h 52"/>
              <a:gd name="T2" fmla="*/ 0 w 57"/>
              <a:gd name="T3" fmla="*/ 1 h 52"/>
              <a:gd name="T4" fmla="*/ 0 w 57"/>
              <a:gd name="T5" fmla="*/ 1 h 52"/>
              <a:gd name="T6" fmla="*/ 0 w 57"/>
              <a:gd name="T7" fmla="*/ 1 h 52"/>
              <a:gd name="T8" fmla="*/ 0 w 57"/>
              <a:gd name="T9" fmla="*/ 1 h 52"/>
              <a:gd name="T10" fmla="*/ 0 60000 65536"/>
              <a:gd name="T11" fmla="*/ 0 60000 65536"/>
              <a:gd name="T12" fmla="*/ 0 60000 65536"/>
              <a:gd name="T13" fmla="*/ 0 60000 65536"/>
              <a:gd name="T14" fmla="*/ 0 60000 65536"/>
              <a:gd name="T15" fmla="*/ 0 w 57"/>
              <a:gd name="T16" fmla="*/ 0 h 52"/>
              <a:gd name="T17" fmla="*/ 57 w 57"/>
              <a:gd name="T18" fmla="*/ 52 h 52"/>
            </a:gdLst>
            <a:ahLst/>
            <a:cxnLst>
              <a:cxn ang="T10">
                <a:pos x="T0" y="T1"/>
              </a:cxn>
              <a:cxn ang="T11">
                <a:pos x="T2" y="T3"/>
              </a:cxn>
              <a:cxn ang="T12">
                <a:pos x="T4" y="T5"/>
              </a:cxn>
              <a:cxn ang="T13">
                <a:pos x="T6" y="T7"/>
              </a:cxn>
              <a:cxn ang="T14">
                <a:pos x="T8" y="T9"/>
              </a:cxn>
            </a:cxnLst>
            <a:rect l="T15" t="T16" r="T17" b="T18"/>
            <a:pathLst>
              <a:path w="57" h="52">
                <a:moveTo>
                  <a:pt x="33" y="6"/>
                </a:moveTo>
                <a:cubicBezTo>
                  <a:pt x="22" y="7"/>
                  <a:pt x="9" y="0"/>
                  <a:pt x="1" y="8"/>
                </a:cubicBezTo>
                <a:cubicBezTo>
                  <a:pt x="1" y="8"/>
                  <a:pt x="0" y="42"/>
                  <a:pt x="9" y="48"/>
                </a:cubicBezTo>
                <a:cubicBezTo>
                  <a:pt x="13" y="50"/>
                  <a:pt x="21" y="52"/>
                  <a:pt x="21" y="52"/>
                </a:cubicBezTo>
                <a:cubicBezTo>
                  <a:pt x="39" y="49"/>
                  <a:pt x="57" y="30"/>
                  <a:pt x="33" y="6"/>
                </a:cubicBezTo>
                <a:close/>
              </a:path>
            </a:pathLst>
          </a:custGeom>
          <a:solidFill>
            <a:schemeClr val="bg1">
              <a:lumMod val="85000"/>
            </a:schemeClr>
          </a:solidFill>
          <a:ln w="9525" cmpd="sng">
            <a:noFill/>
            <a:round/>
            <a:headEnd/>
            <a:tailEnd/>
          </a:ln>
        </p:spPr>
        <p:txBody>
          <a:bodyPr wrap="none" anchor="ctr"/>
          <a:lstStyle/>
          <a:p>
            <a:endParaRPr lang="de-DE"/>
          </a:p>
        </p:txBody>
      </p:sp>
      <p:grpSp>
        <p:nvGrpSpPr>
          <p:cNvPr id="3" name="Gruppieren 154"/>
          <p:cNvGrpSpPr/>
          <p:nvPr/>
        </p:nvGrpSpPr>
        <p:grpSpPr>
          <a:xfrm>
            <a:off x="107504" y="1936246"/>
            <a:ext cx="7272808" cy="4877130"/>
            <a:chOff x="648568" y="1772816"/>
            <a:chExt cx="7272808" cy="4877130"/>
          </a:xfrm>
        </p:grpSpPr>
        <p:sp>
          <p:nvSpPr>
            <p:cNvPr id="32" name="Freeform 25"/>
            <p:cNvSpPr>
              <a:spLocks noChangeAspect="1"/>
            </p:cNvSpPr>
            <p:nvPr/>
          </p:nvSpPr>
          <p:spPr bwMode="auto">
            <a:xfrm>
              <a:off x="648568" y="5360545"/>
              <a:ext cx="585263" cy="649647"/>
            </a:xfrm>
            <a:custGeom>
              <a:avLst/>
              <a:gdLst>
                <a:gd name="T0" fmla="*/ 1 w 307"/>
                <a:gd name="T1" fmla="*/ 0 h 436"/>
                <a:gd name="T2" fmla="*/ 1 w 307"/>
                <a:gd name="T3" fmla="*/ 0 h 436"/>
                <a:gd name="T4" fmla="*/ 1 w 307"/>
                <a:gd name="T5" fmla="*/ 0 h 436"/>
                <a:gd name="T6" fmla="*/ 1 w 307"/>
                <a:gd name="T7" fmla="*/ 0 h 436"/>
                <a:gd name="T8" fmla="*/ 1 w 307"/>
                <a:gd name="T9" fmla="*/ 0 h 436"/>
                <a:gd name="T10" fmla="*/ 1 w 307"/>
                <a:gd name="T11" fmla="*/ 0 h 436"/>
                <a:gd name="T12" fmla="*/ 1 w 307"/>
                <a:gd name="T13" fmla="*/ 0 h 436"/>
                <a:gd name="T14" fmla="*/ 1 w 307"/>
                <a:gd name="T15" fmla="*/ 0 h 436"/>
                <a:gd name="T16" fmla="*/ 1 w 307"/>
                <a:gd name="T17" fmla="*/ 0 h 436"/>
                <a:gd name="T18" fmla="*/ 1 w 307"/>
                <a:gd name="T19" fmla="*/ 1 h 436"/>
                <a:gd name="T20" fmla="*/ 1 w 307"/>
                <a:gd name="T21" fmla="*/ 1 h 436"/>
                <a:gd name="T22" fmla="*/ 1 w 307"/>
                <a:gd name="T23" fmla="*/ 1 h 436"/>
                <a:gd name="T24" fmla="*/ 1 w 307"/>
                <a:gd name="T25" fmla="*/ 1 h 436"/>
                <a:gd name="T26" fmla="*/ 1 w 307"/>
                <a:gd name="T27" fmla="*/ 1 h 436"/>
                <a:gd name="T28" fmla="*/ 0 w 307"/>
                <a:gd name="T29" fmla="*/ 1 h 436"/>
                <a:gd name="T30" fmla="*/ 0 w 307"/>
                <a:gd name="T31" fmla="*/ 1 h 436"/>
                <a:gd name="T32" fmla="*/ 0 w 307"/>
                <a:gd name="T33" fmla="*/ 1 h 436"/>
                <a:gd name="T34" fmla="*/ 0 w 307"/>
                <a:gd name="T35" fmla="*/ 2 h 436"/>
                <a:gd name="T36" fmla="*/ 0 w 307"/>
                <a:gd name="T37" fmla="*/ 2 h 436"/>
                <a:gd name="T38" fmla="*/ 0 w 307"/>
                <a:gd name="T39" fmla="*/ 2 h 436"/>
                <a:gd name="T40" fmla="*/ 0 w 307"/>
                <a:gd name="T41" fmla="*/ 2 h 436"/>
                <a:gd name="T42" fmla="*/ 0 w 307"/>
                <a:gd name="T43" fmla="*/ 1 h 436"/>
                <a:gd name="T44" fmla="*/ 0 w 307"/>
                <a:gd name="T45" fmla="*/ 1 h 436"/>
                <a:gd name="T46" fmla="*/ 0 w 307"/>
                <a:gd name="T47" fmla="*/ 1 h 436"/>
                <a:gd name="T48" fmla="*/ 0 w 307"/>
                <a:gd name="T49" fmla="*/ 1 h 436"/>
                <a:gd name="T50" fmla="*/ 0 w 307"/>
                <a:gd name="T51" fmla="*/ 1 h 436"/>
                <a:gd name="T52" fmla="*/ 0 w 307"/>
                <a:gd name="T53" fmla="*/ 1 h 436"/>
                <a:gd name="T54" fmla="*/ 0 w 307"/>
                <a:gd name="T55" fmla="*/ 1 h 436"/>
                <a:gd name="T56" fmla="*/ 0 w 307"/>
                <a:gd name="T57" fmla="*/ 1 h 436"/>
                <a:gd name="T58" fmla="*/ 0 w 307"/>
                <a:gd name="T59" fmla="*/ 1 h 436"/>
                <a:gd name="T60" fmla="*/ 0 w 307"/>
                <a:gd name="T61" fmla="*/ 1 h 436"/>
                <a:gd name="T62" fmla="*/ 0 w 307"/>
                <a:gd name="T63" fmla="*/ 0 h 436"/>
                <a:gd name="T64" fmla="*/ 0 w 307"/>
                <a:gd name="T65" fmla="*/ 0 h 436"/>
                <a:gd name="T66" fmla="*/ 0 w 307"/>
                <a:gd name="T67" fmla="*/ 0 h 436"/>
                <a:gd name="T68" fmla="*/ 0 w 307"/>
                <a:gd name="T69" fmla="*/ 0 h 4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7"/>
                <a:gd name="T106" fmla="*/ 0 h 436"/>
                <a:gd name="T107" fmla="*/ 307 w 307"/>
                <a:gd name="T108" fmla="*/ 436 h 4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7" h="436">
                  <a:moveTo>
                    <a:pt x="155" y="4"/>
                  </a:moveTo>
                  <a:lnTo>
                    <a:pt x="177" y="0"/>
                  </a:lnTo>
                  <a:lnTo>
                    <a:pt x="192" y="17"/>
                  </a:lnTo>
                  <a:lnTo>
                    <a:pt x="194" y="37"/>
                  </a:lnTo>
                  <a:lnTo>
                    <a:pt x="200" y="41"/>
                  </a:lnTo>
                  <a:lnTo>
                    <a:pt x="211" y="38"/>
                  </a:lnTo>
                  <a:lnTo>
                    <a:pt x="246" y="52"/>
                  </a:lnTo>
                  <a:lnTo>
                    <a:pt x="256" y="45"/>
                  </a:lnTo>
                  <a:lnTo>
                    <a:pt x="271" y="44"/>
                  </a:lnTo>
                  <a:lnTo>
                    <a:pt x="280" y="56"/>
                  </a:lnTo>
                  <a:lnTo>
                    <a:pt x="288" y="76"/>
                  </a:lnTo>
                  <a:lnTo>
                    <a:pt x="299" y="89"/>
                  </a:lnTo>
                  <a:lnTo>
                    <a:pt x="307" y="96"/>
                  </a:lnTo>
                  <a:lnTo>
                    <a:pt x="304" y="103"/>
                  </a:lnTo>
                  <a:lnTo>
                    <a:pt x="278" y="110"/>
                  </a:lnTo>
                  <a:lnTo>
                    <a:pt x="248" y="126"/>
                  </a:lnTo>
                  <a:lnTo>
                    <a:pt x="249" y="153"/>
                  </a:lnTo>
                  <a:lnTo>
                    <a:pt x="232" y="167"/>
                  </a:lnTo>
                  <a:lnTo>
                    <a:pt x="218" y="179"/>
                  </a:lnTo>
                  <a:lnTo>
                    <a:pt x="216" y="205"/>
                  </a:lnTo>
                  <a:lnTo>
                    <a:pt x="216" y="222"/>
                  </a:lnTo>
                  <a:lnTo>
                    <a:pt x="205" y="234"/>
                  </a:lnTo>
                  <a:lnTo>
                    <a:pt x="196" y="222"/>
                  </a:lnTo>
                  <a:lnTo>
                    <a:pt x="180" y="227"/>
                  </a:lnTo>
                  <a:lnTo>
                    <a:pt x="178" y="235"/>
                  </a:lnTo>
                  <a:lnTo>
                    <a:pt x="175" y="257"/>
                  </a:lnTo>
                  <a:lnTo>
                    <a:pt x="181" y="265"/>
                  </a:lnTo>
                  <a:lnTo>
                    <a:pt x="178" y="287"/>
                  </a:lnTo>
                  <a:lnTo>
                    <a:pt x="168" y="297"/>
                  </a:lnTo>
                  <a:lnTo>
                    <a:pt x="155" y="314"/>
                  </a:lnTo>
                  <a:lnTo>
                    <a:pt x="149" y="328"/>
                  </a:lnTo>
                  <a:lnTo>
                    <a:pt x="152" y="354"/>
                  </a:lnTo>
                  <a:lnTo>
                    <a:pt x="163" y="369"/>
                  </a:lnTo>
                  <a:lnTo>
                    <a:pt x="156" y="378"/>
                  </a:lnTo>
                  <a:lnTo>
                    <a:pt x="127" y="387"/>
                  </a:lnTo>
                  <a:lnTo>
                    <a:pt x="116" y="398"/>
                  </a:lnTo>
                  <a:lnTo>
                    <a:pt x="115" y="410"/>
                  </a:lnTo>
                  <a:lnTo>
                    <a:pt x="115" y="432"/>
                  </a:lnTo>
                  <a:lnTo>
                    <a:pt x="82" y="432"/>
                  </a:lnTo>
                  <a:lnTo>
                    <a:pt x="59" y="436"/>
                  </a:lnTo>
                  <a:lnTo>
                    <a:pt x="33" y="406"/>
                  </a:lnTo>
                  <a:lnTo>
                    <a:pt x="19" y="406"/>
                  </a:lnTo>
                  <a:lnTo>
                    <a:pt x="7" y="406"/>
                  </a:lnTo>
                  <a:lnTo>
                    <a:pt x="0" y="395"/>
                  </a:lnTo>
                  <a:lnTo>
                    <a:pt x="7" y="384"/>
                  </a:lnTo>
                  <a:lnTo>
                    <a:pt x="22" y="362"/>
                  </a:lnTo>
                  <a:lnTo>
                    <a:pt x="30" y="340"/>
                  </a:lnTo>
                  <a:lnTo>
                    <a:pt x="48" y="314"/>
                  </a:lnTo>
                  <a:lnTo>
                    <a:pt x="52" y="299"/>
                  </a:lnTo>
                  <a:lnTo>
                    <a:pt x="44" y="288"/>
                  </a:lnTo>
                  <a:lnTo>
                    <a:pt x="33" y="278"/>
                  </a:lnTo>
                  <a:lnTo>
                    <a:pt x="30" y="272"/>
                  </a:lnTo>
                  <a:lnTo>
                    <a:pt x="44" y="267"/>
                  </a:lnTo>
                  <a:lnTo>
                    <a:pt x="52" y="252"/>
                  </a:lnTo>
                  <a:lnTo>
                    <a:pt x="37" y="248"/>
                  </a:lnTo>
                  <a:lnTo>
                    <a:pt x="22" y="256"/>
                  </a:lnTo>
                  <a:lnTo>
                    <a:pt x="22" y="237"/>
                  </a:lnTo>
                  <a:lnTo>
                    <a:pt x="30" y="226"/>
                  </a:lnTo>
                  <a:lnTo>
                    <a:pt x="37" y="215"/>
                  </a:lnTo>
                  <a:lnTo>
                    <a:pt x="41" y="200"/>
                  </a:lnTo>
                  <a:lnTo>
                    <a:pt x="44" y="189"/>
                  </a:lnTo>
                  <a:lnTo>
                    <a:pt x="52" y="186"/>
                  </a:lnTo>
                  <a:lnTo>
                    <a:pt x="63" y="193"/>
                  </a:lnTo>
                  <a:lnTo>
                    <a:pt x="82" y="167"/>
                  </a:lnTo>
                  <a:lnTo>
                    <a:pt x="93" y="149"/>
                  </a:lnTo>
                  <a:lnTo>
                    <a:pt x="122" y="115"/>
                  </a:lnTo>
                  <a:lnTo>
                    <a:pt x="122" y="101"/>
                  </a:lnTo>
                  <a:lnTo>
                    <a:pt x="137" y="78"/>
                  </a:lnTo>
                  <a:lnTo>
                    <a:pt x="141" y="52"/>
                  </a:lnTo>
                  <a:lnTo>
                    <a:pt x="148" y="38"/>
                  </a:lnTo>
                  <a:lnTo>
                    <a:pt x="155" y="4"/>
                  </a:lnTo>
                  <a:close/>
                </a:path>
              </a:pathLst>
            </a:custGeom>
            <a:solidFill>
              <a:schemeClr val="bg1">
                <a:lumMod val="85000"/>
              </a:schemeClr>
            </a:solidFill>
            <a:ln w="12700">
              <a:noFill/>
              <a:prstDash val="solid"/>
              <a:round/>
              <a:headEnd/>
              <a:tailEnd/>
            </a:ln>
          </p:spPr>
          <p:txBody>
            <a:bodyPr/>
            <a:lstStyle/>
            <a:p>
              <a:endParaRPr lang="de-DE"/>
            </a:p>
          </p:txBody>
        </p:sp>
        <p:sp>
          <p:nvSpPr>
            <p:cNvPr id="33" name="Freeform 26"/>
            <p:cNvSpPr>
              <a:spLocks noChangeAspect="1"/>
            </p:cNvSpPr>
            <p:nvPr/>
          </p:nvSpPr>
          <p:spPr bwMode="auto">
            <a:xfrm>
              <a:off x="865483" y="5156087"/>
              <a:ext cx="1551150" cy="1068455"/>
            </a:xfrm>
            <a:custGeom>
              <a:avLst/>
              <a:gdLst>
                <a:gd name="T0" fmla="*/ 0 w 811"/>
                <a:gd name="T1" fmla="*/ 0 h 718"/>
                <a:gd name="T2" fmla="*/ 0 w 811"/>
                <a:gd name="T3" fmla="*/ 0 h 718"/>
                <a:gd name="T4" fmla="*/ 0 w 811"/>
                <a:gd name="T5" fmla="*/ 0 h 718"/>
                <a:gd name="T6" fmla="*/ 0 w 811"/>
                <a:gd name="T7" fmla="*/ 0 h 718"/>
                <a:gd name="T8" fmla="*/ 0 w 811"/>
                <a:gd name="T9" fmla="*/ 0 h 718"/>
                <a:gd name="T10" fmla="*/ 0 w 811"/>
                <a:gd name="T11" fmla="*/ 0 h 718"/>
                <a:gd name="T12" fmla="*/ 0 w 811"/>
                <a:gd name="T13" fmla="*/ 0 h 718"/>
                <a:gd name="T14" fmla="*/ 1 w 811"/>
                <a:gd name="T15" fmla="*/ 0 h 718"/>
                <a:gd name="T16" fmla="*/ 1 w 811"/>
                <a:gd name="T17" fmla="*/ 0 h 718"/>
                <a:gd name="T18" fmla="*/ 2 w 811"/>
                <a:gd name="T19" fmla="*/ 0 h 718"/>
                <a:gd name="T20" fmla="*/ 2 w 811"/>
                <a:gd name="T21" fmla="*/ 0 h 718"/>
                <a:gd name="T22" fmla="*/ 2 w 811"/>
                <a:gd name="T23" fmla="*/ 0 h 718"/>
                <a:gd name="T24" fmla="*/ 3 w 811"/>
                <a:gd name="T25" fmla="*/ 0 h 718"/>
                <a:gd name="T26" fmla="*/ 3 w 811"/>
                <a:gd name="T27" fmla="*/ 1 h 718"/>
                <a:gd name="T28" fmla="*/ 3 w 811"/>
                <a:gd name="T29" fmla="*/ 1 h 718"/>
                <a:gd name="T30" fmla="*/ 3 w 811"/>
                <a:gd name="T31" fmla="*/ 1 h 718"/>
                <a:gd name="T32" fmla="*/ 3 w 811"/>
                <a:gd name="T33" fmla="*/ 1 h 718"/>
                <a:gd name="T34" fmla="*/ 3 w 811"/>
                <a:gd name="T35" fmla="*/ 1 h 718"/>
                <a:gd name="T36" fmla="*/ 4 w 811"/>
                <a:gd name="T37" fmla="*/ 1 h 718"/>
                <a:gd name="T38" fmla="*/ 4 w 811"/>
                <a:gd name="T39" fmla="*/ 1 h 718"/>
                <a:gd name="T40" fmla="*/ 4 w 811"/>
                <a:gd name="T41" fmla="*/ 1 h 718"/>
                <a:gd name="T42" fmla="*/ 4 w 811"/>
                <a:gd name="T43" fmla="*/ 1 h 718"/>
                <a:gd name="T44" fmla="*/ 4 w 811"/>
                <a:gd name="T45" fmla="*/ 2 h 718"/>
                <a:gd name="T46" fmla="*/ 3 w 811"/>
                <a:gd name="T47" fmla="*/ 2 h 718"/>
                <a:gd name="T48" fmla="*/ 3 w 811"/>
                <a:gd name="T49" fmla="*/ 2 h 718"/>
                <a:gd name="T50" fmla="*/ 3 w 811"/>
                <a:gd name="T51" fmla="*/ 2 h 718"/>
                <a:gd name="T52" fmla="*/ 3 w 811"/>
                <a:gd name="T53" fmla="*/ 2 h 718"/>
                <a:gd name="T54" fmla="*/ 3 w 811"/>
                <a:gd name="T55" fmla="*/ 2 h 718"/>
                <a:gd name="T56" fmla="*/ 3 w 811"/>
                <a:gd name="T57" fmla="*/ 2 h 718"/>
                <a:gd name="T58" fmla="*/ 3 w 811"/>
                <a:gd name="T59" fmla="*/ 2 h 718"/>
                <a:gd name="T60" fmla="*/ 3 w 811"/>
                <a:gd name="T61" fmla="*/ 2 h 718"/>
                <a:gd name="T62" fmla="*/ 2 w 811"/>
                <a:gd name="T63" fmla="*/ 2 h 718"/>
                <a:gd name="T64" fmla="*/ 2 w 811"/>
                <a:gd name="T65" fmla="*/ 3 h 718"/>
                <a:gd name="T66" fmla="*/ 2 w 811"/>
                <a:gd name="T67" fmla="*/ 3 h 718"/>
                <a:gd name="T68" fmla="*/ 2 w 811"/>
                <a:gd name="T69" fmla="*/ 3 h 718"/>
                <a:gd name="T70" fmla="*/ 2 w 811"/>
                <a:gd name="T71" fmla="*/ 3 h 718"/>
                <a:gd name="T72" fmla="*/ 1 w 811"/>
                <a:gd name="T73" fmla="*/ 3 h 718"/>
                <a:gd name="T74" fmla="*/ 1 w 811"/>
                <a:gd name="T75" fmla="*/ 3 h 718"/>
                <a:gd name="T76" fmla="*/ 1 w 811"/>
                <a:gd name="T77" fmla="*/ 3 h 718"/>
                <a:gd name="T78" fmla="*/ 0 w 811"/>
                <a:gd name="T79" fmla="*/ 3 h 718"/>
                <a:gd name="T80" fmla="*/ 0 w 811"/>
                <a:gd name="T81" fmla="*/ 3 h 718"/>
                <a:gd name="T82" fmla="*/ 0 w 811"/>
                <a:gd name="T83" fmla="*/ 3 h 718"/>
                <a:gd name="T84" fmla="*/ 0 w 811"/>
                <a:gd name="T85" fmla="*/ 2 h 718"/>
                <a:gd name="T86" fmla="*/ 0 w 811"/>
                <a:gd name="T87" fmla="*/ 2 h 718"/>
                <a:gd name="T88" fmla="*/ 0 w 811"/>
                <a:gd name="T89" fmla="*/ 2 h 718"/>
                <a:gd name="T90" fmla="*/ 0 w 811"/>
                <a:gd name="T91" fmla="*/ 2 h 718"/>
                <a:gd name="T92" fmla="*/ 0 w 811"/>
                <a:gd name="T93" fmla="*/ 2 h 718"/>
                <a:gd name="T94" fmla="*/ 0 w 811"/>
                <a:gd name="T95" fmla="*/ 2 h 718"/>
                <a:gd name="T96" fmla="*/ 0 w 811"/>
                <a:gd name="T97" fmla="*/ 1 h 718"/>
                <a:gd name="T98" fmla="*/ 0 w 811"/>
                <a:gd name="T99" fmla="*/ 1 h 718"/>
                <a:gd name="T100" fmla="*/ 0 w 811"/>
                <a:gd name="T101" fmla="*/ 1 h 718"/>
                <a:gd name="T102" fmla="*/ 0 w 811"/>
                <a:gd name="T103" fmla="*/ 1 h 718"/>
                <a:gd name="T104" fmla="*/ 0 w 811"/>
                <a:gd name="T105" fmla="*/ 1 h 718"/>
                <a:gd name="T106" fmla="*/ 1 w 811"/>
                <a:gd name="T107" fmla="*/ 1 h 718"/>
                <a:gd name="T108" fmla="*/ 1 w 811"/>
                <a:gd name="T109" fmla="*/ 1 h 718"/>
                <a:gd name="T110" fmla="*/ 0 w 811"/>
                <a:gd name="T111" fmla="*/ 1 h 718"/>
                <a:gd name="T112" fmla="*/ 0 w 811"/>
                <a:gd name="T113" fmla="*/ 1 h 718"/>
                <a:gd name="T114" fmla="*/ 0 w 811"/>
                <a:gd name="T115" fmla="*/ 0 h 718"/>
                <a:gd name="T116" fmla="*/ 0 w 811"/>
                <a:gd name="T117" fmla="*/ 0 h 718"/>
                <a:gd name="T118" fmla="*/ 0 w 811"/>
                <a:gd name="T119" fmla="*/ 0 h 718"/>
                <a:gd name="T120" fmla="*/ 0 w 811"/>
                <a:gd name="T121" fmla="*/ 0 h 7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1"/>
                <a:gd name="T184" fmla="*/ 0 h 718"/>
                <a:gd name="T185" fmla="*/ 811 w 811"/>
                <a:gd name="T186" fmla="*/ 718 h 7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1" h="718">
                  <a:moveTo>
                    <a:pt x="41" y="141"/>
                  </a:moveTo>
                  <a:lnTo>
                    <a:pt x="37" y="130"/>
                  </a:lnTo>
                  <a:lnTo>
                    <a:pt x="41" y="115"/>
                  </a:lnTo>
                  <a:lnTo>
                    <a:pt x="63" y="78"/>
                  </a:lnTo>
                  <a:lnTo>
                    <a:pt x="52" y="70"/>
                  </a:lnTo>
                  <a:lnTo>
                    <a:pt x="56" y="59"/>
                  </a:lnTo>
                  <a:lnTo>
                    <a:pt x="44" y="56"/>
                  </a:lnTo>
                  <a:lnTo>
                    <a:pt x="44" y="41"/>
                  </a:lnTo>
                  <a:lnTo>
                    <a:pt x="52" y="30"/>
                  </a:lnTo>
                  <a:lnTo>
                    <a:pt x="89" y="19"/>
                  </a:lnTo>
                  <a:lnTo>
                    <a:pt x="119" y="22"/>
                  </a:lnTo>
                  <a:lnTo>
                    <a:pt x="122" y="11"/>
                  </a:lnTo>
                  <a:lnTo>
                    <a:pt x="145" y="0"/>
                  </a:lnTo>
                  <a:lnTo>
                    <a:pt x="157" y="4"/>
                  </a:lnTo>
                  <a:lnTo>
                    <a:pt x="182" y="37"/>
                  </a:lnTo>
                  <a:lnTo>
                    <a:pt x="223" y="56"/>
                  </a:lnTo>
                  <a:lnTo>
                    <a:pt x="260" y="56"/>
                  </a:lnTo>
                  <a:lnTo>
                    <a:pt x="270" y="59"/>
                  </a:lnTo>
                  <a:lnTo>
                    <a:pt x="369" y="115"/>
                  </a:lnTo>
                  <a:lnTo>
                    <a:pt x="399" y="119"/>
                  </a:lnTo>
                  <a:lnTo>
                    <a:pt x="421" y="141"/>
                  </a:lnTo>
                  <a:lnTo>
                    <a:pt x="454" y="133"/>
                  </a:lnTo>
                  <a:lnTo>
                    <a:pt x="473" y="145"/>
                  </a:lnTo>
                  <a:lnTo>
                    <a:pt x="492" y="163"/>
                  </a:lnTo>
                  <a:lnTo>
                    <a:pt x="514" y="163"/>
                  </a:lnTo>
                  <a:lnTo>
                    <a:pt x="529" y="167"/>
                  </a:lnTo>
                  <a:lnTo>
                    <a:pt x="536" y="174"/>
                  </a:lnTo>
                  <a:lnTo>
                    <a:pt x="529" y="185"/>
                  </a:lnTo>
                  <a:lnTo>
                    <a:pt x="529" y="200"/>
                  </a:lnTo>
                  <a:lnTo>
                    <a:pt x="588" y="241"/>
                  </a:lnTo>
                  <a:lnTo>
                    <a:pt x="621" y="267"/>
                  </a:lnTo>
                  <a:lnTo>
                    <a:pt x="636" y="263"/>
                  </a:lnTo>
                  <a:lnTo>
                    <a:pt x="654" y="259"/>
                  </a:lnTo>
                  <a:lnTo>
                    <a:pt x="711" y="285"/>
                  </a:lnTo>
                  <a:lnTo>
                    <a:pt x="718" y="304"/>
                  </a:lnTo>
                  <a:lnTo>
                    <a:pt x="726" y="311"/>
                  </a:lnTo>
                  <a:lnTo>
                    <a:pt x="744" y="315"/>
                  </a:lnTo>
                  <a:lnTo>
                    <a:pt x="755" y="322"/>
                  </a:lnTo>
                  <a:lnTo>
                    <a:pt x="770" y="322"/>
                  </a:lnTo>
                  <a:lnTo>
                    <a:pt x="785" y="322"/>
                  </a:lnTo>
                  <a:lnTo>
                    <a:pt x="800" y="326"/>
                  </a:lnTo>
                  <a:lnTo>
                    <a:pt x="804" y="322"/>
                  </a:lnTo>
                  <a:lnTo>
                    <a:pt x="811" y="337"/>
                  </a:lnTo>
                  <a:lnTo>
                    <a:pt x="811" y="356"/>
                  </a:lnTo>
                  <a:lnTo>
                    <a:pt x="800" y="367"/>
                  </a:lnTo>
                  <a:lnTo>
                    <a:pt x="741" y="411"/>
                  </a:lnTo>
                  <a:lnTo>
                    <a:pt x="715" y="411"/>
                  </a:lnTo>
                  <a:lnTo>
                    <a:pt x="640" y="429"/>
                  </a:lnTo>
                  <a:lnTo>
                    <a:pt x="614" y="433"/>
                  </a:lnTo>
                  <a:lnTo>
                    <a:pt x="614" y="455"/>
                  </a:lnTo>
                  <a:lnTo>
                    <a:pt x="599" y="455"/>
                  </a:lnTo>
                  <a:lnTo>
                    <a:pt x="584" y="466"/>
                  </a:lnTo>
                  <a:lnTo>
                    <a:pt x="569" y="485"/>
                  </a:lnTo>
                  <a:lnTo>
                    <a:pt x="554" y="499"/>
                  </a:lnTo>
                  <a:lnTo>
                    <a:pt x="536" y="503"/>
                  </a:lnTo>
                  <a:lnTo>
                    <a:pt x="521" y="522"/>
                  </a:lnTo>
                  <a:lnTo>
                    <a:pt x="521" y="548"/>
                  </a:lnTo>
                  <a:lnTo>
                    <a:pt x="532" y="562"/>
                  </a:lnTo>
                  <a:lnTo>
                    <a:pt x="536" y="573"/>
                  </a:lnTo>
                  <a:lnTo>
                    <a:pt x="536" y="592"/>
                  </a:lnTo>
                  <a:lnTo>
                    <a:pt x="532" y="599"/>
                  </a:lnTo>
                  <a:lnTo>
                    <a:pt x="517" y="603"/>
                  </a:lnTo>
                  <a:lnTo>
                    <a:pt x="495" y="622"/>
                  </a:lnTo>
                  <a:lnTo>
                    <a:pt x="466" y="648"/>
                  </a:lnTo>
                  <a:lnTo>
                    <a:pt x="454" y="659"/>
                  </a:lnTo>
                  <a:lnTo>
                    <a:pt x="447" y="666"/>
                  </a:lnTo>
                  <a:lnTo>
                    <a:pt x="447" y="677"/>
                  </a:lnTo>
                  <a:lnTo>
                    <a:pt x="414" y="677"/>
                  </a:lnTo>
                  <a:lnTo>
                    <a:pt x="395" y="681"/>
                  </a:lnTo>
                  <a:lnTo>
                    <a:pt x="380" y="685"/>
                  </a:lnTo>
                  <a:lnTo>
                    <a:pt x="373" y="692"/>
                  </a:lnTo>
                  <a:lnTo>
                    <a:pt x="362" y="707"/>
                  </a:lnTo>
                  <a:lnTo>
                    <a:pt x="343" y="714"/>
                  </a:lnTo>
                  <a:lnTo>
                    <a:pt x="332" y="714"/>
                  </a:lnTo>
                  <a:lnTo>
                    <a:pt x="310" y="711"/>
                  </a:lnTo>
                  <a:lnTo>
                    <a:pt x="273" y="707"/>
                  </a:lnTo>
                  <a:lnTo>
                    <a:pt x="208" y="681"/>
                  </a:lnTo>
                  <a:lnTo>
                    <a:pt x="182" y="677"/>
                  </a:lnTo>
                  <a:lnTo>
                    <a:pt x="157" y="685"/>
                  </a:lnTo>
                  <a:lnTo>
                    <a:pt x="137" y="696"/>
                  </a:lnTo>
                  <a:lnTo>
                    <a:pt x="115" y="699"/>
                  </a:lnTo>
                  <a:lnTo>
                    <a:pt x="96" y="711"/>
                  </a:lnTo>
                  <a:lnTo>
                    <a:pt x="85" y="718"/>
                  </a:lnTo>
                  <a:lnTo>
                    <a:pt x="44" y="674"/>
                  </a:lnTo>
                  <a:lnTo>
                    <a:pt x="44" y="611"/>
                  </a:lnTo>
                  <a:lnTo>
                    <a:pt x="26" y="588"/>
                  </a:lnTo>
                  <a:lnTo>
                    <a:pt x="4" y="570"/>
                  </a:lnTo>
                  <a:lnTo>
                    <a:pt x="0" y="559"/>
                  </a:lnTo>
                  <a:lnTo>
                    <a:pt x="0" y="536"/>
                  </a:lnTo>
                  <a:lnTo>
                    <a:pt x="11" y="525"/>
                  </a:lnTo>
                  <a:lnTo>
                    <a:pt x="41" y="514"/>
                  </a:lnTo>
                  <a:lnTo>
                    <a:pt x="48" y="507"/>
                  </a:lnTo>
                  <a:lnTo>
                    <a:pt x="37" y="492"/>
                  </a:lnTo>
                  <a:lnTo>
                    <a:pt x="33" y="466"/>
                  </a:lnTo>
                  <a:lnTo>
                    <a:pt x="44" y="444"/>
                  </a:lnTo>
                  <a:lnTo>
                    <a:pt x="67" y="422"/>
                  </a:lnTo>
                  <a:lnTo>
                    <a:pt x="67" y="404"/>
                  </a:lnTo>
                  <a:lnTo>
                    <a:pt x="59" y="389"/>
                  </a:lnTo>
                  <a:lnTo>
                    <a:pt x="67" y="363"/>
                  </a:lnTo>
                  <a:lnTo>
                    <a:pt x="70" y="360"/>
                  </a:lnTo>
                  <a:lnTo>
                    <a:pt x="81" y="360"/>
                  </a:lnTo>
                  <a:lnTo>
                    <a:pt x="89" y="371"/>
                  </a:lnTo>
                  <a:lnTo>
                    <a:pt x="100" y="356"/>
                  </a:lnTo>
                  <a:lnTo>
                    <a:pt x="104" y="315"/>
                  </a:lnTo>
                  <a:lnTo>
                    <a:pt x="133" y="289"/>
                  </a:lnTo>
                  <a:lnTo>
                    <a:pt x="133" y="274"/>
                  </a:lnTo>
                  <a:lnTo>
                    <a:pt x="133" y="263"/>
                  </a:lnTo>
                  <a:lnTo>
                    <a:pt x="164" y="245"/>
                  </a:lnTo>
                  <a:lnTo>
                    <a:pt x="186" y="241"/>
                  </a:lnTo>
                  <a:lnTo>
                    <a:pt x="194" y="233"/>
                  </a:lnTo>
                  <a:lnTo>
                    <a:pt x="175" y="215"/>
                  </a:lnTo>
                  <a:lnTo>
                    <a:pt x="160" y="185"/>
                  </a:lnTo>
                  <a:lnTo>
                    <a:pt x="153" y="178"/>
                  </a:lnTo>
                  <a:lnTo>
                    <a:pt x="130" y="189"/>
                  </a:lnTo>
                  <a:lnTo>
                    <a:pt x="115" y="182"/>
                  </a:lnTo>
                  <a:lnTo>
                    <a:pt x="93" y="174"/>
                  </a:lnTo>
                  <a:lnTo>
                    <a:pt x="85" y="178"/>
                  </a:lnTo>
                  <a:lnTo>
                    <a:pt x="78" y="170"/>
                  </a:lnTo>
                  <a:lnTo>
                    <a:pt x="78" y="156"/>
                  </a:lnTo>
                  <a:lnTo>
                    <a:pt x="67" y="141"/>
                  </a:lnTo>
                  <a:lnTo>
                    <a:pt x="59" y="137"/>
                  </a:lnTo>
                  <a:lnTo>
                    <a:pt x="41" y="141"/>
                  </a:lnTo>
                  <a:close/>
                </a:path>
              </a:pathLst>
            </a:custGeom>
            <a:solidFill>
              <a:schemeClr val="bg1">
                <a:lumMod val="85000"/>
              </a:schemeClr>
            </a:solidFill>
            <a:ln w="12700">
              <a:noFill/>
              <a:prstDash val="solid"/>
              <a:round/>
              <a:headEnd/>
              <a:tailEnd/>
            </a:ln>
          </p:spPr>
          <p:txBody>
            <a:bodyPr/>
            <a:lstStyle/>
            <a:p>
              <a:endParaRPr lang="de-DE"/>
            </a:p>
          </p:txBody>
        </p:sp>
        <p:sp>
          <p:nvSpPr>
            <p:cNvPr id="37" name="Freeform 27"/>
            <p:cNvSpPr>
              <a:spLocks noChangeAspect="1"/>
            </p:cNvSpPr>
            <p:nvPr/>
          </p:nvSpPr>
          <p:spPr bwMode="auto">
            <a:xfrm>
              <a:off x="4499841" y="3461069"/>
              <a:ext cx="53206" cy="39572"/>
            </a:xfrm>
            <a:custGeom>
              <a:avLst/>
              <a:gdLst>
                <a:gd name="T0" fmla="*/ 0 w 28"/>
                <a:gd name="T1" fmla="*/ 0 h 26"/>
                <a:gd name="T2" fmla="*/ 0 w 28"/>
                <a:gd name="T3" fmla="*/ 0 h 26"/>
                <a:gd name="T4" fmla="*/ 0 w 28"/>
                <a:gd name="T5" fmla="*/ 0 h 26"/>
                <a:gd name="T6" fmla="*/ 0 w 28"/>
                <a:gd name="T7" fmla="*/ 0 h 26"/>
                <a:gd name="T8" fmla="*/ 0 w 28"/>
                <a:gd name="T9" fmla="*/ 0 h 26"/>
                <a:gd name="T10" fmla="*/ 0 w 28"/>
                <a:gd name="T11" fmla="*/ 0 h 26"/>
                <a:gd name="T12" fmla="*/ 0 w 28"/>
                <a:gd name="T13" fmla="*/ 0 h 26"/>
                <a:gd name="T14" fmla="*/ 0 60000 65536"/>
                <a:gd name="T15" fmla="*/ 0 60000 65536"/>
                <a:gd name="T16" fmla="*/ 0 60000 65536"/>
                <a:gd name="T17" fmla="*/ 0 60000 65536"/>
                <a:gd name="T18" fmla="*/ 0 60000 65536"/>
                <a:gd name="T19" fmla="*/ 0 60000 65536"/>
                <a:gd name="T20" fmla="*/ 0 60000 65536"/>
                <a:gd name="T21" fmla="*/ 0 w 28"/>
                <a:gd name="T22" fmla="*/ 0 h 26"/>
                <a:gd name="T23" fmla="*/ 28 w 2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6">
                  <a:moveTo>
                    <a:pt x="24" y="0"/>
                  </a:moveTo>
                  <a:lnTo>
                    <a:pt x="13" y="6"/>
                  </a:lnTo>
                  <a:lnTo>
                    <a:pt x="0" y="17"/>
                  </a:lnTo>
                  <a:lnTo>
                    <a:pt x="2" y="26"/>
                  </a:lnTo>
                  <a:lnTo>
                    <a:pt x="9" y="26"/>
                  </a:lnTo>
                  <a:lnTo>
                    <a:pt x="28" y="13"/>
                  </a:lnTo>
                  <a:lnTo>
                    <a:pt x="24" y="0"/>
                  </a:lnTo>
                  <a:close/>
                </a:path>
              </a:pathLst>
            </a:custGeom>
            <a:solidFill>
              <a:schemeClr val="bg1">
                <a:lumMod val="85000"/>
              </a:schemeClr>
            </a:solidFill>
            <a:ln w="12700">
              <a:noFill/>
              <a:prstDash val="solid"/>
              <a:round/>
              <a:headEnd/>
              <a:tailEnd/>
            </a:ln>
          </p:spPr>
          <p:txBody>
            <a:bodyPr/>
            <a:lstStyle/>
            <a:p>
              <a:endParaRPr lang="de-DE"/>
            </a:p>
          </p:txBody>
        </p:sp>
        <p:sp>
          <p:nvSpPr>
            <p:cNvPr id="38" name="Freeform 28"/>
            <p:cNvSpPr>
              <a:spLocks noChangeAspect="1"/>
            </p:cNvSpPr>
            <p:nvPr/>
          </p:nvSpPr>
          <p:spPr bwMode="auto">
            <a:xfrm>
              <a:off x="4557140" y="2198050"/>
              <a:ext cx="843105" cy="1345462"/>
            </a:xfrm>
            <a:custGeom>
              <a:avLst/>
              <a:gdLst>
                <a:gd name="T0" fmla="*/ 0 w 438"/>
                <a:gd name="T1" fmla="*/ 3 h 903"/>
                <a:gd name="T2" fmla="*/ 0 w 438"/>
                <a:gd name="T3" fmla="*/ 3 h 903"/>
                <a:gd name="T4" fmla="*/ 0 w 438"/>
                <a:gd name="T5" fmla="*/ 3 h 903"/>
                <a:gd name="T6" fmla="*/ 0 w 438"/>
                <a:gd name="T7" fmla="*/ 3 h 903"/>
                <a:gd name="T8" fmla="*/ 0 w 438"/>
                <a:gd name="T9" fmla="*/ 3 h 903"/>
                <a:gd name="T10" fmla="*/ 0 w 438"/>
                <a:gd name="T11" fmla="*/ 3 h 903"/>
                <a:gd name="T12" fmla="*/ 0 w 438"/>
                <a:gd name="T13" fmla="*/ 3 h 903"/>
                <a:gd name="T14" fmla="*/ 0 w 438"/>
                <a:gd name="T15" fmla="*/ 2 h 903"/>
                <a:gd name="T16" fmla="*/ 0 w 438"/>
                <a:gd name="T17" fmla="*/ 2 h 903"/>
                <a:gd name="T18" fmla="*/ 0 w 438"/>
                <a:gd name="T19" fmla="*/ 2 h 903"/>
                <a:gd name="T20" fmla="*/ 0 w 438"/>
                <a:gd name="T21" fmla="*/ 2 h 903"/>
                <a:gd name="T22" fmla="*/ 1 w 438"/>
                <a:gd name="T23" fmla="*/ 2 h 903"/>
                <a:gd name="T24" fmla="*/ 1 w 438"/>
                <a:gd name="T25" fmla="*/ 2 h 903"/>
                <a:gd name="T26" fmla="*/ 1 w 438"/>
                <a:gd name="T27" fmla="*/ 2 h 903"/>
                <a:gd name="T28" fmla="*/ 1 w 438"/>
                <a:gd name="T29" fmla="*/ 2 h 903"/>
                <a:gd name="T30" fmla="*/ 1 w 438"/>
                <a:gd name="T31" fmla="*/ 1 h 903"/>
                <a:gd name="T32" fmla="*/ 0 w 438"/>
                <a:gd name="T33" fmla="*/ 1 h 903"/>
                <a:gd name="T34" fmla="*/ 0 w 438"/>
                <a:gd name="T35" fmla="*/ 1 h 903"/>
                <a:gd name="T36" fmla="*/ 0 w 438"/>
                <a:gd name="T37" fmla="*/ 1 h 903"/>
                <a:gd name="T38" fmla="*/ 0 w 438"/>
                <a:gd name="T39" fmla="*/ 0 h 903"/>
                <a:gd name="T40" fmla="*/ 0 w 438"/>
                <a:gd name="T41" fmla="*/ 0 h 903"/>
                <a:gd name="T42" fmla="*/ 0 w 438"/>
                <a:gd name="T43" fmla="*/ 0 h 903"/>
                <a:gd name="T44" fmla="*/ 0 w 438"/>
                <a:gd name="T45" fmla="*/ 0 h 903"/>
                <a:gd name="T46" fmla="*/ 0 w 438"/>
                <a:gd name="T47" fmla="*/ 0 h 903"/>
                <a:gd name="T48" fmla="*/ 0 w 438"/>
                <a:gd name="T49" fmla="*/ 0 h 903"/>
                <a:gd name="T50" fmla="*/ 0 w 438"/>
                <a:gd name="T51" fmla="*/ 0 h 903"/>
                <a:gd name="T52" fmla="*/ 1 w 438"/>
                <a:gd name="T53" fmla="*/ 0 h 903"/>
                <a:gd name="T54" fmla="*/ 1 w 438"/>
                <a:gd name="T55" fmla="*/ 0 h 903"/>
                <a:gd name="T56" fmla="*/ 1 w 438"/>
                <a:gd name="T57" fmla="*/ 0 h 903"/>
                <a:gd name="T58" fmla="*/ 1 w 438"/>
                <a:gd name="T59" fmla="*/ 0 h 903"/>
                <a:gd name="T60" fmla="*/ 1 w 438"/>
                <a:gd name="T61" fmla="*/ 0 h 903"/>
                <a:gd name="T62" fmla="*/ 1 w 438"/>
                <a:gd name="T63" fmla="*/ 0 h 903"/>
                <a:gd name="T64" fmla="*/ 1 w 438"/>
                <a:gd name="T65" fmla="*/ 0 h 903"/>
                <a:gd name="T66" fmla="*/ 1 w 438"/>
                <a:gd name="T67" fmla="*/ 0 h 903"/>
                <a:gd name="T68" fmla="*/ 1 w 438"/>
                <a:gd name="T69" fmla="*/ 0 h 903"/>
                <a:gd name="T70" fmla="*/ 1 w 438"/>
                <a:gd name="T71" fmla="*/ 0 h 903"/>
                <a:gd name="T72" fmla="*/ 1 w 438"/>
                <a:gd name="T73" fmla="*/ 0 h 903"/>
                <a:gd name="T74" fmla="*/ 1 w 438"/>
                <a:gd name="T75" fmla="*/ 0 h 903"/>
                <a:gd name="T76" fmla="*/ 2 w 438"/>
                <a:gd name="T77" fmla="*/ 1 h 903"/>
                <a:gd name="T78" fmla="*/ 2 w 438"/>
                <a:gd name="T79" fmla="*/ 1 h 903"/>
                <a:gd name="T80" fmla="*/ 2 w 438"/>
                <a:gd name="T81" fmla="*/ 1 h 903"/>
                <a:gd name="T82" fmla="*/ 2 w 438"/>
                <a:gd name="T83" fmla="*/ 2 h 903"/>
                <a:gd name="T84" fmla="*/ 2 w 438"/>
                <a:gd name="T85" fmla="*/ 2 h 903"/>
                <a:gd name="T86" fmla="*/ 2 w 438"/>
                <a:gd name="T87" fmla="*/ 2 h 903"/>
                <a:gd name="T88" fmla="*/ 2 w 438"/>
                <a:gd name="T89" fmla="*/ 2 h 903"/>
                <a:gd name="T90" fmla="*/ 2 w 438"/>
                <a:gd name="T91" fmla="*/ 3 h 903"/>
                <a:gd name="T92" fmla="*/ 2 w 438"/>
                <a:gd name="T93" fmla="*/ 3 h 903"/>
                <a:gd name="T94" fmla="*/ 2 w 438"/>
                <a:gd name="T95" fmla="*/ 3 h 903"/>
                <a:gd name="T96" fmla="*/ 2 w 438"/>
                <a:gd name="T97" fmla="*/ 3 h 903"/>
                <a:gd name="T98" fmla="*/ 1 w 438"/>
                <a:gd name="T99" fmla="*/ 3 h 903"/>
                <a:gd name="T100" fmla="*/ 1 w 438"/>
                <a:gd name="T101" fmla="*/ 3 h 903"/>
                <a:gd name="T102" fmla="*/ 1 w 438"/>
                <a:gd name="T103" fmla="*/ 3 h 903"/>
                <a:gd name="T104" fmla="*/ 1 w 438"/>
                <a:gd name="T105" fmla="*/ 4 h 903"/>
                <a:gd name="T106" fmla="*/ 0 w 438"/>
                <a:gd name="T107" fmla="*/ 4 h 9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8"/>
                <a:gd name="T163" fmla="*/ 0 h 903"/>
                <a:gd name="T164" fmla="*/ 438 w 438"/>
                <a:gd name="T165" fmla="*/ 903 h 9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8" h="903">
                  <a:moveTo>
                    <a:pt x="122" y="903"/>
                  </a:moveTo>
                  <a:lnTo>
                    <a:pt x="119" y="873"/>
                  </a:lnTo>
                  <a:lnTo>
                    <a:pt x="104" y="858"/>
                  </a:lnTo>
                  <a:lnTo>
                    <a:pt x="93" y="851"/>
                  </a:lnTo>
                  <a:lnTo>
                    <a:pt x="74" y="844"/>
                  </a:lnTo>
                  <a:lnTo>
                    <a:pt x="59" y="844"/>
                  </a:lnTo>
                  <a:lnTo>
                    <a:pt x="52" y="829"/>
                  </a:lnTo>
                  <a:lnTo>
                    <a:pt x="59" y="773"/>
                  </a:lnTo>
                  <a:lnTo>
                    <a:pt x="56" y="740"/>
                  </a:lnTo>
                  <a:lnTo>
                    <a:pt x="44" y="725"/>
                  </a:lnTo>
                  <a:lnTo>
                    <a:pt x="37" y="718"/>
                  </a:lnTo>
                  <a:lnTo>
                    <a:pt x="41" y="688"/>
                  </a:lnTo>
                  <a:lnTo>
                    <a:pt x="37" y="669"/>
                  </a:lnTo>
                  <a:lnTo>
                    <a:pt x="30" y="655"/>
                  </a:lnTo>
                  <a:lnTo>
                    <a:pt x="41" y="622"/>
                  </a:lnTo>
                  <a:lnTo>
                    <a:pt x="52" y="622"/>
                  </a:lnTo>
                  <a:lnTo>
                    <a:pt x="59" y="615"/>
                  </a:lnTo>
                  <a:lnTo>
                    <a:pt x="63" y="592"/>
                  </a:lnTo>
                  <a:lnTo>
                    <a:pt x="85" y="574"/>
                  </a:lnTo>
                  <a:lnTo>
                    <a:pt x="107" y="555"/>
                  </a:lnTo>
                  <a:lnTo>
                    <a:pt x="111" y="533"/>
                  </a:lnTo>
                  <a:lnTo>
                    <a:pt x="137" y="511"/>
                  </a:lnTo>
                  <a:lnTo>
                    <a:pt x="163" y="485"/>
                  </a:lnTo>
                  <a:lnTo>
                    <a:pt x="159" y="474"/>
                  </a:lnTo>
                  <a:lnTo>
                    <a:pt x="159" y="459"/>
                  </a:lnTo>
                  <a:lnTo>
                    <a:pt x="178" y="448"/>
                  </a:lnTo>
                  <a:lnTo>
                    <a:pt x="185" y="444"/>
                  </a:lnTo>
                  <a:lnTo>
                    <a:pt x="181" y="422"/>
                  </a:lnTo>
                  <a:lnTo>
                    <a:pt x="181" y="400"/>
                  </a:lnTo>
                  <a:lnTo>
                    <a:pt x="174" y="396"/>
                  </a:lnTo>
                  <a:lnTo>
                    <a:pt x="163" y="400"/>
                  </a:lnTo>
                  <a:lnTo>
                    <a:pt x="152" y="385"/>
                  </a:lnTo>
                  <a:lnTo>
                    <a:pt x="141" y="344"/>
                  </a:lnTo>
                  <a:lnTo>
                    <a:pt x="119" y="314"/>
                  </a:lnTo>
                  <a:lnTo>
                    <a:pt x="126" y="273"/>
                  </a:lnTo>
                  <a:lnTo>
                    <a:pt x="122" y="255"/>
                  </a:lnTo>
                  <a:lnTo>
                    <a:pt x="96" y="229"/>
                  </a:lnTo>
                  <a:lnTo>
                    <a:pt x="107" y="196"/>
                  </a:lnTo>
                  <a:lnTo>
                    <a:pt x="100" y="177"/>
                  </a:lnTo>
                  <a:lnTo>
                    <a:pt x="81" y="158"/>
                  </a:lnTo>
                  <a:lnTo>
                    <a:pt x="70" y="170"/>
                  </a:lnTo>
                  <a:lnTo>
                    <a:pt x="30" y="129"/>
                  </a:lnTo>
                  <a:lnTo>
                    <a:pt x="19" y="114"/>
                  </a:lnTo>
                  <a:lnTo>
                    <a:pt x="11" y="99"/>
                  </a:lnTo>
                  <a:lnTo>
                    <a:pt x="0" y="92"/>
                  </a:lnTo>
                  <a:lnTo>
                    <a:pt x="15" y="78"/>
                  </a:lnTo>
                  <a:lnTo>
                    <a:pt x="37" y="78"/>
                  </a:lnTo>
                  <a:lnTo>
                    <a:pt x="48" y="95"/>
                  </a:lnTo>
                  <a:lnTo>
                    <a:pt x="78" y="129"/>
                  </a:lnTo>
                  <a:lnTo>
                    <a:pt x="107" y="110"/>
                  </a:lnTo>
                  <a:lnTo>
                    <a:pt x="126" y="114"/>
                  </a:lnTo>
                  <a:lnTo>
                    <a:pt x="130" y="125"/>
                  </a:lnTo>
                  <a:lnTo>
                    <a:pt x="152" y="129"/>
                  </a:lnTo>
                  <a:lnTo>
                    <a:pt x="159" y="99"/>
                  </a:lnTo>
                  <a:lnTo>
                    <a:pt x="170" y="89"/>
                  </a:lnTo>
                  <a:lnTo>
                    <a:pt x="178" y="78"/>
                  </a:lnTo>
                  <a:lnTo>
                    <a:pt x="178" y="67"/>
                  </a:lnTo>
                  <a:lnTo>
                    <a:pt x="174" y="37"/>
                  </a:lnTo>
                  <a:lnTo>
                    <a:pt x="193" y="19"/>
                  </a:lnTo>
                  <a:lnTo>
                    <a:pt x="204" y="19"/>
                  </a:lnTo>
                  <a:lnTo>
                    <a:pt x="222" y="0"/>
                  </a:lnTo>
                  <a:lnTo>
                    <a:pt x="244" y="26"/>
                  </a:lnTo>
                  <a:lnTo>
                    <a:pt x="252" y="37"/>
                  </a:lnTo>
                  <a:lnTo>
                    <a:pt x="244" y="59"/>
                  </a:lnTo>
                  <a:lnTo>
                    <a:pt x="226" y="74"/>
                  </a:lnTo>
                  <a:lnTo>
                    <a:pt x="211" y="92"/>
                  </a:lnTo>
                  <a:lnTo>
                    <a:pt x="215" y="110"/>
                  </a:lnTo>
                  <a:lnTo>
                    <a:pt x="248" y="85"/>
                  </a:lnTo>
                  <a:lnTo>
                    <a:pt x="248" y="63"/>
                  </a:lnTo>
                  <a:lnTo>
                    <a:pt x="252" y="30"/>
                  </a:lnTo>
                  <a:lnTo>
                    <a:pt x="263" y="22"/>
                  </a:lnTo>
                  <a:lnTo>
                    <a:pt x="275" y="63"/>
                  </a:lnTo>
                  <a:lnTo>
                    <a:pt x="275" y="99"/>
                  </a:lnTo>
                  <a:lnTo>
                    <a:pt x="267" y="114"/>
                  </a:lnTo>
                  <a:lnTo>
                    <a:pt x="267" y="136"/>
                  </a:lnTo>
                  <a:lnTo>
                    <a:pt x="297" y="158"/>
                  </a:lnTo>
                  <a:lnTo>
                    <a:pt x="297" y="173"/>
                  </a:lnTo>
                  <a:lnTo>
                    <a:pt x="316" y="199"/>
                  </a:lnTo>
                  <a:lnTo>
                    <a:pt x="323" y="218"/>
                  </a:lnTo>
                  <a:lnTo>
                    <a:pt x="319" y="262"/>
                  </a:lnTo>
                  <a:lnTo>
                    <a:pt x="331" y="311"/>
                  </a:lnTo>
                  <a:lnTo>
                    <a:pt x="349" y="351"/>
                  </a:lnTo>
                  <a:lnTo>
                    <a:pt x="345" y="411"/>
                  </a:lnTo>
                  <a:lnTo>
                    <a:pt x="360" y="448"/>
                  </a:lnTo>
                  <a:lnTo>
                    <a:pt x="368" y="463"/>
                  </a:lnTo>
                  <a:lnTo>
                    <a:pt x="375" y="518"/>
                  </a:lnTo>
                  <a:lnTo>
                    <a:pt x="382" y="541"/>
                  </a:lnTo>
                  <a:lnTo>
                    <a:pt x="419" y="566"/>
                  </a:lnTo>
                  <a:lnTo>
                    <a:pt x="438" y="589"/>
                  </a:lnTo>
                  <a:lnTo>
                    <a:pt x="438" y="604"/>
                  </a:lnTo>
                  <a:lnTo>
                    <a:pt x="423" y="673"/>
                  </a:lnTo>
                  <a:lnTo>
                    <a:pt x="416" y="680"/>
                  </a:lnTo>
                  <a:lnTo>
                    <a:pt x="423" y="695"/>
                  </a:lnTo>
                  <a:lnTo>
                    <a:pt x="405" y="721"/>
                  </a:lnTo>
                  <a:lnTo>
                    <a:pt x="382" y="732"/>
                  </a:lnTo>
                  <a:lnTo>
                    <a:pt x="382" y="744"/>
                  </a:lnTo>
                  <a:lnTo>
                    <a:pt x="349" y="788"/>
                  </a:lnTo>
                  <a:lnTo>
                    <a:pt x="327" y="799"/>
                  </a:lnTo>
                  <a:lnTo>
                    <a:pt x="323" y="825"/>
                  </a:lnTo>
                  <a:lnTo>
                    <a:pt x="301" y="825"/>
                  </a:lnTo>
                  <a:lnTo>
                    <a:pt x="290" y="833"/>
                  </a:lnTo>
                  <a:lnTo>
                    <a:pt x="267" y="840"/>
                  </a:lnTo>
                  <a:lnTo>
                    <a:pt x="237" y="836"/>
                  </a:lnTo>
                  <a:lnTo>
                    <a:pt x="215" y="855"/>
                  </a:lnTo>
                  <a:lnTo>
                    <a:pt x="189" y="870"/>
                  </a:lnTo>
                  <a:lnTo>
                    <a:pt x="163" y="877"/>
                  </a:lnTo>
                  <a:lnTo>
                    <a:pt x="144" y="892"/>
                  </a:lnTo>
                  <a:lnTo>
                    <a:pt x="122" y="903"/>
                  </a:lnTo>
                  <a:close/>
                </a:path>
              </a:pathLst>
            </a:custGeom>
            <a:solidFill>
              <a:schemeClr val="bg1">
                <a:lumMod val="85000"/>
              </a:schemeClr>
            </a:solidFill>
            <a:ln w="12700">
              <a:noFill/>
              <a:prstDash val="solid"/>
              <a:round/>
              <a:headEnd/>
              <a:tailEnd/>
            </a:ln>
          </p:spPr>
          <p:txBody>
            <a:bodyPr/>
            <a:lstStyle/>
            <a:p>
              <a:endParaRPr lang="de-DE"/>
            </a:p>
          </p:txBody>
        </p:sp>
        <p:sp>
          <p:nvSpPr>
            <p:cNvPr id="40" name="Freeform 29"/>
            <p:cNvSpPr>
              <a:spLocks noChangeAspect="1"/>
            </p:cNvSpPr>
            <p:nvPr/>
          </p:nvSpPr>
          <p:spPr bwMode="auto">
            <a:xfrm>
              <a:off x="1782258" y="3411604"/>
              <a:ext cx="863569" cy="1108027"/>
            </a:xfrm>
            <a:custGeom>
              <a:avLst/>
              <a:gdLst>
                <a:gd name="T0" fmla="*/ 0 w 452"/>
                <a:gd name="T1" fmla="*/ 2 h 745"/>
                <a:gd name="T2" fmla="*/ 0 w 452"/>
                <a:gd name="T3" fmla="*/ 2 h 745"/>
                <a:gd name="T4" fmla="*/ 0 w 452"/>
                <a:gd name="T5" fmla="*/ 2 h 745"/>
                <a:gd name="T6" fmla="*/ 0 w 452"/>
                <a:gd name="T7" fmla="*/ 2 h 745"/>
                <a:gd name="T8" fmla="*/ 0 w 452"/>
                <a:gd name="T9" fmla="*/ 2 h 745"/>
                <a:gd name="T10" fmla="*/ 1 w 452"/>
                <a:gd name="T11" fmla="*/ 2 h 745"/>
                <a:gd name="T12" fmla="*/ 0 w 452"/>
                <a:gd name="T13" fmla="*/ 2 h 745"/>
                <a:gd name="T14" fmla="*/ 0 w 452"/>
                <a:gd name="T15" fmla="*/ 2 h 745"/>
                <a:gd name="T16" fmla="*/ 0 w 452"/>
                <a:gd name="T17" fmla="*/ 3 h 745"/>
                <a:gd name="T18" fmla="*/ 0 w 452"/>
                <a:gd name="T19" fmla="*/ 3 h 745"/>
                <a:gd name="T20" fmla="*/ 0 w 452"/>
                <a:gd name="T21" fmla="*/ 3 h 745"/>
                <a:gd name="T22" fmla="*/ 0 w 452"/>
                <a:gd name="T23" fmla="*/ 3 h 745"/>
                <a:gd name="T24" fmla="*/ 0 w 452"/>
                <a:gd name="T25" fmla="*/ 3 h 745"/>
                <a:gd name="T26" fmla="*/ 0 w 452"/>
                <a:gd name="T27" fmla="*/ 3 h 745"/>
                <a:gd name="T28" fmla="*/ 1 w 452"/>
                <a:gd name="T29" fmla="*/ 3 h 745"/>
                <a:gd name="T30" fmla="*/ 1 w 452"/>
                <a:gd name="T31" fmla="*/ 3 h 745"/>
                <a:gd name="T32" fmla="*/ 1 w 452"/>
                <a:gd name="T33" fmla="*/ 3 h 745"/>
                <a:gd name="T34" fmla="*/ 1 w 452"/>
                <a:gd name="T35" fmla="*/ 3 h 745"/>
                <a:gd name="T36" fmla="*/ 2 w 452"/>
                <a:gd name="T37" fmla="*/ 3 h 745"/>
                <a:gd name="T38" fmla="*/ 2 w 452"/>
                <a:gd name="T39" fmla="*/ 3 h 745"/>
                <a:gd name="T40" fmla="*/ 2 w 452"/>
                <a:gd name="T41" fmla="*/ 3 h 745"/>
                <a:gd name="T42" fmla="*/ 2 w 452"/>
                <a:gd name="T43" fmla="*/ 3 h 745"/>
                <a:gd name="T44" fmla="*/ 2 w 452"/>
                <a:gd name="T45" fmla="*/ 2 h 745"/>
                <a:gd name="T46" fmla="*/ 2 w 452"/>
                <a:gd name="T47" fmla="*/ 2 h 745"/>
                <a:gd name="T48" fmla="*/ 2 w 452"/>
                <a:gd name="T49" fmla="*/ 2 h 745"/>
                <a:gd name="T50" fmla="*/ 2 w 452"/>
                <a:gd name="T51" fmla="*/ 2 h 745"/>
                <a:gd name="T52" fmla="*/ 2 w 452"/>
                <a:gd name="T53" fmla="*/ 2 h 745"/>
                <a:gd name="T54" fmla="*/ 2 w 452"/>
                <a:gd name="T55" fmla="*/ 2 h 745"/>
                <a:gd name="T56" fmla="*/ 2 w 452"/>
                <a:gd name="T57" fmla="*/ 1 h 745"/>
                <a:gd name="T58" fmla="*/ 2 w 452"/>
                <a:gd name="T59" fmla="*/ 1 h 745"/>
                <a:gd name="T60" fmla="*/ 1 w 452"/>
                <a:gd name="T61" fmla="*/ 1 h 745"/>
                <a:gd name="T62" fmla="*/ 1 w 452"/>
                <a:gd name="T63" fmla="*/ 1 h 745"/>
                <a:gd name="T64" fmla="*/ 1 w 452"/>
                <a:gd name="T65" fmla="*/ 1 h 745"/>
                <a:gd name="T66" fmla="*/ 1 w 452"/>
                <a:gd name="T67" fmla="*/ 1 h 745"/>
                <a:gd name="T68" fmla="*/ 2 w 452"/>
                <a:gd name="T69" fmla="*/ 0 h 745"/>
                <a:gd name="T70" fmla="*/ 2 w 452"/>
                <a:gd name="T71" fmla="*/ 0 h 745"/>
                <a:gd name="T72" fmla="*/ 1 w 452"/>
                <a:gd name="T73" fmla="*/ 0 h 745"/>
                <a:gd name="T74" fmla="*/ 1 w 452"/>
                <a:gd name="T75" fmla="*/ 0 h 745"/>
                <a:gd name="T76" fmla="*/ 1 w 452"/>
                <a:gd name="T77" fmla="*/ 0 h 745"/>
                <a:gd name="T78" fmla="*/ 2 w 452"/>
                <a:gd name="T79" fmla="*/ 0 h 745"/>
                <a:gd name="T80" fmla="*/ 1 w 452"/>
                <a:gd name="T81" fmla="*/ 0 h 745"/>
                <a:gd name="T82" fmla="*/ 1 w 452"/>
                <a:gd name="T83" fmla="*/ 0 h 745"/>
                <a:gd name="T84" fmla="*/ 1 w 452"/>
                <a:gd name="T85" fmla="*/ 0 h 745"/>
                <a:gd name="T86" fmla="*/ 1 w 452"/>
                <a:gd name="T87" fmla="*/ 0 h 745"/>
                <a:gd name="T88" fmla="*/ 1 w 452"/>
                <a:gd name="T89" fmla="*/ 0 h 745"/>
                <a:gd name="T90" fmla="*/ 1 w 452"/>
                <a:gd name="T91" fmla="*/ 0 h 745"/>
                <a:gd name="T92" fmla="*/ 1 w 452"/>
                <a:gd name="T93" fmla="*/ 1 h 745"/>
                <a:gd name="T94" fmla="*/ 1 w 452"/>
                <a:gd name="T95" fmla="*/ 1 h 745"/>
                <a:gd name="T96" fmla="*/ 1 w 452"/>
                <a:gd name="T97" fmla="*/ 1 h 745"/>
                <a:gd name="T98" fmla="*/ 1 w 452"/>
                <a:gd name="T99" fmla="*/ 1 h 745"/>
                <a:gd name="T100" fmla="*/ 1 w 452"/>
                <a:gd name="T101" fmla="*/ 1 h 745"/>
                <a:gd name="T102" fmla="*/ 1 w 452"/>
                <a:gd name="T103" fmla="*/ 1 h 745"/>
                <a:gd name="T104" fmla="*/ 1 w 452"/>
                <a:gd name="T105" fmla="*/ 2 h 745"/>
                <a:gd name="T106" fmla="*/ 1 w 452"/>
                <a:gd name="T107" fmla="*/ 2 h 745"/>
                <a:gd name="T108" fmla="*/ 1 w 452"/>
                <a:gd name="T109" fmla="*/ 2 h 7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2"/>
                <a:gd name="T166" fmla="*/ 0 h 745"/>
                <a:gd name="T167" fmla="*/ 452 w 452"/>
                <a:gd name="T168" fmla="*/ 745 h 7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2" h="745">
                  <a:moveTo>
                    <a:pt x="135" y="478"/>
                  </a:moveTo>
                  <a:lnTo>
                    <a:pt x="156" y="497"/>
                  </a:lnTo>
                  <a:lnTo>
                    <a:pt x="147" y="515"/>
                  </a:lnTo>
                  <a:lnTo>
                    <a:pt x="134" y="530"/>
                  </a:lnTo>
                  <a:lnTo>
                    <a:pt x="113" y="540"/>
                  </a:lnTo>
                  <a:lnTo>
                    <a:pt x="97" y="549"/>
                  </a:lnTo>
                  <a:lnTo>
                    <a:pt x="80" y="551"/>
                  </a:lnTo>
                  <a:lnTo>
                    <a:pt x="71" y="558"/>
                  </a:lnTo>
                  <a:lnTo>
                    <a:pt x="84" y="580"/>
                  </a:lnTo>
                  <a:lnTo>
                    <a:pt x="104" y="580"/>
                  </a:lnTo>
                  <a:lnTo>
                    <a:pt x="113" y="582"/>
                  </a:lnTo>
                  <a:lnTo>
                    <a:pt x="113" y="597"/>
                  </a:lnTo>
                  <a:lnTo>
                    <a:pt x="124" y="597"/>
                  </a:lnTo>
                  <a:lnTo>
                    <a:pt x="132" y="593"/>
                  </a:lnTo>
                  <a:lnTo>
                    <a:pt x="137" y="608"/>
                  </a:lnTo>
                  <a:lnTo>
                    <a:pt x="148" y="621"/>
                  </a:lnTo>
                  <a:lnTo>
                    <a:pt x="167" y="621"/>
                  </a:lnTo>
                  <a:lnTo>
                    <a:pt x="181" y="617"/>
                  </a:lnTo>
                  <a:lnTo>
                    <a:pt x="192" y="621"/>
                  </a:lnTo>
                  <a:lnTo>
                    <a:pt x="163" y="645"/>
                  </a:lnTo>
                  <a:lnTo>
                    <a:pt x="152" y="651"/>
                  </a:lnTo>
                  <a:lnTo>
                    <a:pt x="137" y="645"/>
                  </a:lnTo>
                  <a:lnTo>
                    <a:pt x="104" y="632"/>
                  </a:lnTo>
                  <a:lnTo>
                    <a:pt x="87" y="632"/>
                  </a:lnTo>
                  <a:lnTo>
                    <a:pt x="72" y="645"/>
                  </a:lnTo>
                  <a:lnTo>
                    <a:pt x="52" y="662"/>
                  </a:lnTo>
                  <a:lnTo>
                    <a:pt x="41" y="671"/>
                  </a:lnTo>
                  <a:lnTo>
                    <a:pt x="28" y="675"/>
                  </a:lnTo>
                  <a:lnTo>
                    <a:pt x="13" y="682"/>
                  </a:lnTo>
                  <a:lnTo>
                    <a:pt x="2" y="691"/>
                  </a:lnTo>
                  <a:lnTo>
                    <a:pt x="0" y="697"/>
                  </a:lnTo>
                  <a:lnTo>
                    <a:pt x="13" y="699"/>
                  </a:lnTo>
                  <a:lnTo>
                    <a:pt x="22" y="708"/>
                  </a:lnTo>
                  <a:lnTo>
                    <a:pt x="35" y="714"/>
                  </a:lnTo>
                  <a:lnTo>
                    <a:pt x="48" y="708"/>
                  </a:lnTo>
                  <a:lnTo>
                    <a:pt x="59" y="702"/>
                  </a:lnTo>
                  <a:lnTo>
                    <a:pt x="72" y="704"/>
                  </a:lnTo>
                  <a:lnTo>
                    <a:pt x="91" y="715"/>
                  </a:lnTo>
                  <a:lnTo>
                    <a:pt x="110" y="723"/>
                  </a:lnTo>
                  <a:lnTo>
                    <a:pt x="122" y="715"/>
                  </a:lnTo>
                  <a:lnTo>
                    <a:pt x="128" y="701"/>
                  </a:lnTo>
                  <a:lnTo>
                    <a:pt x="148" y="689"/>
                  </a:lnTo>
                  <a:lnTo>
                    <a:pt x="161" y="689"/>
                  </a:lnTo>
                  <a:lnTo>
                    <a:pt x="173" y="702"/>
                  </a:lnTo>
                  <a:lnTo>
                    <a:pt x="183" y="710"/>
                  </a:lnTo>
                  <a:lnTo>
                    <a:pt x="198" y="710"/>
                  </a:lnTo>
                  <a:lnTo>
                    <a:pt x="218" y="712"/>
                  </a:lnTo>
                  <a:lnTo>
                    <a:pt x="231" y="717"/>
                  </a:lnTo>
                  <a:lnTo>
                    <a:pt x="244" y="708"/>
                  </a:lnTo>
                  <a:lnTo>
                    <a:pt x="255" y="708"/>
                  </a:lnTo>
                  <a:lnTo>
                    <a:pt x="266" y="714"/>
                  </a:lnTo>
                  <a:lnTo>
                    <a:pt x="279" y="728"/>
                  </a:lnTo>
                  <a:lnTo>
                    <a:pt x="296" y="730"/>
                  </a:lnTo>
                  <a:lnTo>
                    <a:pt x="315" y="734"/>
                  </a:lnTo>
                  <a:lnTo>
                    <a:pt x="328" y="741"/>
                  </a:lnTo>
                  <a:lnTo>
                    <a:pt x="344" y="745"/>
                  </a:lnTo>
                  <a:lnTo>
                    <a:pt x="357" y="738"/>
                  </a:lnTo>
                  <a:lnTo>
                    <a:pt x="374" y="728"/>
                  </a:lnTo>
                  <a:lnTo>
                    <a:pt x="385" y="726"/>
                  </a:lnTo>
                  <a:lnTo>
                    <a:pt x="398" y="723"/>
                  </a:lnTo>
                  <a:lnTo>
                    <a:pt x="411" y="712"/>
                  </a:lnTo>
                  <a:lnTo>
                    <a:pt x="402" y="701"/>
                  </a:lnTo>
                  <a:lnTo>
                    <a:pt x="381" y="689"/>
                  </a:lnTo>
                  <a:lnTo>
                    <a:pt x="374" y="682"/>
                  </a:lnTo>
                  <a:lnTo>
                    <a:pt x="374" y="675"/>
                  </a:lnTo>
                  <a:lnTo>
                    <a:pt x="383" y="667"/>
                  </a:lnTo>
                  <a:lnTo>
                    <a:pt x="398" y="665"/>
                  </a:lnTo>
                  <a:lnTo>
                    <a:pt x="413" y="658"/>
                  </a:lnTo>
                  <a:lnTo>
                    <a:pt x="437" y="632"/>
                  </a:lnTo>
                  <a:lnTo>
                    <a:pt x="448" y="619"/>
                  </a:lnTo>
                  <a:lnTo>
                    <a:pt x="452" y="597"/>
                  </a:lnTo>
                  <a:lnTo>
                    <a:pt x="452" y="584"/>
                  </a:lnTo>
                  <a:lnTo>
                    <a:pt x="441" y="575"/>
                  </a:lnTo>
                  <a:lnTo>
                    <a:pt x="426" y="564"/>
                  </a:lnTo>
                  <a:lnTo>
                    <a:pt x="413" y="558"/>
                  </a:lnTo>
                  <a:lnTo>
                    <a:pt x="398" y="560"/>
                  </a:lnTo>
                  <a:lnTo>
                    <a:pt x="389" y="565"/>
                  </a:lnTo>
                  <a:lnTo>
                    <a:pt x="385" y="556"/>
                  </a:lnTo>
                  <a:lnTo>
                    <a:pt x="393" y="541"/>
                  </a:lnTo>
                  <a:lnTo>
                    <a:pt x="396" y="530"/>
                  </a:lnTo>
                  <a:lnTo>
                    <a:pt x="394" y="510"/>
                  </a:lnTo>
                  <a:lnTo>
                    <a:pt x="393" y="482"/>
                  </a:lnTo>
                  <a:lnTo>
                    <a:pt x="398" y="460"/>
                  </a:lnTo>
                  <a:lnTo>
                    <a:pt x="394" y="447"/>
                  </a:lnTo>
                  <a:lnTo>
                    <a:pt x="385" y="431"/>
                  </a:lnTo>
                  <a:lnTo>
                    <a:pt x="363" y="392"/>
                  </a:lnTo>
                  <a:lnTo>
                    <a:pt x="354" y="374"/>
                  </a:lnTo>
                  <a:lnTo>
                    <a:pt x="350" y="352"/>
                  </a:lnTo>
                  <a:lnTo>
                    <a:pt x="348" y="339"/>
                  </a:lnTo>
                  <a:lnTo>
                    <a:pt x="354" y="317"/>
                  </a:lnTo>
                  <a:lnTo>
                    <a:pt x="354" y="300"/>
                  </a:lnTo>
                  <a:lnTo>
                    <a:pt x="350" y="281"/>
                  </a:lnTo>
                  <a:lnTo>
                    <a:pt x="341" y="272"/>
                  </a:lnTo>
                  <a:lnTo>
                    <a:pt x="324" y="255"/>
                  </a:lnTo>
                  <a:lnTo>
                    <a:pt x="311" y="250"/>
                  </a:lnTo>
                  <a:lnTo>
                    <a:pt x="298" y="248"/>
                  </a:lnTo>
                  <a:lnTo>
                    <a:pt x="289" y="246"/>
                  </a:lnTo>
                  <a:lnTo>
                    <a:pt x="289" y="237"/>
                  </a:lnTo>
                  <a:lnTo>
                    <a:pt x="294" y="230"/>
                  </a:lnTo>
                  <a:lnTo>
                    <a:pt x="309" y="228"/>
                  </a:lnTo>
                  <a:lnTo>
                    <a:pt x="322" y="233"/>
                  </a:lnTo>
                  <a:lnTo>
                    <a:pt x="331" y="235"/>
                  </a:lnTo>
                  <a:lnTo>
                    <a:pt x="337" y="226"/>
                  </a:lnTo>
                  <a:lnTo>
                    <a:pt x="335" y="215"/>
                  </a:lnTo>
                  <a:lnTo>
                    <a:pt x="389" y="165"/>
                  </a:lnTo>
                  <a:lnTo>
                    <a:pt x="398" y="154"/>
                  </a:lnTo>
                  <a:lnTo>
                    <a:pt x="398" y="131"/>
                  </a:lnTo>
                  <a:lnTo>
                    <a:pt x="385" y="120"/>
                  </a:lnTo>
                  <a:lnTo>
                    <a:pt x="370" y="118"/>
                  </a:lnTo>
                  <a:lnTo>
                    <a:pt x="357" y="98"/>
                  </a:lnTo>
                  <a:lnTo>
                    <a:pt x="331" y="98"/>
                  </a:lnTo>
                  <a:lnTo>
                    <a:pt x="307" y="102"/>
                  </a:lnTo>
                  <a:lnTo>
                    <a:pt x="302" y="100"/>
                  </a:lnTo>
                  <a:lnTo>
                    <a:pt x="296" y="91"/>
                  </a:lnTo>
                  <a:lnTo>
                    <a:pt x="307" y="83"/>
                  </a:lnTo>
                  <a:lnTo>
                    <a:pt x="318" y="72"/>
                  </a:lnTo>
                  <a:lnTo>
                    <a:pt x="341" y="52"/>
                  </a:lnTo>
                  <a:lnTo>
                    <a:pt x="359" y="50"/>
                  </a:lnTo>
                  <a:lnTo>
                    <a:pt x="376" y="37"/>
                  </a:lnTo>
                  <a:lnTo>
                    <a:pt x="393" y="24"/>
                  </a:lnTo>
                  <a:lnTo>
                    <a:pt x="355" y="15"/>
                  </a:lnTo>
                  <a:lnTo>
                    <a:pt x="339" y="13"/>
                  </a:lnTo>
                  <a:lnTo>
                    <a:pt x="320" y="11"/>
                  </a:lnTo>
                  <a:lnTo>
                    <a:pt x="298" y="0"/>
                  </a:lnTo>
                  <a:lnTo>
                    <a:pt x="278" y="22"/>
                  </a:lnTo>
                  <a:lnTo>
                    <a:pt x="279" y="33"/>
                  </a:lnTo>
                  <a:lnTo>
                    <a:pt x="268" y="37"/>
                  </a:lnTo>
                  <a:lnTo>
                    <a:pt x="250" y="48"/>
                  </a:lnTo>
                  <a:lnTo>
                    <a:pt x="233" y="54"/>
                  </a:lnTo>
                  <a:lnTo>
                    <a:pt x="233" y="70"/>
                  </a:lnTo>
                  <a:lnTo>
                    <a:pt x="231" y="83"/>
                  </a:lnTo>
                  <a:lnTo>
                    <a:pt x="216" y="104"/>
                  </a:lnTo>
                  <a:lnTo>
                    <a:pt x="192" y="130"/>
                  </a:lnTo>
                  <a:lnTo>
                    <a:pt x="183" y="143"/>
                  </a:lnTo>
                  <a:lnTo>
                    <a:pt x="188" y="152"/>
                  </a:lnTo>
                  <a:lnTo>
                    <a:pt x="213" y="150"/>
                  </a:lnTo>
                  <a:lnTo>
                    <a:pt x="214" y="155"/>
                  </a:lnTo>
                  <a:lnTo>
                    <a:pt x="214" y="165"/>
                  </a:lnTo>
                  <a:lnTo>
                    <a:pt x="181" y="207"/>
                  </a:lnTo>
                  <a:lnTo>
                    <a:pt x="169" y="230"/>
                  </a:lnTo>
                  <a:lnTo>
                    <a:pt x="161" y="250"/>
                  </a:lnTo>
                  <a:lnTo>
                    <a:pt x="169" y="259"/>
                  </a:lnTo>
                  <a:lnTo>
                    <a:pt x="185" y="241"/>
                  </a:lnTo>
                  <a:lnTo>
                    <a:pt x="200" y="220"/>
                  </a:lnTo>
                  <a:lnTo>
                    <a:pt x="211" y="226"/>
                  </a:lnTo>
                  <a:lnTo>
                    <a:pt x="213" y="257"/>
                  </a:lnTo>
                  <a:lnTo>
                    <a:pt x="214" y="278"/>
                  </a:lnTo>
                  <a:lnTo>
                    <a:pt x="194" y="289"/>
                  </a:lnTo>
                  <a:lnTo>
                    <a:pt x="181" y="302"/>
                  </a:lnTo>
                  <a:lnTo>
                    <a:pt x="176" y="313"/>
                  </a:lnTo>
                  <a:lnTo>
                    <a:pt x="203" y="335"/>
                  </a:lnTo>
                  <a:lnTo>
                    <a:pt x="226" y="331"/>
                  </a:lnTo>
                  <a:lnTo>
                    <a:pt x="231" y="344"/>
                  </a:lnTo>
                  <a:lnTo>
                    <a:pt x="255" y="329"/>
                  </a:lnTo>
                  <a:lnTo>
                    <a:pt x="253" y="341"/>
                  </a:lnTo>
                  <a:lnTo>
                    <a:pt x="233" y="365"/>
                  </a:lnTo>
                  <a:lnTo>
                    <a:pt x="242" y="391"/>
                  </a:lnTo>
                  <a:lnTo>
                    <a:pt x="244" y="405"/>
                  </a:lnTo>
                  <a:lnTo>
                    <a:pt x="265" y="407"/>
                  </a:lnTo>
                  <a:lnTo>
                    <a:pt x="266" y="420"/>
                  </a:lnTo>
                  <a:lnTo>
                    <a:pt x="242" y="449"/>
                  </a:lnTo>
                  <a:lnTo>
                    <a:pt x="233" y="445"/>
                  </a:lnTo>
                  <a:lnTo>
                    <a:pt x="224" y="454"/>
                  </a:lnTo>
                  <a:lnTo>
                    <a:pt x="222" y="469"/>
                  </a:lnTo>
                  <a:lnTo>
                    <a:pt x="198" y="456"/>
                  </a:lnTo>
                  <a:lnTo>
                    <a:pt x="135" y="478"/>
                  </a:lnTo>
                  <a:close/>
                </a:path>
              </a:pathLst>
            </a:custGeom>
            <a:solidFill>
              <a:schemeClr val="bg1">
                <a:lumMod val="85000"/>
              </a:schemeClr>
            </a:solidFill>
            <a:ln w="12700">
              <a:noFill/>
              <a:prstDash val="solid"/>
              <a:round/>
              <a:headEnd/>
              <a:tailEnd/>
            </a:ln>
          </p:spPr>
          <p:txBody>
            <a:bodyPr/>
            <a:lstStyle/>
            <a:p>
              <a:endParaRPr lang="de-DE"/>
            </a:p>
          </p:txBody>
        </p:sp>
        <p:grpSp>
          <p:nvGrpSpPr>
            <p:cNvPr id="4" name="Group 30" descr="Small checker board"/>
            <p:cNvGrpSpPr>
              <a:grpSpLocks noChangeAspect="1"/>
            </p:cNvGrpSpPr>
            <p:nvPr/>
          </p:nvGrpSpPr>
          <p:grpSpPr bwMode="auto">
            <a:xfrm>
              <a:off x="3759054" y="2343149"/>
              <a:ext cx="1064114" cy="1770865"/>
              <a:chOff x="2193" y="724"/>
              <a:chExt cx="557" cy="1187"/>
            </a:xfrm>
            <a:solidFill>
              <a:schemeClr val="bg1">
                <a:lumMod val="85000"/>
              </a:schemeClr>
            </a:solidFill>
          </p:grpSpPr>
          <p:sp>
            <p:nvSpPr>
              <p:cNvPr id="127" name="Freeform 31"/>
              <p:cNvSpPr>
                <a:spLocks noChangeAspect="1"/>
              </p:cNvSpPr>
              <p:nvPr/>
            </p:nvSpPr>
            <p:spPr bwMode="auto">
              <a:xfrm>
                <a:off x="2417" y="1751"/>
                <a:ext cx="37" cy="92"/>
              </a:xfrm>
              <a:custGeom>
                <a:avLst/>
                <a:gdLst>
                  <a:gd name="T0" fmla="*/ 37 w 37"/>
                  <a:gd name="T1" fmla="*/ 0 h 92"/>
                  <a:gd name="T2" fmla="*/ 35 w 37"/>
                  <a:gd name="T3" fmla="*/ 31 h 92"/>
                  <a:gd name="T4" fmla="*/ 24 w 37"/>
                  <a:gd name="T5" fmla="*/ 55 h 92"/>
                  <a:gd name="T6" fmla="*/ 7 w 37"/>
                  <a:gd name="T7" fmla="*/ 70 h 92"/>
                  <a:gd name="T8" fmla="*/ 11 w 37"/>
                  <a:gd name="T9" fmla="*/ 86 h 92"/>
                  <a:gd name="T10" fmla="*/ 4 w 37"/>
                  <a:gd name="T11" fmla="*/ 92 h 92"/>
                  <a:gd name="T12" fmla="*/ 0 w 37"/>
                  <a:gd name="T13" fmla="*/ 72 h 92"/>
                  <a:gd name="T14" fmla="*/ 6 w 37"/>
                  <a:gd name="T15" fmla="*/ 57 h 92"/>
                  <a:gd name="T16" fmla="*/ 11 w 37"/>
                  <a:gd name="T17" fmla="*/ 40 h 92"/>
                  <a:gd name="T18" fmla="*/ 37 w 37"/>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92"/>
                  <a:gd name="T32" fmla="*/ 37 w 37"/>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92">
                    <a:moveTo>
                      <a:pt x="37" y="0"/>
                    </a:moveTo>
                    <a:lnTo>
                      <a:pt x="35" y="31"/>
                    </a:lnTo>
                    <a:lnTo>
                      <a:pt x="24" y="55"/>
                    </a:lnTo>
                    <a:lnTo>
                      <a:pt x="7" y="70"/>
                    </a:lnTo>
                    <a:lnTo>
                      <a:pt x="11" y="86"/>
                    </a:lnTo>
                    <a:lnTo>
                      <a:pt x="4" y="92"/>
                    </a:lnTo>
                    <a:lnTo>
                      <a:pt x="0" y="72"/>
                    </a:lnTo>
                    <a:lnTo>
                      <a:pt x="6" y="57"/>
                    </a:lnTo>
                    <a:lnTo>
                      <a:pt x="11" y="40"/>
                    </a:lnTo>
                    <a:lnTo>
                      <a:pt x="37" y="0"/>
                    </a:lnTo>
                    <a:close/>
                  </a:path>
                </a:pathLst>
              </a:custGeom>
              <a:grpFill/>
              <a:ln w="12700">
                <a:noFill/>
                <a:prstDash val="solid"/>
                <a:round/>
                <a:headEnd/>
                <a:tailEnd/>
              </a:ln>
            </p:spPr>
            <p:txBody>
              <a:bodyPr/>
              <a:lstStyle/>
              <a:p>
                <a:endParaRPr lang="de-DE"/>
              </a:p>
            </p:txBody>
          </p:sp>
          <p:sp>
            <p:nvSpPr>
              <p:cNvPr id="128" name="Freeform 32"/>
              <p:cNvSpPr>
                <a:spLocks noChangeAspect="1"/>
              </p:cNvSpPr>
              <p:nvPr/>
            </p:nvSpPr>
            <p:spPr bwMode="auto">
              <a:xfrm>
                <a:off x="2499" y="1708"/>
                <a:ext cx="50" cy="73"/>
              </a:xfrm>
              <a:custGeom>
                <a:avLst/>
                <a:gdLst>
                  <a:gd name="T0" fmla="*/ 39 w 50"/>
                  <a:gd name="T1" fmla="*/ 0 h 73"/>
                  <a:gd name="T2" fmla="*/ 50 w 50"/>
                  <a:gd name="T3" fmla="*/ 0 h 73"/>
                  <a:gd name="T4" fmla="*/ 37 w 50"/>
                  <a:gd name="T5" fmla="*/ 15 h 73"/>
                  <a:gd name="T6" fmla="*/ 35 w 50"/>
                  <a:gd name="T7" fmla="*/ 26 h 73"/>
                  <a:gd name="T8" fmla="*/ 39 w 50"/>
                  <a:gd name="T9" fmla="*/ 41 h 73"/>
                  <a:gd name="T10" fmla="*/ 26 w 50"/>
                  <a:gd name="T11" fmla="*/ 56 h 73"/>
                  <a:gd name="T12" fmla="*/ 9 w 50"/>
                  <a:gd name="T13" fmla="*/ 73 h 73"/>
                  <a:gd name="T14" fmla="*/ 6 w 50"/>
                  <a:gd name="T15" fmla="*/ 56 h 73"/>
                  <a:gd name="T16" fmla="*/ 0 w 50"/>
                  <a:gd name="T17" fmla="*/ 49 h 73"/>
                  <a:gd name="T18" fmla="*/ 0 w 50"/>
                  <a:gd name="T19" fmla="*/ 36 h 73"/>
                  <a:gd name="T20" fmla="*/ 15 w 50"/>
                  <a:gd name="T21" fmla="*/ 22 h 73"/>
                  <a:gd name="T22" fmla="*/ 39 w 50"/>
                  <a:gd name="T23" fmla="*/ 0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73"/>
                  <a:gd name="T38" fmla="*/ 50 w 50"/>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73">
                    <a:moveTo>
                      <a:pt x="39" y="0"/>
                    </a:moveTo>
                    <a:lnTo>
                      <a:pt x="50" y="0"/>
                    </a:lnTo>
                    <a:lnTo>
                      <a:pt x="37" y="15"/>
                    </a:lnTo>
                    <a:lnTo>
                      <a:pt x="35" y="26"/>
                    </a:lnTo>
                    <a:lnTo>
                      <a:pt x="39" y="41"/>
                    </a:lnTo>
                    <a:lnTo>
                      <a:pt x="26" y="56"/>
                    </a:lnTo>
                    <a:lnTo>
                      <a:pt x="9" y="73"/>
                    </a:lnTo>
                    <a:lnTo>
                      <a:pt x="6" y="56"/>
                    </a:lnTo>
                    <a:lnTo>
                      <a:pt x="0" y="49"/>
                    </a:lnTo>
                    <a:lnTo>
                      <a:pt x="0" y="36"/>
                    </a:lnTo>
                    <a:lnTo>
                      <a:pt x="15" y="22"/>
                    </a:lnTo>
                    <a:lnTo>
                      <a:pt x="39" y="0"/>
                    </a:lnTo>
                    <a:close/>
                  </a:path>
                </a:pathLst>
              </a:custGeom>
              <a:grpFill/>
              <a:ln w="12700">
                <a:noFill/>
                <a:prstDash val="solid"/>
                <a:round/>
                <a:headEnd/>
                <a:tailEnd/>
              </a:ln>
            </p:spPr>
            <p:txBody>
              <a:bodyPr/>
              <a:lstStyle/>
              <a:p>
                <a:endParaRPr lang="de-DE"/>
              </a:p>
            </p:txBody>
          </p:sp>
          <p:grpSp>
            <p:nvGrpSpPr>
              <p:cNvPr id="5" name="Group 33" descr="Small checker board"/>
              <p:cNvGrpSpPr>
                <a:grpSpLocks noChangeAspect="1"/>
              </p:cNvGrpSpPr>
              <p:nvPr/>
            </p:nvGrpSpPr>
            <p:grpSpPr bwMode="auto">
              <a:xfrm>
                <a:off x="2193" y="724"/>
                <a:ext cx="557" cy="1187"/>
                <a:chOff x="2193" y="724"/>
                <a:chExt cx="557" cy="1187"/>
              </a:xfrm>
              <a:grpFill/>
            </p:grpSpPr>
            <p:sp>
              <p:nvSpPr>
                <p:cNvPr id="130" name="Freeform 34"/>
                <p:cNvSpPr>
                  <a:spLocks noChangeAspect="1"/>
                </p:cNvSpPr>
                <p:nvPr/>
              </p:nvSpPr>
              <p:spPr bwMode="auto">
                <a:xfrm>
                  <a:off x="2195" y="724"/>
                  <a:ext cx="555" cy="1187"/>
                </a:xfrm>
                <a:custGeom>
                  <a:avLst/>
                  <a:gdLst>
                    <a:gd name="T0" fmla="*/ 436 w 555"/>
                    <a:gd name="T1" fmla="*/ 21 h 1187"/>
                    <a:gd name="T2" fmla="*/ 511 w 555"/>
                    <a:gd name="T3" fmla="*/ 73 h 1187"/>
                    <a:gd name="T4" fmla="*/ 518 w 555"/>
                    <a:gd name="T5" fmla="*/ 118 h 1187"/>
                    <a:gd name="T6" fmla="*/ 536 w 555"/>
                    <a:gd name="T7" fmla="*/ 158 h 1187"/>
                    <a:gd name="T8" fmla="*/ 533 w 555"/>
                    <a:gd name="T9" fmla="*/ 210 h 1187"/>
                    <a:gd name="T10" fmla="*/ 548 w 555"/>
                    <a:gd name="T11" fmla="*/ 247 h 1187"/>
                    <a:gd name="T12" fmla="*/ 544 w 555"/>
                    <a:gd name="T13" fmla="*/ 277 h 1187"/>
                    <a:gd name="T14" fmla="*/ 477 w 555"/>
                    <a:gd name="T15" fmla="*/ 284 h 1187"/>
                    <a:gd name="T16" fmla="*/ 448 w 555"/>
                    <a:gd name="T17" fmla="*/ 329 h 1187"/>
                    <a:gd name="T18" fmla="*/ 440 w 555"/>
                    <a:gd name="T19" fmla="*/ 362 h 1187"/>
                    <a:gd name="T20" fmla="*/ 444 w 555"/>
                    <a:gd name="T21" fmla="*/ 410 h 1187"/>
                    <a:gd name="T22" fmla="*/ 422 w 555"/>
                    <a:gd name="T23" fmla="*/ 455 h 1187"/>
                    <a:gd name="T24" fmla="*/ 359 w 555"/>
                    <a:gd name="T25" fmla="*/ 492 h 1187"/>
                    <a:gd name="T26" fmla="*/ 336 w 555"/>
                    <a:gd name="T27" fmla="*/ 514 h 1187"/>
                    <a:gd name="T28" fmla="*/ 307 w 555"/>
                    <a:gd name="T29" fmla="*/ 570 h 1187"/>
                    <a:gd name="T30" fmla="*/ 298 w 555"/>
                    <a:gd name="T31" fmla="*/ 613 h 1187"/>
                    <a:gd name="T32" fmla="*/ 272 w 555"/>
                    <a:gd name="T33" fmla="*/ 673 h 1187"/>
                    <a:gd name="T34" fmla="*/ 310 w 555"/>
                    <a:gd name="T35" fmla="*/ 751 h 1187"/>
                    <a:gd name="T36" fmla="*/ 340 w 555"/>
                    <a:gd name="T37" fmla="*/ 810 h 1187"/>
                    <a:gd name="T38" fmla="*/ 307 w 555"/>
                    <a:gd name="T39" fmla="*/ 832 h 1187"/>
                    <a:gd name="T40" fmla="*/ 279 w 555"/>
                    <a:gd name="T41" fmla="*/ 836 h 1187"/>
                    <a:gd name="T42" fmla="*/ 216 w 555"/>
                    <a:gd name="T43" fmla="*/ 840 h 1187"/>
                    <a:gd name="T44" fmla="*/ 275 w 555"/>
                    <a:gd name="T45" fmla="*/ 854 h 1187"/>
                    <a:gd name="T46" fmla="*/ 307 w 555"/>
                    <a:gd name="T47" fmla="*/ 873 h 1187"/>
                    <a:gd name="T48" fmla="*/ 286 w 555"/>
                    <a:gd name="T49" fmla="*/ 888 h 1187"/>
                    <a:gd name="T50" fmla="*/ 249 w 555"/>
                    <a:gd name="T51" fmla="*/ 921 h 1187"/>
                    <a:gd name="T52" fmla="*/ 238 w 555"/>
                    <a:gd name="T53" fmla="*/ 954 h 1187"/>
                    <a:gd name="T54" fmla="*/ 223 w 555"/>
                    <a:gd name="T55" fmla="*/ 1032 h 1187"/>
                    <a:gd name="T56" fmla="*/ 205 w 555"/>
                    <a:gd name="T57" fmla="*/ 1084 h 1187"/>
                    <a:gd name="T58" fmla="*/ 159 w 555"/>
                    <a:gd name="T59" fmla="*/ 1125 h 1187"/>
                    <a:gd name="T60" fmla="*/ 115 w 555"/>
                    <a:gd name="T61" fmla="*/ 1140 h 1187"/>
                    <a:gd name="T62" fmla="*/ 107 w 555"/>
                    <a:gd name="T63" fmla="*/ 1176 h 1187"/>
                    <a:gd name="T64" fmla="*/ 63 w 555"/>
                    <a:gd name="T65" fmla="*/ 1187 h 1187"/>
                    <a:gd name="T66" fmla="*/ 44 w 555"/>
                    <a:gd name="T67" fmla="*/ 1168 h 1187"/>
                    <a:gd name="T68" fmla="*/ 26 w 555"/>
                    <a:gd name="T69" fmla="*/ 1103 h 1187"/>
                    <a:gd name="T70" fmla="*/ 41 w 555"/>
                    <a:gd name="T71" fmla="*/ 1088 h 1187"/>
                    <a:gd name="T72" fmla="*/ 44 w 555"/>
                    <a:gd name="T73" fmla="*/ 1066 h 1187"/>
                    <a:gd name="T74" fmla="*/ 26 w 555"/>
                    <a:gd name="T75" fmla="*/ 1006 h 1187"/>
                    <a:gd name="T76" fmla="*/ 11 w 555"/>
                    <a:gd name="T77" fmla="*/ 958 h 1187"/>
                    <a:gd name="T78" fmla="*/ 0 w 555"/>
                    <a:gd name="T79" fmla="*/ 884 h 1187"/>
                    <a:gd name="T80" fmla="*/ 19 w 555"/>
                    <a:gd name="T81" fmla="*/ 854 h 1187"/>
                    <a:gd name="T82" fmla="*/ 33 w 555"/>
                    <a:gd name="T83" fmla="*/ 780 h 1187"/>
                    <a:gd name="T84" fmla="*/ 70 w 555"/>
                    <a:gd name="T85" fmla="*/ 736 h 1187"/>
                    <a:gd name="T86" fmla="*/ 59 w 555"/>
                    <a:gd name="T87" fmla="*/ 658 h 1187"/>
                    <a:gd name="T88" fmla="*/ 74 w 555"/>
                    <a:gd name="T89" fmla="*/ 621 h 1187"/>
                    <a:gd name="T90" fmla="*/ 67 w 555"/>
                    <a:gd name="T91" fmla="*/ 555 h 1187"/>
                    <a:gd name="T92" fmla="*/ 82 w 555"/>
                    <a:gd name="T93" fmla="*/ 477 h 1187"/>
                    <a:gd name="T94" fmla="*/ 130 w 555"/>
                    <a:gd name="T95" fmla="*/ 425 h 1187"/>
                    <a:gd name="T96" fmla="*/ 175 w 555"/>
                    <a:gd name="T97" fmla="*/ 410 h 1187"/>
                    <a:gd name="T98" fmla="*/ 156 w 555"/>
                    <a:gd name="T99" fmla="*/ 362 h 1187"/>
                    <a:gd name="T100" fmla="*/ 175 w 555"/>
                    <a:gd name="T101" fmla="*/ 322 h 1187"/>
                    <a:gd name="T102" fmla="*/ 186 w 555"/>
                    <a:gd name="T103" fmla="*/ 262 h 1187"/>
                    <a:gd name="T104" fmla="*/ 235 w 555"/>
                    <a:gd name="T105" fmla="*/ 225 h 1187"/>
                    <a:gd name="T106" fmla="*/ 257 w 555"/>
                    <a:gd name="T107" fmla="*/ 177 h 1187"/>
                    <a:gd name="T108" fmla="*/ 292 w 555"/>
                    <a:gd name="T109" fmla="*/ 103 h 1187"/>
                    <a:gd name="T110" fmla="*/ 331 w 555"/>
                    <a:gd name="T111" fmla="*/ 69 h 1187"/>
                    <a:gd name="T112" fmla="*/ 368 w 555"/>
                    <a:gd name="T113" fmla="*/ 42 h 1187"/>
                    <a:gd name="T114" fmla="*/ 414 w 555"/>
                    <a:gd name="T115" fmla="*/ 0 h 11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1187"/>
                    <a:gd name="T176" fmla="*/ 555 w 555"/>
                    <a:gd name="T177" fmla="*/ 1187 h 11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1187">
                      <a:moveTo>
                        <a:pt x="418" y="0"/>
                      </a:moveTo>
                      <a:lnTo>
                        <a:pt x="425" y="3"/>
                      </a:lnTo>
                      <a:lnTo>
                        <a:pt x="436" y="21"/>
                      </a:lnTo>
                      <a:lnTo>
                        <a:pt x="485" y="69"/>
                      </a:lnTo>
                      <a:lnTo>
                        <a:pt x="492" y="58"/>
                      </a:lnTo>
                      <a:lnTo>
                        <a:pt x="511" y="73"/>
                      </a:lnTo>
                      <a:lnTo>
                        <a:pt x="518" y="88"/>
                      </a:lnTo>
                      <a:lnTo>
                        <a:pt x="518" y="99"/>
                      </a:lnTo>
                      <a:lnTo>
                        <a:pt x="518" y="118"/>
                      </a:lnTo>
                      <a:lnTo>
                        <a:pt x="511" y="129"/>
                      </a:lnTo>
                      <a:lnTo>
                        <a:pt x="525" y="144"/>
                      </a:lnTo>
                      <a:lnTo>
                        <a:pt x="536" y="158"/>
                      </a:lnTo>
                      <a:lnTo>
                        <a:pt x="536" y="170"/>
                      </a:lnTo>
                      <a:lnTo>
                        <a:pt x="536" y="188"/>
                      </a:lnTo>
                      <a:lnTo>
                        <a:pt x="533" y="210"/>
                      </a:lnTo>
                      <a:lnTo>
                        <a:pt x="525" y="218"/>
                      </a:lnTo>
                      <a:lnTo>
                        <a:pt x="536" y="229"/>
                      </a:lnTo>
                      <a:lnTo>
                        <a:pt x="548" y="247"/>
                      </a:lnTo>
                      <a:lnTo>
                        <a:pt x="555" y="266"/>
                      </a:lnTo>
                      <a:lnTo>
                        <a:pt x="555" y="273"/>
                      </a:lnTo>
                      <a:lnTo>
                        <a:pt x="544" y="277"/>
                      </a:lnTo>
                      <a:lnTo>
                        <a:pt x="496" y="277"/>
                      </a:lnTo>
                      <a:lnTo>
                        <a:pt x="485" y="277"/>
                      </a:lnTo>
                      <a:lnTo>
                        <a:pt x="477" y="284"/>
                      </a:lnTo>
                      <a:lnTo>
                        <a:pt x="477" y="299"/>
                      </a:lnTo>
                      <a:lnTo>
                        <a:pt x="470" y="310"/>
                      </a:lnTo>
                      <a:lnTo>
                        <a:pt x="448" y="329"/>
                      </a:lnTo>
                      <a:lnTo>
                        <a:pt x="451" y="344"/>
                      </a:lnTo>
                      <a:lnTo>
                        <a:pt x="448" y="355"/>
                      </a:lnTo>
                      <a:lnTo>
                        <a:pt x="440" y="362"/>
                      </a:lnTo>
                      <a:lnTo>
                        <a:pt x="448" y="385"/>
                      </a:lnTo>
                      <a:lnTo>
                        <a:pt x="451" y="399"/>
                      </a:lnTo>
                      <a:lnTo>
                        <a:pt x="444" y="410"/>
                      </a:lnTo>
                      <a:lnTo>
                        <a:pt x="429" y="422"/>
                      </a:lnTo>
                      <a:lnTo>
                        <a:pt x="425" y="436"/>
                      </a:lnTo>
                      <a:lnTo>
                        <a:pt x="422" y="455"/>
                      </a:lnTo>
                      <a:lnTo>
                        <a:pt x="396" y="466"/>
                      </a:lnTo>
                      <a:lnTo>
                        <a:pt x="381" y="477"/>
                      </a:lnTo>
                      <a:lnTo>
                        <a:pt x="359" y="492"/>
                      </a:lnTo>
                      <a:lnTo>
                        <a:pt x="362" y="503"/>
                      </a:lnTo>
                      <a:lnTo>
                        <a:pt x="344" y="507"/>
                      </a:lnTo>
                      <a:lnTo>
                        <a:pt x="336" y="514"/>
                      </a:lnTo>
                      <a:lnTo>
                        <a:pt x="318" y="540"/>
                      </a:lnTo>
                      <a:lnTo>
                        <a:pt x="303" y="551"/>
                      </a:lnTo>
                      <a:lnTo>
                        <a:pt x="307" y="570"/>
                      </a:lnTo>
                      <a:lnTo>
                        <a:pt x="298" y="576"/>
                      </a:lnTo>
                      <a:lnTo>
                        <a:pt x="290" y="584"/>
                      </a:lnTo>
                      <a:lnTo>
                        <a:pt x="298" y="613"/>
                      </a:lnTo>
                      <a:lnTo>
                        <a:pt x="294" y="632"/>
                      </a:lnTo>
                      <a:lnTo>
                        <a:pt x="275" y="643"/>
                      </a:lnTo>
                      <a:lnTo>
                        <a:pt x="272" y="673"/>
                      </a:lnTo>
                      <a:lnTo>
                        <a:pt x="275" y="710"/>
                      </a:lnTo>
                      <a:lnTo>
                        <a:pt x="283" y="728"/>
                      </a:lnTo>
                      <a:lnTo>
                        <a:pt x="310" y="751"/>
                      </a:lnTo>
                      <a:lnTo>
                        <a:pt x="321" y="773"/>
                      </a:lnTo>
                      <a:lnTo>
                        <a:pt x="333" y="795"/>
                      </a:lnTo>
                      <a:lnTo>
                        <a:pt x="340" y="810"/>
                      </a:lnTo>
                      <a:lnTo>
                        <a:pt x="333" y="825"/>
                      </a:lnTo>
                      <a:lnTo>
                        <a:pt x="318" y="836"/>
                      </a:lnTo>
                      <a:lnTo>
                        <a:pt x="307" y="832"/>
                      </a:lnTo>
                      <a:lnTo>
                        <a:pt x="298" y="821"/>
                      </a:lnTo>
                      <a:lnTo>
                        <a:pt x="283" y="825"/>
                      </a:lnTo>
                      <a:lnTo>
                        <a:pt x="279" y="836"/>
                      </a:lnTo>
                      <a:lnTo>
                        <a:pt x="257" y="836"/>
                      </a:lnTo>
                      <a:lnTo>
                        <a:pt x="223" y="832"/>
                      </a:lnTo>
                      <a:lnTo>
                        <a:pt x="216" y="840"/>
                      </a:lnTo>
                      <a:lnTo>
                        <a:pt x="238" y="851"/>
                      </a:lnTo>
                      <a:lnTo>
                        <a:pt x="268" y="840"/>
                      </a:lnTo>
                      <a:lnTo>
                        <a:pt x="275" y="854"/>
                      </a:lnTo>
                      <a:lnTo>
                        <a:pt x="298" y="858"/>
                      </a:lnTo>
                      <a:lnTo>
                        <a:pt x="314" y="865"/>
                      </a:lnTo>
                      <a:lnTo>
                        <a:pt x="307" y="873"/>
                      </a:lnTo>
                      <a:lnTo>
                        <a:pt x="286" y="869"/>
                      </a:lnTo>
                      <a:lnTo>
                        <a:pt x="283" y="877"/>
                      </a:lnTo>
                      <a:lnTo>
                        <a:pt x="286" y="888"/>
                      </a:lnTo>
                      <a:lnTo>
                        <a:pt x="275" y="903"/>
                      </a:lnTo>
                      <a:lnTo>
                        <a:pt x="257" y="917"/>
                      </a:lnTo>
                      <a:lnTo>
                        <a:pt x="249" y="921"/>
                      </a:lnTo>
                      <a:lnTo>
                        <a:pt x="242" y="925"/>
                      </a:lnTo>
                      <a:lnTo>
                        <a:pt x="246" y="943"/>
                      </a:lnTo>
                      <a:lnTo>
                        <a:pt x="238" y="954"/>
                      </a:lnTo>
                      <a:lnTo>
                        <a:pt x="227" y="977"/>
                      </a:lnTo>
                      <a:lnTo>
                        <a:pt x="231" y="999"/>
                      </a:lnTo>
                      <a:lnTo>
                        <a:pt x="223" y="1032"/>
                      </a:lnTo>
                      <a:lnTo>
                        <a:pt x="216" y="1047"/>
                      </a:lnTo>
                      <a:lnTo>
                        <a:pt x="216" y="1069"/>
                      </a:lnTo>
                      <a:lnTo>
                        <a:pt x="205" y="1084"/>
                      </a:lnTo>
                      <a:lnTo>
                        <a:pt x="190" y="1110"/>
                      </a:lnTo>
                      <a:lnTo>
                        <a:pt x="186" y="1129"/>
                      </a:lnTo>
                      <a:lnTo>
                        <a:pt x="159" y="1125"/>
                      </a:lnTo>
                      <a:lnTo>
                        <a:pt x="133" y="1125"/>
                      </a:lnTo>
                      <a:lnTo>
                        <a:pt x="130" y="1136"/>
                      </a:lnTo>
                      <a:lnTo>
                        <a:pt x="115" y="1140"/>
                      </a:lnTo>
                      <a:lnTo>
                        <a:pt x="107" y="1144"/>
                      </a:lnTo>
                      <a:lnTo>
                        <a:pt x="111" y="1157"/>
                      </a:lnTo>
                      <a:lnTo>
                        <a:pt x="107" y="1176"/>
                      </a:lnTo>
                      <a:lnTo>
                        <a:pt x="89" y="1187"/>
                      </a:lnTo>
                      <a:lnTo>
                        <a:pt x="78" y="1176"/>
                      </a:lnTo>
                      <a:lnTo>
                        <a:pt x="63" y="1187"/>
                      </a:lnTo>
                      <a:lnTo>
                        <a:pt x="44" y="1187"/>
                      </a:lnTo>
                      <a:lnTo>
                        <a:pt x="37" y="1176"/>
                      </a:lnTo>
                      <a:lnTo>
                        <a:pt x="44" y="1168"/>
                      </a:lnTo>
                      <a:lnTo>
                        <a:pt x="48" y="1147"/>
                      </a:lnTo>
                      <a:lnTo>
                        <a:pt x="33" y="1118"/>
                      </a:lnTo>
                      <a:lnTo>
                        <a:pt x="26" y="1103"/>
                      </a:lnTo>
                      <a:lnTo>
                        <a:pt x="30" y="1095"/>
                      </a:lnTo>
                      <a:lnTo>
                        <a:pt x="37" y="1095"/>
                      </a:lnTo>
                      <a:lnTo>
                        <a:pt x="41" y="1088"/>
                      </a:lnTo>
                      <a:lnTo>
                        <a:pt x="44" y="1080"/>
                      </a:lnTo>
                      <a:lnTo>
                        <a:pt x="48" y="1073"/>
                      </a:lnTo>
                      <a:lnTo>
                        <a:pt x="44" y="1066"/>
                      </a:lnTo>
                      <a:lnTo>
                        <a:pt x="37" y="1051"/>
                      </a:lnTo>
                      <a:lnTo>
                        <a:pt x="22" y="1029"/>
                      </a:lnTo>
                      <a:lnTo>
                        <a:pt x="26" y="1006"/>
                      </a:lnTo>
                      <a:lnTo>
                        <a:pt x="15" y="988"/>
                      </a:lnTo>
                      <a:lnTo>
                        <a:pt x="4" y="977"/>
                      </a:lnTo>
                      <a:lnTo>
                        <a:pt x="11" y="958"/>
                      </a:lnTo>
                      <a:lnTo>
                        <a:pt x="19" y="921"/>
                      </a:lnTo>
                      <a:lnTo>
                        <a:pt x="4" y="903"/>
                      </a:lnTo>
                      <a:lnTo>
                        <a:pt x="0" y="884"/>
                      </a:lnTo>
                      <a:lnTo>
                        <a:pt x="0" y="873"/>
                      </a:lnTo>
                      <a:lnTo>
                        <a:pt x="7" y="851"/>
                      </a:lnTo>
                      <a:lnTo>
                        <a:pt x="19" y="854"/>
                      </a:lnTo>
                      <a:lnTo>
                        <a:pt x="30" y="825"/>
                      </a:lnTo>
                      <a:lnTo>
                        <a:pt x="30" y="791"/>
                      </a:lnTo>
                      <a:lnTo>
                        <a:pt x="33" y="780"/>
                      </a:lnTo>
                      <a:lnTo>
                        <a:pt x="48" y="769"/>
                      </a:lnTo>
                      <a:lnTo>
                        <a:pt x="70" y="754"/>
                      </a:lnTo>
                      <a:lnTo>
                        <a:pt x="70" y="736"/>
                      </a:lnTo>
                      <a:lnTo>
                        <a:pt x="67" y="680"/>
                      </a:lnTo>
                      <a:lnTo>
                        <a:pt x="59" y="673"/>
                      </a:lnTo>
                      <a:lnTo>
                        <a:pt x="59" y="658"/>
                      </a:lnTo>
                      <a:lnTo>
                        <a:pt x="78" y="650"/>
                      </a:lnTo>
                      <a:lnTo>
                        <a:pt x="85" y="643"/>
                      </a:lnTo>
                      <a:lnTo>
                        <a:pt x="74" y="621"/>
                      </a:lnTo>
                      <a:lnTo>
                        <a:pt x="59" y="599"/>
                      </a:lnTo>
                      <a:lnTo>
                        <a:pt x="63" y="573"/>
                      </a:lnTo>
                      <a:lnTo>
                        <a:pt x="67" y="555"/>
                      </a:lnTo>
                      <a:lnTo>
                        <a:pt x="82" y="522"/>
                      </a:lnTo>
                      <a:lnTo>
                        <a:pt x="82" y="507"/>
                      </a:lnTo>
                      <a:lnTo>
                        <a:pt x="82" y="477"/>
                      </a:lnTo>
                      <a:lnTo>
                        <a:pt x="93" y="451"/>
                      </a:lnTo>
                      <a:lnTo>
                        <a:pt x="111" y="436"/>
                      </a:lnTo>
                      <a:lnTo>
                        <a:pt x="130" y="425"/>
                      </a:lnTo>
                      <a:lnTo>
                        <a:pt x="148" y="429"/>
                      </a:lnTo>
                      <a:lnTo>
                        <a:pt x="167" y="436"/>
                      </a:lnTo>
                      <a:lnTo>
                        <a:pt x="175" y="410"/>
                      </a:lnTo>
                      <a:lnTo>
                        <a:pt x="167" y="388"/>
                      </a:lnTo>
                      <a:lnTo>
                        <a:pt x="159" y="373"/>
                      </a:lnTo>
                      <a:lnTo>
                        <a:pt x="156" y="362"/>
                      </a:lnTo>
                      <a:lnTo>
                        <a:pt x="159" y="351"/>
                      </a:lnTo>
                      <a:lnTo>
                        <a:pt x="172" y="347"/>
                      </a:lnTo>
                      <a:lnTo>
                        <a:pt x="175" y="322"/>
                      </a:lnTo>
                      <a:lnTo>
                        <a:pt x="183" y="299"/>
                      </a:lnTo>
                      <a:lnTo>
                        <a:pt x="186" y="281"/>
                      </a:lnTo>
                      <a:lnTo>
                        <a:pt x="186" y="262"/>
                      </a:lnTo>
                      <a:lnTo>
                        <a:pt x="197" y="244"/>
                      </a:lnTo>
                      <a:lnTo>
                        <a:pt x="220" y="229"/>
                      </a:lnTo>
                      <a:lnTo>
                        <a:pt x="235" y="225"/>
                      </a:lnTo>
                      <a:lnTo>
                        <a:pt x="235" y="207"/>
                      </a:lnTo>
                      <a:lnTo>
                        <a:pt x="242" y="195"/>
                      </a:lnTo>
                      <a:lnTo>
                        <a:pt x="257" y="177"/>
                      </a:lnTo>
                      <a:lnTo>
                        <a:pt x="272" y="166"/>
                      </a:lnTo>
                      <a:lnTo>
                        <a:pt x="264" y="134"/>
                      </a:lnTo>
                      <a:lnTo>
                        <a:pt x="292" y="103"/>
                      </a:lnTo>
                      <a:lnTo>
                        <a:pt x="298" y="90"/>
                      </a:lnTo>
                      <a:lnTo>
                        <a:pt x="318" y="86"/>
                      </a:lnTo>
                      <a:lnTo>
                        <a:pt x="331" y="69"/>
                      </a:lnTo>
                      <a:lnTo>
                        <a:pt x="331" y="58"/>
                      </a:lnTo>
                      <a:lnTo>
                        <a:pt x="344" y="45"/>
                      </a:lnTo>
                      <a:lnTo>
                        <a:pt x="368" y="42"/>
                      </a:lnTo>
                      <a:lnTo>
                        <a:pt x="396" y="42"/>
                      </a:lnTo>
                      <a:lnTo>
                        <a:pt x="418" y="21"/>
                      </a:lnTo>
                      <a:lnTo>
                        <a:pt x="414" y="0"/>
                      </a:lnTo>
                      <a:lnTo>
                        <a:pt x="418" y="0"/>
                      </a:lnTo>
                      <a:close/>
                    </a:path>
                  </a:pathLst>
                </a:custGeom>
                <a:grpFill/>
                <a:ln w="9525">
                  <a:noFill/>
                  <a:round/>
                  <a:headEnd/>
                  <a:tailEnd/>
                </a:ln>
              </p:spPr>
              <p:txBody>
                <a:bodyPr/>
                <a:lstStyle/>
                <a:p>
                  <a:endParaRPr lang="de-DE"/>
                </a:p>
              </p:txBody>
            </p:sp>
            <p:sp>
              <p:nvSpPr>
                <p:cNvPr id="131" name="Freeform 35"/>
                <p:cNvSpPr>
                  <a:spLocks noChangeAspect="1"/>
                </p:cNvSpPr>
                <p:nvPr/>
              </p:nvSpPr>
              <p:spPr bwMode="auto">
                <a:xfrm>
                  <a:off x="2193" y="724"/>
                  <a:ext cx="554" cy="1185"/>
                </a:xfrm>
                <a:custGeom>
                  <a:avLst/>
                  <a:gdLst>
                    <a:gd name="T0" fmla="*/ 436 w 555"/>
                    <a:gd name="T1" fmla="*/ 21 h 1187"/>
                    <a:gd name="T2" fmla="*/ 511 w 555"/>
                    <a:gd name="T3" fmla="*/ 73 h 1187"/>
                    <a:gd name="T4" fmla="*/ 518 w 555"/>
                    <a:gd name="T5" fmla="*/ 118 h 1187"/>
                    <a:gd name="T6" fmla="*/ 536 w 555"/>
                    <a:gd name="T7" fmla="*/ 158 h 1187"/>
                    <a:gd name="T8" fmla="*/ 533 w 555"/>
                    <a:gd name="T9" fmla="*/ 210 h 1187"/>
                    <a:gd name="T10" fmla="*/ 548 w 555"/>
                    <a:gd name="T11" fmla="*/ 247 h 1187"/>
                    <a:gd name="T12" fmla="*/ 544 w 555"/>
                    <a:gd name="T13" fmla="*/ 277 h 1187"/>
                    <a:gd name="T14" fmla="*/ 477 w 555"/>
                    <a:gd name="T15" fmla="*/ 284 h 1187"/>
                    <a:gd name="T16" fmla="*/ 448 w 555"/>
                    <a:gd name="T17" fmla="*/ 329 h 1187"/>
                    <a:gd name="T18" fmla="*/ 440 w 555"/>
                    <a:gd name="T19" fmla="*/ 362 h 1187"/>
                    <a:gd name="T20" fmla="*/ 444 w 555"/>
                    <a:gd name="T21" fmla="*/ 410 h 1187"/>
                    <a:gd name="T22" fmla="*/ 422 w 555"/>
                    <a:gd name="T23" fmla="*/ 455 h 1187"/>
                    <a:gd name="T24" fmla="*/ 359 w 555"/>
                    <a:gd name="T25" fmla="*/ 492 h 1187"/>
                    <a:gd name="T26" fmla="*/ 336 w 555"/>
                    <a:gd name="T27" fmla="*/ 514 h 1187"/>
                    <a:gd name="T28" fmla="*/ 307 w 555"/>
                    <a:gd name="T29" fmla="*/ 570 h 1187"/>
                    <a:gd name="T30" fmla="*/ 298 w 555"/>
                    <a:gd name="T31" fmla="*/ 613 h 1187"/>
                    <a:gd name="T32" fmla="*/ 272 w 555"/>
                    <a:gd name="T33" fmla="*/ 673 h 1187"/>
                    <a:gd name="T34" fmla="*/ 310 w 555"/>
                    <a:gd name="T35" fmla="*/ 751 h 1187"/>
                    <a:gd name="T36" fmla="*/ 340 w 555"/>
                    <a:gd name="T37" fmla="*/ 810 h 1187"/>
                    <a:gd name="T38" fmla="*/ 307 w 555"/>
                    <a:gd name="T39" fmla="*/ 832 h 1187"/>
                    <a:gd name="T40" fmla="*/ 279 w 555"/>
                    <a:gd name="T41" fmla="*/ 836 h 1187"/>
                    <a:gd name="T42" fmla="*/ 216 w 555"/>
                    <a:gd name="T43" fmla="*/ 840 h 1187"/>
                    <a:gd name="T44" fmla="*/ 275 w 555"/>
                    <a:gd name="T45" fmla="*/ 854 h 1187"/>
                    <a:gd name="T46" fmla="*/ 307 w 555"/>
                    <a:gd name="T47" fmla="*/ 873 h 1187"/>
                    <a:gd name="T48" fmla="*/ 286 w 555"/>
                    <a:gd name="T49" fmla="*/ 888 h 1187"/>
                    <a:gd name="T50" fmla="*/ 249 w 555"/>
                    <a:gd name="T51" fmla="*/ 921 h 1187"/>
                    <a:gd name="T52" fmla="*/ 238 w 555"/>
                    <a:gd name="T53" fmla="*/ 954 h 1187"/>
                    <a:gd name="T54" fmla="*/ 223 w 555"/>
                    <a:gd name="T55" fmla="*/ 1032 h 1187"/>
                    <a:gd name="T56" fmla="*/ 205 w 555"/>
                    <a:gd name="T57" fmla="*/ 1084 h 1187"/>
                    <a:gd name="T58" fmla="*/ 159 w 555"/>
                    <a:gd name="T59" fmla="*/ 1125 h 1187"/>
                    <a:gd name="T60" fmla="*/ 115 w 555"/>
                    <a:gd name="T61" fmla="*/ 1140 h 1187"/>
                    <a:gd name="T62" fmla="*/ 107 w 555"/>
                    <a:gd name="T63" fmla="*/ 1176 h 1187"/>
                    <a:gd name="T64" fmla="*/ 63 w 555"/>
                    <a:gd name="T65" fmla="*/ 1187 h 1187"/>
                    <a:gd name="T66" fmla="*/ 44 w 555"/>
                    <a:gd name="T67" fmla="*/ 1168 h 1187"/>
                    <a:gd name="T68" fmla="*/ 26 w 555"/>
                    <a:gd name="T69" fmla="*/ 1103 h 1187"/>
                    <a:gd name="T70" fmla="*/ 41 w 555"/>
                    <a:gd name="T71" fmla="*/ 1088 h 1187"/>
                    <a:gd name="T72" fmla="*/ 44 w 555"/>
                    <a:gd name="T73" fmla="*/ 1066 h 1187"/>
                    <a:gd name="T74" fmla="*/ 26 w 555"/>
                    <a:gd name="T75" fmla="*/ 1006 h 1187"/>
                    <a:gd name="T76" fmla="*/ 11 w 555"/>
                    <a:gd name="T77" fmla="*/ 958 h 1187"/>
                    <a:gd name="T78" fmla="*/ 0 w 555"/>
                    <a:gd name="T79" fmla="*/ 884 h 1187"/>
                    <a:gd name="T80" fmla="*/ 19 w 555"/>
                    <a:gd name="T81" fmla="*/ 854 h 1187"/>
                    <a:gd name="T82" fmla="*/ 33 w 555"/>
                    <a:gd name="T83" fmla="*/ 780 h 1187"/>
                    <a:gd name="T84" fmla="*/ 70 w 555"/>
                    <a:gd name="T85" fmla="*/ 736 h 1187"/>
                    <a:gd name="T86" fmla="*/ 59 w 555"/>
                    <a:gd name="T87" fmla="*/ 658 h 1187"/>
                    <a:gd name="T88" fmla="*/ 74 w 555"/>
                    <a:gd name="T89" fmla="*/ 621 h 1187"/>
                    <a:gd name="T90" fmla="*/ 67 w 555"/>
                    <a:gd name="T91" fmla="*/ 555 h 1187"/>
                    <a:gd name="T92" fmla="*/ 82 w 555"/>
                    <a:gd name="T93" fmla="*/ 477 h 1187"/>
                    <a:gd name="T94" fmla="*/ 130 w 555"/>
                    <a:gd name="T95" fmla="*/ 425 h 1187"/>
                    <a:gd name="T96" fmla="*/ 175 w 555"/>
                    <a:gd name="T97" fmla="*/ 410 h 1187"/>
                    <a:gd name="T98" fmla="*/ 156 w 555"/>
                    <a:gd name="T99" fmla="*/ 362 h 1187"/>
                    <a:gd name="T100" fmla="*/ 175 w 555"/>
                    <a:gd name="T101" fmla="*/ 322 h 1187"/>
                    <a:gd name="T102" fmla="*/ 186 w 555"/>
                    <a:gd name="T103" fmla="*/ 262 h 1187"/>
                    <a:gd name="T104" fmla="*/ 235 w 555"/>
                    <a:gd name="T105" fmla="*/ 225 h 1187"/>
                    <a:gd name="T106" fmla="*/ 257 w 555"/>
                    <a:gd name="T107" fmla="*/ 177 h 1187"/>
                    <a:gd name="T108" fmla="*/ 292 w 555"/>
                    <a:gd name="T109" fmla="*/ 103 h 1187"/>
                    <a:gd name="T110" fmla="*/ 331 w 555"/>
                    <a:gd name="T111" fmla="*/ 69 h 1187"/>
                    <a:gd name="T112" fmla="*/ 368 w 555"/>
                    <a:gd name="T113" fmla="*/ 42 h 1187"/>
                    <a:gd name="T114" fmla="*/ 414 w 555"/>
                    <a:gd name="T115" fmla="*/ 0 h 11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1187"/>
                    <a:gd name="T176" fmla="*/ 555 w 555"/>
                    <a:gd name="T177" fmla="*/ 1187 h 11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1187">
                      <a:moveTo>
                        <a:pt x="418" y="0"/>
                      </a:moveTo>
                      <a:lnTo>
                        <a:pt x="425" y="3"/>
                      </a:lnTo>
                      <a:lnTo>
                        <a:pt x="436" y="21"/>
                      </a:lnTo>
                      <a:lnTo>
                        <a:pt x="485" y="69"/>
                      </a:lnTo>
                      <a:lnTo>
                        <a:pt x="492" y="58"/>
                      </a:lnTo>
                      <a:lnTo>
                        <a:pt x="511" y="73"/>
                      </a:lnTo>
                      <a:lnTo>
                        <a:pt x="518" y="88"/>
                      </a:lnTo>
                      <a:lnTo>
                        <a:pt x="518" y="99"/>
                      </a:lnTo>
                      <a:lnTo>
                        <a:pt x="518" y="118"/>
                      </a:lnTo>
                      <a:lnTo>
                        <a:pt x="511" y="129"/>
                      </a:lnTo>
                      <a:lnTo>
                        <a:pt x="525" y="144"/>
                      </a:lnTo>
                      <a:lnTo>
                        <a:pt x="536" y="158"/>
                      </a:lnTo>
                      <a:lnTo>
                        <a:pt x="536" y="170"/>
                      </a:lnTo>
                      <a:lnTo>
                        <a:pt x="536" y="188"/>
                      </a:lnTo>
                      <a:lnTo>
                        <a:pt x="533" y="210"/>
                      </a:lnTo>
                      <a:lnTo>
                        <a:pt x="525" y="218"/>
                      </a:lnTo>
                      <a:lnTo>
                        <a:pt x="536" y="229"/>
                      </a:lnTo>
                      <a:lnTo>
                        <a:pt x="548" y="247"/>
                      </a:lnTo>
                      <a:lnTo>
                        <a:pt x="555" y="266"/>
                      </a:lnTo>
                      <a:lnTo>
                        <a:pt x="555" y="273"/>
                      </a:lnTo>
                      <a:lnTo>
                        <a:pt x="544" y="277"/>
                      </a:lnTo>
                      <a:lnTo>
                        <a:pt x="496" y="277"/>
                      </a:lnTo>
                      <a:lnTo>
                        <a:pt x="485" y="277"/>
                      </a:lnTo>
                      <a:lnTo>
                        <a:pt x="477" y="284"/>
                      </a:lnTo>
                      <a:lnTo>
                        <a:pt x="477" y="299"/>
                      </a:lnTo>
                      <a:lnTo>
                        <a:pt x="470" y="310"/>
                      </a:lnTo>
                      <a:lnTo>
                        <a:pt x="448" y="329"/>
                      </a:lnTo>
                      <a:lnTo>
                        <a:pt x="451" y="344"/>
                      </a:lnTo>
                      <a:lnTo>
                        <a:pt x="448" y="355"/>
                      </a:lnTo>
                      <a:lnTo>
                        <a:pt x="440" y="362"/>
                      </a:lnTo>
                      <a:lnTo>
                        <a:pt x="448" y="385"/>
                      </a:lnTo>
                      <a:lnTo>
                        <a:pt x="451" y="399"/>
                      </a:lnTo>
                      <a:lnTo>
                        <a:pt x="444" y="410"/>
                      </a:lnTo>
                      <a:lnTo>
                        <a:pt x="429" y="422"/>
                      </a:lnTo>
                      <a:lnTo>
                        <a:pt x="425" y="436"/>
                      </a:lnTo>
                      <a:lnTo>
                        <a:pt x="422" y="455"/>
                      </a:lnTo>
                      <a:lnTo>
                        <a:pt x="396" y="466"/>
                      </a:lnTo>
                      <a:lnTo>
                        <a:pt x="381" y="477"/>
                      </a:lnTo>
                      <a:lnTo>
                        <a:pt x="359" y="492"/>
                      </a:lnTo>
                      <a:lnTo>
                        <a:pt x="362" y="503"/>
                      </a:lnTo>
                      <a:lnTo>
                        <a:pt x="344" y="507"/>
                      </a:lnTo>
                      <a:lnTo>
                        <a:pt x="336" y="514"/>
                      </a:lnTo>
                      <a:lnTo>
                        <a:pt x="318" y="540"/>
                      </a:lnTo>
                      <a:lnTo>
                        <a:pt x="303" y="551"/>
                      </a:lnTo>
                      <a:lnTo>
                        <a:pt x="307" y="570"/>
                      </a:lnTo>
                      <a:lnTo>
                        <a:pt x="298" y="576"/>
                      </a:lnTo>
                      <a:lnTo>
                        <a:pt x="290" y="584"/>
                      </a:lnTo>
                      <a:lnTo>
                        <a:pt x="298" y="613"/>
                      </a:lnTo>
                      <a:lnTo>
                        <a:pt x="294" y="632"/>
                      </a:lnTo>
                      <a:lnTo>
                        <a:pt x="275" y="643"/>
                      </a:lnTo>
                      <a:lnTo>
                        <a:pt x="272" y="673"/>
                      </a:lnTo>
                      <a:lnTo>
                        <a:pt x="275" y="710"/>
                      </a:lnTo>
                      <a:lnTo>
                        <a:pt x="283" y="728"/>
                      </a:lnTo>
                      <a:lnTo>
                        <a:pt x="310" y="751"/>
                      </a:lnTo>
                      <a:lnTo>
                        <a:pt x="321" y="773"/>
                      </a:lnTo>
                      <a:lnTo>
                        <a:pt x="333" y="795"/>
                      </a:lnTo>
                      <a:lnTo>
                        <a:pt x="340" y="810"/>
                      </a:lnTo>
                      <a:lnTo>
                        <a:pt x="333" y="825"/>
                      </a:lnTo>
                      <a:lnTo>
                        <a:pt x="318" y="836"/>
                      </a:lnTo>
                      <a:lnTo>
                        <a:pt x="307" y="832"/>
                      </a:lnTo>
                      <a:lnTo>
                        <a:pt x="298" y="821"/>
                      </a:lnTo>
                      <a:lnTo>
                        <a:pt x="283" y="825"/>
                      </a:lnTo>
                      <a:lnTo>
                        <a:pt x="279" y="836"/>
                      </a:lnTo>
                      <a:lnTo>
                        <a:pt x="257" y="836"/>
                      </a:lnTo>
                      <a:lnTo>
                        <a:pt x="223" y="832"/>
                      </a:lnTo>
                      <a:lnTo>
                        <a:pt x="216" y="840"/>
                      </a:lnTo>
                      <a:lnTo>
                        <a:pt x="238" y="851"/>
                      </a:lnTo>
                      <a:lnTo>
                        <a:pt x="268" y="840"/>
                      </a:lnTo>
                      <a:lnTo>
                        <a:pt x="275" y="854"/>
                      </a:lnTo>
                      <a:lnTo>
                        <a:pt x="298" y="858"/>
                      </a:lnTo>
                      <a:lnTo>
                        <a:pt x="314" y="865"/>
                      </a:lnTo>
                      <a:lnTo>
                        <a:pt x="307" y="873"/>
                      </a:lnTo>
                      <a:lnTo>
                        <a:pt x="286" y="869"/>
                      </a:lnTo>
                      <a:lnTo>
                        <a:pt x="283" y="877"/>
                      </a:lnTo>
                      <a:lnTo>
                        <a:pt x="286" y="888"/>
                      </a:lnTo>
                      <a:lnTo>
                        <a:pt x="275" y="903"/>
                      </a:lnTo>
                      <a:lnTo>
                        <a:pt x="257" y="917"/>
                      </a:lnTo>
                      <a:lnTo>
                        <a:pt x="249" y="921"/>
                      </a:lnTo>
                      <a:lnTo>
                        <a:pt x="242" y="925"/>
                      </a:lnTo>
                      <a:lnTo>
                        <a:pt x="246" y="943"/>
                      </a:lnTo>
                      <a:lnTo>
                        <a:pt x="238" y="954"/>
                      </a:lnTo>
                      <a:lnTo>
                        <a:pt x="227" y="977"/>
                      </a:lnTo>
                      <a:lnTo>
                        <a:pt x="231" y="999"/>
                      </a:lnTo>
                      <a:lnTo>
                        <a:pt x="223" y="1032"/>
                      </a:lnTo>
                      <a:lnTo>
                        <a:pt x="216" y="1047"/>
                      </a:lnTo>
                      <a:lnTo>
                        <a:pt x="216" y="1069"/>
                      </a:lnTo>
                      <a:lnTo>
                        <a:pt x="205" y="1084"/>
                      </a:lnTo>
                      <a:lnTo>
                        <a:pt x="190" y="1110"/>
                      </a:lnTo>
                      <a:lnTo>
                        <a:pt x="186" y="1129"/>
                      </a:lnTo>
                      <a:lnTo>
                        <a:pt x="159" y="1125"/>
                      </a:lnTo>
                      <a:lnTo>
                        <a:pt x="133" y="1125"/>
                      </a:lnTo>
                      <a:lnTo>
                        <a:pt x="130" y="1136"/>
                      </a:lnTo>
                      <a:lnTo>
                        <a:pt x="115" y="1140"/>
                      </a:lnTo>
                      <a:lnTo>
                        <a:pt x="107" y="1144"/>
                      </a:lnTo>
                      <a:lnTo>
                        <a:pt x="111" y="1157"/>
                      </a:lnTo>
                      <a:lnTo>
                        <a:pt x="107" y="1176"/>
                      </a:lnTo>
                      <a:lnTo>
                        <a:pt x="89" y="1187"/>
                      </a:lnTo>
                      <a:lnTo>
                        <a:pt x="78" y="1176"/>
                      </a:lnTo>
                      <a:lnTo>
                        <a:pt x="63" y="1187"/>
                      </a:lnTo>
                      <a:lnTo>
                        <a:pt x="44" y="1187"/>
                      </a:lnTo>
                      <a:lnTo>
                        <a:pt x="37" y="1176"/>
                      </a:lnTo>
                      <a:lnTo>
                        <a:pt x="44" y="1168"/>
                      </a:lnTo>
                      <a:lnTo>
                        <a:pt x="48" y="1147"/>
                      </a:lnTo>
                      <a:lnTo>
                        <a:pt x="33" y="1118"/>
                      </a:lnTo>
                      <a:lnTo>
                        <a:pt x="26" y="1103"/>
                      </a:lnTo>
                      <a:lnTo>
                        <a:pt x="30" y="1095"/>
                      </a:lnTo>
                      <a:lnTo>
                        <a:pt x="37" y="1095"/>
                      </a:lnTo>
                      <a:lnTo>
                        <a:pt x="41" y="1088"/>
                      </a:lnTo>
                      <a:lnTo>
                        <a:pt x="44" y="1080"/>
                      </a:lnTo>
                      <a:lnTo>
                        <a:pt x="48" y="1073"/>
                      </a:lnTo>
                      <a:lnTo>
                        <a:pt x="44" y="1066"/>
                      </a:lnTo>
                      <a:lnTo>
                        <a:pt x="37" y="1051"/>
                      </a:lnTo>
                      <a:lnTo>
                        <a:pt x="22" y="1029"/>
                      </a:lnTo>
                      <a:lnTo>
                        <a:pt x="26" y="1006"/>
                      </a:lnTo>
                      <a:lnTo>
                        <a:pt x="15" y="988"/>
                      </a:lnTo>
                      <a:lnTo>
                        <a:pt x="4" y="977"/>
                      </a:lnTo>
                      <a:lnTo>
                        <a:pt x="11" y="958"/>
                      </a:lnTo>
                      <a:lnTo>
                        <a:pt x="19" y="921"/>
                      </a:lnTo>
                      <a:lnTo>
                        <a:pt x="4" y="903"/>
                      </a:lnTo>
                      <a:lnTo>
                        <a:pt x="0" y="884"/>
                      </a:lnTo>
                      <a:lnTo>
                        <a:pt x="0" y="873"/>
                      </a:lnTo>
                      <a:lnTo>
                        <a:pt x="7" y="851"/>
                      </a:lnTo>
                      <a:lnTo>
                        <a:pt x="19" y="854"/>
                      </a:lnTo>
                      <a:lnTo>
                        <a:pt x="30" y="825"/>
                      </a:lnTo>
                      <a:lnTo>
                        <a:pt x="30" y="791"/>
                      </a:lnTo>
                      <a:lnTo>
                        <a:pt x="33" y="780"/>
                      </a:lnTo>
                      <a:lnTo>
                        <a:pt x="48" y="769"/>
                      </a:lnTo>
                      <a:lnTo>
                        <a:pt x="70" y="754"/>
                      </a:lnTo>
                      <a:lnTo>
                        <a:pt x="70" y="736"/>
                      </a:lnTo>
                      <a:lnTo>
                        <a:pt x="67" y="680"/>
                      </a:lnTo>
                      <a:lnTo>
                        <a:pt x="59" y="673"/>
                      </a:lnTo>
                      <a:lnTo>
                        <a:pt x="59" y="658"/>
                      </a:lnTo>
                      <a:lnTo>
                        <a:pt x="78" y="650"/>
                      </a:lnTo>
                      <a:lnTo>
                        <a:pt x="85" y="643"/>
                      </a:lnTo>
                      <a:lnTo>
                        <a:pt x="74" y="621"/>
                      </a:lnTo>
                      <a:lnTo>
                        <a:pt x="59" y="599"/>
                      </a:lnTo>
                      <a:lnTo>
                        <a:pt x="63" y="573"/>
                      </a:lnTo>
                      <a:lnTo>
                        <a:pt x="67" y="555"/>
                      </a:lnTo>
                      <a:lnTo>
                        <a:pt x="82" y="522"/>
                      </a:lnTo>
                      <a:lnTo>
                        <a:pt x="82" y="507"/>
                      </a:lnTo>
                      <a:lnTo>
                        <a:pt x="82" y="477"/>
                      </a:lnTo>
                      <a:lnTo>
                        <a:pt x="93" y="451"/>
                      </a:lnTo>
                      <a:lnTo>
                        <a:pt x="111" y="436"/>
                      </a:lnTo>
                      <a:lnTo>
                        <a:pt x="130" y="425"/>
                      </a:lnTo>
                      <a:lnTo>
                        <a:pt x="148" y="429"/>
                      </a:lnTo>
                      <a:lnTo>
                        <a:pt x="167" y="436"/>
                      </a:lnTo>
                      <a:lnTo>
                        <a:pt x="175" y="410"/>
                      </a:lnTo>
                      <a:lnTo>
                        <a:pt x="167" y="388"/>
                      </a:lnTo>
                      <a:lnTo>
                        <a:pt x="159" y="373"/>
                      </a:lnTo>
                      <a:lnTo>
                        <a:pt x="156" y="362"/>
                      </a:lnTo>
                      <a:lnTo>
                        <a:pt x="159" y="351"/>
                      </a:lnTo>
                      <a:lnTo>
                        <a:pt x="172" y="347"/>
                      </a:lnTo>
                      <a:lnTo>
                        <a:pt x="175" y="322"/>
                      </a:lnTo>
                      <a:lnTo>
                        <a:pt x="183" y="299"/>
                      </a:lnTo>
                      <a:lnTo>
                        <a:pt x="186" y="281"/>
                      </a:lnTo>
                      <a:lnTo>
                        <a:pt x="186" y="262"/>
                      </a:lnTo>
                      <a:lnTo>
                        <a:pt x="197" y="244"/>
                      </a:lnTo>
                      <a:lnTo>
                        <a:pt x="220" y="229"/>
                      </a:lnTo>
                      <a:lnTo>
                        <a:pt x="235" y="225"/>
                      </a:lnTo>
                      <a:lnTo>
                        <a:pt x="235" y="207"/>
                      </a:lnTo>
                      <a:lnTo>
                        <a:pt x="242" y="195"/>
                      </a:lnTo>
                      <a:lnTo>
                        <a:pt x="257" y="177"/>
                      </a:lnTo>
                      <a:lnTo>
                        <a:pt x="272" y="166"/>
                      </a:lnTo>
                      <a:lnTo>
                        <a:pt x="264" y="134"/>
                      </a:lnTo>
                      <a:lnTo>
                        <a:pt x="292" y="103"/>
                      </a:lnTo>
                      <a:lnTo>
                        <a:pt x="298" y="90"/>
                      </a:lnTo>
                      <a:lnTo>
                        <a:pt x="318" y="86"/>
                      </a:lnTo>
                      <a:lnTo>
                        <a:pt x="331" y="69"/>
                      </a:lnTo>
                      <a:lnTo>
                        <a:pt x="331" y="58"/>
                      </a:lnTo>
                      <a:lnTo>
                        <a:pt x="344" y="45"/>
                      </a:lnTo>
                      <a:lnTo>
                        <a:pt x="368" y="42"/>
                      </a:lnTo>
                      <a:lnTo>
                        <a:pt x="396" y="42"/>
                      </a:lnTo>
                      <a:lnTo>
                        <a:pt x="418" y="21"/>
                      </a:lnTo>
                      <a:lnTo>
                        <a:pt x="414" y="0"/>
                      </a:lnTo>
                    </a:path>
                  </a:pathLst>
                </a:custGeom>
                <a:grpFill/>
                <a:ln w="12700">
                  <a:noFill/>
                  <a:prstDash val="solid"/>
                  <a:round/>
                  <a:headEnd/>
                  <a:tailEnd/>
                </a:ln>
              </p:spPr>
              <p:txBody>
                <a:bodyPr/>
                <a:lstStyle/>
                <a:p>
                  <a:endParaRPr lang="de-DE"/>
                </a:p>
              </p:txBody>
            </p:sp>
          </p:grpSp>
        </p:grpSp>
        <p:grpSp>
          <p:nvGrpSpPr>
            <p:cNvPr id="6" name="Group 36" descr="Small checker board"/>
            <p:cNvGrpSpPr>
              <a:grpSpLocks noChangeAspect="1"/>
            </p:cNvGrpSpPr>
            <p:nvPr/>
          </p:nvGrpSpPr>
          <p:grpSpPr bwMode="auto">
            <a:xfrm>
              <a:off x="3243368" y="2056249"/>
              <a:ext cx="1935868" cy="1652148"/>
              <a:chOff x="1925" y="532"/>
              <a:chExt cx="1012" cy="1110"/>
            </a:xfrm>
            <a:solidFill>
              <a:schemeClr val="bg1">
                <a:lumMod val="85000"/>
              </a:schemeClr>
            </a:solidFill>
          </p:grpSpPr>
          <p:sp>
            <p:nvSpPr>
              <p:cNvPr id="124" name="Freeform 37"/>
              <p:cNvSpPr>
                <a:spLocks noChangeAspect="1"/>
              </p:cNvSpPr>
              <p:nvPr/>
            </p:nvSpPr>
            <p:spPr bwMode="auto">
              <a:xfrm>
                <a:off x="1925" y="532"/>
                <a:ext cx="1012" cy="1110"/>
              </a:xfrm>
              <a:custGeom>
                <a:avLst/>
                <a:gdLst>
                  <a:gd name="T0" fmla="*/ 297 w 1012"/>
                  <a:gd name="T1" fmla="*/ 1014 h 1110"/>
                  <a:gd name="T2" fmla="*/ 337 w 1012"/>
                  <a:gd name="T3" fmla="*/ 951 h 1110"/>
                  <a:gd name="T4" fmla="*/ 326 w 1012"/>
                  <a:gd name="T5" fmla="*/ 865 h 1110"/>
                  <a:gd name="T6" fmla="*/ 334 w 1012"/>
                  <a:gd name="T7" fmla="*/ 791 h 1110"/>
                  <a:gd name="T8" fmla="*/ 352 w 1012"/>
                  <a:gd name="T9" fmla="*/ 688 h 1110"/>
                  <a:gd name="T10" fmla="*/ 404 w 1012"/>
                  <a:gd name="T11" fmla="*/ 618 h 1110"/>
                  <a:gd name="T12" fmla="*/ 430 w 1012"/>
                  <a:gd name="T13" fmla="*/ 562 h 1110"/>
                  <a:gd name="T14" fmla="*/ 450 w 1012"/>
                  <a:gd name="T15" fmla="*/ 507 h 1110"/>
                  <a:gd name="T16" fmla="*/ 505 w 1012"/>
                  <a:gd name="T17" fmla="*/ 414 h 1110"/>
                  <a:gd name="T18" fmla="*/ 535 w 1012"/>
                  <a:gd name="T19" fmla="*/ 340 h 1110"/>
                  <a:gd name="T20" fmla="*/ 603 w 1012"/>
                  <a:gd name="T21" fmla="*/ 266 h 1110"/>
                  <a:gd name="T22" fmla="*/ 659 w 1012"/>
                  <a:gd name="T23" fmla="*/ 240 h 1110"/>
                  <a:gd name="T24" fmla="*/ 696 w 1012"/>
                  <a:gd name="T25" fmla="*/ 174 h 1110"/>
                  <a:gd name="T26" fmla="*/ 785 w 1012"/>
                  <a:gd name="T27" fmla="*/ 210 h 1110"/>
                  <a:gd name="T28" fmla="*/ 833 w 1012"/>
                  <a:gd name="T29" fmla="*/ 221 h 1110"/>
                  <a:gd name="T30" fmla="*/ 859 w 1012"/>
                  <a:gd name="T31" fmla="*/ 133 h 1110"/>
                  <a:gd name="T32" fmla="*/ 933 w 1012"/>
                  <a:gd name="T33" fmla="*/ 126 h 1110"/>
                  <a:gd name="T34" fmla="*/ 960 w 1012"/>
                  <a:gd name="T35" fmla="*/ 159 h 1110"/>
                  <a:gd name="T36" fmla="*/ 982 w 1012"/>
                  <a:gd name="T37" fmla="*/ 115 h 1110"/>
                  <a:gd name="T38" fmla="*/ 1008 w 1012"/>
                  <a:gd name="T39" fmla="*/ 63 h 1110"/>
                  <a:gd name="T40" fmla="*/ 960 w 1012"/>
                  <a:gd name="T41" fmla="*/ 19 h 1110"/>
                  <a:gd name="T42" fmla="*/ 915 w 1012"/>
                  <a:gd name="T43" fmla="*/ 22 h 1110"/>
                  <a:gd name="T44" fmla="*/ 889 w 1012"/>
                  <a:gd name="T45" fmla="*/ 19 h 1110"/>
                  <a:gd name="T46" fmla="*/ 852 w 1012"/>
                  <a:gd name="T47" fmla="*/ 44 h 1110"/>
                  <a:gd name="T48" fmla="*/ 837 w 1012"/>
                  <a:gd name="T49" fmla="*/ 30 h 1110"/>
                  <a:gd name="T50" fmla="*/ 781 w 1012"/>
                  <a:gd name="T51" fmla="*/ 96 h 1110"/>
                  <a:gd name="T52" fmla="*/ 726 w 1012"/>
                  <a:gd name="T53" fmla="*/ 115 h 1110"/>
                  <a:gd name="T54" fmla="*/ 666 w 1012"/>
                  <a:gd name="T55" fmla="*/ 133 h 1110"/>
                  <a:gd name="T56" fmla="*/ 596 w 1012"/>
                  <a:gd name="T57" fmla="*/ 148 h 1110"/>
                  <a:gd name="T58" fmla="*/ 588 w 1012"/>
                  <a:gd name="T59" fmla="*/ 203 h 1110"/>
                  <a:gd name="T60" fmla="*/ 581 w 1012"/>
                  <a:gd name="T61" fmla="*/ 251 h 1110"/>
                  <a:gd name="T62" fmla="*/ 524 w 1012"/>
                  <a:gd name="T63" fmla="*/ 262 h 1110"/>
                  <a:gd name="T64" fmla="*/ 505 w 1012"/>
                  <a:gd name="T65" fmla="*/ 303 h 1110"/>
                  <a:gd name="T66" fmla="*/ 461 w 1012"/>
                  <a:gd name="T67" fmla="*/ 362 h 1110"/>
                  <a:gd name="T68" fmla="*/ 415 w 1012"/>
                  <a:gd name="T69" fmla="*/ 436 h 1110"/>
                  <a:gd name="T70" fmla="*/ 378 w 1012"/>
                  <a:gd name="T71" fmla="*/ 511 h 1110"/>
                  <a:gd name="T72" fmla="*/ 356 w 1012"/>
                  <a:gd name="T73" fmla="*/ 555 h 1110"/>
                  <a:gd name="T74" fmla="*/ 285 w 1012"/>
                  <a:gd name="T75" fmla="*/ 618 h 1110"/>
                  <a:gd name="T76" fmla="*/ 326 w 1012"/>
                  <a:gd name="T77" fmla="*/ 625 h 1110"/>
                  <a:gd name="T78" fmla="*/ 263 w 1012"/>
                  <a:gd name="T79" fmla="*/ 637 h 1110"/>
                  <a:gd name="T80" fmla="*/ 204 w 1012"/>
                  <a:gd name="T81" fmla="*/ 674 h 1110"/>
                  <a:gd name="T82" fmla="*/ 154 w 1012"/>
                  <a:gd name="T83" fmla="*/ 677 h 1110"/>
                  <a:gd name="T84" fmla="*/ 113 w 1012"/>
                  <a:gd name="T85" fmla="*/ 705 h 1110"/>
                  <a:gd name="T86" fmla="*/ 87 w 1012"/>
                  <a:gd name="T87" fmla="*/ 733 h 1110"/>
                  <a:gd name="T88" fmla="*/ 35 w 1012"/>
                  <a:gd name="T89" fmla="*/ 767 h 1110"/>
                  <a:gd name="T90" fmla="*/ 20 w 1012"/>
                  <a:gd name="T91" fmla="*/ 889 h 1110"/>
                  <a:gd name="T92" fmla="*/ 41 w 1012"/>
                  <a:gd name="T93" fmla="*/ 917 h 1110"/>
                  <a:gd name="T94" fmla="*/ 20 w 1012"/>
                  <a:gd name="T95" fmla="*/ 971 h 1110"/>
                  <a:gd name="T96" fmla="*/ 33 w 1012"/>
                  <a:gd name="T97" fmla="*/ 1003 h 1110"/>
                  <a:gd name="T98" fmla="*/ 0 w 1012"/>
                  <a:gd name="T99" fmla="*/ 1030 h 1110"/>
                  <a:gd name="T100" fmla="*/ 85 w 1012"/>
                  <a:gd name="T101" fmla="*/ 1110 h 1110"/>
                  <a:gd name="T102" fmla="*/ 209 w 1012"/>
                  <a:gd name="T103" fmla="*/ 1019 h 1110"/>
                  <a:gd name="T104" fmla="*/ 254 w 1012"/>
                  <a:gd name="T105" fmla="*/ 967 h 1110"/>
                  <a:gd name="T106" fmla="*/ 263 w 1012"/>
                  <a:gd name="T107" fmla="*/ 1045 h 1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2"/>
                  <a:gd name="T163" fmla="*/ 0 h 1110"/>
                  <a:gd name="T164" fmla="*/ 1012 w 1012"/>
                  <a:gd name="T165" fmla="*/ 1110 h 11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2" h="1110">
                    <a:moveTo>
                      <a:pt x="271" y="1045"/>
                    </a:moveTo>
                    <a:lnTo>
                      <a:pt x="274" y="1043"/>
                    </a:lnTo>
                    <a:lnTo>
                      <a:pt x="285" y="1040"/>
                    </a:lnTo>
                    <a:lnTo>
                      <a:pt x="293" y="1028"/>
                    </a:lnTo>
                    <a:lnTo>
                      <a:pt x="297" y="1014"/>
                    </a:lnTo>
                    <a:lnTo>
                      <a:pt x="300" y="1006"/>
                    </a:lnTo>
                    <a:lnTo>
                      <a:pt x="297" y="984"/>
                    </a:lnTo>
                    <a:lnTo>
                      <a:pt x="300" y="969"/>
                    </a:lnTo>
                    <a:lnTo>
                      <a:pt x="311" y="962"/>
                    </a:lnTo>
                    <a:lnTo>
                      <a:pt x="337" y="951"/>
                    </a:lnTo>
                    <a:lnTo>
                      <a:pt x="341" y="939"/>
                    </a:lnTo>
                    <a:lnTo>
                      <a:pt x="337" y="902"/>
                    </a:lnTo>
                    <a:lnTo>
                      <a:pt x="334" y="895"/>
                    </a:lnTo>
                    <a:lnTo>
                      <a:pt x="334" y="873"/>
                    </a:lnTo>
                    <a:lnTo>
                      <a:pt x="326" y="865"/>
                    </a:lnTo>
                    <a:lnTo>
                      <a:pt x="330" y="847"/>
                    </a:lnTo>
                    <a:lnTo>
                      <a:pt x="337" y="847"/>
                    </a:lnTo>
                    <a:lnTo>
                      <a:pt x="356" y="836"/>
                    </a:lnTo>
                    <a:lnTo>
                      <a:pt x="341" y="802"/>
                    </a:lnTo>
                    <a:lnTo>
                      <a:pt x="334" y="791"/>
                    </a:lnTo>
                    <a:lnTo>
                      <a:pt x="334" y="788"/>
                    </a:lnTo>
                    <a:lnTo>
                      <a:pt x="334" y="759"/>
                    </a:lnTo>
                    <a:lnTo>
                      <a:pt x="345" y="737"/>
                    </a:lnTo>
                    <a:lnTo>
                      <a:pt x="348" y="714"/>
                    </a:lnTo>
                    <a:lnTo>
                      <a:pt x="352" y="688"/>
                    </a:lnTo>
                    <a:lnTo>
                      <a:pt x="348" y="666"/>
                    </a:lnTo>
                    <a:lnTo>
                      <a:pt x="356" y="651"/>
                    </a:lnTo>
                    <a:lnTo>
                      <a:pt x="360" y="640"/>
                    </a:lnTo>
                    <a:lnTo>
                      <a:pt x="382" y="625"/>
                    </a:lnTo>
                    <a:lnTo>
                      <a:pt x="404" y="618"/>
                    </a:lnTo>
                    <a:lnTo>
                      <a:pt x="423" y="625"/>
                    </a:lnTo>
                    <a:lnTo>
                      <a:pt x="430" y="629"/>
                    </a:lnTo>
                    <a:lnTo>
                      <a:pt x="442" y="614"/>
                    </a:lnTo>
                    <a:lnTo>
                      <a:pt x="442" y="596"/>
                    </a:lnTo>
                    <a:lnTo>
                      <a:pt x="430" y="562"/>
                    </a:lnTo>
                    <a:lnTo>
                      <a:pt x="426" y="548"/>
                    </a:lnTo>
                    <a:lnTo>
                      <a:pt x="430" y="540"/>
                    </a:lnTo>
                    <a:lnTo>
                      <a:pt x="437" y="540"/>
                    </a:lnTo>
                    <a:lnTo>
                      <a:pt x="446" y="529"/>
                    </a:lnTo>
                    <a:lnTo>
                      <a:pt x="450" y="507"/>
                    </a:lnTo>
                    <a:lnTo>
                      <a:pt x="453" y="477"/>
                    </a:lnTo>
                    <a:lnTo>
                      <a:pt x="457" y="448"/>
                    </a:lnTo>
                    <a:lnTo>
                      <a:pt x="468" y="436"/>
                    </a:lnTo>
                    <a:lnTo>
                      <a:pt x="490" y="422"/>
                    </a:lnTo>
                    <a:lnTo>
                      <a:pt x="505" y="414"/>
                    </a:lnTo>
                    <a:lnTo>
                      <a:pt x="509" y="392"/>
                    </a:lnTo>
                    <a:lnTo>
                      <a:pt x="516" y="377"/>
                    </a:lnTo>
                    <a:lnTo>
                      <a:pt x="535" y="362"/>
                    </a:lnTo>
                    <a:lnTo>
                      <a:pt x="539" y="351"/>
                    </a:lnTo>
                    <a:lnTo>
                      <a:pt x="535" y="340"/>
                    </a:lnTo>
                    <a:lnTo>
                      <a:pt x="535" y="325"/>
                    </a:lnTo>
                    <a:lnTo>
                      <a:pt x="550" y="314"/>
                    </a:lnTo>
                    <a:lnTo>
                      <a:pt x="568" y="281"/>
                    </a:lnTo>
                    <a:lnTo>
                      <a:pt x="581" y="284"/>
                    </a:lnTo>
                    <a:lnTo>
                      <a:pt x="603" y="266"/>
                    </a:lnTo>
                    <a:lnTo>
                      <a:pt x="600" y="251"/>
                    </a:lnTo>
                    <a:lnTo>
                      <a:pt x="614" y="236"/>
                    </a:lnTo>
                    <a:lnTo>
                      <a:pt x="622" y="240"/>
                    </a:lnTo>
                    <a:lnTo>
                      <a:pt x="637" y="236"/>
                    </a:lnTo>
                    <a:lnTo>
                      <a:pt x="659" y="240"/>
                    </a:lnTo>
                    <a:lnTo>
                      <a:pt x="688" y="214"/>
                    </a:lnTo>
                    <a:lnTo>
                      <a:pt x="685" y="199"/>
                    </a:lnTo>
                    <a:lnTo>
                      <a:pt x="688" y="192"/>
                    </a:lnTo>
                    <a:lnTo>
                      <a:pt x="681" y="188"/>
                    </a:lnTo>
                    <a:lnTo>
                      <a:pt x="696" y="174"/>
                    </a:lnTo>
                    <a:lnTo>
                      <a:pt x="718" y="171"/>
                    </a:lnTo>
                    <a:lnTo>
                      <a:pt x="733" y="192"/>
                    </a:lnTo>
                    <a:lnTo>
                      <a:pt x="759" y="221"/>
                    </a:lnTo>
                    <a:lnTo>
                      <a:pt x="770" y="221"/>
                    </a:lnTo>
                    <a:lnTo>
                      <a:pt x="785" y="210"/>
                    </a:lnTo>
                    <a:lnTo>
                      <a:pt x="796" y="207"/>
                    </a:lnTo>
                    <a:lnTo>
                      <a:pt x="803" y="210"/>
                    </a:lnTo>
                    <a:lnTo>
                      <a:pt x="815" y="221"/>
                    </a:lnTo>
                    <a:lnTo>
                      <a:pt x="829" y="225"/>
                    </a:lnTo>
                    <a:lnTo>
                      <a:pt x="833" y="221"/>
                    </a:lnTo>
                    <a:lnTo>
                      <a:pt x="840" y="207"/>
                    </a:lnTo>
                    <a:lnTo>
                      <a:pt x="844" y="199"/>
                    </a:lnTo>
                    <a:lnTo>
                      <a:pt x="859" y="174"/>
                    </a:lnTo>
                    <a:lnTo>
                      <a:pt x="863" y="171"/>
                    </a:lnTo>
                    <a:lnTo>
                      <a:pt x="859" y="133"/>
                    </a:lnTo>
                    <a:lnTo>
                      <a:pt x="878" y="115"/>
                    </a:lnTo>
                    <a:lnTo>
                      <a:pt x="885" y="119"/>
                    </a:lnTo>
                    <a:lnTo>
                      <a:pt x="907" y="96"/>
                    </a:lnTo>
                    <a:lnTo>
                      <a:pt x="926" y="119"/>
                    </a:lnTo>
                    <a:lnTo>
                      <a:pt x="933" y="126"/>
                    </a:lnTo>
                    <a:lnTo>
                      <a:pt x="944" y="122"/>
                    </a:lnTo>
                    <a:lnTo>
                      <a:pt x="952" y="133"/>
                    </a:lnTo>
                    <a:lnTo>
                      <a:pt x="952" y="141"/>
                    </a:lnTo>
                    <a:lnTo>
                      <a:pt x="960" y="148"/>
                    </a:lnTo>
                    <a:lnTo>
                      <a:pt x="960" y="159"/>
                    </a:lnTo>
                    <a:lnTo>
                      <a:pt x="971" y="145"/>
                    </a:lnTo>
                    <a:lnTo>
                      <a:pt x="990" y="130"/>
                    </a:lnTo>
                    <a:lnTo>
                      <a:pt x="1001" y="107"/>
                    </a:lnTo>
                    <a:lnTo>
                      <a:pt x="993" y="104"/>
                    </a:lnTo>
                    <a:lnTo>
                      <a:pt x="982" y="115"/>
                    </a:lnTo>
                    <a:lnTo>
                      <a:pt x="979" y="96"/>
                    </a:lnTo>
                    <a:lnTo>
                      <a:pt x="971" y="93"/>
                    </a:lnTo>
                    <a:lnTo>
                      <a:pt x="968" y="82"/>
                    </a:lnTo>
                    <a:lnTo>
                      <a:pt x="997" y="59"/>
                    </a:lnTo>
                    <a:lnTo>
                      <a:pt x="1008" y="63"/>
                    </a:lnTo>
                    <a:lnTo>
                      <a:pt x="1012" y="48"/>
                    </a:lnTo>
                    <a:lnTo>
                      <a:pt x="1005" y="44"/>
                    </a:lnTo>
                    <a:lnTo>
                      <a:pt x="986" y="37"/>
                    </a:lnTo>
                    <a:lnTo>
                      <a:pt x="975" y="33"/>
                    </a:lnTo>
                    <a:lnTo>
                      <a:pt x="960" y="19"/>
                    </a:lnTo>
                    <a:lnTo>
                      <a:pt x="944" y="15"/>
                    </a:lnTo>
                    <a:lnTo>
                      <a:pt x="929" y="30"/>
                    </a:lnTo>
                    <a:lnTo>
                      <a:pt x="922" y="41"/>
                    </a:lnTo>
                    <a:lnTo>
                      <a:pt x="907" y="30"/>
                    </a:lnTo>
                    <a:lnTo>
                      <a:pt x="915" y="22"/>
                    </a:lnTo>
                    <a:lnTo>
                      <a:pt x="918" y="4"/>
                    </a:lnTo>
                    <a:lnTo>
                      <a:pt x="915" y="0"/>
                    </a:lnTo>
                    <a:lnTo>
                      <a:pt x="896" y="0"/>
                    </a:lnTo>
                    <a:lnTo>
                      <a:pt x="892" y="7"/>
                    </a:lnTo>
                    <a:lnTo>
                      <a:pt x="889" y="19"/>
                    </a:lnTo>
                    <a:lnTo>
                      <a:pt x="892" y="30"/>
                    </a:lnTo>
                    <a:lnTo>
                      <a:pt x="878" y="44"/>
                    </a:lnTo>
                    <a:lnTo>
                      <a:pt x="866" y="22"/>
                    </a:lnTo>
                    <a:lnTo>
                      <a:pt x="855" y="26"/>
                    </a:lnTo>
                    <a:lnTo>
                      <a:pt x="852" y="44"/>
                    </a:lnTo>
                    <a:lnTo>
                      <a:pt x="844" y="70"/>
                    </a:lnTo>
                    <a:lnTo>
                      <a:pt x="826" y="89"/>
                    </a:lnTo>
                    <a:lnTo>
                      <a:pt x="815" y="67"/>
                    </a:lnTo>
                    <a:lnTo>
                      <a:pt x="833" y="52"/>
                    </a:lnTo>
                    <a:lnTo>
                      <a:pt x="837" y="30"/>
                    </a:lnTo>
                    <a:lnTo>
                      <a:pt x="826" y="30"/>
                    </a:lnTo>
                    <a:lnTo>
                      <a:pt x="807" y="30"/>
                    </a:lnTo>
                    <a:lnTo>
                      <a:pt x="792" y="52"/>
                    </a:lnTo>
                    <a:lnTo>
                      <a:pt x="774" y="82"/>
                    </a:lnTo>
                    <a:lnTo>
                      <a:pt x="781" y="96"/>
                    </a:lnTo>
                    <a:lnTo>
                      <a:pt x="770" y="104"/>
                    </a:lnTo>
                    <a:lnTo>
                      <a:pt x="755" y="93"/>
                    </a:lnTo>
                    <a:lnTo>
                      <a:pt x="740" y="100"/>
                    </a:lnTo>
                    <a:lnTo>
                      <a:pt x="744" y="115"/>
                    </a:lnTo>
                    <a:lnTo>
                      <a:pt x="726" y="115"/>
                    </a:lnTo>
                    <a:lnTo>
                      <a:pt x="714" y="119"/>
                    </a:lnTo>
                    <a:lnTo>
                      <a:pt x="700" y="137"/>
                    </a:lnTo>
                    <a:lnTo>
                      <a:pt x="681" y="133"/>
                    </a:lnTo>
                    <a:lnTo>
                      <a:pt x="681" y="145"/>
                    </a:lnTo>
                    <a:lnTo>
                      <a:pt x="666" y="133"/>
                    </a:lnTo>
                    <a:lnTo>
                      <a:pt x="648" y="141"/>
                    </a:lnTo>
                    <a:lnTo>
                      <a:pt x="644" y="156"/>
                    </a:lnTo>
                    <a:lnTo>
                      <a:pt x="629" y="159"/>
                    </a:lnTo>
                    <a:lnTo>
                      <a:pt x="618" y="145"/>
                    </a:lnTo>
                    <a:lnTo>
                      <a:pt x="596" y="148"/>
                    </a:lnTo>
                    <a:lnTo>
                      <a:pt x="574" y="156"/>
                    </a:lnTo>
                    <a:lnTo>
                      <a:pt x="574" y="178"/>
                    </a:lnTo>
                    <a:lnTo>
                      <a:pt x="588" y="182"/>
                    </a:lnTo>
                    <a:lnTo>
                      <a:pt x="588" y="188"/>
                    </a:lnTo>
                    <a:lnTo>
                      <a:pt x="588" y="203"/>
                    </a:lnTo>
                    <a:lnTo>
                      <a:pt x="577" y="199"/>
                    </a:lnTo>
                    <a:lnTo>
                      <a:pt x="564" y="207"/>
                    </a:lnTo>
                    <a:lnTo>
                      <a:pt x="568" y="221"/>
                    </a:lnTo>
                    <a:lnTo>
                      <a:pt x="581" y="233"/>
                    </a:lnTo>
                    <a:lnTo>
                      <a:pt x="581" y="251"/>
                    </a:lnTo>
                    <a:lnTo>
                      <a:pt x="568" y="244"/>
                    </a:lnTo>
                    <a:lnTo>
                      <a:pt x="557" y="247"/>
                    </a:lnTo>
                    <a:lnTo>
                      <a:pt x="557" y="262"/>
                    </a:lnTo>
                    <a:lnTo>
                      <a:pt x="539" y="262"/>
                    </a:lnTo>
                    <a:lnTo>
                      <a:pt x="524" y="262"/>
                    </a:lnTo>
                    <a:lnTo>
                      <a:pt x="520" y="273"/>
                    </a:lnTo>
                    <a:lnTo>
                      <a:pt x="516" y="281"/>
                    </a:lnTo>
                    <a:lnTo>
                      <a:pt x="505" y="284"/>
                    </a:lnTo>
                    <a:lnTo>
                      <a:pt x="501" y="292"/>
                    </a:lnTo>
                    <a:lnTo>
                      <a:pt x="505" y="303"/>
                    </a:lnTo>
                    <a:lnTo>
                      <a:pt x="483" y="310"/>
                    </a:lnTo>
                    <a:lnTo>
                      <a:pt x="498" y="325"/>
                    </a:lnTo>
                    <a:lnTo>
                      <a:pt x="501" y="333"/>
                    </a:lnTo>
                    <a:lnTo>
                      <a:pt x="487" y="344"/>
                    </a:lnTo>
                    <a:lnTo>
                      <a:pt x="461" y="362"/>
                    </a:lnTo>
                    <a:lnTo>
                      <a:pt x="442" y="377"/>
                    </a:lnTo>
                    <a:lnTo>
                      <a:pt x="430" y="399"/>
                    </a:lnTo>
                    <a:lnTo>
                      <a:pt x="411" y="414"/>
                    </a:lnTo>
                    <a:lnTo>
                      <a:pt x="411" y="425"/>
                    </a:lnTo>
                    <a:lnTo>
                      <a:pt x="415" y="436"/>
                    </a:lnTo>
                    <a:lnTo>
                      <a:pt x="400" y="448"/>
                    </a:lnTo>
                    <a:lnTo>
                      <a:pt x="404" y="462"/>
                    </a:lnTo>
                    <a:lnTo>
                      <a:pt x="389" y="488"/>
                    </a:lnTo>
                    <a:lnTo>
                      <a:pt x="378" y="492"/>
                    </a:lnTo>
                    <a:lnTo>
                      <a:pt x="378" y="511"/>
                    </a:lnTo>
                    <a:lnTo>
                      <a:pt x="386" y="522"/>
                    </a:lnTo>
                    <a:lnTo>
                      <a:pt x="374" y="533"/>
                    </a:lnTo>
                    <a:lnTo>
                      <a:pt x="367" y="525"/>
                    </a:lnTo>
                    <a:lnTo>
                      <a:pt x="352" y="533"/>
                    </a:lnTo>
                    <a:lnTo>
                      <a:pt x="356" y="555"/>
                    </a:lnTo>
                    <a:lnTo>
                      <a:pt x="341" y="562"/>
                    </a:lnTo>
                    <a:lnTo>
                      <a:pt x="319" y="566"/>
                    </a:lnTo>
                    <a:lnTo>
                      <a:pt x="304" y="585"/>
                    </a:lnTo>
                    <a:lnTo>
                      <a:pt x="300" y="603"/>
                    </a:lnTo>
                    <a:lnTo>
                      <a:pt x="285" y="618"/>
                    </a:lnTo>
                    <a:lnTo>
                      <a:pt x="285" y="629"/>
                    </a:lnTo>
                    <a:lnTo>
                      <a:pt x="304" y="614"/>
                    </a:lnTo>
                    <a:lnTo>
                      <a:pt x="326" y="599"/>
                    </a:lnTo>
                    <a:lnTo>
                      <a:pt x="334" y="603"/>
                    </a:lnTo>
                    <a:lnTo>
                      <a:pt x="326" y="625"/>
                    </a:lnTo>
                    <a:lnTo>
                      <a:pt x="308" y="637"/>
                    </a:lnTo>
                    <a:lnTo>
                      <a:pt x="289" y="633"/>
                    </a:lnTo>
                    <a:lnTo>
                      <a:pt x="293" y="648"/>
                    </a:lnTo>
                    <a:lnTo>
                      <a:pt x="267" y="659"/>
                    </a:lnTo>
                    <a:lnTo>
                      <a:pt x="263" y="637"/>
                    </a:lnTo>
                    <a:lnTo>
                      <a:pt x="252" y="629"/>
                    </a:lnTo>
                    <a:lnTo>
                      <a:pt x="237" y="651"/>
                    </a:lnTo>
                    <a:lnTo>
                      <a:pt x="222" y="651"/>
                    </a:lnTo>
                    <a:lnTo>
                      <a:pt x="206" y="655"/>
                    </a:lnTo>
                    <a:lnTo>
                      <a:pt x="204" y="674"/>
                    </a:lnTo>
                    <a:lnTo>
                      <a:pt x="196" y="677"/>
                    </a:lnTo>
                    <a:lnTo>
                      <a:pt x="196" y="687"/>
                    </a:lnTo>
                    <a:lnTo>
                      <a:pt x="187" y="683"/>
                    </a:lnTo>
                    <a:lnTo>
                      <a:pt x="174" y="675"/>
                    </a:lnTo>
                    <a:lnTo>
                      <a:pt x="154" y="677"/>
                    </a:lnTo>
                    <a:lnTo>
                      <a:pt x="154" y="688"/>
                    </a:lnTo>
                    <a:lnTo>
                      <a:pt x="156" y="698"/>
                    </a:lnTo>
                    <a:lnTo>
                      <a:pt x="148" y="701"/>
                    </a:lnTo>
                    <a:lnTo>
                      <a:pt x="130" y="692"/>
                    </a:lnTo>
                    <a:lnTo>
                      <a:pt x="113" y="705"/>
                    </a:lnTo>
                    <a:lnTo>
                      <a:pt x="117" y="716"/>
                    </a:lnTo>
                    <a:lnTo>
                      <a:pt x="115" y="724"/>
                    </a:lnTo>
                    <a:lnTo>
                      <a:pt x="98" y="716"/>
                    </a:lnTo>
                    <a:lnTo>
                      <a:pt x="93" y="726"/>
                    </a:lnTo>
                    <a:lnTo>
                      <a:pt x="87" y="733"/>
                    </a:lnTo>
                    <a:lnTo>
                      <a:pt x="67" y="729"/>
                    </a:lnTo>
                    <a:lnTo>
                      <a:pt x="56" y="731"/>
                    </a:lnTo>
                    <a:lnTo>
                      <a:pt x="54" y="746"/>
                    </a:lnTo>
                    <a:lnTo>
                      <a:pt x="46" y="750"/>
                    </a:lnTo>
                    <a:lnTo>
                      <a:pt x="35" y="767"/>
                    </a:lnTo>
                    <a:lnTo>
                      <a:pt x="37" y="788"/>
                    </a:lnTo>
                    <a:lnTo>
                      <a:pt x="33" y="817"/>
                    </a:lnTo>
                    <a:lnTo>
                      <a:pt x="28" y="847"/>
                    </a:lnTo>
                    <a:lnTo>
                      <a:pt x="24" y="875"/>
                    </a:lnTo>
                    <a:lnTo>
                      <a:pt x="20" y="889"/>
                    </a:lnTo>
                    <a:lnTo>
                      <a:pt x="30" y="902"/>
                    </a:lnTo>
                    <a:lnTo>
                      <a:pt x="46" y="891"/>
                    </a:lnTo>
                    <a:lnTo>
                      <a:pt x="57" y="897"/>
                    </a:lnTo>
                    <a:lnTo>
                      <a:pt x="57" y="908"/>
                    </a:lnTo>
                    <a:lnTo>
                      <a:pt x="41" y="917"/>
                    </a:lnTo>
                    <a:lnTo>
                      <a:pt x="39" y="936"/>
                    </a:lnTo>
                    <a:lnTo>
                      <a:pt x="35" y="945"/>
                    </a:lnTo>
                    <a:lnTo>
                      <a:pt x="19" y="943"/>
                    </a:lnTo>
                    <a:lnTo>
                      <a:pt x="13" y="965"/>
                    </a:lnTo>
                    <a:lnTo>
                      <a:pt x="20" y="971"/>
                    </a:lnTo>
                    <a:lnTo>
                      <a:pt x="35" y="967"/>
                    </a:lnTo>
                    <a:lnTo>
                      <a:pt x="43" y="977"/>
                    </a:lnTo>
                    <a:lnTo>
                      <a:pt x="44" y="982"/>
                    </a:lnTo>
                    <a:lnTo>
                      <a:pt x="32" y="990"/>
                    </a:lnTo>
                    <a:lnTo>
                      <a:pt x="33" y="1003"/>
                    </a:lnTo>
                    <a:lnTo>
                      <a:pt x="19" y="1006"/>
                    </a:lnTo>
                    <a:lnTo>
                      <a:pt x="9" y="999"/>
                    </a:lnTo>
                    <a:lnTo>
                      <a:pt x="11" y="1017"/>
                    </a:lnTo>
                    <a:lnTo>
                      <a:pt x="9" y="1030"/>
                    </a:lnTo>
                    <a:lnTo>
                      <a:pt x="0" y="1030"/>
                    </a:lnTo>
                    <a:lnTo>
                      <a:pt x="22" y="1053"/>
                    </a:lnTo>
                    <a:lnTo>
                      <a:pt x="33" y="1066"/>
                    </a:lnTo>
                    <a:lnTo>
                      <a:pt x="39" y="1084"/>
                    </a:lnTo>
                    <a:lnTo>
                      <a:pt x="61" y="1097"/>
                    </a:lnTo>
                    <a:lnTo>
                      <a:pt x="85" y="1110"/>
                    </a:lnTo>
                    <a:lnTo>
                      <a:pt x="108" y="1110"/>
                    </a:lnTo>
                    <a:lnTo>
                      <a:pt x="141" y="1088"/>
                    </a:lnTo>
                    <a:lnTo>
                      <a:pt x="174" y="1064"/>
                    </a:lnTo>
                    <a:lnTo>
                      <a:pt x="204" y="1023"/>
                    </a:lnTo>
                    <a:lnTo>
                      <a:pt x="209" y="1019"/>
                    </a:lnTo>
                    <a:lnTo>
                      <a:pt x="217" y="1032"/>
                    </a:lnTo>
                    <a:lnTo>
                      <a:pt x="232" y="1023"/>
                    </a:lnTo>
                    <a:lnTo>
                      <a:pt x="237" y="1008"/>
                    </a:lnTo>
                    <a:lnTo>
                      <a:pt x="239" y="990"/>
                    </a:lnTo>
                    <a:lnTo>
                      <a:pt x="254" y="967"/>
                    </a:lnTo>
                    <a:lnTo>
                      <a:pt x="248" y="993"/>
                    </a:lnTo>
                    <a:lnTo>
                      <a:pt x="256" y="997"/>
                    </a:lnTo>
                    <a:lnTo>
                      <a:pt x="252" y="1008"/>
                    </a:lnTo>
                    <a:lnTo>
                      <a:pt x="256" y="1028"/>
                    </a:lnTo>
                    <a:lnTo>
                      <a:pt x="263" y="1045"/>
                    </a:lnTo>
                    <a:lnTo>
                      <a:pt x="272" y="1040"/>
                    </a:lnTo>
                    <a:lnTo>
                      <a:pt x="271" y="1045"/>
                    </a:lnTo>
                    <a:close/>
                  </a:path>
                </a:pathLst>
              </a:custGeom>
              <a:grpFill/>
              <a:ln w="9525">
                <a:noFill/>
                <a:round/>
                <a:headEnd/>
                <a:tailEnd/>
              </a:ln>
            </p:spPr>
            <p:txBody>
              <a:bodyPr/>
              <a:lstStyle/>
              <a:p>
                <a:endParaRPr lang="de-DE"/>
              </a:p>
            </p:txBody>
          </p:sp>
          <p:sp>
            <p:nvSpPr>
              <p:cNvPr id="125" name="Freeform 38"/>
              <p:cNvSpPr>
                <a:spLocks noChangeAspect="1"/>
              </p:cNvSpPr>
              <p:nvPr/>
            </p:nvSpPr>
            <p:spPr bwMode="auto">
              <a:xfrm>
                <a:off x="1925" y="532"/>
                <a:ext cx="1012" cy="1110"/>
              </a:xfrm>
              <a:custGeom>
                <a:avLst/>
                <a:gdLst>
                  <a:gd name="T0" fmla="*/ 297 w 1012"/>
                  <a:gd name="T1" fmla="*/ 1014 h 1110"/>
                  <a:gd name="T2" fmla="*/ 337 w 1012"/>
                  <a:gd name="T3" fmla="*/ 951 h 1110"/>
                  <a:gd name="T4" fmla="*/ 326 w 1012"/>
                  <a:gd name="T5" fmla="*/ 865 h 1110"/>
                  <a:gd name="T6" fmla="*/ 334 w 1012"/>
                  <a:gd name="T7" fmla="*/ 791 h 1110"/>
                  <a:gd name="T8" fmla="*/ 352 w 1012"/>
                  <a:gd name="T9" fmla="*/ 688 h 1110"/>
                  <a:gd name="T10" fmla="*/ 404 w 1012"/>
                  <a:gd name="T11" fmla="*/ 618 h 1110"/>
                  <a:gd name="T12" fmla="*/ 430 w 1012"/>
                  <a:gd name="T13" fmla="*/ 562 h 1110"/>
                  <a:gd name="T14" fmla="*/ 450 w 1012"/>
                  <a:gd name="T15" fmla="*/ 507 h 1110"/>
                  <a:gd name="T16" fmla="*/ 505 w 1012"/>
                  <a:gd name="T17" fmla="*/ 414 h 1110"/>
                  <a:gd name="T18" fmla="*/ 535 w 1012"/>
                  <a:gd name="T19" fmla="*/ 340 h 1110"/>
                  <a:gd name="T20" fmla="*/ 603 w 1012"/>
                  <a:gd name="T21" fmla="*/ 266 h 1110"/>
                  <a:gd name="T22" fmla="*/ 659 w 1012"/>
                  <a:gd name="T23" fmla="*/ 240 h 1110"/>
                  <a:gd name="T24" fmla="*/ 696 w 1012"/>
                  <a:gd name="T25" fmla="*/ 174 h 1110"/>
                  <a:gd name="T26" fmla="*/ 785 w 1012"/>
                  <a:gd name="T27" fmla="*/ 210 h 1110"/>
                  <a:gd name="T28" fmla="*/ 833 w 1012"/>
                  <a:gd name="T29" fmla="*/ 221 h 1110"/>
                  <a:gd name="T30" fmla="*/ 859 w 1012"/>
                  <a:gd name="T31" fmla="*/ 133 h 1110"/>
                  <a:gd name="T32" fmla="*/ 933 w 1012"/>
                  <a:gd name="T33" fmla="*/ 126 h 1110"/>
                  <a:gd name="T34" fmla="*/ 960 w 1012"/>
                  <a:gd name="T35" fmla="*/ 159 h 1110"/>
                  <a:gd name="T36" fmla="*/ 982 w 1012"/>
                  <a:gd name="T37" fmla="*/ 115 h 1110"/>
                  <a:gd name="T38" fmla="*/ 1008 w 1012"/>
                  <a:gd name="T39" fmla="*/ 63 h 1110"/>
                  <a:gd name="T40" fmla="*/ 960 w 1012"/>
                  <a:gd name="T41" fmla="*/ 19 h 1110"/>
                  <a:gd name="T42" fmla="*/ 915 w 1012"/>
                  <a:gd name="T43" fmla="*/ 22 h 1110"/>
                  <a:gd name="T44" fmla="*/ 889 w 1012"/>
                  <a:gd name="T45" fmla="*/ 19 h 1110"/>
                  <a:gd name="T46" fmla="*/ 852 w 1012"/>
                  <a:gd name="T47" fmla="*/ 44 h 1110"/>
                  <a:gd name="T48" fmla="*/ 837 w 1012"/>
                  <a:gd name="T49" fmla="*/ 30 h 1110"/>
                  <a:gd name="T50" fmla="*/ 781 w 1012"/>
                  <a:gd name="T51" fmla="*/ 96 h 1110"/>
                  <a:gd name="T52" fmla="*/ 726 w 1012"/>
                  <a:gd name="T53" fmla="*/ 115 h 1110"/>
                  <a:gd name="T54" fmla="*/ 666 w 1012"/>
                  <a:gd name="T55" fmla="*/ 133 h 1110"/>
                  <a:gd name="T56" fmla="*/ 596 w 1012"/>
                  <a:gd name="T57" fmla="*/ 148 h 1110"/>
                  <a:gd name="T58" fmla="*/ 588 w 1012"/>
                  <a:gd name="T59" fmla="*/ 203 h 1110"/>
                  <a:gd name="T60" fmla="*/ 581 w 1012"/>
                  <a:gd name="T61" fmla="*/ 251 h 1110"/>
                  <a:gd name="T62" fmla="*/ 524 w 1012"/>
                  <a:gd name="T63" fmla="*/ 262 h 1110"/>
                  <a:gd name="T64" fmla="*/ 505 w 1012"/>
                  <a:gd name="T65" fmla="*/ 303 h 1110"/>
                  <a:gd name="T66" fmla="*/ 461 w 1012"/>
                  <a:gd name="T67" fmla="*/ 362 h 1110"/>
                  <a:gd name="T68" fmla="*/ 415 w 1012"/>
                  <a:gd name="T69" fmla="*/ 436 h 1110"/>
                  <a:gd name="T70" fmla="*/ 378 w 1012"/>
                  <a:gd name="T71" fmla="*/ 511 h 1110"/>
                  <a:gd name="T72" fmla="*/ 356 w 1012"/>
                  <a:gd name="T73" fmla="*/ 555 h 1110"/>
                  <a:gd name="T74" fmla="*/ 285 w 1012"/>
                  <a:gd name="T75" fmla="*/ 618 h 1110"/>
                  <a:gd name="T76" fmla="*/ 326 w 1012"/>
                  <a:gd name="T77" fmla="*/ 625 h 1110"/>
                  <a:gd name="T78" fmla="*/ 263 w 1012"/>
                  <a:gd name="T79" fmla="*/ 637 h 1110"/>
                  <a:gd name="T80" fmla="*/ 204 w 1012"/>
                  <a:gd name="T81" fmla="*/ 674 h 1110"/>
                  <a:gd name="T82" fmla="*/ 154 w 1012"/>
                  <a:gd name="T83" fmla="*/ 677 h 1110"/>
                  <a:gd name="T84" fmla="*/ 113 w 1012"/>
                  <a:gd name="T85" fmla="*/ 705 h 1110"/>
                  <a:gd name="T86" fmla="*/ 87 w 1012"/>
                  <a:gd name="T87" fmla="*/ 733 h 1110"/>
                  <a:gd name="T88" fmla="*/ 35 w 1012"/>
                  <a:gd name="T89" fmla="*/ 767 h 1110"/>
                  <a:gd name="T90" fmla="*/ 20 w 1012"/>
                  <a:gd name="T91" fmla="*/ 889 h 1110"/>
                  <a:gd name="T92" fmla="*/ 41 w 1012"/>
                  <a:gd name="T93" fmla="*/ 917 h 1110"/>
                  <a:gd name="T94" fmla="*/ 20 w 1012"/>
                  <a:gd name="T95" fmla="*/ 971 h 1110"/>
                  <a:gd name="T96" fmla="*/ 33 w 1012"/>
                  <a:gd name="T97" fmla="*/ 1003 h 1110"/>
                  <a:gd name="T98" fmla="*/ 0 w 1012"/>
                  <a:gd name="T99" fmla="*/ 1030 h 1110"/>
                  <a:gd name="T100" fmla="*/ 85 w 1012"/>
                  <a:gd name="T101" fmla="*/ 1110 h 1110"/>
                  <a:gd name="T102" fmla="*/ 209 w 1012"/>
                  <a:gd name="T103" fmla="*/ 1019 h 1110"/>
                  <a:gd name="T104" fmla="*/ 254 w 1012"/>
                  <a:gd name="T105" fmla="*/ 967 h 1110"/>
                  <a:gd name="T106" fmla="*/ 263 w 1012"/>
                  <a:gd name="T107" fmla="*/ 1045 h 1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2"/>
                  <a:gd name="T163" fmla="*/ 0 h 1110"/>
                  <a:gd name="T164" fmla="*/ 1012 w 1012"/>
                  <a:gd name="T165" fmla="*/ 1110 h 11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2" h="1110">
                    <a:moveTo>
                      <a:pt x="271" y="1045"/>
                    </a:moveTo>
                    <a:lnTo>
                      <a:pt x="274" y="1043"/>
                    </a:lnTo>
                    <a:lnTo>
                      <a:pt x="285" y="1040"/>
                    </a:lnTo>
                    <a:lnTo>
                      <a:pt x="293" y="1028"/>
                    </a:lnTo>
                    <a:lnTo>
                      <a:pt x="297" y="1014"/>
                    </a:lnTo>
                    <a:lnTo>
                      <a:pt x="300" y="1006"/>
                    </a:lnTo>
                    <a:lnTo>
                      <a:pt x="297" y="984"/>
                    </a:lnTo>
                    <a:lnTo>
                      <a:pt x="300" y="969"/>
                    </a:lnTo>
                    <a:lnTo>
                      <a:pt x="311" y="962"/>
                    </a:lnTo>
                    <a:lnTo>
                      <a:pt x="337" y="951"/>
                    </a:lnTo>
                    <a:lnTo>
                      <a:pt x="341" y="939"/>
                    </a:lnTo>
                    <a:lnTo>
                      <a:pt x="337" y="902"/>
                    </a:lnTo>
                    <a:lnTo>
                      <a:pt x="334" y="895"/>
                    </a:lnTo>
                    <a:lnTo>
                      <a:pt x="334" y="873"/>
                    </a:lnTo>
                    <a:lnTo>
                      <a:pt x="326" y="865"/>
                    </a:lnTo>
                    <a:lnTo>
                      <a:pt x="330" y="847"/>
                    </a:lnTo>
                    <a:lnTo>
                      <a:pt x="337" y="847"/>
                    </a:lnTo>
                    <a:lnTo>
                      <a:pt x="356" y="836"/>
                    </a:lnTo>
                    <a:lnTo>
                      <a:pt x="341" y="802"/>
                    </a:lnTo>
                    <a:lnTo>
                      <a:pt x="334" y="791"/>
                    </a:lnTo>
                    <a:lnTo>
                      <a:pt x="334" y="788"/>
                    </a:lnTo>
                    <a:lnTo>
                      <a:pt x="334" y="759"/>
                    </a:lnTo>
                    <a:lnTo>
                      <a:pt x="345" y="737"/>
                    </a:lnTo>
                    <a:lnTo>
                      <a:pt x="348" y="714"/>
                    </a:lnTo>
                    <a:lnTo>
                      <a:pt x="352" y="688"/>
                    </a:lnTo>
                    <a:lnTo>
                      <a:pt x="348" y="666"/>
                    </a:lnTo>
                    <a:lnTo>
                      <a:pt x="356" y="651"/>
                    </a:lnTo>
                    <a:lnTo>
                      <a:pt x="360" y="640"/>
                    </a:lnTo>
                    <a:lnTo>
                      <a:pt x="382" y="625"/>
                    </a:lnTo>
                    <a:lnTo>
                      <a:pt x="404" y="618"/>
                    </a:lnTo>
                    <a:lnTo>
                      <a:pt x="423" y="625"/>
                    </a:lnTo>
                    <a:lnTo>
                      <a:pt x="430" y="629"/>
                    </a:lnTo>
                    <a:lnTo>
                      <a:pt x="442" y="614"/>
                    </a:lnTo>
                    <a:lnTo>
                      <a:pt x="442" y="596"/>
                    </a:lnTo>
                    <a:lnTo>
                      <a:pt x="430" y="562"/>
                    </a:lnTo>
                    <a:lnTo>
                      <a:pt x="426" y="548"/>
                    </a:lnTo>
                    <a:lnTo>
                      <a:pt x="430" y="540"/>
                    </a:lnTo>
                    <a:lnTo>
                      <a:pt x="437" y="540"/>
                    </a:lnTo>
                    <a:lnTo>
                      <a:pt x="446" y="529"/>
                    </a:lnTo>
                    <a:lnTo>
                      <a:pt x="450" y="507"/>
                    </a:lnTo>
                    <a:lnTo>
                      <a:pt x="453" y="477"/>
                    </a:lnTo>
                    <a:lnTo>
                      <a:pt x="457" y="448"/>
                    </a:lnTo>
                    <a:lnTo>
                      <a:pt x="468" y="436"/>
                    </a:lnTo>
                    <a:lnTo>
                      <a:pt x="490" y="422"/>
                    </a:lnTo>
                    <a:lnTo>
                      <a:pt x="505" y="414"/>
                    </a:lnTo>
                    <a:lnTo>
                      <a:pt x="509" y="392"/>
                    </a:lnTo>
                    <a:lnTo>
                      <a:pt x="516" y="377"/>
                    </a:lnTo>
                    <a:lnTo>
                      <a:pt x="535" y="362"/>
                    </a:lnTo>
                    <a:lnTo>
                      <a:pt x="539" y="351"/>
                    </a:lnTo>
                    <a:lnTo>
                      <a:pt x="535" y="340"/>
                    </a:lnTo>
                    <a:lnTo>
                      <a:pt x="535" y="325"/>
                    </a:lnTo>
                    <a:lnTo>
                      <a:pt x="550" y="314"/>
                    </a:lnTo>
                    <a:lnTo>
                      <a:pt x="568" y="281"/>
                    </a:lnTo>
                    <a:lnTo>
                      <a:pt x="581" y="284"/>
                    </a:lnTo>
                    <a:lnTo>
                      <a:pt x="603" y="266"/>
                    </a:lnTo>
                    <a:lnTo>
                      <a:pt x="600" y="251"/>
                    </a:lnTo>
                    <a:lnTo>
                      <a:pt x="614" y="236"/>
                    </a:lnTo>
                    <a:lnTo>
                      <a:pt x="622" y="240"/>
                    </a:lnTo>
                    <a:lnTo>
                      <a:pt x="637" y="236"/>
                    </a:lnTo>
                    <a:lnTo>
                      <a:pt x="659" y="240"/>
                    </a:lnTo>
                    <a:lnTo>
                      <a:pt x="688" y="214"/>
                    </a:lnTo>
                    <a:lnTo>
                      <a:pt x="685" y="199"/>
                    </a:lnTo>
                    <a:lnTo>
                      <a:pt x="688" y="192"/>
                    </a:lnTo>
                    <a:lnTo>
                      <a:pt x="681" y="188"/>
                    </a:lnTo>
                    <a:lnTo>
                      <a:pt x="696" y="174"/>
                    </a:lnTo>
                    <a:lnTo>
                      <a:pt x="718" y="171"/>
                    </a:lnTo>
                    <a:lnTo>
                      <a:pt x="733" y="192"/>
                    </a:lnTo>
                    <a:lnTo>
                      <a:pt x="759" y="221"/>
                    </a:lnTo>
                    <a:lnTo>
                      <a:pt x="770" y="221"/>
                    </a:lnTo>
                    <a:lnTo>
                      <a:pt x="785" y="210"/>
                    </a:lnTo>
                    <a:lnTo>
                      <a:pt x="796" y="207"/>
                    </a:lnTo>
                    <a:lnTo>
                      <a:pt x="803" y="210"/>
                    </a:lnTo>
                    <a:lnTo>
                      <a:pt x="815" y="221"/>
                    </a:lnTo>
                    <a:lnTo>
                      <a:pt x="829" y="225"/>
                    </a:lnTo>
                    <a:lnTo>
                      <a:pt x="833" y="221"/>
                    </a:lnTo>
                    <a:lnTo>
                      <a:pt x="840" y="207"/>
                    </a:lnTo>
                    <a:lnTo>
                      <a:pt x="844" y="199"/>
                    </a:lnTo>
                    <a:lnTo>
                      <a:pt x="859" y="174"/>
                    </a:lnTo>
                    <a:lnTo>
                      <a:pt x="863" y="171"/>
                    </a:lnTo>
                    <a:lnTo>
                      <a:pt x="859" y="133"/>
                    </a:lnTo>
                    <a:lnTo>
                      <a:pt x="878" y="115"/>
                    </a:lnTo>
                    <a:lnTo>
                      <a:pt x="885" y="119"/>
                    </a:lnTo>
                    <a:lnTo>
                      <a:pt x="907" y="96"/>
                    </a:lnTo>
                    <a:lnTo>
                      <a:pt x="926" y="119"/>
                    </a:lnTo>
                    <a:lnTo>
                      <a:pt x="933" y="126"/>
                    </a:lnTo>
                    <a:lnTo>
                      <a:pt x="944" y="122"/>
                    </a:lnTo>
                    <a:lnTo>
                      <a:pt x="952" y="133"/>
                    </a:lnTo>
                    <a:lnTo>
                      <a:pt x="952" y="141"/>
                    </a:lnTo>
                    <a:lnTo>
                      <a:pt x="960" y="148"/>
                    </a:lnTo>
                    <a:lnTo>
                      <a:pt x="960" y="159"/>
                    </a:lnTo>
                    <a:lnTo>
                      <a:pt x="971" y="145"/>
                    </a:lnTo>
                    <a:lnTo>
                      <a:pt x="990" y="130"/>
                    </a:lnTo>
                    <a:lnTo>
                      <a:pt x="1001" y="107"/>
                    </a:lnTo>
                    <a:lnTo>
                      <a:pt x="993" y="104"/>
                    </a:lnTo>
                    <a:lnTo>
                      <a:pt x="982" y="115"/>
                    </a:lnTo>
                    <a:lnTo>
                      <a:pt x="979" y="96"/>
                    </a:lnTo>
                    <a:lnTo>
                      <a:pt x="971" y="93"/>
                    </a:lnTo>
                    <a:lnTo>
                      <a:pt x="968" y="82"/>
                    </a:lnTo>
                    <a:lnTo>
                      <a:pt x="997" y="59"/>
                    </a:lnTo>
                    <a:lnTo>
                      <a:pt x="1008" y="63"/>
                    </a:lnTo>
                    <a:lnTo>
                      <a:pt x="1012" y="48"/>
                    </a:lnTo>
                    <a:lnTo>
                      <a:pt x="1005" y="44"/>
                    </a:lnTo>
                    <a:lnTo>
                      <a:pt x="986" y="37"/>
                    </a:lnTo>
                    <a:lnTo>
                      <a:pt x="975" y="33"/>
                    </a:lnTo>
                    <a:lnTo>
                      <a:pt x="960" y="19"/>
                    </a:lnTo>
                    <a:lnTo>
                      <a:pt x="944" y="15"/>
                    </a:lnTo>
                    <a:lnTo>
                      <a:pt x="929" y="30"/>
                    </a:lnTo>
                    <a:lnTo>
                      <a:pt x="922" y="41"/>
                    </a:lnTo>
                    <a:lnTo>
                      <a:pt x="907" y="30"/>
                    </a:lnTo>
                    <a:lnTo>
                      <a:pt x="915" y="22"/>
                    </a:lnTo>
                    <a:lnTo>
                      <a:pt x="918" y="4"/>
                    </a:lnTo>
                    <a:lnTo>
                      <a:pt x="915" y="0"/>
                    </a:lnTo>
                    <a:lnTo>
                      <a:pt x="896" y="0"/>
                    </a:lnTo>
                    <a:lnTo>
                      <a:pt x="892" y="7"/>
                    </a:lnTo>
                    <a:lnTo>
                      <a:pt x="889" y="19"/>
                    </a:lnTo>
                    <a:lnTo>
                      <a:pt x="892" y="30"/>
                    </a:lnTo>
                    <a:lnTo>
                      <a:pt x="878" y="44"/>
                    </a:lnTo>
                    <a:lnTo>
                      <a:pt x="866" y="22"/>
                    </a:lnTo>
                    <a:lnTo>
                      <a:pt x="855" y="26"/>
                    </a:lnTo>
                    <a:lnTo>
                      <a:pt x="852" y="44"/>
                    </a:lnTo>
                    <a:lnTo>
                      <a:pt x="844" y="70"/>
                    </a:lnTo>
                    <a:lnTo>
                      <a:pt x="826" y="89"/>
                    </a:lnTo>
                    <a:lnTo>
                      <a:pt x="815" y="67"/>
                    </a:lnTo>
                    <a:lnTo>
                      <a:pt x="833" y="52"/>
                    </a:lnTo>
                    <a:lnTo>
                      <a:pt x="837" y="30"/>
                    </a:lnTo>
                    <a:lnTo>
                      <a:pt x="826" y="30"/>
                    </a:lnTo>
                    <a:lnTo>
                      <a:pt x="807" y="30"/>
                    </a:lnTo>
                    <a:lnTo>
                      <a:pt x="792" y="52"/>
                    </a:lnTo>
                    <a:lnTo>
                      <a:pt x="774" y="82"/>
                    </a:lnTo>
                    <a:lnTo>
                      <a:pt x="781" y="96"/>
                    </a:lnTo>
                    <a:lnTo>
                      <a:pt x="770" y="104"/>
                    </a:lnTo>
                    <a:lnTo>
                      <a:pt x="755" y="93"/>
                    </a:lnTo>
                    <a:lnTo>
                      <a:pt x="740" y="100"/>
                    </a:lnTo>
                    <a:lnTo>
                      <a:pt x="744" y="115"/>
                    </a:lnTo>
                    <a:lnTo>
                      <a:pt x="726" y="115"/>
                    </a:lnTo>
                    <a:lnTo>
                      <a:pt x="714" y="119"/>
                    </a:lnTo>
                    <a:lnTo>
                      <a:pt x="700" y="137"/>
                    </a:lnTo>
                    <a:lnTo>
                      <a:pt x="681" y="133"/>
                    </a:lnTo>
                    <a:lnTo>
                      <a:pt x="681" y="145"/>
                    </a:lnTo>
                    <a:lnTo>
                      <a:pt x="666" y="133"/>
                    </a:lnTo>
                    <a:lnTo>
                      <a:pt x="648" y="141"/>
                    </a:lnTo>
                    <a:lnTo>
                      <a:pt x="644" y="156"/>
                    </a:lnTo>
                    <a:lnTo>
                      <a:pt x="629" y="159"/>
                    </a:lnTo>
                    <a:lnTo>
                      <a:pt x="618" y="145"/>
                    </a:lnTo>
                    <a:lnTo>
                      <a:pt x="596" y="148"/>
                    </a:lnTo>
                    <a:lnTo>
                      <a:pt x="574" y="156"/>
                    </a:lnTo>
                    <a:lnTo>
                      <a:pt x="574" y="178"/>
                    </a:lnTo>
                    <a:lnTo>
                      <a:pt x="588" y="182"/>
                    </a:lnTo>
                    <a:lnTo>
                      <a:pt x="588" y="188"/>
                    </a:lnTo>
                    <a:lnTo>
                      <a:pt x="588" y="203"/>
                    </a:lnTo>
                    <a:lnTo>
                      <a:pt x="577" y="199"/>
                    </a:lnTo>
                    <a:lnTo>
                      <a:pt x="564" y="207"/>
                    </a:lnTo>
                    <a:lnTo>
                      <a:pt x="568" y="221"/>
                    </a:lnTo>
                    <a:lnTo>
                      <a:pt x="581" y="233"/>
                    </a:lnTo>
                    <a:lnTo>
                      <a:pt x="581" y="251"/>
                    </a:lnTo>
                    <a:lnTo>
                      <a:pt x="568" y="244"/>
                    </a:lnTo>
                    <a:lnTo>
                      <a:pt x="557" y="247"/>
                    </a:lnTo>
                    <a:lnTo>
                      <a:pt x="557" y="262"/>
                    </a:lnTo>
                    <a:lnTo>
                      <a:pt x="539" y="262"/>
                    </a:lnTo>
                    <a:lnTo>
                      <a:pt x="524" y="262"/>
                    </a:lnTo>
                    <a:lnTo>
                      <a:pt x="520" y="273"/>
                    </a:lnTo>
                    <a:lnTo>
                      <a:pt x="516" y="281"/>
                    </a:lnTo>
                    <a:lnTo>
                      <a:pt x="505" y="284"/>
                    </a:lnTo>
                    <a:lnTo>
                      <a:pt x="501" y="292"/>
                    </a:lnTo>
                    <a:lnTo>
                      <a:pt x="505" y="303"/>
                    </a:lnTo>
                    <a:lnTo>
                      <a:pt x="483" y="310"/>
                    </a:lnTo>
                    <a:lnTo>
                      <a:pt x="498" y="325"/>
                    </a:lnTo>
                    <a:lnTo>
                      <a:pt x="501" y="333"/>
                    </a:lnTo>
                    <a:lnTo>
                      <a:pt x="487" y="344"/>
                    </a:lnTo>
                    <a:lnTo>
                      <a:pt x="461" y="362"/>
                    </a:lnTo>
                    <a:lnTo>
                      <a:pt x="442" y="377"/>
                    </a:lnTo>
                    <a:lnTo>
                      <a:pt x="430" y="399"/>
                    </a:lnTo>
                    <a:lnTo>
                      <a:pt x="411" y="414"/>
                    </a:lnTo>
                    <a:lnTo>
                      <a:pt x="411" y="425"/>
                    </a:lnTo>
                    <a:lnTo>
                      <a:pt x="415" y="436"/>
                    </a:lnTo>
                    <a:lnTo>
                      <a:pt x="400" y="448"/>
                    </a:lnTo>
                    <a:lnTo>
                      <a:pt x="404" y="462"/>
                    </a:lnTo>
                    <a:lnTo>
                      <a:pt x="389" y="488"/>
                    </a:lnTo>
                    <a:lnTo>
                      <a:pt x="378" y="492"/>
                    </a:lnTo>
                    <a:lnTo>
                      <a:pt x="378" y="511"/>
                    </a:lnTo>
                    <a:lnTo>
                      <a:pt x="386" y="522"/>
                    </a:lnTo>
                    <a:lnTo>
                      <a:pt x="374" y="533"/>
                    </a:lnTo>
                    <a:lnTo>
                      <a:pt x="367" y="525"/>
                    </a:lnTo>
                    <a:lnTo>
                      <a:pt x="352" y="533"/>
                    </a:lnTo>
                    <a:lnTo>
                      <a:pt x="356" y="555"/>
                    </a:lnTo>
                    <a:lnTo>
                      <a:pt x="341" y="562"/>
                    </a:lnTo>
                    <a:lnTo>
                      <a:pt x="319" y="566"/>
                    </a:lnTo>
                    <a:lnTo>
                      <a:pt x="304" y="585"/>
                    </a:lnTo>
                    <a:lnTo>
                      <a:pt x="300" y="603"/>
                    </a:lnTo>
                    <a:lnTo>
                      <a:pt x="285" y="618"/>
                    </a:lnTo>
                    <a:lnTo>
                      <a:pt x="285" y="629"/>
                    </a:lnTo>
                    <a:lnTo>
                      <a:pt x="304" y="614"/>
                    </a:lnTo>
                    <a:lnTo>
                      <a:pt x="326" y="599"/>
                    </a:lnTo>
                    <a:lnTo>
                      <a:pt x="334" y="603"/>
                    </a:lnTo>
                    <a:lnTo>
                      <a:pt x="326" y="625"/>
                    </a:lnTo>
                    <a:lnTo>
                      <a:pt x="308" y="637"/>
                    </a:lnTo>
                    <a:lnTo>
                      <a:pt x="289" y="633"/>
                    </a:lnTo>
                    <a:lnTo>
                      <a:pt x="293" y="648"/>
                    </a:lnTo>
                    <a:lnTo>
                      <a:pt x="267" y="659"/>
                    </a:lnTo>
                    <a:lnTo>
                      <a:pt x="263" y="637"/>
                    </a:lnTo>
                    <a:lnTo>
                      <a:pt x="252" y="629"/>
                    </a:lnTo>
                    <a:lnTo>
                      <a:pt x="237" y="651"/>
                    </a:lnTo>
                    <a:lnTo>
                      <a:pt x="222" y="651"/>
                    </a:lnTo>
                    <a:lnTo>
                      <a:pt x="206" y="655"/>
                    </a:lnTo>
                    <a:lnTo>
                      <a:pt x="204" y="674"/>
                    </a:lnTo>
                    <a:lnTo>
                      <a:pt x="196" y="677"/>
                    </a:lnTo>
                    <a:lnTo>
                      <a:pt x="196" y="687"/>
                    </a:lnTo>
                    <a:lnTo>
                      <a:pt x="187" y="683"/>
                    </a:lnTo>
                    <a:lnTo>
                      <a:pt x="174" y="675"/>
                    </a:lnTo>
                    <a:lnTo>
                      <a:pt x="154" y="677"/>
                    </a:lnTo>
                    <a:lnTo>
                      <a:pt x="154" y="688"/>
                    </a:lnTo>
                    <a:lnTo>
                      <a:pt x="156" y="698"/>
                    </a:lnTo>
                    <a:lnTo>
                      <a:pt x="148" y="701"/>
                    </a:lnTo>
                    <a:lnTo>
                      <a:pt x="130" y="692"/>
                    </a:lnTo>
                    <a:lnTo>
                      <a:pt x="113" y="705"/>
                    </a:lnTo>
                    <a:lnTo>
                      <a:pt x="117" y="716"/>
                    </a:lnTo>
                    <a:lnTo>
                      <a:pt x="115" y="724"/>
                    </a:lnTo>
                    <a:lnTo>
                      <a:pt x="98" y="716"/>
                    </a:lnTo>
                    <a:lnTo>
                      <a:pt x="93" y="726"/>
                    </a:lnTo>
                    <a:lnTo>
                      <a:pt x="87" y="733"/>
                    </a:lnTo>
                    <a:lnTo>
                      <a:pt x="67" y="729"/>
                    </a:lnTo>
                    <a:lnTo>
                      <a:pt x="56" y="731"/>
                    </a:lnTo>
                    <a:lnTo>
                      <a:pt x="54" y="746"/>
                    </a:lnTo>
                    <a:lnTo>
                      <a:pt x="46" y="750"/>
                    </a:lnTo>
                    <a:lnTo>
                      <a:pt x="35" y="767"/>
                    </a:lnTo>
                    <a:lnTo>
                      <a:pt x="37" y="788"/>
                    </a:lnTo>
                    <a:lnTo>
                      <a:pt x="33" y="817"/>
                    </a:lnTo>
                    <a:lnTo>
                      <a:pt x="28" y="847"/>
                    </a:lnTo>
                    <a:lnTo>
                      <a:pt x="24" y="875"/>
                    </a:lnTo>
                    <a:lnTo>
                      <a:pt x="20" y="889"/>
                    </a:lnTo>
                    <a:lnTo>
                      <a:pt x="30" y="902"/>
                    </a:lnTo>
                    <a:lnTo>
                      <a:pt x="46" y="891"/>
                    </a:lnTo>
                    <a:lnTo>
                      <a:pt x="57" y="897"/>
                    </a:lnTo>
                    <a:lnTo>
                      <a:pt x="57" y="908"/>
                    </a:lnTo>
                    <a:lnTo>
                      <a:pt x="41" y="917"/>
                    </a:lnTo>
                    <a:lnTo>
                      <a:pt x="39" y="936"/>
                    </a:lnTo>
                    <a:lnTo>
                      <a:pt x="35" y="945"/>
                    </a:lnTo>
                    <a:lnTo>
                      <a:pt x="19" y="943"/>
                    </a:lnTo>
                    <a:lnTo>
                      <a:pt x="13" y="965"/>
                    </a:lnTo>
                    <a:lnTo>
                      <a:pt x="20" y="971"/>
                    </a:lnTo>
                    <a:lnTo>
                      <a:pt x="35" y="967"/>
                    </a:lnTo>
                    <a:lnTo>
                      <a:pt x="43" y="977"/>
                    </a:lnTo>
                    <a:lnTo>
                      <a:pt x="44" y="982"/>
                    </a:lnTo>
                    <a:lnTo>
                      <a:pt x="32" y="990"/>
                    </a:lnTo>
                    <a:lnTo>
                      <a:pt x="33" y="1003"/>
                    </a:lnTo>
                    <a:lnTo>
                      <a:pt x="19" y="1006"/>
                    </a:lnTo>
                    <a:lnTo>
                      <a:pt x="9" y="999"/>
                    </a:lnTo>
                    <a:lnTo>
                      <a:pt x="11" y="1017"/>
                    </a:lnTo>
                    <a:lnTo>
                      <a:pt x="9" y="1030"/>
                    </a:lnTo>
                    <a:lnTo>
                      <a:pt x="0" y="1030"/>
                    </a:lnTo>
                    <a:lnTo>
                      <a:pt x="22" y="1053"/>
                    </a:lnTo>
                    <a:lnTo>
                      <a:pt x="33" y="1066"/>
                    </a:lnTo>
                    <a:lnTo>
                      <a:pt x="39" y="1084"/>
                    </a:lnTo>
                    <a:lnTo>
                      <a:pt x="61" y="1097"/>
                    </a:lnTo>
                    <a:lnTo>
                      <a:pt x="85" y="1110"/>
                    </a:lnTo>
                    <a:lnTo>
                      <a:pt x="108" y="1110"/>
                    </a:lnTo>
                    <a:lnTo>
                      <a:pt x="141" y="1088"/>
                    </a:lnTo>
                    <a:lnTo>
                      <a:pt x="174" y="1064"/>
                    </a:lnTo>
                    <a:lnTo>
                      <a:pt x="204" y="1023"/>
                    </a:lnTo>
                    <a:lnTo>
                      <a:pt x="209" y="1019"/>
                    </a:lnTo>
                    <a:lnTo>
                      <a:pt x="217" y="1032"/>
                    </a:lnTo>
                    <a:lnTo>
                      <a:pt x="232" y="1023"/>
                    </a:lnTo>
                    <a:lnTo>
                      <a:pt x="237" y="1008"/>
                    </a:lnTo>
                    <a:lnTo>
                      <a:pt x="239" y="990"/>
                    </a:lnTo>
                    <a:lnTo>
                      <a:pt x="254" y="967"/>
                    </a:lnTo>
                    <a:lnTo>
                      <a:pt x="248" y="993"/>
                    </a:lnTo>
                    <a:lnTo>
                      <a:pt x="256" y="997"/>
                    </a:lnTo>
                    <a:lnTo>
                      <a:pt x="252" y="1008"/>
                    </a:lnTo>
                    <a:lnTo>
                      <a:pt x="256" y="1028"/>
                    </a:lnTo>
                    <a:lnTo>
                      <a:pt x="263" y="1045"/>
                    </a:lnTo>
                    <a:lnTo>
                      <a:pt x="272" y="1040"/>
                    </a:lnTo>
                    <a:lnTo>
                      <a:pt x="271" y="1045"/>
                    </a:lnTo>
                    <a:close/>
                  </a:path>
                </a:pathLst>
              </a:custGeom>
              <a:grpFill/>
              <a:ln w="9525">
                <a:noFill/>
                <a:round/>
                <a:headEnd/>
                <a:tailEnd/>
              </a:ln>
            </p:spPr>
            <p:txBody>
              <a:bodyPr/>
              <a:lstStyle/>
              <a:p>
                <a:endParaRPr lang="de-DE"/>
              </a:p>
            </p:txBody>
          </p:sp>
          <p:sp>
            <p:nvSpPr>
              <p:cNvPr id="126" name="Freeform 39"/>
              <p:cNvSpPr>
                <a:spLocks noChangeAspect="1"/>
              </p:cNvSpPr>
              <p:nvPr/>
            </p:nvSpPr>
            <p:spPr bwMode="auto">
              <a:xfrm>
                <a:off x="1925" y="532"/>
                <a:ext cx="1012" cy="1110"/>
              </a:xfrm>
              <a:custGeom>
                <a:avLst/>
                <a:gdLst>
                  <a:gd name="T0" fmla="*/ 297 w 1012"/>
                  <a:gd name="T1" fmla="*/ 1014 h 1110"/>
                  <a:gd name="T2" fmla="*/ 337 w 1012"/>
                  <a:gd name="T3" fmla="*/ 951 h 1110"/>
                  <a:gd name="T4" fmla="*/ 326 w 1012"/>
                  <a:gd name="T5" fmla="*/ 865 h 1110"/>
                  <a:gd name="T6" fmla="*/ 334 w 1012"/>
                  <a:gd name="T7" fmla="*/ 791 h 1110"/>
                  <a:gd name="T8" fmla="*/ 352 w 1012"/>
                  <a:gd name="T9" fmla="*/ 688 h 1110"/>
                  <a:gd name="T10" fmla="*/ 404 w 1012"/>
                  <a:gd name="T11" fmla="*/ 618 h 1110"/>
                  <a:gd name="T12" fmla="*/ 430 w 1012"/>
                  <a:gd name="T13" fmla="*/ 562 h 1110"/>
                  <a:gd name="T14" fmla="*/ 450 w 1012"/>
                  <a:gd name="T15" fmla="*/ 507 h 1110"/>
                  <a:gd name="T16" fmla="*/ 505 w 1012"/>
                  <a:gd name="T17" fmla="*/ 414 h 1110"/>
                  <a:gd name="T18" fmla="*/ 535 w 1012"/>
                  <a:gd name="T19" fmla="*/ 340 h 1110"/>
                  <a:gd name="T20" fmla="*/ 603 w 1012"/>
                  <a:gd name="T21" fmla="*/ 266 h 1110"/>
                  <a:gd name="T22" fmla="*/ 659 w 1012"/>
                  <a:gd name="T23" fmla="*/ 240 h 1110"/>
                  <a:gd name="T24" fmla="*/ 696 w 1012"/>
                  <a:gd name="T25" fmla="*/ 174 h 1110"/>
                  <a:gd name="T26" fmla="*/ 785 w 1012"/>
                  <a:gd name="T27" fmla="*/ 210 h 1110"/>
                  <a:gd name="T28" fmla="*/ 833 w 1012"/>
                  <a:gd name="T29" fmla="*/ 221 h 1110"/>
                  <a:gd name="T30" fmla="*/ 859 w 1012"/>
                  <a:gd name="T31" fmla="*/ 133 h 1110"/>
                  <a:gd name="T32" fmla="*/ 933 w 1012"/>
                  <a:gd name="T33" fmla="*/ 126 h 1110"/>
                  <a:gd name="T34" fmla="*/ 960 w 1012"/>
                  <a:gd name="T35" fmla="*/ 159 h 1110"/>
                  <a:gd name="T36" fmla="*/ 982 w 1012"/>
                  <a:gd name="T37" fmla="*/ 115 h 1110"/>
                  <a:gd name="T38" fmla="*/ 1008 w 1012"/>
                  <a:gd name="T39" fmla="*/ 63 h 1110"/>
                  <a:gd name="T40" fmla="*/ 960 w 1012"/>
                  <a:gd name="T41" fmla="*/ 19 h 1110"/>
                  <a:gd name="T42" fmla="*/ 915 w 1012"/>
                  <a:gd name="T43" fmla="*/ 22 h 1110"/>
                  <a:gd name="T44" fmla="*/ 889 w 1012"/>
                  <a:gd name="T45" fmla="*/ 19 h 1110"/>
                  <a:gd name="T46" fmla="*/ 852 w 1012"/>
                  <a:gd name="T47" fmla="*/ 44 h 1110"/>
                  <a:gd name="T48" fmla="*/ 837 w 1012"/>
                  <a:gd name="T49" fmla="*/ 30 h 1110"/>
                  <a:gd name="T50" fmla="*/ 781 w 1012"/>
                  <a:gd name="T51" fmla="*/ 96 h 1110"/>
                  <a:gd name="T52" fmla="*/ 726 w 1012"/>
                  <a:gd name="T53" fmla="*/ 115 h 1110"/>
                  <a:gd name="T54" fmla="*/ 666 w 1012"/>
                  <a:gd name="T55" fmla="*/ 133 h 1110"/>
                  <a:gd name="T56" fmla="*/ 596 w 1012"/>
                  <a:gd name="T57" fmla="*/ 148 h 1110"/>
                  <a:gd name="T58" fmla="*/ 588 w 1012"/>
                  <a:gd name="T59" fmla="*/ 203 h 1110"/>
                  <a:gd name="T60" fmla="*/ 581 w 1012"/>
                  <a:gd name="T61" fmla="*/ 251 h 1110"/>
                  <a:gd name="T62" fmla="*/ 524 w 1012"/>
                  <a:gd name="T63" fmla="*/ 262 h 1110"/>
                  <a:gd name="T64" fmla="*/ 505 w 1012"/>
                  <a:gd name="T65" fmla="*/ 303 h 1110"/>
                  <a:gd name="T66" fmla="*/ 461 w 1012"/>
                  <a:gd name="T67" fmla="*/ 362 h 1110"/>
                  <a:gd name="T68" fmla="*/ 415 w 1012"/>
                  <a:gd name="T69" fmla="*/ 436 h 1110"/>
                  <a:gd name="T70" fmla="*/ 378 w 1012"/>
                  <a:gd name="T71" fmla="*/ 511 h 1110"/>
                  <a:gd name="T72" fmla="*/ 356 w 1012"/>
                  <a:gd name="T73" fmla="*/ 555 h 1110"/>
                  <a:gd name="T74" fmla="*/ 285 w 1012"/>
                  <a:gd name="T75" fmla="*/ 618 h 1110"/>
                  <a:gd name="T76" fmla="*/ 326 w 1012"/>
                  <a:gd name="T77" fmla="*/ 625 h 1110"/>
                  <a:gd name="T78" fmla="*/ 263 w 1012"/>
                  <a:gd name="T79" fmla="*/ 637 h 1110"/>
                  <a:gd name="T80" fmla="*/ 204 w 1012"/>
                  <a:gd name="T81" fmla="*/ 674 h 1110"/>
                  <a:gd name="T82" fmla="*/ 154 w 1012"/>
                  <a:gd name="T83" fmla="*/ 677 h 1110"/>
                  <a:gd name="T84" fmla="*/ 113 w 1012"/>
                  <a:gd name="T85" fmla="*/ 705 h 1110"/>
                  <a:gd name="T86" fmla="*/ 87 w 1012"/>
                  <a:gd name="T87" fmla="*/ 733 h 1110"/>
                  <a:gd name="T88" fmla="*/ 35 w 1012"/>
                  <a:gd name="T89" fmla="*/ 767 h 1110"/>
                  <a:gd name="T90" fmla="*/ 20 w 1012"/>
                  <a:gd name="T91" fmla="*/ 889 h 1110"/>
                  <a:gd name="T92" fmla="*/ 41 w 1012"/>
                  <a:gd name="T93" fmla="*/ 917 h 1110"/>
                  <a:gd name="T94" fmla="*/ 20 w 1012"/>
                  <a:gd name="T95" fmla="*/ 971 h 1110"/>
                  <a:gd name="T96" fmla="*/ 33 w 1012"/>
                  <a:gd name="T97" fmla="*/ 1003 h 1110"/>
                  <a:gd name="T98" fmla="*/ 0 w 1012"/>
                  <a:gd name="T99" fmla="*/ 1030 h 1110"/>
                  <a:gd name="T100" fmla="*/ 85 w 1012"/>
                  <a:gd name="T101" fmla="*/ 1110 h 1110"/>
                  <a:gd name="T102" fmla="*/ 209 w 1012"/>
                  <a:gd name="T103" fmla="*/ 1019 h 1110"/>
                  <a:gd name="T104" fmla="*/ 254 w 1012"/>
                  <a:gd name="T105" fmla="*/ 967 h 1110"/>
                  <a:gd name="T106" fmla="*/ 263 w 1012"/>
                  <a:gd name="T107" fmla="*/ 1045 h 11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2"/>
                  <a:gd name="T163" fmla="*/ 0 h 1110"/>
                  <a:gd name="T164" fmla="*/ 1012 w 1012"/>
                  <a:gd name="T165" fmla="*/ 1110 h 11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2" h="1110">
                    <a:moveTo>
                      <a:pt x="271" y="1045"/>
                    </a:moveTo>
                    <a:lnTo>
                      <a:pt x="274" y="1043"/>
                    </a:lnTo>
                    <a:lnTo>
                      <a:pt x="285" y="1040"/>
                    </a:lnTo>
                    <a:lnTo>
                      <a:pt x="293" y="1028"/>
                    </a:lnTo>
                    <a:lnTo>
                      <a:pt x="297" y="1014"/>
                    </a:lnTo>
                    <a:lnTo>
                      <a:pt x="300" y="1006"/>
                    </a:lnTo>
                    <a:lnTo>
                      <a:pt x="297" y="984"/>
                    </a:lnTo>
                    <a:lnTo>
                      <a:pt x="300" y="969"/>
                    </a:lnTo>
                    <a:lnTo>
                      <a:pt x="311" y="962"/>
                    </a:lnTo>
                    <a:lnTo>
                      <a:pt x="337" y="951"/>
                    </a:lnTo>
                    <a:lnTo>
                      <a:pt x="341" y="939"/>
                    </a:lnTo>
                    <a:lnTo>
                      <a:pt x="337" y="902"/>
                    </a:lnTo>
                    <a:lnTo>
                      <a:pt x="334" y="895"/>
                    </a:lnTo>
                    <a:lnTo>
                      <a:pt x="334" y="873"/>
                    </a:lnTo>
                    <a:lnTo>
                      <a:pt x="326" y="865"/>
                    </a:lnTo>
                    <a:lnTo>
                      <a:pt x="330" y="847"/>
                    </a:lnTo>
                    <a:lnTo>
                      <a:pt x="337" y="847"/>
                    </a:lnTo>
                    <a:lnTo>
                      <a:pt x="356" y="836"/>
                    </a:lnTo>
                    <a:lnTo>
                      <a:pt x="341" y="802"/>
                    </a:lnTo>
                    <a:lnTo>
                      <a:pt x="334" y="791"/>
                    </a:lnTo>
                    <a:lnTo>
                      <a:pt x="334" y="788"/>
                    </a:lnTo>
                    <a:lnTo>
                      <a:pt x="334" y="759"/>
                    </a:lnTo>
                    <a:lnTo>
                      <a:pt x="345" y="737"/>
                    </a:lnTo>
                    <a:lnTo>
                      <a:pt x="348" y="714"/>
                    </a:lnTo>
                    <a:lnTo>
                      <a:pt x="352" y="688"/>
                    </a:lnTo>
                    <a:lnTo>
                      <a:pt x="348" y="666"/>
                    </a:lnTo>
                    <a:lnTo>
                      <a:pt x="356" y="651"/>
                    </a:lnTo>
                    <a:lnTo>
                      <a:pt x="360" y="640"/>
                    </a:lnTo>
                    <a:lnTo>
                      <a:pt x="382" y="625"/>
                    </a:lnTo>
                    <a:lnTo>
                      <a:pt x="404" y="618"/>
                    </a:lnTo>
                    <a:lnTo>
                      <a:pt x="423" y="625"/>
                    </a:lnTo>
                    <a:lnTo>
                      <a:pt x="430" y="629"/>
                    </a:lnTo>
                    <a:lnTo>
                      <a:pt x="442" y="614"/>
                    </a:lnTo>
                    <a:lnTo>
                      <a:pt x="442" y="596"/>
                    </a:lnTo>
                    <a:lnTo>
                      <a:pt x="430" y="562"/>
                    </a:lnTo>
                    <a:lnTo>
                      <a:pt x="426" y="548"/>
                    </a:lnTo>
                    <a:lnTo>
                      <a:pt x="430" y="540"/>
                    </a:lnTo>
                    <a:lnTo>
                      <a:pt x="437" y="540"/>
                    </a:lnTo>
                    <a:lnTo>
                      <a:pt x="446" y="529"/>
                    </a:lnTo>
                    <a:lnTo>
                      <a:pt x="450" y="507"/>
                    </a:lnTo>
                    <a:lnTo>
                      <a:pt x="453" y="477"/>
                    </a:lnTo>
                    <a:lnTo>
                      <a:pt x="457" y="448"/>
                    </a:lnTo>
                    <a:lnTo>
                      <a:pt x="468" y="436"/>
                    </a:lnTo>
                    <a:lnTo>
                      <a:pt x="490" y="422"/>
                    </a:lnTo>
                    <a:lnTo>
                      <a:pt x="505" y="414"/>
                    </a:lnTo>
                    <a:lnTo>
                      <a:pt x="509" y="392"/>
                    </a:lnTo>
                    <a:lnTo>
                      <a:pt x="516" y="377"/>
                    </a:lnTo>
                    <a:lnTo>
                      <a:pt x="535" y="362"/>
                    </a:lnTo>
                    <a:lnTo>
                      <a:pt x="539" y="351"/>
                    </a:lnTo>
                    <a:lnTo>
                      <a:pt x="535" y="340"/>
                    </a:lnTo>
                    <a:lnTo>
                      <a:pt x="535" y="325"/>
                    </a:lnTo>
                    <a:lnTo>
                      <a:pt x="550" y="314"/>
                    </a:lnTo>
                    <a:lnTo>
                      <a:pt x="568" y="281"/>
                    </a:lnTo>
                    <a:lnTo>
                      <a:pt x="581" y="284"/>
                    </a:lnTo>
                    <a:lnTo>
                      <a:pt x="603" y="266"/>
                    </a:lnTo>
                    <a:lnTo>
                      <a:pt x="600" y="251"/>
                    </a:lnTo>
                    <a:lnTo>
                      <a:pt x="614" y="236"/>
                    </a:lnTo>
                    <a:lnTo>
                      <a:pt x="622" y="240"/>
                    </a:lnTo>
                    <a:lnTo>
                      <a:pt x="637" y="236"/>
                    </a:lnTo>
                    <a:lnTo>
                      <a:pt x="659" y="240"/>
                    </a:lnTo>
                    <a:lnTo>
                      <a:pt x="688" y="214"/>
                    </a:lnTo>
                    <a:lnTo>
                      <a:pt x="685" y="199"/>
                    </a:lnTo>
                    <a:lnTo>
                      <a:pt x="688" y="192"/>
                    </a:lnTo>
                    <a:lnTo>
                      <a:pt x="681" y="188"/>
                    </a:lnTo>
                    <a:lnTo>
                      <a:pt x="696" y="174"/>
                    </a:lnTo>
                    <a:lnTo>
                      <a:pt x="718" y="171"/>
                    </a:lnTo>
                    <a:lnTo>
                      <a:pt x="733" y="192"/>
                    </a:lnTo>
                    <a:lnTo>
                      <a:pt x="759" y="221"/>
                    </a:lnTo>
                    <a:lnTo>
                      <a:pt x="770" y="221"/>
                    </a:lnTo>
                    <a:lnTo>
                      <a:pt x="785" y="210"/>
                    </a:lnTo>
                    <a:lnTo>
                      <a:pt x="796" y="207"/>
                    </a:lnTo>
                    <a:lnTo>
                      <a:pt x="803" y="210"/>
                    </a:lnTo>
                    <a:lnTo>
                      <a:pt x="815" y="221"/>
                    </a:lnTo>
                    <a:lnTo>
                      <a:pt x="829" y="225"/>
                    </a:lnTo>
                    <a:lnTo>
                      <a:pt x="833" y="221"/>
                    </a:lnTo>
                    <a:lnTo>
                      <a:pt x="840" y="207"/>
                    </a:lnTo>
                    <a:lnTo>
                      <a:pt x="844" y="199"/>
                    </a:lnTo>
                    <a:lnTo>
                      <a:pt x="859" y="174"/>
                    </a:lnTo>
                    <a:lnTo>
                      <a:pt x="863" y="171"/>
                    </a:lnTo>
                    <a:lnTo>
                      <a:pt x="859" y="133"/>
                    </a:lnTo>
                    <a:lnTo>
                      <a:pt x="878" y="115"/>
                    </a:lnTo>
                    <a:lnTo>
                      <a:pt x="885" y="119"/>
                    </a:lnTo>
                    <a:lnTo>
                      <a:pt x="907" y="96"/>
                    </a:lnTo>
                    <a:lnTo>
                      <a:pt x="926" y="119"/>
                    </a:lnTo>
                    <a:lnTo>
                      <a:pt x="933" y="126"/>
                    </a:lnTo>
                    <a:lnTo>
                      <a:pt x="944" y="122"/>
                    </a:lnTo>
                    <a:lnTo>
                      <a:pt x="952" y="133"/>
                    </a:lnTo>
                    <a:lnTo>
                      <a:pt x="952" y="141"/>
                    </a:lnTo>
                    <a:lnTo>
                      <a:pt x="960" y="148"/>
                    </a:lnTo>
                    <a:lnTo>
                      <a:pt x="960" y="159"/>
                    </a:lnTo>
                    <a:lnTo>
                      <a:pt x="971" y="145"/>
                    </a:lnTo>
                    <a:lnTo>
                      <a:pt x="990" y="130"/>
                    </a:lnTo>
                    <a:lnTo>
                      <a:pt x="1001" y="107"/>
                    </a:lnTo>
                    <a:lnTo>
                      <a:pt x="993" y="104"/>
                    </a:lnTo>
                    <a:lnTo>
                      <a:pt x="982" y="115"/>
                    </a:lnTo>
                    <a:lnTo>
                      <a:pt x="979" y="96"/>
                    </a:lnTo>
                    <a:lnTo>
                      <a:pt x="971" y="93"/>
                    </a:lnTo>
                    <a:lnTo>
                      <a:pt x="968" y="82"/>
                    </a:lnTo>
                    <a:lnTo>
                      <a:pt x="997" y="59"/>
                    </a:lnTo>
                    <a:lnTo>
                      <a:pt x="1008" y="63"/>
                    </a:lnTo>
                    <a:lnTo>
                      <a:pt x="1012" y="48"/>
                    </a:lnTo>
                    <a:lnTo>
                      <a:pt x="1005" y="44"/>
                    </a:lnTo>
                    <a:lnTo>
                      <a:pt x="986" y="37"/>
                    </a:lnTo>
                    <a:lnTo>
                      <a:pt x="975" y="33"/>
                    </a:lnTo>
                    <a:lnTo>
                      <a:pt x="960" y="19"/>
                    </a:lnTo>
                    <a:lnTo>
                      <a:pt x="944" y="15"/>
                    </a:lnTo>
                    <a:lnTo>
                      <a:pt x="929" y="30"/>
                    </a:lnTo>
                    <a:lnTo>
                      <a:pt x="922" y="41"/>
                    </a:lnTo>
                    <a:lnTo>
                      <a:pt x="907" y="30"/>
                    </a:lnTo>
                    <a:lnTo>
                      <a:pt x="915" y="22"/>
                    </a:lnTo>
                    <a:lnTo>
                      <a:pt x="918" y="4"/>
                    </a:lnTo>
                    <a:lnTo>
                      <a:pt x="915" y="0"/>
                    </a:lnTo>
                    <a:lnTo>
                      <a:pt x="896" y="0"/>
                    </a:lnTo>
                    <a:lnTo>
                      <a:pt x="892" y="7"/>
                    </a:lnTo>
                    <a:lnTo>
                      <a:pt x="889" y="19"/>
                    </a:lnTo>
                    <a:lnTo>
                      <a:pt x="892" y="30"/>
                    </a:lnTo>
                    <a:lnTo>
                      <a:pt x="878" y="44"/>
                    </a:lnTo>
                    <a:lnTo>
                      <a:pt x="866" y="22"/>
                    </a:lnTo>
                    <a:lnTo>
                      <a:pt x="855" y="26"/>
                    </a:lnTo>
                    <a:lnTo>
                      <a:pt x="852" y="44"/>
                    </a:lnTo>
                    <a:lnTo>
                      <a:pt x="844" y="70"/>
                    </a:lnTo>
                    <a:lnTo>
                      <a:pt x="826" y="89"/>
                    </a:lnTo>
                    <a:lnTo>
                      <a:pt x="815" y="67"/>
                    </a:lnTo>
                    <a:lnTo>
                      <a:pt x="833" y="52"/>
                    </a:lnTo>
                    <a:lnTo>
                      <a:pt x="837" y="30"/>
                    </a:lnTo>
                    <a:lnTo>
                      <a:pt x="826" y="30"/>
                    </a:lnTo>
                    <a:lnTo>
                      <a:pt x="807" y="30"/>
                    </a:lnTo>
                    <a:lnTo>
                      <a:pt x="792" y="52"/>
                    </a:lnTo>
                    <a:lnTo>
                      <a:pt x="774" y="82"/>
                    </a:lnTo>
                    <a:lnTo>
                      <a:pt x="781" y="96"/>
                    </a:lnTo>
                    <a:lnTo>
                      <a:pt x="770" y="104"/>
                    </a:lnTo>
                    <a:lnTo>
                      <a:pt x="755" y="93"/>
                    </a:lnTo>
                    <a:lnTo>
                      <a:pt x="740" y="100"/>
                    </a:lnTo>
                    <a:lnTo>
                      <a:pt x="744" y="115"/>
                    </a:lnTo>
                    <a:lnTo>
                      <a:pt x="726" y="115"/>
                    </a:lnTo>
                    <a:lnTo>
                      <a:pt x="714" y="119"/>
                    </a:lnTo>
                    <a:lnTo>
                      <a:pt x="700" y="137"/>
                    </a:lnTo>
                    <a:lnTo>
                      <a:pt x="681" y="133"/>
                    </a:lnTo>
                    <a:lnTo>
                      <a:pt x="681" y="145"/>
                    </a:lnTo>
                    <a:lnTo>
                      <a:pt x="666" y="133"/>
                    </a:lnTo>
                    <a:lnTo>
                      <a:pt x="648" y="141"/>
                    </a:lnTo>
                    <a:lnTo>
                      <a:pt x="644" y="156"/>
                    </a:lnTo>
                    <a:lnTo>
                      <a:pt x="629" y="159"/>
                    </a:lnTo>
                    <a:lnTo>
                      <a:pt x="618" y="145"/>
                    </a:lnTo>
                    <a:lnTo>
                      <a:pt x="596" y="148"/>
                    </a:lnTo>
                    <a:lnTo>
                      <a:pt x="574" y="156"/>
                    </a:lnTo>
                    <a:lnTo>
                      <a:pt x="574" y="178"/>
                    </a:lnTo>
                    <a:lnTo>
                      <a:pt x="588" y="182"/>
                    </a:lnTo>
                    <a:lnTo>
                      <a:pt x="588" y="188"/>
                    </a:lnTo>
                    <a:lnTo>
                      <a:pt x="588" y="203"/>
                    </a:lnTo>
                    <a:lnTo>
                      <a:pt x="577" y="199"/>
                    </a:lnTo>
                    <a:lnTo>
                      <a:pt x="564" y="207"/>
                    </a:lnTo>
                    <a:lnTo>
                      <a:pt x="568" y="221"/>
                    </a:lnTo>
                    <a:lnTo>
                      <a:pt x="581" y="233"/>
                    </a:lnTo>
                    <a:lnTo>
                      <a:pt x="581" y="251"/>
                    </a:lnTo>
                    <a:lnTo>
                      <a:pt x="568" y="244"/>
                    </a:lnTo>
                    <a:lnTo>
                      <a:pt x="557" y="247"/>
                    </a:lnTo>
                    <a:lnTo>
                      <a:pt x="557" y="262"/>
                    </a:lnTo>
                    <a:lnTo>
                      <a:pt x="539" y="262"/>
                    </a:lnTo>
                    <a:lnTo>
                      <a:pt x="524" y="262"/>
                    </a:lnTo>
                    <a:lnTo>
                      <a:pt x="520" y="273"/>
                    </a:lnTo>
                    <a:lnTo>
                      <a:pt x="516" y="281"/>
                    </a:lnTo>
                    <a:lnTo>
                      <a:pt x="505" y="284"/>
                    </a:lnTo>
                    <a:lnTo>
                      <a:pt x="501" y="292"/>
                    </a:lnTo>
                    <a:lnTo>
                      <a:pt x="505" y="303"/>
                    </a:lnTo>
                    <a:lnTo>
                      <a:pt x="483" y="310"/>
                    </a:lnTo>
                    <a:lnTo>
                      <a:pt x="498" y="325"/>
                    </a:lnTo>
                    <a:lnTo>
                      <a:pt x="501" y="333"/>
                    </a:lnTo>
                    <a:lnTo>
                      <a:pt x="487" y="344"/>
                    </a:lnTo>
                    <a:lnTo>
                      <a:pt x="461" y="362"/>
                    </a:lnTo>
                    <a:lnTo>
                      <a:pt x="442" y="377"/>
                    </a:lnTo>
                    <a:lnTo>
                      <a:pt x="430" y="399"/>
                    </a:lnTo>
                    <a:lnTo>
                      <a:pt x="411" y="414"/>
                    </a:lnTo>
                    <a:lnTo>
                      <a:pt x="411" y="425"/>
                    </a:lnTo>
                    <a:lnTo>
                      <a:pt x="415" y="436"/>
                    </a:lnTo>
                    <a:lnTo>
                      <a:pt x="400" y="448"/>
                    </a:lnTo>
                    <a:lnTo>
                      <a:pt x="404" y="462"/>
                    </a:lnTo>
                    <a:lnTo>
                      <a:pt x="389" y="488"/>
                    </a:lnTo>
                    <a:lnTo>
                      <a:pt x="378" y="492"/>
                    </a:lnTo>
                    <a:lnTo>
                      <a:pt x="378" y="511"/>
                    </a:lnTo>
                    <a:lnTo>
                      <a:pt x="386" y="522"/>
                    </a:lnTo>
                    <a:lnTo>
                      <a:pt x="374" y="533"/>
                    </a:lnTo>
                    <a:lnTo>
                      <a:pt x="367" y="525"/>
                    </a:lnTo>
                    <a:lnTo>
                      <a:pt x="352" y="533"/>
                    </a:lnTo>
                    <a:lnTo>
                      <a:pt x="356" y="555"/>
                    </a:lnTo>
                    <a:lnTo>
                      <a:pt x="341" y="562"/>
                    </a:lnTo>
                    <a:lnTo>
                      <a:pt x="319" y="566"/>
                    </a:lnTo>
                    <a:lnTo>
                      <a:pt x="304" y="585"/>
                    </a:lnTo>
                    <a:lnTo>
                      <a:pt x="300" y="603"/>
                    </a:lnTo>
                    <a:lnTo>
                      <a:pt x="285" y="618"/>
                    </a:lnTo>
                    <a:lnTo>
                      <a:pt x="285" y="629"/>
                    </a:lnTo>
                    <a:lnTo>
                      <a:pt x="304" y="614"/>
                    </a:lnTo>
                    <a:lnTo>
                      <a:pt x="326" y="599"/>
                    </a:lnTo>
                    <a:lnTo>
                      <a:pt x="334" y="603"/>
                    </a:lnTo>
                    <a:lnTo>
                      <a:pt x="326" y="625"/>
                    </a:lnTo>
                    <a:lnTo>
                      <a:pt x="308" y="637"/>
                    </a:lnTo>
                    <a:lnTo>
                      <a:pt x="289" y="633"/>
                    </a:lnTo>
                    <a:lnTo>
                      <a:pt x="293" y="648"/>
                    </a:lnTo>
                    <a:lnTo>
                      <a:pt x="267" y="659"/>
                    </a:lnTo>
                    <a:lnTo>
                      <a:pt x="263" y="637"/>
                    </a:lnTo>
                    <a:lnTo>
                      <a:pt x="252" y="629"/>
                    </a:lnTo>
                    <a:lnTo>
                      <a:pt x="237" y="651"/>
                    </a:lnTo>
                    <a:lnTo>
                      <a:pt x="222" y="651"/>
                    </a:lnTo>
                    <a:lnTo>
                      <a:pt x="206" y="655"/>
                    </a:lnTo>
                    <a:lnTo>
                      <a:pt x="204" y="674"/>
                    </a:lnTo>
                    <a:lnTo>
                      <a:pt x="196" y="677"/>
                    </a:lnTo>
                    <a:lnTo>
                      <a:pt x="196" y="687"/>
                    </a:lnTo>
                    <a:lnTo>
                      <a:pt x="187" y="683"/>
                    </a:lnTo>
                    <a:lnTo>
                      <a:pt x="174" y="675"/>
                    </a:lnTo>
                    <a:lnTo>
                      <a:pt x="154" y="677"/>
                    </a:lnTo>
                    <a:lnTo>
                      <a:pt x="154" y="688"/>
                    </a:lnTo>
                    <a:lnTo>
                      <a:pt x="156" y="698"/>
                    </a:lnTo>
                    <a:lnTo>
                      <a:pt x="148" y="701"/>
                    </a:lnTo>
                    <a:lnTo>
                      <a:pt x="130" y="692"/>
                    </a:lnTo>
                    <a:lnTo>
                      <a:pt x="113" y="705"/>
                    </a:lnTo>
                    <a:lnTo>
                      <a:pt x="117" y="716"/>
                    </a:lnTo>
                    <a:lnTo>
                      <a:pt x="115" y="724"/>
                    </a:lnTo>
                    <a:lnTo>
                      <a:pt x="98" y="716"/>
                    </a:lnTo>
                    <a:lnTo>
                      <a:pt x="93" y="726"/>
                    </a:lnTo>
                    <a:lnTo>
                      <a:pt x="87" y="733"/>
                    </a:lnTo>
                    <a:lnTo>
                      <a:pt x="67" y="729"/>
                    </a:lnTo>
                    <a:lnTo>
                      <a:pt x="56" y="731"/>
                    </a:lnTo>
                    <a:lnTo>
                      <a:pt x="54" y="746"/>
                    </a:lnTo>
                    <a:lnTo>
                      <a:pt x="46" y="750"/>
                    </a:lnTo>
                    <a:lnTo>
                      <a:pt x="35" y="767"/>
                    </a:lnTo>
                    <a:lnTo>
                      <a:pt x="37" y="788"/>
                    </a:lnTo>
                    <a:lnTo>
                      <a:pt x="33" y="817"/>
                    </a:lnTo>
                    <a:lnTo>
                      <a:pt x="28" y="847"/>
                    </a:lnTo>
                    <a:lnTo>
                      <a:pt x="24" y="875"/>
                    </a:lnTo>
                    <a:lnTo>
                      <a:pt x="20" y="889"/>
                    </a:lnTo>
                    <a:lnTo>
                      <a:pt x="30" y="902"/>
                    </a:lnTo>
                    <a:lnTo>
                      <a:pt x="46" y="891"/>
                    </a:lnTo>
                    <a:lnTo>
                      <a:pt x="57" y="897"/>
                    </a:lnTo>
                    <a:lnTo>
                      <a:pt x="57" y="908"/>
                    </a:lnTo>
                    <a:lnTo>
                      <a:pt x="41" y="917"/>
                    </a:lnTo>
                    <a:lnTo>
                      <a:pt x="39" y="936"/>
                    </a:lnTo>
                    <a:lnTo>
                      <a:pt x="35" y="945"/>
                    </a:lnTo>
                    <a:lnTo>
                      <a:pt x="19" y="943"/>
                    </a:lnTo>
                    <a:lnTo>
                      <a:pt x="13" y="965"/>
                    </a:lnTo>
                    <a:lnTo>
                      <a:pt x="20" y="971"/>
                    </a:lnTo>
                    <a:lnTo>
                      <a:pt x="35" y="967"/>
                    </a:lnTo>
                    <a:lnTo>
                      <a:pt x="43" y="977"/>
                    </a:lnTo>
                    <a:lnTo>
                      <a:pt x="44" y="982"/>
                    </a:lnTo>
                    <a:lnTo>
                      <a:pt x="32" y="990"/>
                    </a:lnTo>
                    <a:lnTo>
                      <a:pt x="33" y="1003"/>
                    </a:lnTo>
                    <a:lnTo>
                      <a:pt x="19" y="1006"/>
                    </a:lnTo>
                    <a:lnTo>
                      <a:pt x="9" y="999"/>
                    </a:lnTo>
                    <a:lnTo>
                      <a:pt x="11" y="1017"/>
                    </a:lnTo>
                    <a:lnTo>
                      <a:pt x="9" y="1030"/>
                    </a:lnTo>
                    <a:lnTo>
                      <a:pt x="0" y="1030"/>
                    </a:lnTo>
                    <a:lnTo>
                      <a:pt x="22" y="1053"/>
                    </a:lnTo>
                    <a:lnTo>
                      <a:pt x="33" y="1066"/>
                    </a:lnTo>
                    <a:lnTo>
                      <a:pt x="39" y="1084"/>
                    </a:lnTo>
                    <a:lnTo>
                      <a:pt x="61" y="1097"/>
                    </a:lnTo>
                    <a:lnTo>
                      <a:pt x="85" y="1110"/>
                    </a:lnTo>
                    <a:lnTo>
                      <a:pt x="108" y="1110"/>
                    </a:lnTo>
                    <a:lnTo>
                      <a:pt x="141" y="1088"/>
                    </a:lnTo>
                    <a:lnTo>
                      <a:pt x="174" y="1064"/>
                    </a:lnTo>
                    <a:lnTo>
                      <a:pt x="204" y="1023"/>
                    </a:lnTo>
                    <a:lnTo>
                      <a:pt x="209" y="1019"/>
                    </a:lnTo>
                    <a:lnTo>
                      <a:pt x="217" y="1032"/>
                    </a:lnTo>
                    <a:lnTo>
                      <a:pt x="232" y="1023"/>
                    </a:lnTo>
                    <a:lnTo>
                      <a:pt x="237" y="1008"/>
                    </a:lnTo>
                    <a:lnTo>
                      <a:pt x="239" y="990"/>
                    </a:lnTo>
                    <a:lnTo>
                      <a:pt x="254" y="967"/>
                    </a:lnTo>
                    <a:lnTo>
                      <a:pt x="248" y="993"/>
                    </a:lnTo>
                    <a:lnTo>
                      <a:pt x="256" y="997"/>
                    </a:lnTo>
                    <a:lnTo>
                      <a:pt x="252" y="1008"/>
                    </a:lnTo>
                    <a:lnTo>
                      <a:pt x="256" y="1028"/>
                    </a:lnTo>
                    <a:lnTo>
                      <a:pt x="263" y="1045"/>
                    </a:lnTo>
                    <a:lnTo>
                      <a:pt x="272" y="1040"/>
                    </a:lnTo>
                  </a:path>
                </a:pathLst>
              </a:custGeom>
              <a:grpFill/>
              <a:ln w="12700">
                <a:noFill/>
                <a:prstDash val="solid"/>
                <a:round/>
                <a:headEnd/>
                <a:tailEnd/>
              </a:ln>
            </p:spPr>
            <p:txBody>
              <a:bodyPr/>
              <a:lstStyle/>
              <a:p>
                <a:endParaRPr lang="de-DE"/>
              </a:p>
            </p:txBody>
          </p:sp>
        </p:grpSp>
        <p:grpSp>
          <p:nvGrpSpPr>
            <p:cNvPr id="7" name="Group 40" descr="Small checker board"/>
            <p:cNvGrpSpPr>
              <a:grpSpLocks noChangeAspect="1"/>
            </p:cNvGrpSpPr>
            <p:nvPr/>
          </p:nvGrpSpPr>
          <p:grpSpPr bwMode="auto">
            <a:xfrm>
              <a:off x="3636272" y="2056249"/>
              <a:ext cx="1223731" cy="946440"/>
              <a:chOff x="2129" y="532"/>
              <a:chExt cx="641" cy="635"/>
            </a:xfrm>
            <a:solidFill>
              <a:schemeClr val="bg1">
                <a:lumMod val="85000"/>
              </a:schemeClr>
            </a:solidFill>
          </p:grpSpPr>
          <p:sp>
            <p:nvSpPr>
              <p:cNvPr id="114" name="Freeform 41"/>
              <p:cNvSpPr>
                <a:spLocks noChangeAspect="1"/>
              </p:cNvSpPr>
              <p:nvPr/>
            </p:nvSpPr>
            <p:spPr bwMode="auto">
              <a:xfrm>
                <a:off x="2433" y="726"/>
                <a:ext cx="30" cy="39"/>
              </a:xfrm>
              <a:custGeom>
                <a:avLst/>
                <a:gdLst>
                  <a:gd name="T0" fmla="*/ 30 w 30"/>
                  <a:gd name="T1" fmla="*/ 6 h 39"/>
                  <a:gd name="T2" fmla="*/ 27 w 30"/>
                  <a:gd name="T3" fmla="*/ 15 h 39"/>
                  <a:gd name="T4" fmla="*/ 30 w 30"/>
                  <a:gd name="T5" fmla="*/ 33 h 39"/>
                  <a:gd name="T6" fmla="*/ 9 w 30"/>
                  <a:gd name="T7" fmla="*/ 39 h 39"/>
                  <a:gd name="T8" fmla="*/ 0 w 30"/>
                  <a:gd name="T9" fmla="*/ 30 h 39"/>
                  <a:gd name="T10" fmla="*/ 0 w 30"/>
                  <a:gd name="T11" fmla="*/ 15 h 39"/>
                  <a:gd name="T12" fmla="*/ 6 w 30"/>
                  <a:gd name="T13" fmla="*/ 0 h 39"/>
                  <a:gd name="T14" fmla="*/ 30 w 30"/>
                  <a:gd name="T15" fmla="*/ 6 h 39"/>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39"/>
                  <a:gd name="T26" fmla="*/ 30 w 30"/>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39">
                    <a:moveTo>
                      <a:pt x="30" y="6"/>
                    </a:moveTo>
                    <a:lnTo>
                      <a:pt x="27" y="15"/>
                    </a:lnTo>
                    <a:lnTo>
                      <a:pt x="30" y="33"/>
                    </a:lnTo>
                    <a:lnTo>
                      <a:pt x="9" y="39"/>
                    </a:lnTo>
                    <a:lnTo>
                      <a:pt x="0" y="30"/>
                    </a:lnTo>
                    <a:lnTo>
                      <a:pt x="0" y="15"/>
                    </a:lnTo>
                    <a:lnTo>
                      <a:pt x="6" y="0"/>
                    </a:lnTo>
                    <a:lnTo>
                      <a:pt x="30" y="6"/>
                    </a:lnTo>
                    <a:close/>
                  </a:path>
                </a:pathLst>
              </a:custGeom>
              <a:grpFill/>
              <a:ln w="12700">
                <a:noFill/>
                <a:prstDash val="solid"/>
                <a:round/>
                <a:headEnd/>
                <a:tailEnd/>
              </a:ln>
            </p:spPr>
            <p:txBody>
              <a:bodyPr/>
              <a:lstStyle/>
              <a:p>
                <a:endParaRPr lang="de-DE"/>
              </a:p>
            </p:txBody>
          </p:sp>
          <p:sp>
            <p:nvSpPr>
              <p:cNvPr id="115" name="Freeform 42"/>
              <p:cNvSpPr>
                <a:spLocks noChangeAspect="1"/>
              </p:cNvSpPr>
              <p:nvPr/>
            </p:nvSpPr>
            <p:spPr bwMode="auto">
              <a:xfrm>
                <a:off x="2385" y="753"/>
                <a:ext cx="27" cy="21"/>
              </a:xfrm>
              <a:custGeom>
                <a:avLst/>
                <a:gdLst>
                  <a:gd name="T0" fmla="*/ 24 w 27"/>
                  <a:gd name="T1" fmla="*/ 0 h 21"/>
                  <a:gd name="T2" fmla="*/ 27 w 27"/>
                  <a:gd name="T3" fmla="*/ 15 h 21"/>
                  <a:gd name="T4" fmla="*/ 6 w 27"/>
                  <a:gd name="T5" fmla="*/ 21 h 21"/>
                  <a:gd name="T6" fmla="*/ 0 w 27"/>
                  <a:gd name="T7" fmla="*/ 6 h 21"/>
                  <a:gd name="T8" fmla="*/ 24 w 27"/>
                  <a:gd name="T9" fmla="*/ 0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24" y="0"/>
                    </a:moveTo>
                    <a:lnTo>
                      <a:pt x="27" y="15"/>
                    </a:lnTo>
                    <a:lnTo>
                      <a:pt x="6" y="21"/>
                    </a:lnTo>
                    <a:lnTo>
                      <a:pt x="0" y="6"/>
                    </a:lnTo>
                    <a:lnTo>
                      <a:pt x="24" y="0"/>
                    </a:lnTo>
                    <a:close/>
                  </a:path>
                </a:pathLst>
              </a:custGeom>
              <a:grpFill/>
              <a:ln w="12700">
                <a:noFill/>
                <a:prstDash val="solid"/>
                <a:round/>
                <a:headEnd/>
                <a:tailEnd/>
              </a:ln>
            </p:spPr>
            <p:txBody>
              <a:bodyPr/>
              <a:lstStyle/>
              <a:p>
                <a:endParaRPr lang="de-DE"/>
              </a:p>
            </p:txBody>
          </p:sp>
          <p:sp>
            <p:nvSpPr>
              <p:cNvPr id="116" name="Freeform 43"/>
              <p:cNvSpPr>
                <a:spLocks noChangeAspect="1"/>
              </p:cNvSpPr>
              <p:nvPr/>
            </p:nvSpPr>
            <p:spPr bwMode="auto">
              <a:xfrm>
                <a:off x="2394" y="709"/>
                <a:ext cx="33" cy="26"/>
              </a:xfrm>
              <a:custGeom>
                <a:avLst/>
                <a:gdLst>
                  <a:gd name="T0" fmla="*/ 0 w 33"/>
                  <a:gd name="T1" fmla="*/ 17 h 26"/>
                  <a:gd name="T2" fmla="*/ 24 w 33"/>
                  <a:gd name="T3" fmla="*/ 26 h 26"/>
                  <a:gd name="T4" fmla="*/ 33 w 33"/>
                  <a:gd name="T5" fmla="*/ 6 h 26"/>
                  <a:gd name="T6" fmla="*/ 18 w 33"/>
                  <a:gd name="T7" fmla="*/ 0 h 26"/>
                  <a:gd name="T8" fmla="*/ 9 w 33"/>
                  <a:gd name="T9" fmla="*/ 6 h 26"/>
                  <a:gd name="T10" fmla="*/ 0 w 33"/>
                  <a:gd name="T11" fmla="*/ 11 h 26"/>
                  <a:gd name="T12" fmla="*/ 0 w 33"/>
                  <a:gd name="T13" fmla="*/ 17 h 26"/>
                  <a:gd name="T14" fmla="*/ 0 60000 65536"/>
                  <a:gd name="T15" fmla="*/ 0 60000 65536"/>
                  <a:gd name="T16" fmla="*/ 0 60000 65536"/>
                  <a:gd name="T17" fmla="*/ 0 60000 65536"/>
                  <a:gd name="T18" fmla="*/ 0 60000 65536"/>
                  <a:gd name="T19" fmla="*/ 0 60000 65536"/>
                  <a:gd name="T20" fmla="*/ 0 60000 65536"/>
                  <a:gd name="T21" fmla="*/ 0 w 33"/>
                  <a:gd name="T22" fmla="*/ 0 h 26"/>
                  <a:gd name="T23" fmla="*/ 33 w 3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6">
                    <a:moveTo>
                      <a:pt x="0" y="17"/>
                    </a:moveTo>
                    <a:lnTo>
                      <a:pt x="24" y="26"/>
                    </a:lnTo>
                    <a:lnTo>
                      <a:pt x="33" y="6"/>
                    </a:lnTo>
                    <a:lnTo>
                      <a:pt x="18" y="0"/>
                    </a:lnTo>
                    <a:lnTo>
                      <a:pt x="9" y="6"/>
                    </a:lnTo>
                    <a:lnTo>
                      <a:pt x="0" y="11"/>
                    </a:lnTo>
                    <a:lnTo>
                      <a:pt x="0" y="17"/>
                    </a:lnTo>
                    <a:close/>
                  </a:path>
                </a:pathLst>
              </a:custGeom>
              <a:grpFill/>
              <a:ln w="12700">
                <a:noFill/>
                <a:prstDash val="solid"/>
                <a:round/>
                <a:headEnd/>
                <a:tailEnd/>
              </a:ln>
            </p:spPr>
            <p:txBody>
              <a:bodyPr/>
              <a:lstStyle/>
              <a:p>
                <a:endParaRPr lang="de-DE"/>
              </a:p>
            </p:txBody>
          </p:sp>
          <p:sp>
            <p:nvSpPr>
              <p:cNvPr id="117" name="Freeform 44"/>
              <p:cNvSpPr>
                <a:spLocks noChangeAspect="1"/>
              </p:cNvSpPr>
              <p:nvPr/>
            </p:nvSpPr>
            <p:spPr bwMode="auto">
              <a:xfrm>
                <a:off x="2433" y="686"/>
                <a:ext cx="24" cy="16"/>
              </a:xfrm>
              <a:custGeom>
                <a:avLst/>
                <a:gdLst>
                  <a:gd name="T0" fmla="*/ 0 w 24"/>
                  <a:gd name="T1" fmla="*/ 16 h 16"/>
                  <a:gd name="T2" fmla="*/ 18 w 24"/>
                  <a:gd name="T3" fmla="*/ 0 h 16"/>
                  <a:gd name="T4" fmla="*/ 24 w 24"/>
                  <a:gd name="T5" fmla="*/ 6 h 16"/>
                  <a:gd name="T6" fmla="*/ 0 w 24"/>
                  <a:gd name="T7" fmla="*/ 16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16"/>
                    </a:moveTo>
                    <a:lnTo>
                      <a:pt x="18" y="0"/>
                    </a:lnTo>
                    <a:lnTo>
                      <a:pt x="24" y="6"/>
                    </a:lnTo>
                    <a:lnTo>
                      <a:pt x="0" y="16"/>
                    </a:lnTo>
                    <a:close/>
                  </a:path>
                </a:pathLst>
              </a:custGeom>
              <a:grpFill/>
              <a:ln w="12700">
                <a:noFill/>
                <a:prstDash val="solid"/>
                <a:round/>
                <a:headEnd/>
                <a:tailEnd/>
              </a:ln>
            </p:spPr>
            <p:txBody>
              <a:bodyPr/>
              <a:lstStyle/>
              <a:p>
                <a:endParaRPr lang="de-DE"/>
              </a:p>
            </p:txBody>
          </p:sp>
          <p:sp>
            <p:nvSpPr>
              <p:cNvPr id="118" name="Freeform 45"/>
              <p:cNvSpPr>
                <a:spLocks noChangeAspect="1"/>
              </p:cNvSpPr>
              <p:nvPr/>
            </p:nvSpPr>
            <p:spPr bwMode="auto">
              <a:xfrm>
                <a:off x="2345" y="762"/>
                <a:ext cx="18" cy="18"/>
              </a:xfrm>
              <a:custGeom>
                <a:avLst/>
                <a:gdLst>
                  <a:gd name="T0" fmla="*/ 15 w 18"/>
                  <a:gd name="T1" fmla="*/ 0 h 18"/>
                  <a:gd name="T2" fmla="*/ 18 w 18"/>
                  <a:gd name="T3" fmla="*/ 15 h 18"/>
                  <a:gd name="T4" fmla="*/ 0 w 18"/>
                  <a:gd name="T5" fmla="*/ 18 h 18"/>
                  <a:gd name="T6" fmla="*/ 15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5" y="0"/>
                    </a:moveTo>
                    <a:lnTo>
                      <a:pt x="18" y="15"/>
                    </a:lnTo>
                    <a:lnTo>
                      <a:pt x="0" y="18"/>
                    </a:lnTo>
                    <a:lnTo>
                      <a:pt x="15" y="0"/>
                    </a:lnTo>
                    <a:close/>
                  </a:path>
                </a:pathLst>
              </a:custGeom>
              <a:grpFill/>
              <a:ln w="12700">
                <a:noFill/>
                <a:prstDash val="solid"/>
                <a:round/>
                <a:headEnd/>
                <a:tailEnd/>
              </a:ln>
            </p:spPr>
            <p:txBody>
              <a:bodyPr/>
              <a:lstStyle/>
              <a:p>
                <a:endParaRPr lang="de-DE"/>
              </a:p>
            </p:txBody>
          </p:sp>
          <p:sp>
            <p:nvSpPr>
              <p:cNvPr id="119" name="Freeform 46"/>
              <p:cNvSpPr>
                <a:spLocks noChangeAspect="1"/>
              </p:cNvSpPr>
              <p:nvPr/>
            </p:nvSpPr>
            <p:spPr bwMode="auto">
              <a:xfrm>
                <a:off x="2536" y="637"/>
                <a:ext cx="33" cy="27"/>
              </a:xfrm>
              <a:custGeom>
                <a:avLst/>
                <a:gdLst>
                  <a:gd name="T0" fmla="*/ 15 w 33"/>
                  <a:gd name="T1" fmla="*/ 0 h 27"/>
                  <a:gd name="T2" fmla="*/ 0 w 33"/>
                  <a:gd name="T3" fmla="*/ 12 h 27"/>
                  <a:gd name="T4" fmla="*/ 21 w 33"/>
                  <a:gd name="T5" fmla="*/ 27 h 27"/>
                  <a:gd name="T6" fmla="*/ 33 w 33"/>
                  <a:gd name="T7" fmla="*/ 12 h 27"/>
                  <a:gd name="T8" fmla="*/ 15 w 33"/>
                  <a:gd name="T9" fmla="*/ 0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15" y="0"/>
                    </a:moveTo>
                    <a:lnTo>
                      <a:pt x="0" y="12"/>
                    </a:lnTo>
                    <a:lnTo>
                      <a:pt x="21" y="27"/>
                    </a:lnTo>
                    <a:lnTo>
                      <a:pt x="33" y="12"/>
                    </a:lnTo>
                    <a:lnTo>
                      <a:pt x="15" y="0"/>
                    </a:lnTo>
                    <a:close/>
                  </a:path>
                </a:pathLst>
              </a:custGeom>
              <a:grpFill/>
              <a:ln w="12700">
                <a:noFill/>
                <a:prstDash val="solid"/>
                <a:round/>
                <a:headEnd/>
                <a:tailEnd/>
              </a:ln>
            </p:spPr>
            <p:txBody>
              <a:bodyPr/>
              <a:lstStyle/>
              <a:p>
                <a:endParaRPr lang="de-DE"/>
              </a:p>
            </p:txBody>
          </p:sp>
          <p:sp>
            <p:nvSpPr>
              <p:cNvPr id="120" name="Freeform 47"/>
              <p:cNvSpPr>
                <a:spLocks noChangeAspect="1"/>
              </p:cNvSpPr>
              <p:nvPr/>
            </p:nvSpPr>
            <p:spPr bwMode="auto">
              <a:xfrm>
                <a:off x="2566" y="613"/>
                <a:ext cx="33" cy="27"/>
              </a:xfrm>
              <a:custGeom>
                <a:avLst/>
                <a:gdLst>
                  <a:gd name="T0" fmla="*/ 0 w 33"/>
                  <a:gd name="T1" fmla="*/ 9 h 27"/>
                  <a:gd name="T2" fmla="*/ 15 w 33"/>
                  <a:gd name="T3" fmla="*/ 27 h 27"/>
                  <a:gd name="T4" fmla="*/ 33 w 33"/>
                  <a:gd name="T5" fmla="*/ 15 h 27"/>
                  <a:gd name="T6" fmla="*/ 18 w 33"/>
                  <a:gd name="T7" fmla="*/ 0 h 27"/>
                  <a:gd name="T8" fmla="*/ 0 w 33"/>
                  <a:gd name="T9" fmla="*/ 9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0" y="9"/>
                    </a:moveTo>
                    <a:lnTo>
                      <a:pt x="15" y="27"/>
                    </a:lnTo>
                    <a:lnTo>
                      <a:pt x="33" y="15"/>
                    </a:lnTo>
                    <a:lnTo>
                      <a:pt x="18" y="0"/>
                    </a:lnTo>
                    <a:lnTo>
                      <a:pt x="0" y="9"/>
                    </a:lnTo>
                    <a:close/>
                  </a:path>
                </a:pathLst>
              </a:custGeom>
              <a:grpFill/>
              <a:ln w="12700">
                <a:noFill/>
                <a:prstDash val="solid"/>
                <a:round/>
                <a:headEnd/>
                <a:tailEnd/>
              </a:ln>
            </p:spPr>
            <p:txBody>
              <a:bodyPr/>
              <a:lstStyle/>
              <a:p>
                <a:endParaRPr lang="de-DE"/>
              </a:p>
            </p:txBody>
          </p:sp>
          <p:sp>
            <p:nvSpPr>
              <p:cNvPr id="121" name="Freeform 48"/>
              <p:cNvSpPr>
                <a:spLocks noChangeAspect="1"/>
              </p:cNvSpPr>
              <p:nvPr/>
            </p:nvSpPr>
            <p:spPr bwMode="auto">
              <a:xfrm>
                <a:off x="2653" y="562"/>
                <a:ext cx="48" cy="33"/>
              </a:xfrm>
              <a:custGeom>
                <a:avLst/>
                <a:gdLst>
                  <a:gd name="T0" fmla="*/ 21 w 48"/>
                  <a:gd name="T1" fmla="*/ 9 h 33"/>
                  <a:gd name="T2" fmla="*/ 30 w 48"/>
                  <a:gd name="T3" fmla="*/ 15 h 33"/>
                  <a:gd name="T4" fmla="*/ 48 w 48"/>
                  <a:gd name="T5" fmla="*/ 0 h 33"/>
                  <a:gd name="T6" fmla="*/ 39 w 48"/>
                  <a:gd name="T7" fmla="*/ 30 h 33"/>
                  <a:gd name="T8" fmla="*/ 21 w 48"/>
                  <a:gd name="T9" fmla="*/ 33 h 33"/>
                  <a:gd name="T10" fmla="*/ 0 w 48"/>
                  <a:gd name="T11" fmla="*/ 12 h 33"/>
                  <a:gd name="T12" fmla="*/ 21 w 48"/>
                  <a:gd name="T13" fmla="*/ 9 h 33"/>
                  <a:gd name="T14" fmla="*/ 0 60000 65536"/>
                  <a:gd name="T15" fmla="*/ 0 60000 65536"/>
                  <a:gd name="T16" fmla="*/ 0 60000 65536"/>
                  <a:gd name="T17" fmla="*/ 0 60000 65536"/>
                  <a:gd name="T18" fmla="*/ 0 60000 65536"/>
                  <a:gd name="T19" fmla="*/ 0 60000 65536"/>
                  <a:gd name="T20" fmla="*/ 0 60000 65536"/>
                  <a:gd name="T21" fmla="*/ 0 w 48"/>
                  <a:gd name="T22" fmla="*/ 0 h 33"/>
                  <a:gd name="T23" fmla="*/ 48 w 4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3">
                    <a:moveTo>
                      <a:pt x="21" y="9"/>
                    </a:moveTo>
                    <a:lnTo>
                      <a:pt x="30" y="15"/>
                    </a:lnTo>
                    <a:lnTo>
                      <a:pt x="48" y="0"/>
                    </a:lnTo>
                    <a:lnTo>
                      <a:pt x="39" y="30"/>
                    </a:lnTo>
                    <a:lnTo>
                      <a:pt x="21" y="33"/>
                    </a:lnTo>
                    <a:lnTo>
                      <a:pt x="0" y="12"/>
                    </a:lnTo>
                    <a:lnTo>
                      <a:pt x="21" y="9"/>
                    </a:lnTo>
                    <a:close/>
                  </a:path>
                </a:pathLst>
              </a:custGeom>
              <a:grpFill/>
              <a:ln w="12700">
                <a:noFill/>
                <a:prstDash val="solid"/>
                <a:round/>
                <a:headEnd/>
                <a:tailEnd/>
              </a:ln>
            </p:spPr>
            <p:txBody>
              <a:bodyPr/>
              <a:lstStyle/>
              <a:p>
                <a:endParaRPr lang="de-DE"/>
              </a:p>
            </p:txBody>
          </p:sp>
          <p:sp>
            <p:nvSpPr>
              <p:cNvPr id="122" name="Freeform 49"/>
              <p:cNvSpPr>
                <a:spLocks noChangeAspect="1"/>
              </p:cNvSpPr>
              <p:nvPr/>
            </p:nvSpPr>
            <p:spPr bwMode="auto">
              <a:xfrm>
                <a:off x="2746" y="532"/>
                <a:ext cx="24" cy="18"/>
              </a:xfrm>
              <a:custGeom>
                <a:avLst/>
                <a:gdLst>
                  <a:gd name="T0" fmla="*/ 12 w 24"/>
                  <a:gd name="T1" fmla="*/ 0 h 18"/>
                  <a:gd name="T2" fmla="*/ 21 w 24"/>
                  <a:gd name="T3" fmla="*/ 6 h 18"/>
                  <a:gd name="T4" fmla="*/ 24 w 24"/>
                  <a:gd name="T5" fmla="*/ 18 h 18"/>
                  <a:gd name="T6" fmla="*/ 0 w 24"/>
                  <a:gd name="T7" fmla="*/ 18 h 18"/>
                  <a:gd name="T8" fmla="*/ 12 w 24"/>
                  <a:gd name="T9" fmla="*/ 0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12" y="0"/>
                    </a:moveTo>
                    <a:lnTo>
                      <a:pt x="21" y="6"/>
                    </a:lnTo>
                    <a:lnTo>
                      <a:pt x="24" y="18"/>
                    </a:lnTo>
                    <a:lnTo>
                      <a:pt x="0" y="18"/>
                    </a:lnTo>
                    <a:lnTo>
                      <a:pt x="12" y="0"/>
                    </a:lnTo>
                    <a:close/>
                  </a:path>
                </a:pathLst>
              </a:custGeom>
              <a:grpFill/>
              <a:ln w="12700">
                <a:noFill/>
                <a:prstDash val="solid"/>
                <a:round/>
                <a:headEnd/>
                <a:tailEnd/>
              </a:ln>
            </p:spPr>
            <p:txBody>
              <a:bodyPr/>
              <a:lstStyle/>
              <a:p>
                <a:endParaRPr lang="de-DE"/>
              </a:p>
            </p:txBody>
          </p:sp>
          <p:sp>
            <p:nvSpPr>
              <p:cNvPr id="123" name="Freeform 50"/>
              <p:cNvSpPr>
                <a:spLocks noChangeAspect="1"/>
              </p:cNvSpPr>
              <p:nvPr/>
            </p:nvSpPr>
            <p:spPr bwMode="auto">
              <a:xfrm>
                <a:off x="2129" y="1146"/>
                <a:ext cx="36" cy="21"/>
              </a:xfrm>
              <a:custGeom>
                <a:avLst/>
                <a:gdLst>
                  <a:gd name="T0" fmla="*/ 36 w 36"/>
                  <a:gd name="T1" fmla="*/ 12 h 21"/>
                  <a:gd name="T2" fmla="*/ 9 w 36"/>
                  <a:gd name="T3" fmla="*/ 0 h 21"/>
                  <a:gd name="T4" fmla="*/ 0 w 36"/>
                  <a:gd name="T5" fmla="*/ 9 h 21"/>
                  <a:gd name="T6" fmla="*/ 3 w 36"/>
                  <a:gd name="T7" fmla="*/ 21 h 21"/>
                  <a:gd name="T8" fmla="*/ 36 w 36"/>
                  <a:gd name="T9" fmla="*/ 12 h 21"/>
                  <a:gd name="T10" fmla="*/ 0 60000 65536"/>
                  <a:gd name="T11" fmla="*/ 0 60000 65536"/>
                  <a:gd name="T12" fmla="*/ 0 60000 65536"/>
                  <a:gd name="T13" fmla="*/ 0 60000 65536"/>
                  <a:gd name="T14" fmla="*/ 0 60000 65536"/>
                  <a:gd name="T15" fmla="*/ 0 w 36"/>
                  <a:gd name="T16" fmla="*/ 0 h 21"/>
                  <a:gd name="T17" fmla="*/ 36 w 36"/>
                  <a:gd name="T18" fmla="*/ 21 h 21"/>
                </a:gdLst>
                <a:ahLst/>
                <a:cxnLst>
                  <a:cxn ang="T10">
                    <a:pos x="T0" y="T1"/>
                  </a:cxn>
                  <a:cxn ang="T11">
                    <a:pos x="T2" y="T3"/>
                  </a:cxn>
                  <a:cxn ang="T12">
                    <a:pos x="T4" y="T5"/>
                  </a:cxn>
                  <a:cxn ang="T13">
                    <a:pos x="T6" y="T7"/>
                  </a:cxn>
                  <a:cxn ang="T14">
                    <a:pos x="T8" y="T9"/>
                  </a:cxn>
                </a:cxnLst>
                <a:rect l="T15" t="T16" r="T17" b="T18"/>
                <a:pathLst>
                  <a:path w="36" h="21">
                    <a:moveTo>
                      <a:pt x="36" y="12"/>
                    </a:moveTo>
                    <a:lnTo>
                      <a:pt x="9" y="0"/>
                    </a:lnTo>
                    <a:lnTo>
                      <a:pt x="0" y="9"/>
                    </a:lnTo>
                    <a:lnTo>
                      <a:pt x="3" y="21"/>
                    </a:lnTo>
                    <a:lnTo>
                      <a:pt x="36" y="12"/>
                    </a:lnTo>
                    <a:close/>
                  </a:path>
                </a:pathLst>
              </a:custGeom>
              <a:grpFill/>
              <a:ln w="12700">
                <a:noFill/>
                <a:prstDash val="solid"/>
                <a:round/>
                <a:headEnd/>
                <a:tailEnd/>
              </a:ln>
            </p:spPr>
            <p:txBody>
              <a:bodyPr/>
              <a:lstStyle/>
              <a:p>
                <a:endParaRPr lang="de-DE"/>
              </a:p>
            </p:txBody>
          </p:sp>
        </p:grpSp>
        <p:sp>
          <p:nvSpPr>
            <p:cNvPr id="54" name="Freeform 51"/>
            <p:cNvSpPr>
              <a:spLocks noChangeAspect="1"/>
            </p:cNvSpPr>
            <p:nvPr/>
          </p:nvSpPr>
          <p:spPr bwMode="auto">
            <a:xfrm>
              <a:off x="1958246" y="5990406"/>
              <a:ext cx="147339" cy="85740"/>
            </a:xfrm>
            <a:custGeom>
              <a:avLst/>
              <a:gdLst>
                <a:gd name="T0" fmla="*/ 89 w 31"/>
                <a:gd name="T1" fmla="*/ 0 h 22"/>
                <a:gd name="T2" fmla="*/ 48 w 31"/>
                <a:gd name="T3" fmla="*/ 0 h 22"/>
                <a:gd name="T4" fmla="*/ 0 w 31"/>
                <a:gd name="T5" fmla="*/ 48 h 22"/>
                <a:gd name="T6" fmla="*/ 22 w 31"/>
                <a:gd name="T7" fmla="*/ 72 h 22"/>
                <a:gd name="T8" fmla="*/ 66 w 31"/>
                <a:gd name="T9" fmla="*/ 72 h 22"/>
                <a:gd name="T10" fmla="*/ 89 w 31"/>
                <a:gd name="T11" fmla="*/ 0 h 22"/>
                <a:gd name="T12" fmla="*/ 0 60000 65536"/>
                <a:gd name="T13" fmla="*/ 0 60000 65536"/>
                <a:gd name="T14" fmla="*/ 0 60000 65536"/>
                <a:gd name="T15" fmla="*/ 0 60000 65536"/>
                <a:gd name="T16" fmla="*/ 0 60000 65536"/>
                <a:gd name="T17" fmla="*/ 0 60000 65536"/>
                <a:gd name="T18" fmla="*/ 0 w 31"/>
                <a:gd name="T19" fmla="*/ 0 h 22"/>
                <a:gd name="T20" fmla="*/ 31 w 3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1" h="22">
                  <a:moveTo>
                    <a:pt x="31" y="0"/>
                  </a:moveTo>
                  <a:lnTo>
                    <a:pt x="16" y="0"/>
                  </a:lnTo>
                  <a:lnTo>
                    <a:pt x="0" y="15"/>
                  </a:lnTo>
                  <a:lnTo>
                    <a:pt x="8" y="22"/>
                  </a:lnTo>
                  <a:lnTo>
                    <a:pt x="23" y="22"/>
                  </a:lnTo>
                  <a:lnTo>
                    <a:pt x="31" y="0"/>
                  </a:lnTo>
                  <a:close/>
                </a:path>
              </a:pathLst>
            </a:custGeom>
            <a:solidFill>
              <a:schemeClr val="bg1">
                <a:lumMod val="85000"/>
              </a:schemeClr>
            </a:solidFill>
            <a:ln w="12700">
              <a:noFill/>
              <a:prstDash val="solid"/>
              <a:round/>
              <a:headEnd/>
              <a:tailEnd/>
            </a:ln>
          </p:spPr>
          <p:txBody>
            <a:bodyPr/>
            <a:lstStyle/>
            <a:p>
              <a:endParaRPr lang="de-DE"/>
            </a:p>
          </p:txBody>
        </p:sp>
        <p:sp>
          <p:nvSpPr>
            <p:cNvPr id="55" name="Freeform 52"/>
            <p:cNvSpPr>
              <a:spLocks noChangeAspect="1"/>
            </p:cNvSpPr>
            <p:nvPr/>
          </p:nvSpPr>
          <p:spPr bwMode="auto">
            <a:xfrm>
              <a:off x="2216089" y="5957429"/>
              <a:ext cx="139153" cy="85740"/>
            </a:xfrm>
            <a:custGeom>
              <a:avLst/>
              <a:gdLst>
                <a:gd name="T0" fmla="*/ 0 w 71"/>
                <a:gd name="T1" fmla="*/ 0 h 56"/>
                <a:gd name="T2" fmla="*/ 0 w 71"/>
                <a:gd name="T3" fmla="*/ 0 h 56"/>
                <a:gd name="T4" fmla="*/ 0 w 71"/>
                <a:gd name="T5" fmla="*/ 0 h 56"/>
                <a:gd name="T6" fmla="*/ 0 w 71"/>
                <a:gd name="T7" fmla="*/ 0 h 56"/>
                <a:gd name="T8" fmla="*/ 0 w 71"/>
                <a:gd name="T9" fmla="*/ 0 h 56"/>
                <a:gd name="T10" fmla="*/ 0 w 71"/>
                <a:gd name="T11" fmla="*/ 0 h 56"/>
                <a:gd name="T12" fmla="*/ 0 w 71"/>
                <a:gd name="T13" fmla="*/ 0 h 56"/>
                <a:gd name="T14" fmla="*/ 0 w 71"/>
                <a:gd name="T15" fmla="*/ 0 h 56"/>
                <a:gd name="T16" fmla="*/ 0 w 71"/>
                <a:gd name="T17" fmla="*/ 0 h 56"/>
                <a:gd name="T18" fmla="*/ 0 w 71"/>
                <a:gd name="T19" fmla="*/ 0 h 56"/>
                <a:gd name="T20" fmla="*/ 0 w 71"/>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56"/>
                <a:gd name="T35" fmla="*/ 71 w 71"/>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56">
                  <a:moveTo>
                    <a:pt x="52" y="0"/>
                  </a:moveTo>
                  <a:lnTo>
                    <a:pt x="45" y="7"/>
                  </a:lnTo>
                  <a:lnTo>
                    <a:pt x="15" y="11"/>
                  </a:lnTo>
                  <a:lnTo>
                    <a:pt x="0" y="30"/>
                  </a:lnTo>
                  <a:lnTo>
                    <a:pt x="22" y="45"/>
                  </a:lnTo>
                  <a:lnTo>
                    <a:pt x="34" y="56"/>
                  </a:lnTo>
                  <a:lnTo>
                    <a:pt x="56" y="52"/>
                  </a:lnTo>
                  <a:lnTo>
                    <a:pt x="71" y="45"/>
                  </a:lnTo>
                  <a:lnTo>
                    <a:pt x="67" y="30"/>
                  </a:lnTo>
                  <a:lnTo>
                    <a:pt x="56" y="19"/>
                  </a:lnTo>
                  <a:lnTo>
                    <a:pt x="52" y="0"/>
                  </a:lnTo>
                  <a:close/>
                </a:path>
              </a:pathLst>
            </a:custGeom>
            <a:solidFill>
              <a:schemeClr val="bg1">
                <a:lumMod val="85000"/>
              </a:schemeClr>
            </a:solidFill>
            <a:ln w="12700">
              <a:noFill/>
              <a:prstDash val="solid"/>
              <a:round/>
              <a:headEnd/>
              <a:tailEnd/>
            </a:ln>
          </p:spPr>
          <p:txBody>
            <a:bodyPr/>
            <a:lstStyle/>
            <a:p>
              <a:endParaRPr lang="de-DE"/>
            </a:p>
          </p:txBody>
        </p:sp>
        <p:sp>
          <p:nvSpPr>
            <p:cNvPr id="56" name="Freeform 53"/>
            <p:cNvSpPr>
              <a:spLocks noChangeAspect="1"/>
            </p:cNvSpPr>
            <p:nvPr/>
          </p:nvSpPr>
          <p:spPr bwMode="auto">
            <a:xfrm>
              <a:off x="2363428" y="5894772"/>
              <a:ext cx="114597" cy="115420"/>
            </a:xfrm>
            <a:custGeom>
              <a:avLst/>
              <a:gdLst>
                <a:gd name="T0" fmla="*/ 60 w 23"/>
                <a:gd name="T1" fmla="*/ 0 h 29"/>
                <a:gd name="T2" fmla="*/ 0 w 23"/>
                <a:gd name="T3" fmla="*/ 25 h 29"/>
                <a:gd name="T4" fmla="*/ 49 w 23"/>
                <a:gd name="T5" fmla="*/ 70 h 29"/>
                <a:gd name="T6" fmla="*/ 90 w 23"/>
                <a:gd name="T7" fmla="*/ 110 h 29"/>
                <a:gd name="T8" fmla="*/ 60 w 23"/>
                <a:gd name="T9" fmla="*/ 0 h 29"/>
                <a:gd name="T10" fmla="*/ 0 60000 65536"/>
                <a:gd name="T11" fmla="*/ 0 60000 65536"/>
                <a:gd name="T12" fmla="*/ 0 60000 65536"/>
                <a:gd name="T13" fmla="*/ 0 60000 65536"/>
                <a:gd name="T14" fmla="*/ 0 60000 65536"/>
                <a:gd name="T15" fmla="*/ 0 w 23"/>
                <a:gd name="T16" fmla="*/ 0 h 29"/>
                <a:gd name="T17" fmla="*/ 23 w 23"/>
                <a:gd name="T18" fmla="*/ 29 h 29"/>
              </a:gdLst>
              <a:ahLst/>
              <a:cxnLst>
                <a:cxn ang="T10">
                  <a:pos x="T0" y="T1"/>
                </a:cxn>
                <a:cxn ang="T11">
                  <a:pos x="T2" y="T3"/>
                </a:cxn>
                <a:cxn ang="T12">
                  <a:pos x="T4" y="T5"/>
                </a:cxn>
                <a:cxn ang="T13">
                  <a:pos x="T6" y="T7"/>
                </a:cxn>
                <a:cxn ang="T14">
                  <a:pos x="T8" y="T9"/>
                </a:cxn>
              </a:cxnLst>
              <a:rect l="T15" t="T16" r="T17" b="T18"/>
              <a:pathLst>
                <a:path w="23" h="29">
                  <a:moveTo>
                    <a:pt x="15" y="0"/>
                  </a:moveTo>
                  <a:lnTo>
                    <a:pt x="0" y="7"/>
                  </a:lnTo>
                  <a:lnTo>
                    <a:pt x="12" y="18"/>
                  </a:lnTo>
                  <a:lnTo>
                    <a:pt x="23" y="29"/>
                  </a:lnTo>
                  <a:lnTo>
                    <a:pt x="15" y="0"/>
                  </a:lnTo>
                  <a:close/>
                </a:path>
              </a:pathLst>
            </a:custGeom>
            <a:solidFill>
              <a:schemeClr val="bg1">
                <a:lumMod val="85000"/>
              </a:schemeClr>
            </a:solidFill>
            <a:ln w="12700">
              <a:noFill/>
              <a:prstDash val="solid"/>
              <a:round/>
              <a:headEnd/>
              <a:tailEnd/>
            </a:ln>
          </p:spPr>
          <p:txBody>
            <a:bodyPr/>
            <a:lstStyle/>
            <a:p>
              <a:endParaRPr lang="de-DE"/>
            </a:p>
          </p:txBody>
        </p:sp>
        <p:sp>
          <p:nvSpPr>
            <p:cNvPr id="57" name="Freeform 54"/>
            <p:cNvSpPr>
              <a:spLocks noChangeAspect="1"/>
            </p:cNvSpPr>
            <p:nvPr/>
          </p:nvSpPr>
          <p:spPr bwMode="auto">
            <a:xfrm>
              <a:off x="2989618" y="5921154"/>
              <a:ext cx="229194" cy="286900"/>
            </a:xfrm>
            <a:custGeom>
              <a:avLst/>
              <a:gdLst>
                <a:gd name="T0" fmla="*/ 0 w 119"/>
                <a:gd name="T1" fmla="*/ 0 h 193"/>
                <a:gd name="T2" fmla="*/ 0 w 119"/>
                <a:gd name="T3" fmla="*/ 0 h 193"/>
                <a:gd name="T4" fmla="*/ 0 w 119"/>
                <a:gd name="T5" fmla="*/ 0 h 193"/>
                <a:gd name="T6" fmla="*/ 0 w 119"/>
                <a:gd name="T7" fmla="*/ 0 h 193"/>
                <a:gd name="T8" fmla="*/ 0 w 119"/>
                <a:gd name="T9" fmla="*/ 0 h 193"/>
                <a:gd name="T10" fmla="*/ 0 w 119"/>
                <a:gd name="T11" fmla="*/ 0 h 193"/>
                <a:gd name="T12" fmla="*/ 0 w 119"/>
                <a:gd name="T13" fmla="*/ 0 h 193"/>
                <a:gd name="T14" fmla="*/ 0 w 119"/>
                <a:gd name="T15" fmla="*/ 0 h 193"/>
                <a:gd name="T16" fmla="*/ 0 w 119"/>
                <a:gd name="T17" fmla="*/ 0 h 193"/>
                <a:gd name="T18" fmla="*/ 0 w 119"/>
                <a:gd name="T19" fmla="*/ 0 h 193"/>
                <a:gd name="T20" fmla="*/ 0 w 119"/>
                <a:gd name="T21" fmla="*/ 0 h 193"/>
                <a:gd name="T22" fmla="*/ 0 w 119"/>
                <a:gd name="T23" fmla="*/ 1 h 193"/>
                <a:gd name="T24" fmla="*/ 0 w 119"/>
                <a:gd name="T25" fmla="*/ 1 h 193"/>
                <a:gd name="T26" fmla="*/ 0 w 119"/>
                <a:gd name="T27" fmla="*/ 0 h 193"/>
                <a:gd name="T28" fmla="*/ 0 w 119"/>
                <a:gd name="T29" fmla="*/ 0 h 193"/>
                <a:gd name="T30" fmla="*/ 0 w 119"/>
                <a:gd name="T31" fmla="*/ 0 h 193"/>
                <a:gd name="T32" fmla="*/ 0 w 119"/>
                <a:gd name="T33" fmla="*/ 0 h 193"/>
                <a:gd name="T34" fmla="*/ 0 w 119"/>
                <a:gd name="T35" fmla="*/ 0 h 193"/>
                <a:gd name="T36" fmla="*/ 0 w 119"/>
                <a:gd name="T37" fmla="*/ 0 h 193"/>
                <a:gd name="T38" fmla="*/ 0 w 119"/>
                <a:gd name="T39" fmla="*/ 0 h 193"/>
                <a:gd name="T40" fmla="*/ 0 w 119"/>
                <a:gd name="T41" fmla="*/ 0 h 193"/>
                <a:gd name="T42" fmla="*/ 0 w 119"/>
                <a:gd name="T43" fmla="*/ 0 h 193"/>
                <a:gd name="T44" fmla="*/ 0 w 119"/>
                <a:gd name="T45" fmla="*/ 0 h 193"/>
                <a:gd name="T46" fmla="*/ 0 w 119"/>
                <a:gd name="T47" fmla="*/ 0 h 193"/>
                <a:gd name="T48" fmla="*/ 0 w 119"/>
                <a:gd name="T49" fmla="*/ 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93"/>
                <a:gd name="T77" fmla="*/ 119 w 119"/>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93">
                  <a:moveTo>
                    <a:pt x="71" y="0"/>
                  </a:moveTo>
                  <a:lnTo>
                    <a:pt x="52" y="11"/>
                  </a:lnTo>
                  <a:lnTo>
                    <a:pt x="37" y="22"/>
                  </a:lnTo>
                  <a:lnTo>
                    <a:pt x="22" y="26"/>
                  </a:lnTo>
                  <a:lnTo>
                    <a:pt x="0" y="22"/>
                  </a:lnTo>
                  <a:lnTo>
                    <a:pt x="4" y="45"/>
                  </a:lnTo>
                  <a:lnTo>
                    <a:pt x="15" y="59"/>
                  </a:lnTo>
                  <a:lnTo>
                    <a:pt x="11" y="97"/>
                  </a:lnTo>
                  <a:lnTo>
                    <a:pt x="11" y="115"/>
                  </a:lnTo>
                  <a:lnTo>
                    <a:pt x="15" y="130"/>
                  </a:lnTo>
                  <a:lnTo>
                    <a:pt x="4" y="160"/>
                  </a:lnTo>
                  <a:lnTo>
                    <a:pt x="7" y="182"/>
                  </a:lnTo>
                  <a:lnTo>
                    <a:pt x="22" y="193"/>
                  </a:lnTo>
                  <a:lnTo>
                    <a:pt x="44" y="178"/>
                  </a:lnTo>
                  <a:lnTo>
                    <a:pt x="52" y="174"/>
                  </a:lnTo>
                  <a:lnTo>
                    <a:pt x="75" y="178"/>
                  </a:lnTo>
                  <a:lnTo>
                    <a:pt x="90" y="163"/>
                  </a:lnTo>
                  <a:lnTo>
                    <a:pt x="90" y="148"/>
                  </a:lnTo>
                  <a:lnTo>
                    <a:pt x="108" y="119"/>
                  </a:lnTo>
                  <a:lnTo>
                    <a:pt x="115" y="100"/>
                  </a:lnTo>
                  <a:lnTo>
                    <a:pt x="108" y="82"/>
                  </a:lnTo>
                  <a:lnTo>
                    <a:pt x="119" y="59"/>
                  </a:lnTo>
                  <a:lnTo>
                    <a:pt x="112" y="26"/>
                  </a:lnTo>
                  <a:lnTo>
                    <a:pt x="108" y="7"/>
                  </a:lnTo>
                  <a:lnTo>
                    <a:pt x="71" y="0"/>
                  </a:lnTo>
                  <a:close/>
                </a:path>
              </a:pathLst>
            </a:custGeom>
            <a:solidFill>
              <a:schemeClr val="bg1">
                <a:lumMod val="85000"/>
              </a:schemeClr>
            </a:solidFill>
            <a:ln w="12700">
              <a:noFill/>
              <a:prstDash val="solid"/>
              <a:round/>
              <a:headEnd/>
              <a:tailEnd/>
            </a:ln>
          </p:spPr>
          <p:txBody>
            <a:bodyPr/>
            <a:lstStyle/>
            <a:p>
              <a:endParaRPr lang="de-DE"/>
            </a:p>
          </p:txBody>
        </p:sp>
        <p:sp>
          <p:nvSpPr>
            <p:cNvPr id="58" name="Freeform 55"/>
            <p:cNvSpPr>
              <a:spLocks noChangeAspect="1"/>
            </p:cNvSpPr>
            <p:nvPr/>
          </p:nvSpPr>
          <p:spPr bwMode="auto">
            <a:xfrm>
              <a:off x="3517582" y="6369641"/>
              <a:ext cx="413367" cy="201160"/>
            </a:xfrm>
            <a:custGeom>
              <a:avLst/>
              <a:gdLst>
                <a:gd name="T0" fmla="*/ 1 w 216"/>
                <a:gd name="T1" fmla="*/ 0 h 136"/>
                <a:gd name="T2" fmla="*/ 1 w 216"/>
                <a:gd name="T3" fmla="*/ 0 h 136"/>
                <a:gd name="T4" fmla="*/ 1 w 216"/>
                <a:gd name="T5" fmla="*/ 0 h 136"/>
                <a:gd name="T6" fmla="*/ 1 w 216"/>
                <a:gd name="T7" fmla="*/ 0 h 136"/>
                <a:gd name="T8" fmla="*/ 1 w 216"/>
                <a:gd name="T9" fmla="*/ 0 h 136"/>
                <a:gd name="T10" fmla="*/ 1 w 216"/>
                <a:gd name="T11" fmla="*/ 0 h 136"/>
                <a:gd name="T12" fmla="*/ 1 w 216"/>
                <a:gd name="T13" fmla="*/ 0 h 136"/>
                <a:gd name="T14" fmla="*/ 1 w 216"/>
                <a:gd name="T15" fmla="*/ 0 h 136"/>
                <a:gd name="T16" fmla="*/ 1 w 216"/>
                <a:gd name="T17" fmla="*/ 0 h 136"/>
                <a:gd name="T18" fmla="*/ 1 w 216"/>
                <a:gd name="T19" fmla="*/ 0 h 136"/>
                <a:gd name="T20" fmla="*/ 0 w 216"/>
                <a:gd name="T21" fmla="*/ 0 h 136"/>
                <a:gd name="T22" fmla="*/ 0 w 216"/>
                <a:gd name="T23" fmla="*/ 0 h 136"/>
                <a:gd name="T24" fmla="*/ 0 w 216"/>
                <a:gd name="T25" fmla="*/ 0 h 136"/>
                <a:gd name="T26" fmla="*/ 0 w 216"/>
                <a:gd name="T27" fmla="*/ 0 h 136"/>
                <a:gd name="T28" fmla="*/ 0 w 216"/>
                <a:gd name="T29" fmla="*/ 0 h 136"/>
                <a:gd name="T30" fmla="*/ 0 w 216"/>
                <a:gd name="T31" fmla="*/ 0 h 136"/>
                <a:gd name="T32" fmla="*/ 0 w 216"/>
                <a:gd name="T33" fmla="*/ 0 h 136"/>
                <a:gd name="T34" fmla="*/ 0 w 216"/>
                <a:gd name="T35" fmla="*/ 0 h 136"/>
                <a:gd name="T36" fmla="*/ 0 w 216"/>
                <a:gd name="T37" fmla="*/ 0 h 136"/>
                <a:gd name="T38" fmla="*/ 0 w 216"/>
                <a:gd name="T39" fmla="*/ 0 h 136"/>
                <a:gd name="T40" fmla="*/ 0 w 216"/>
                <a:gd name="T41" fmla="*/ 0 h 136"/>
                <a:gd name="T42" fmla="*/ 0 w 216"/>
                <a:gd name="T43" fmla="*/ 0 h 136"/>
                <a:gd name="T44" fmla="*/ 0 w 216"/>
                <a:gd name="T45" fmla="*/ 0 h 136"/>
                <a:gd name="T46" fmla="*/ 0 w 216"/>
                <a:gd name="T47" fmla="*/ 0 h 136"/>
                <a:gd name="T48" fmla="*/ 0 w 216"/>
                <a:gd name="T49" fmla="*/ 0 h 136"/>
                <a:gd name="T50" fmla="*/ 0 w 216"/>
                <a:gd name="T51" fmla="*/ 0 h 136"/>
                <a:gd name="T52" fmla="*/ 0 w 216"/>
                <a:gd name="T53" fmla="*/ 0 h 136"/>
                <a:gd name="T54" fmla="*/ 1 w 216"/>
                <a:gd name="T55" fmla="*/ 0 h 136"/>
                <a:gd name="T56" fmla="*/ 1 w 216"/>
                <a:gd name="T57" fmla="*/ 0 h 1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
                <a:gd name="T88" fmla="*/ 0 h 136"/>
                <a:gd name="T89" fmla="*/ 216 w 216"/>
                <a:gd name="T90" fmla="*/ 136 h 1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 h="136">
                  <a:moveTo>
                    <a:pt x="205" y="0"/>
                  </a:moveTo>
                  <a:lnTo>
                    <a:pt x="216" y="11"/>
                  </a:lnTo>
                  <a:lnTo>
                    <a:pt x="209" y="22"/>
                  </a:lnTo>
                  <a:lnTo>
                    <a:pt x="201" y="40"/>
                  </a:lnTo>
                  <a:lnTo>
                    <a:pt x="190" y="51"/>
                  </a:lnTo>
                  <a:lnTo>
                    <a:pt x="194" y="85"/>
                  </a:lnTo>
                  <a:lnTo>
                    <a:pt x="201" y="110"/>
                  </a:lnTo>
                  <a:lnTo>
                    <a:pt x="182" y="121"/>
                  </a:lnTo>
                  <a:lnTo>
                    <a:pt x="179" y="132"/>
                  </a:lnTo>
                  <a:lnTo>
                    <a:pt x="164" y="136"/>
                  </a:lnTo>
                  <a:lnTo>
                    <a:pt x="142" y="114"/>
                  </a:lnTo>
                  <a:lnTo>
                    <a:pt x="127" y="114"/>
                  </a:lnTo>
                  <a:lnTo>
                    <a:pt x="115" y="96"/>
                  </a:lnTo>
                  <a:lnTo>
                    <a:pt x="93" y="85"/>
                  </a:lnTo>
                  <a:lnTo>
                    <a:pt x="78" y="81"/>
                  </a:lnTo>
                  <a:lnTo>
                    <a:pt x="63" y="74"/>
                  </a:lnTo>
                  <a:lnTo>
                    <a:pt x="48" y="62"/>
                  </a:lnTo>
                  <a:lnTo>
                    <a:pt x="22" y="44"/>
                  </a:lnTo>
                  <a:lnTo>
                    <a:pt x="11" y="40"/>
                  </a:lnTo>
                  <a:lnTo>
                    <a:pt x="0" y="29"/>
                  </a:lnTo>
                  <a:lnTo>
                    <a:pt x="0" y="15"/>
                  </a:lnTo>
                  <a:lnTo>
                    <a:pt x="4" y="4"/>
                  </a:lnTo>
                  <a:lnTo>
                    <a:pt x="26" y="7"/>
                  </a:lnTo>
                  <a:lnTo>
                    <a:pt x="60" y="7"/>
                  </a:lnTo>
                  <a:lnTo>
                    <a:pt x="67" y="18"/>
                  </a:lnTo>
                  <a:lnTo>
                    <a:pt x="104" y="18"/>
                  </a:lnTo>
                  <a:lnTo>
                    <a:pt x="130" y="18"/>
                  </a:lnTo>
                  <a:lnTo>
                    <a:pt x="164" y="11"/>
                  </a:lnTo>
                  <a:lnTo>
                    <a:pt x="205" y="0"/>
                  </a:lnTo>
                  <a:close/>
                </a:path>
              </a:pathLst>
            </a:custGeom>
            <a:solidFill>
              <a:schemeClr val="bg1">
                <a:lumMod val="85000"/>
              </a:schemeClr>
            </a:solidFill>
            <a:ln w="12700">
              <a:noFill/>
              <a:prstDash val="solid"/>
              <a:round/>
              <a:headEnd/>
              <a:tailEnd/>
            </a:ln>
          </p:spPr>
          <p:txBody>
            <a:bodyPr/>
            <a:lstStyle/>
            <a:p>
              <a:endParaRPr lang="de-DE"/>
            </a:p>
          </p:txBody>
        </p:sp>
        <p:sp>
          <p:nvSpPr>
            <p:cNvPr id="59" name="Freeform 56"/>
            <p:cNvSpPr>
              <a:spLocks noChangeAspect="1"/>
            </p:cNvSpPr>
            <p:nvPr/>
          </p:nvSpPr>
          <p:spPr bwMode="auto">
            <a:xfrm>
              <a:off x="2940505" y="5189064"/>
              <a:ext cx="1407904" cy="1233340"/>
            </a:xfrm>
            <a:custGeom>
              <a:avLst/>
              <a:gdLst>
                <a:gd name="T0" fmla="*/ 3 w 737"/>
                <a:gd name="T1" fmla="*/ 3 h 830"/>
                <a:gd name="T2" fmla="*/ 3 w 737"/>
                <a:gd name="T3" fmla="*/ 3 h 830"/>
                <a:gd name="T4" fmla="*/ 3 w 737"/>
                <a:gd name="T5" fmla="*/ 3 h 830"/>
                <a:gd name="T6" fmla="*/ 3 w 737"/>
                <a:gd name="T7" fmla="*/ 3 h 830"/>
                <a:gd name="T8" fmla="*/ 3 w 737"/>
                <a:gd name="T9" fmla="*/ 3 h 830"/>
                <a:gd name="T10" fmla="*/ 3 w 737"/>
                <a:gd name="T11" fmla="*/ 2 h 830"/>
                <a:gd name="T12" fmla="*/ 3 w 737"/>
                <a:gd name="T13" fmla="*/ 2 h 830"/>
                <a:gd name="T14" fmla="*/ 3 w 737"/>
                <a:gd name="T15" fmla="*/ 2 h 830"/>
                <a:gd name="T16" fmla="*/ 3 w 737"/>
                <a:gd name="T17" fmla="*/ 2 h 830"/>
                <a:gd name="T18" fmla="*/ 3 w 737"/>
                <a:gd name="T19" fmla="*/ 2 h 830"/>
                <a:gd name="T20" fmla="*/ 3 w 737"/>
                <a:gd name="T21" fmla="*/ 2 h 830"/>
                <a:gd name="T22" fmla="*/ 3 w 737"/>
                <a:gd name="T23" fmla="*/ 2 h 830"/>
                <a:gd name="T24" fmla="*/ 3 w 737"/>
                <a:gd name="T25" fmla="*/ 2 h 830"/>
                <a:gd name="T26" fmla="*/ 3 w 737"/>
                <a:gd name="T27" fmla="*/ 2 h 830"/>
                <a:gd name="T28" fmla="*/ 2 w 737"/>
                <a:gd name="T29" fmla="*/ 2 h 830"/>
                <a:gd name="T30" fmla="*/ 2 w 737"/>
                <a:gd name="T31" fmla="*/ 2 h 830"/>
                <a:gd name="T32" fmla="*/ 2 w 737"/>
                <a:gd name="T33" fmla="*/ 1 h 830"/>
                <a:gd name="T34" fmla="*/ 2 w 737"/>
                <a:gd name="T35" fmla="*/ 1 h 830"/>
                <a:gd name="T36" fmla="*/ 1 w 737"/>
                <a:gd name="T37" fmla="*/ 0 h 830"/>
                <a:gd name="T38" fmla="*/ 2 w 737"/>
                <a:gd name="T39" fmla="*/ 0 h 830"/>
                <a:gd name="T40" fmla="*/ 2 w 737"/>
                <a:gd name="T41" fmla="*/ 0 h 830"/>
                <a:gd name="T42" fmla="*/ 2 w 737"/>
                <a:gd name="T43" fmla="*/ 0 h 830"/>
                <a:gd name="T44" fmla="*/ 2 w 737"/>
                <a:gd name="T45" fmla="*/ 0 h 830"/>
                <a:gd name="T46" fmla="*/ 1 w 737"/>
                <a:gd name="T47" fmla="*/ 0 h 830"/>
                <a:gd name="T48" fmla="*/ 1 w 737"/>
                <a:gd name="T49" fmla="*/ 0 h 830"/>
                <a:gd name="T50" fmla="*/ 1 w 737"/>
                <a:gd name="T51" fmla="*/ 0 h 830"/>
                <a:gd name="T52" fmla="*/ 0 w 737"/>
                <a:gd name="T53" fmla="*/ 0 h 830"/>
                <a:gd name="T54" fmla="*/ 0 w 737"/>
                <a:gd name="T55" fmla="*/ 0 h 830"/>
                <a:gd name="T56" fmla="*/ 0 w 737"/>
                <a:gd name="T57" fmla="*/ 0 h 830"/>
                <a:gd name="T58" fmla="*/ 0 w 737"/>
                <a:gd name="T59" fmla="*/ 0 h 830"/>
                <a:gd name="T60" fmla="*/ 0 w 737"/>
                <a:gd name="T61" fmla="*/ 0 h 830"/>
                <a:gd name="T62" fmla="*/ 0 w 737"/>
                <a:gd name="T63" fmla="*/ 1 h 830"/>
                <a:gd name="T64" fmla="*/ 0 w 737"/>
                <a:gd name="T65" fmla="*/ 1 h 830"/>
                <a:gd name="T66" fmla="*/ 0 w 737"/>
                <a:gd name="T67" fmla="*/ 1 h 830"/>
                <a:gd name="T68" fmla="*/ 0 w 737"/>
                <a:gd name="T69" fmla="*/ 1 h 830"/>
                <a:gd name="T70" fmla="*/ 1 w 737"/>
                <a:gd name="T71" fmla="*/ 1 h 830"/>
                <a:gd name="T72" fmla="*/ 1 w 737"/>
                <a:gd name="T73" fmla="*/ 1 h 830"/>
                <a:gd name="T74" fmla="*/ 1 w 737"/>
                <a:gd name="T75" fmla="*/ 1 h 830"/>
                <a:gd name="T76" fmla="*/ 1 w 737"/>
                <a:gd name="T77" fmla="*/ 2 h 830"/>
                <a:gd name="T78" fmla="*/ 2 w 737"/>
                <a:gd name="T79" fmla="*/ 2 h 830"/>
                <a:gd name="T80" fmla="*/ 2 w 737"/>
                <a:gd name="T81" fmla="*/ 2 h 830"/>
                <a:gd name="T82" fmla="*/ 2 w 737"/>
                <a:gd name="T83" fmla="*/ 2 h 830"/>
                <a:gd name="T84" fmla="*/ 3 w 737"/>
                <a:gd name="T85" fmla="*/ 2 h 830"/>
                <a:gd name="T86" fmla="*/ 3 w 737"/>
                <a:gd name="T87" fmla="*/ 3 h 830"/>
                <a:gd name="T88" fmla="*/ 3 w 737"/>
                <a:gd name="T89" fmla="*/ 3 h 830"/>
                <a:gd name="T90" fmla="*/ 3 w 737"/>
                <a:gd name="T91" fmla="*/ 3 h 8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7"/>
                <a:gd name="T139" fmla="*/ 0 h 830"/>
                <a:gd name="T140" fmla="*/ 737 w 737"/>
                <a:gd name="T141" fmla="*/ 830 h 8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7" h="830">
                  <a:moveTo>
                    <a:pt x="534" y="819"/>
                  </a:moveTo>
                  <a:lnTo>
                    <a:pt x="545" y="830"/>
                  </a:lnTo>
                  <a:lnTo>
                    <a:pt x="564" y="819"/>
                  </a:lnTo>
                  <a:lnTo>
                    <a:pt x="586" y="789"/>
                  </a:lnTo>
                  <a:lnTo>
                    <a:pt x="597" y="745"/>
                  </a:lnTo>
                  <a:lnTo>
                    <a:pt x="609" y="741"/>
                  </a:lnTo>
                  <a:lnTo>
                    <a:pt x="617" y="748"/>
                  </a:lnTo>
                  <a:lnTo>
                    <a:pt x="632" y="734"/>
                  </a:lnTo>
                  <a:lnTo>
                    <a:pt x="628" y="715"/>
                  </a:lnTo>
                  <a:lnTo>
                    <a:pt x="635" y="700"/>
                  </a:lnTo>
                  <a:lnTo>
                    <a:pt x="632" y="693"/>
                  </a:lnTo>
                  <a:lnTo>
                    <a:pt x="613" y="678"/>
                  </a:lnTo>
                  <a:lnTo>
                    <a:pt x="606" y="678"/>
                  </a:lnTo>
                  <a:lnTo>
                    <a:pt x="609" y="670"/>
                  </a:lnTo>
                  <a:lnTo>
                    <a:pt x="594" y="674"/>
                  </a:lnTo>
                  <a:lnTo>
                    <a:pt x="586" y="667"/>
                  </a:lnTo>
                  <a:lnTo>
                    <a:pt x="586" y="659"/>
                  </a:lnTo>
                  <a:lnTo>
                    <a:pt x="609" y="645"/>
                  </a:lnTo>
                  <a:lnTo>
                    <a:pt x="620" y="630"/>
                  </a:lnTo>
                  <a:lnTo>
                    <a:pt x="620" y="607"/>
                  </a:lnTo>
                  <a:lnTo>
                    <a:pt x="632" y="604"/>
                  </a:lnTo>
                  <a:lnTo>
                    <a:pt x="669" y="622"/>
                  </a:lnTo>
                  <a:lnTo>
                    <a:pt x="683" y="626"/>
                  </a:lnTo>
                  <a:lnTo>
                    <a:pt x="702" y="652"/>
                  </a:lnTo>
                  <a:lnTo>
                    <a:pt x="709" y="667"/>
                  </a:lnTo>
                  <a:lnTo>
                    <a:pt x="720" y="667"/>
                  </a:lnTo>
                  <a:lnTo>
                    <a:pt x="731" y="652"/>
                  </a:lnTo>
                  <a:lnTo>
                    <a:pt x="737" y="637"/>
                  </a:lnTo>
                  <a:lnTo>
                    <a:pt x="724" y="611"/>
                  </a:lnTo>
                  <a:lnTo>
                    <a:pt x="709" y="596"/>
                  </a:lnTo>
                  <a:lnTo>
                    <a:pt x="695" y="596"/>
                  </a:lnTo>
                  <a:lnTo>
                    <a:pt x="695" y="593"/>
                  </a:lnTo>
                  <a:lnTo>
                    <a:pt x="687" y="593"/>
                  </a:lnTo>
                  <a:lnTo>
                    <a:pt x="650" y="555"/>
                  </a:lnTo>
                  <a:lnTo>
                    <a:pt x="632" y="559"/>
                  </a:lnTo>
                  <a:lnTo>
                    <a:pt x="609" y="530"/>
                  </a:lnTo>
                  <a:lnTo>
                    <a:pt x="594" y="526"/>
                  </a:lnTo>
                  <a:lnTo>
                    <a:pt x="571" y="504"/>
                  </a:lnTo>
                  <a:lnTo>
                    <a:pt x="560" y="496"/>
                  </a:lnTo>
                  <a:lnTo>
                    <a:pt x="568" y="489"/>
                  </a:lnTo>
                  <a:lnTo>
                    <a:pt x="579" y="485"/>
                  </a:lnTo>
                  <a:lnTo>
                    <a:pt x="564" y="474"/>
                  </a:lnTo>
                  <a:lnTo>
                    <a:pt x="545" y="481"/>
                  </a:lnTo>
                  <a:lnTo>
                    <a:pt x="531" y="474"/>
                  </a:lnTo>
                  <a:lnTo>
                    <a:pt x="490" y="440"/>
                  </a:lnTo>
                  <a:lnTo>
                    <a:pt x="486" y="426"/>
                  </a:lnTo>
                  <a:lnTo>
                    <a:pt x="471" y="422"/>
                  </a:lnTo>
                  <a:lnTo>
                    <a:pt x="457" y="411"/>
                  </a:lnTo>
                  <a:lnTo>
                    <a:pt x="419" y="330"/>
                  </a:lnTo>
                  <a:lnTo>
                    <a:pt x="408" y="319"/>
                  </a:lnTo>
                  <a:lnTo>
                    <a:pt x="379" y="293"/>
                  </a:lnTo>
                  <a:lnTo>
                    <a:pt x="345" y="241"/>
                  </a:lnTo>
                  <a:lnTo>
                    <a:pt x="345" y="211"/>
                  </a:lnTo>
                  <a:lnTo>
                    <a:pt x="364" y="200"/>
                  </a:lnTo>
                  <a:lnTo>
                    <a:pt x="364" y="185"/>
                  </a:lnTo>
                  <a:lnTo>
                    <a:pt x="349" y="171"/>
                  </a:lnTo>
                  <a:lnTo>
                    <a:pt x="342" y="163"/>
                  </a:lnTo>
                  <a:lnTo>
                    <a:pt x="345" y="152"/>
                  </a:lnTo>
                  <a:lnTo>
                    <a:pt x="360" y="145"/>
                  </a:lnTo>
                  <a:lnTo>
                    <a:pt x="405" y="134"/>
                  </a:lnTo>
                  <a:lnTo>
                    <a:pt x="423" y="122"/>
                  </a:lnTo>
                  <a:lnTo>
                    <a:pt x="438" y="108"/>
                  </a:lnTo>
                  <a:lnTo>
                    <a:pt x="434" y="70"/>
                  </a:lnTo>
                  <a:lnTo>
                    <a:pt x="438" y="56"/>
                  </a:lnTo>
                  <a:lnTo>
                    <a:pt x="416" y="52"/>
                  </a:lnTo>
                  <a:lnTo>
                    <a:pt x="368" y="41"/>
                  </a:lnTo>
                  <a:lnTo>
                    <a:pt x="360" y="30"/>
                  </a:lnTo>
                  <a:lnTo>
                    <a:pt x="357" y="26"/>
                  </a:lnTo>
                  <a:lnTo>
                    <a:pt x="357" y="15"/>
                  </a:lnTo>
                  <a:lnTo>
                    <a:pt x="353" y="4"/>
                  </a:lnTo>
                  <a:lnTo>
                    <a:pt x="327" y="0"/>
                  </a:lnTo>
                  <a:lnTo>
                    <a:pt x="264" y="4"/>
                  </a:lnTo>
                  <a:lnTo>
                    <a:pt x="257" y="19"/>
                  </a:lnTo>
                  <a:lnTo>
                    <a:pt x="234" y="22"/>
                  </a:lnTo>
                  <a:lnTo>
                    <a:pt x="220" y="52"/>
                  </a:lnTo>
                  <a:lnTo>
                    <a:pt x="220" y="63"/>
                  </a:lnTo>
                  <a:lnTo>
                    <a:pt x="205" y="52"/>
                  </a:lnTo>
                  <a:lnTo>
                    <a:pt x="182" y="48"/>
                  </a:lnTo>
                  <a:lnTo>
                    <a:pt x="168" y="56"/>
                  </a:lnTo>
                  <a:lnTo>
                    <a:pt x="157" y="78"/>
                  </a:lnTo>
                  <a:lnTo>
                    <a:pt x="134" y="63"/>
                  </a:lnTo>
                  <a:lnTo>
                    <a:pt x="138" y="41"/>
                  </a:lnTo>
                  <a:lnTo>
                    <a:pt x="131" y="26"/>
                  </a:lnTo>
                  <a:lnTo>
                    <a:pt x="116" y="30"/>
                  </a:lnTo>
                  <a:lnTo>
                    <a:pt x="112" y="48"/>
                  </a:lnTo>
                  <a:lnTo>
                    <a:pt x="101" y="59"/>
                  </a:lnTo>
                  <a:lnTo>
                    <a:pt x="90" y="59"/>
                  </a:lnTo>
                  <a:lnTo>
                    <a:pt x="37" y="52"/>
                  </a:lnTo>
                  <a:lnTo>
                    <a:pt x="19" y="67"/>
                  </a:lnTo>
                  <a:lnTo>
                    <a:pt x="22" y="85"/>
                  </a:lnTo>
                  <a:lnTo>
                    <a:pt x="26" y="100"/>
                  </a:lnTo>
                  <a:lnTo>
                    <a:pt x="0" y="122"/>
                  </a:lnTo>
                  <a:lnTo>
                    <a:pt x="7" y="137"/>
                  </a:lnTo>
                  <a:lnTo>
                    <a:pt x="15" y="145"/>
                  </a:lnTo>
                  <a:lnTo>
                    <a:pt x="0" y="163"/>
                  </a:lnTo>
                  <a:lnTo>
                    <a:pt x="0" y="189"/>
                  </a:lnTo>
                  <a:lnTo>
                    <a:pt x="7" y="200"/>
                  </a:lnTo>
                  <a:lnTo>
                    <a:pt x="22" y="200"/>
                  </a:lnTo>
                  <a:lnTo>
                    <a:pt x="30" y="208"/>
                  </a:lnTo>
                  <a:lnTo>
                    <a:pt x="37" y="226"/>
                  </a:lnTo>
                  <a:lnTo>
                    <a:pt x="37" y="245"/>
                  </a:lnTo>
                  <a:lnTo>
                    <a:pt x="52" y="249"/>
                  </a:lnTo>
                  <a:lnTo>
                    <a:pt x="63" y="245"/>
                  </a:lnTo>
                  <a:lnTo>
                    <a:pt x="105" y="204"/>
                  </a:lnTo>
                  <a:lnTo>
                    <a:pt x="123" y="211"/>
                  </a:lnTo>
                  <a:lnTo>
                    <a:pt x="160" y="230"/>
                  </a:lnTo>
                  <a:lnTo>
                    <a:pt x="186" y="249"/>
                  </a:lnTo>
                  <a:lnTo>
                    <a:pt x="190" y="271"/>
                  </a:lnTo>
                  <a:lnTo>
                    <a:pt x="205" y="286"/>
                  </a:lnTo>
                  <a:lnTo>
                    <a:pt x="212" y="312"/>
                  </a:lnTo>
                  <a:lnTo>
                    <a:pt x="220" y="352"/>
                  </a:lnTo>
                  <a:lnTo>
                    <a:pt x="231" y="371"/>
                  </a:lnTo>
                  <a:lnTo>
                    <a:pt x="245" y="387"/>
                  </a:lnTo>
                  <a:lnTo>
                    <a:pt x="271" y="397"/>
                  </a:lnTo>
                  <a:lnTo>
                    <a:pt x="294" y="433"/>
                  </a:lnTo>
                  <a:lnTo>
                    <a:pt x="316" y="463"/>
                  </a:lnTo>
                  <a:lnTo>
                    <a:pt x="338" y="478"/>
                  </a:lnTo>
                  <a:lnTo>
                    <a:pt x="379" y="526"/>
                  </a:lnTo>
                  <a:lnTo>
                    <a:pt x="408" y="526"/>
                  </a:lnTo>
                  <a:lnTo>
                    <a:pt x="442" y="555"/>
                  </a:lnTo>
                  <a:lnTo>
                    <a:pt x="442" y="585"/>
                  </a:lnTo>
                  <a:lnTo>
                    <a:pt x="453" y="593"/>
                  </a:lnTo>
                  <a:lnTo>
                    <a:pt x="475" y="578"/>
                  </a:lnTo>
                  <a:lnTo>
                    <a:pt x="479" y="593"/>
                  </a:lnTo>
                  <a:lnTo>
                    <a:pt x="479" y="611"/>
                  </a:lnTo>
                  <a:lnTo>
                    <a:pt x="501" y="630"/>
                  </a:lnTo>
                  <a:lnTo>
                    <a:pt x="508" y="641"/>
                  </a:lnTo>
                  <a:lnTo>
                    <a:pt x="538" y="633"/>
                  </a:lnTo>
                  <a:lnTo>
                    <a:pt x="542" y="645"/>
                  </a:lnTo>
                  <a:lnTo>
                    <a:pt x="538" y="670"/>
                  </a:lnTo>
                  <a:lnTo>
                    <a:pt x="553" y="693"/>
                  </a:lnTo>
                  <a:lnTo>
                    <a:pt x="557" y="711"/>
                  </a:lnTo>
                  <a:lnTo>
                    <a:pt x="564" y="730"/>
                  </a:lnTo>
                  <a:lnTo>
                    <a:pt x="560" y="745"/>
                  </a:lnTo>
                  <a:lnTo>
                    <a:pt x="545" y="760"/>
                  </a:lnTo>
                  <a:lnTo>
                    <a:pt x="542" y="778"/>
                  </a:lnTo>
                  <a:lnTo>
                    <a:pt x="531" y="800"/>
                  </a:lnTo>
                  <a:lnTo>
                    <a:pt x="534" y="819"/>
                  </a:lnTo>
                  <a:close/>
                </a:path>
              </a:pathLst>
            </a:custGeom>
            <a:solidFill>
              <a:schemeClr val="bg1">
                <a:lumMod val="85000"/>
              </a:schemeClr>
            </a:solidFill>
            <a:ln w="12700">
              <a:noFill/>
              <a:prstDash val="solid"/>
              <a:round/>
              <a:headEnd/>
              <a:tailEnd/>
            </a:ln>
          </p:spPr>
          <p:txBody>
            <a:bodyPr/>
            <a:lstStyle/>
            <a:p>
              <a:endParaRPr lang="de-DE"/>
            </a:p>
          </p:txBody>
        </p:sp>
        <p:sp>
          <p:nvSpPr>
            <p:cNvPr id="60" name="Freeform 57"/>
            <p:cNvSpPr>
              <a:spLocks noChangeAspect="1"/>
            </p:cNvSpPr>
            <p:nvPr/>
          </p:nvSpPr>
          <p:spPr bwMode="auto">
            <a:xfrm>
              <a:off x="2875021" y="5014286"/>
              <a:ext cx="564799" cy="286900"/>
            </a:xfrm>
            <a:custGeom>
              <a:avLst/>
              <a:gdLst>
                <a:gd name="T0" fmla="*/ 0 w 298"/>
                <a:gd name="T1" fmla="*/ 0 h 194"/>
                <a:gd name="T2" fmla="*/ 0 w 298"/>
                <a:gd name="T3" fmla="*/ 0 h 194"/>
                <a:gd name="T4" fmla="*/ 0 w 298"/>
                <a:gd name="T5" fmla="*/ 0 h 194"/>
                <a:gd name="T6" fmla="*/ 0 w 298"/>
                <a:gd name="T7" fmla="*/ 0 h 194"/>
                <a:gd name="T8" fmla="*/ 0 w 298"/>
                <a:gd name="T9" fmla="*/ 0 h 194"/>
                <a:gd name="T10" fmla="*/ 0 w 298"/>
                <a:gd name="T11" fmla="*/ 0 h 194"/>
                <a:gd name="T12" fmla="*/ 0 w 298"/>
                <a:gd name="T13" fmla="*/ 0 h 194"/>
                <a:gd name="T14" fmla="*/ 0 w 298"/>
                <a:gd name="T15" fmla="*/ 0 h 194"/>
                <a:gd name="T16" fmla="*/ 0 w 298"/>
                <a:gd name="T17" fmla="*/ 0 h 194"/>
                <a:gd name="T18" fmla="*/ 0 w 298"/>
                <a:gd name="T19" fmla="*/ 0 h 194"/>
                <a:gd name="T20" fmla="*/ 0 w 298"/>
                <a:gd name="T21" fmla="*/ 0 h 194"/>
                <a:gd name="T22" fmla="*/ 0 w 298"/>
                <a:gd name="T23" fmla="*/ 0 h 194"/>
                <a:gd name="T24" fmla="*/ 0 w 298"/>
                <a:gd name="T25" fmla="*/ 0 h 194"/>
                <a:gd name="T26" fmla="*/ 0 w 298"/>
                <a:gd name="T27" fmla="*/ 0 h 194"/>
                <a:gd name="T28" fmla="*/ 0 w 298"/>
                <a:gd name="T29" fmla="*/ 0 h 194"/>
                <a:gd name="T30" fmla="*/ 0 w 298"/>
                <a:gd name="T31" fmla="*/ 0 h 194"/>
                <a:gd name="T32" fmla="*/ 0 w 298"/>
                <a:gd name="T33" fmla="*/ 0 h 194"/>
                <a:gd name="T34" fmla="*/ 0 w 298"/>
                <a:gd name="T35" fmla="*/ 0 h 194"/>
                <a:gd name="T36" fmla="*/ 0 w 298"/>
                <a:gd name="T37" fmla="*/ 0 h 194"/>
                <a:gd name="T38" fmla="*/ 0 w 298"/>
                <a:gd name="T39" fmla="*/ 0 h 194"/>
                <a:gd name="T40" fmla="*/ 0 w 298"/>
                <a:gd name="T41" fmla="*/ 0 h 194"/>
                <a:gd name="T42" fmla="*/ 0 w 298"/>
                <a:gd name="T43" fmla="*/ 0 h 194"/>
                <a:gd name="T44" fmla="*/ 0 w 298"/>
                <a:gd name="T45" fmla="*/ 0 h 194"/>
                <a:gd name="T46" fmla="*/ 0 w 298"/>
                <a:gd name="T47" fmla="*/ 0 h 194"/>
                <a:gd name="T48" fmla="*/ 0 w 298"/>
                <a:gd name="T49" fmla="*/ 0 h 194"/>
                <a:gd name="T50" fmla="*/ 0 w 298"/>
                <a:gd name="T51" fmla="*/ 0 h 194"/>
                <a:gd name="T52" fmla="*/ 0 w 298"/>
                <a:gd name="T53" fmla="*/ 0 h 194"/>
                <a:gd name="T54" fmla="*/ 0 w 298"/>
                <a:gd name="T55" fmla="*/ 0 h 194"/>
                <a:gd name="T56" fmla="*/ 0 w 298"/>
                <a:gd name="T57" fmla="*/ 0 h 194"/>
                <a:gd name="T58" fmla="*/ 0 w 298"/>
                <a:gd name="T59" fmla="*/ 0 h 194"/>
                <a:gd name="T60" fmla="*/ 0 w 298"/>
                <a:gd name="T61" fmla="*/ 0 h 194"/>
                <a:gd name="T62" fmla="*/ 1 w 298"/>
                <a:gd name="T63" fmla="*/ 0 h 194"/>
                <a:gd name="T64" fmla="*/ 1 w 298"/>
                <a:gd name="T65" fmla="*/ 0 h 194"/>
                <a:gd name="T66" fmla="*/ 1 w 298"/>
                <a:gd name="T67" fmla="*/ 0 h 194"/>
                <a:gd name="T68" fmla="*/ 1 w 298"/>
                <a:gd name="T69" fmla="*/ 1 h 194"/>
                <a:gd name="T70" fmla="*/ 1 w 298"/>
                <a:gd name="T71" fmla="*/ 0 h 194"/>
                <a:gd name="T72" fmla="*/ 1 w 298"/>
                <a:gd name="T73" fmla="*/ 0 h 194"/>
                <a:gd name="T74" fmla="*/ 1 w 298"/>
                <a:gd name="T75" fmla="*/ 0 h 194"/>
                <a:gd name="T76" fmla="*/ 1 w 298"/>
                <a:gd name="T77" fmla="*/ 0 h 194"/>
                <a:gd name="T78" fmla="*/ 1 w 298"/>
                <a:gd name="T79" fmla="*/ 0 h 194"/>
                <a:gd name="T80" fmla="*/ 1 w 298"/>
                <a:gd name="T81" fmla="*/ 0 h 194"/>
                <a:gd name="T82" fmla="*/ 1 w 298"/>
                <a:gd name="T83" fmla="*/ 0 h 194"/>
                <a:gd name="T84" fmla="*/ 1 w 298"/>
                <a:gd name="T85" fmla="*/ 0 h 194"/>
                <a:gd name="T86" fmla="*/ 1 w 298"/>
                <a:gd name="T87" fmla="*/ 0 h 194"/>
                <a:gd name="T88" fmla="*/ 1 w 298"/>
                <a:gd name="T89" fmla="*/ 0 h 194"/>
                <a:gd name="T90" fmla="*/ 1 w 298"/>
                <a:gd name="T91" fmla="*/ 0 h 194"/>
                <a:gd name="T92" fmla="*/ 1 w 298"/>
                <a:gd name="T93" fmla="*/ 0 h 194"/>
                <a:gd name="T94" fmla="*/ 1 w 298"/>
                <a:gd name="T95" fmla="*/ 0 h 194"/>
                <a:gd name="T96" fmla="*/ 1 w 298"/>
                <a:gd name="T97" fmla="*/ 0 h 194"/>
                <a:gd name="T98" fmla="*/ 1 w 298"/>
                <a:gd name="T99" fmla="*/ 0 h 194"/>
                <a:gd name="T100" fmla="*/ 1 w 298"/>
                <a:gd name="T101" fmla="*/ 0 h 194"/>
                <a:gd name="T102" fmla="*/ 1 w 298"/>
                <a:gd name="T103" fmla="*/ 0 h 194"/>
                <a:gd name="T104" fmla="*/ 1 w 298"/>
                <a:gd name="T105" fmla="*/ 0 h 194"/>
                <a:gd name="T106" fmla="*/ 1 w 298"/>
                <a:gd name="T107" fmla="*/ 0 h 194"/>
                <a:gd name="T108" fmla="*/ 1 w 298"/>
                <a:gd name="T109" fmla="*/ 0 h 194"/>
                <a:gd name="T110" fmla="*/ 1 w 298"/>
                <a:gd name="T111" fmla="*/ 0 h 194"/>
                <a:gd name="T112" fmla="*/ 1 w 298"/>
                <a:gd name="T113" fmla="*/ 0 h 194"/>
                <a:gd name="T114" fmla="*/ 1 w 298"/>
                <a:gd name="T115" fmla="*/ 0 h 194"/>
                <a:gd name="T116" fmla="*/ 1 w 298"/>
                <a:gd name="T117" fmla="*/ 0 h 194"/>
                <a:gd name="T118" fmla="*/ 0 w 298"/>
                <a:gd name="T119" fmla="*/ 0 h 1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8"/>
                <a:gd name="T181" fmla="*/ 0 h 194"/>
                <a:gd name="T182" fmla="*/ 298 w 298"/>
                <a:gd name="T183" fmla="*/ 194 h 1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8" h="194">
                  <a:moveTo>
                    <a:pt x="157" y="37"/>
                  </a:moveTo>
                  <a:lnTo>
                    <a:pt x="142" y="24"/>
                  </a:lnTo>
                  <a:lnTo>
                    <a:pt x="144" y="19"/>
                  </a:lnTo>
                  <a:lnTo>
                    <a:pt x="135" y="11"/>
                  </a:lnTo>
                  <a:lnTo>
                    <a:pt x="127" y="0"/>
                  </a:lnTo>
                  <a:lnTo>
                    <a:pt x="117" y="11"/>
                  </a:lnTo>
                  <a:lnTo>
                    <a:pt x="111" y="7"/>
                  </a:lnTo>
                  <a:lnTo>
                    <a:pt x="100" y="17"/>
                  </a:lnTo>
                  <a:lnTo>
                    <a:pt x="100" y="22"/>
                  </a:lnTo>
                  <a:lnTo>
                    <a:pt x="87" y="28"/>
                  </a:lnTo>
                  <a:lnTo>
                    <a:pt x="54" y="54"/>
                  </a:lnTo>
                  <a:lnTo>
                    <a:pt x="45" y="65"/>
                  </a:lnTo>
                  <a:lnTo>
                    <a:pt x="45" y="78"/>
                  </a:lnTo>
                  <a:lnTo>
                    <a:pt x="33" y="82"/>
                  </a:lnTo>
                  <a:lnTo>
                    <a:pt x="9" y="108"/>
                  </a:lnTo>
                  <a:lnTo>
                    <a:pt x="9" y="117"/>
                  </a:lnTo>
                  <a:lnTo>
                    <a:pt x="0" y="128"/>
                  </a:lnTo>
                  <a:lnTo>
                    <a:pt x="4" y="141"/>
                  </a:lnTo>
                  <a:lnTo>
                    <a:pt x="15" y="134"/>
                  </a:lnTo>
                  <a:lnTo>
                    <a:pt x="26" y="122"/>
                  </a:lnTo>
                  <a:lnTo>
                    <a:pt x="43" y="119"/>
                  </a:lnTo>
                  <a:lnTo>
                    <a:pt x="54" y="122"/>
                  </a:lnTo>
                  <a:lnTo>
                    <a:pt x="58" y="141"/>
                  </a:lnTo>
                  <a:lnTo>
                    <a:pt x="56" y="154"/>
                  </a:lnTo>
                  <a:lnTo>
                    <a:pt x="63" y="163"/>
                  </a:lnTo>
                  <a:lnTo>
                    <a:pt x="72" y="169"/>
                  </a:lnTo>
                  <a:lnTo>
                    <a:pt x="91" y="171"/>
                  </a:lnTo>
                  <a:lnTo>
                    <a:pt x="133" y="176"/>
                  </a:lnTo>
                  <a:lnTo>
                    <a:pt x="142" y="171"/>
                  </a:lnTo>
                  <a:lnTo>
                    <a:pt x="148" y="163"/>
                  </a:lnTo>
                  <a:lnTo>
                    <a:pt x="152" y="146"/>
                  </a:lnTo>
                  <a:lnTo>
                    <a:pt x="167" y="145"/>
                  </a:lnTo>
                  <a:lnTo>
                    <a:pt x="172" y="156"/>
                  </a:lnTo>
                  <a:lnTo>
                    <a:pt x="172" y="181"/>
                  </a:lnTo>
                  <a:lnTo>
                    <a:pt x="191" y="194"/>
                  </a:lnTo>
                  <a:lnTo>
                    <a:pt x="205" y="172"/>
                  </a:lnTo>
                  <a:lnTo>
                    <a:pt x="220" y="165"/>
                  </a:lnTo>
                  <a:lnTo>
                    <a:pt x="237" y="167"/>
                  </a:lnTo>
                  <a:lnTo>
                    <a:pt x="250" y="174"/>
                  </a:lnTo>
                  <a:lnTo>
                    <a:pt x="255" y="180"/>
                  </a:lnTo>
                  <a:lnTo>
                    <a:pt x="259" y="161"/>
                  </a:lnTo>
                  <a:lnTo>
                    <a:pt x="269" y="139"/>
                  </a:lnTo>
                  <a:lnTo>
                    <a:pt x="291" y="135"/>
                  </a:lnTo>
                  <a:lnTo>
                    <a:pt x="298" y="121"/>
                  </a:lnTo>
                  <a:lnTo>
                    <a:pt x="291" y="109"/>
                  </a:lnTo>
                  <a:lnTo>
                    <a:pt x="281" y="104"/>
                  </a:lnTo>
                  <a:lnTo>
                    <a:pt x="253" y="99"/>
                  </a:lnTo>
                  <a:lnTo>
                    <a:pt x="252" y="85"/>
                  </a:lnTo>
                  <a:lnTo>
                    <a:pt x="252" y="70"/>
                  </a:lnTo>
                  <a:lnTo>
                    <a:pt x="252" y="59"/>
                  </a:lnTo>
                  <a:lnTo>
                    <a:pt x="235" y="50"/>
                  </a:lnTo>
                  <a:lnTo>
                    <a:pt x="226" y="54"/>
                  </a:lnTo>
                  <a:lnTo>
                    <a:pt x="211" y="43"/>
                  </a:lnTo>
                  <a:lnTo>
                    <a:pt x="209" y="35"/>
                  </a:lnTo>
                  <a:lnTo>
                    <a:pt x="203" y="26"/>
                  </a:lnTo>
                  <a:lnTo>
                    <a:pt x="203" y="22"/>
                  </a:lnTo>
                  <a:lnTo>
                    <a:pt x="187" y="17"/>
                  </a:lnTo>
                  <a:lnTo>
                    <a:pt x="181" y="24"/>
                  </a:lnTo>
                  <a:lnTo>
                    <a:pt x="170" y="32"/>
                  </a:lnTo>
                  <a:lnTo>
                    <a:pt x="157" y="37"/>
                  </a:lnTo>
                  <a:close/>
                </a:path>
              </a:pathLst>
            </a:custGeom>
            <a:solidFill>
              <a:schemeClr val="bg1">
                <a:lumMod val="85000"/>
              </a:schemeClr>
            </a:solidFill>
            <a:ln w="12700">
              <a:noFill/>
              <a:prstDash val="solid"/>
              <a:round/>
              <a:headEnd/>
              <a:tailEnd/>
            </a:ln>
          </p:spPr>
          <p:txBody>
            <a:bodyPr/>
            <a:lstStyle/>
            <a:p>
              <a:endParaRPr lang="de-DE"/>
            </a:p>
          </p:txBody>
        </p:sp>
        <p:sp>
          <p:nvSpPr>
            <p:cNvPr id="61" name="Freeform 58"/>
            <p:cNvSpPr>
              <a:spLocks noChangeAspect="1"/>
            </p:cNvSpPr>
            <p:nvPr/>
          </p:nvSpPr>
          <p:spPr bwMode="auto">
            <a:xfrm>
              <a:off x="3329316" y="4981309"/>
              <a:ext cx="863569" cy="306686"/>
            </a:xfrm>
            <a:custGeom>
              <a:avLst/>
              <a:gdLst>
                <a:gd name="T0" fmla="*/ 0 w 453"/>
                <a:gd name="T1" fmla="*/ 0 h 206"/>
                <a:gd name="T2" fmla="*/ 0 w 453"/>
                <a:gd name="T3" fmla="*/ 0 h 206"/>
                <a:gd name="T4" fmla="*/ 0 w 453"/>
                <a:gd name="T5" fmla="*/ 0 h 206"/>
                <a:gd name="T6" fmla="*/ 0 w 453"/>
                <a:gd name="T7" fmla="*/ 0 h 206"/>
                <a:gd name="T8" fmla="*/ 0 w 453"/>
                <a:gd name="T9" fmla="*/ 0 h 206"/>
                <a:gd name="T10" fmla="*/ 0 w 453"/>
                <a:gd name="T11" fmla="*/ 0 h 206"/>
                <a:gd name="T12" fmla="*/ 1 w 453"/>
                <a:gd name="T13" fmla="*/ 0 h 206"/>
                <a:gd name="T14" fmla="*/ 1 w 453"/>
                <a:gd name="T15" fmla="*/ 0 h 206"/>
                <a:gd name="T16" fmla="*/ 1 w 453"/>
                <a:gd name="T17" fmla="*/ 0 h 206"/>
                <a:gd name="T18" fmla="*/ 1 w 453"/>
                <a:gd name="T19" fmla="*/ 0 h 206"/>
                <a:gd name="T20" fmla="*/ 1 w 453"/>
                <a:gd name="T21" fmla="*/ 0 h 206"/>
                <a:gd name="T22" fmla="*/ 1 w 453"/>
                <a:gd name="T23" fmla="*/ 0 h 206"/>
                <a:gd name="T24" fmla="*/ 1 w 453"/>
                <a:gd name="T25" fmla="*/ 0 h 206"/>
                <a:gd name="T26" fmla="*/ 2 w 453"/>
                <a:gd name="T27" fmla="*/ 0 h 206"/>
                <a:gd name="T28" fmla="*/ 2 w 453"/>
                <a:gd name="T29" fmla="*/ 0 h 206"/>
                <a:gd name="T30" fmla="*/ 2 w 453"/>
                <a:gd name="T31" fmla="*/ 0 h 206"/>
                <a:gd name="T32" fmla="*/ 2 w 453"/>
                <a:gd name="T33" fmla="*/ 0 h 206"/>
                <a:gd name="T34" fmla="*/ 2 w 453"/>
                <a:gd name="T35" fmla="*/ 0 h 206"/>
                <a:gd name="T36" fmla="*/ 2 w 453"/>
                <a:gd name="T37" fmla="*/ 0 h 206"/>
                <a:gd name="T38" fmla="*/ 2 w 453"/>
                <a:gd name="T39" fmla="*/ 0 h 206"/>
                <a:gd name="T40" fmla="*/ 2 w 453"/>
                <a:gd name="T41" fmla="*/ 0 h 206"/>
                <a:gd name="T42" fmla="*/ 2 w 453"/>
                <a:gd name="T43" fmla="*/ 1 h 206"/>
                <a:gd name="T44" fmla="*/ 1 w 453"/>
                <a:gd name="T45" fmla="*/ 1 h 206"/>
                <a:gd name="T46" fmla="*/ 1 w 453"/>
                <a:gd name="T47" fmla="*/ 1 h 206"/>
                <a:gd name="T48" fmla="*/ 1 w 453"/>
                <a:gd name="T49" fmla="*/ 1 h 206"/>
                <a:gd name="T50" fmla="*/ 0 w 453"/>
                <a:gd name="T51" fmla="*/ 0 h 206"/>
                <a:gd name="T52" fmla="*/ 0 w 453"/>
                <a:gd name="T53" fmla="*/ 0 h 206"/>
                <a:gd name="T54" fmla="*/ 0 w 453"/>
                <a:gd name="T55" fmla="*/ 0 h 206"/>
                <a:gd name="T56" fmla="*/ 0 w 453"/>
                <a:gd name="T57" fmla="*/ 0 h 206"/>
                <a:gd name="T58" fmla="*/ 0 w 453"/>
                <a:gd name="T59" fmla="*/ 0 h 206"/>
                <a:gd name="T60" fmla="*/ 0 w 453"/>
                <a:gd name="T61" fmla="*/ 0 h 206"/>
                <a:gd name="T62" fmla="*/ 0 w 453"/>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
                <a:gd name="T97" fmla="*/ 0 h 206"/>
                <a:gd name="T98" fmla="*/ 453 w 453"/>
                <a:gd name="T99" fmla="*/ 206 h 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 h="206">
                  <a:moveTo>
                    <a:pt x="0" y="74"/>
                  </a:moveTo>
                  <a:lnTo>
                    <a:pt x="19" y="72"/>
                  </a:lnTo>
                  <a:lnTo>
                    <a:pt x="26" y="70"/>
                  </a:lnTo>
                  <a:lnTo>
                    <a:pt x="36" y="82"/>
                  </a:lnTo>
                  <a:lnTo>
                    <a:pt x="48" y="78"/>
                  </a:lnTo>
                  <a:lnTo>
                    <a:pt x="63" y="80"/>
                  </a:lnTo>
                  <a:lnTo>
                    <a:pt x="72" y="87"/>
                  </a:lnTo>
                  <a:lnTo>
                    <a:pt x="88" y="78"/>
                  </a:lnTo>
                  <a:lnTo>
                    <a:pt x="109" y="79"/>
                  </a:lnTo>
                  <a:lnTo>
                    <a:pt x="118" y="88"/>
                  </a:lnTo>
                  <a:lnTo>
                    <a:pt x="131" y="91"/>
                  </a:lnTo>
                  <a:lnTo>
                    <a:pt x="138" y="85"/>
                  </a:lnTo>
                  <a:lnTo>
                    <a:pt x="161" y="81"/>
                  </a:lnTo>
                  <a:lnTo>
                    <a:pt x="172" y="81"/>
                  </a:lnTo>
                  <a:lnTo>
                    <a:pt x="189" y="87"/>
                  </a:lnTo>
                  <a:lnTo>
                    <a:pt x="209" y="100"/>
                  </a:lnTo>
                  <a:lnTo>
                    <a:pt x="224" y="94"/>
                  </a:lnTo>
                  <a:lnTo>
                    <a:pt x="227" y="81"/>
                  </a:lnTo>
                  <a:lnTo>
                    <a:pt x="217" y="64"/>
                  </a:lnTo>
                  <a:lnTo>
                    <a:pt x="212" y="40"/>
                  </a:lnTo>
                  <a:lnTo>
                    <a:pt x="263" y="5"/>
                  </a:lnTo>
                  <a:lnTo>
                    <a:pt x="274" y="5"/>
                  </a:lnTo>
                  <a:lnTo>
                    <a:pt x="276" y="17"/>
                  </a:lnTo>
                  <a:lnTo>
                    <a:pt x="291" y="20"/>
                  </a:lnTo>
                  <a:lnTo>
                    <a:pt x="323" y="16"/>
                  </a:lnTo>
                  <a:lnTo>
                    <a:pt x="336" y="2"/>
                  </a:lnTo>
                  <a:lnTo>
                    <a:pt x="376" y="0"/>
                  </a:lnTo>
                  <a:lnTo>
                    <a:pt x="385" y="17"/>
                  </a:lnTo>
                  <a:lnTo>
                    <a:pt x="402" y="17"/>
                  </a:lnTo>
                  <a:lnTo>
                    <a:pt x="417" y="8"/>
                  </a:lnTo>
                  <a:lnTo>
                    <a:pt x="442" y="24"/>
                  </a:lnTo>
                  <a:lnTo>
                    <a:pt x="442" y="52"/>
                  </a:lnTo>
                  <a:lnTo>
                    <a:pt x="453" y="64"/>
                  </a:lnTo>
                  <a:lnTo>
                    <a:pt x="450" y="82"/>
                  </a:lnTo>
                  <a:lnTo>
                    <a:pt x="442" y="100"/>
                  </a:lnTo>
                  <a:lnTo>
                    <a:pt x="429" y="100"/>
                  </a:lnTo>
                  <a:lnTo>
                    <a:pt x="424" y="105"/>
                  </a:lnTo>
                  <a:lnTo>
                    <a:pt x="432" y="120"/>
                  </a:lnTo>
                  <a:lnTo>
                    <a:pt x="432" y="135"/>
                  </a:lnTo>
                  <a:lnTo>
                    <a:pt x="424" y="148"/>
                  </a:lnTo>
                  <a:lnTo>
                    <a:pt x="402" y="159"/>
                  </a:lnTo>
                  <a:lnTo>
                    <a:pt x="401" y="172"/>
                  </a:lnTo>
                  <a:lnTo>
                    <a:pt x="401" y="185"/>
                  </a:lnTo>
                  <a:lnTo>
                    <a:pt x="380" y="189"/>
                  </a:lnTo>
                  <a:lnTo>
                    <a:pt x="346" y="187"/>
                  </a:lnTo>
                  <a:lnTo>
                    <a:pt x="330" y="192"/>
                  </a:lnTo>
                  <a:lnTo>
                    <a:pt x="301" y="192"/>
                  </a:lnTo>
                  <a:lnTo>
                    <a:pt x="289" y="206"/>
                  </a:lnTo>
                  <a:lnTo>
                    <a:pt x="243" y="191"/>
                  </a:lnTo>
                  <a:lnTo>
                    <a:pt x="220" y="192"/>
                  </a:lnTo>
                  <a:lnTo>
                    <a:pt x="162" y="179"/>
                  </a:lnTo>
                  <a:lnTo>
                    <a:pt x="154" y="165"/>
                  </a:lnTo>
                  <a:lnTo>
                    <a:pt x="154" y="150"/>
                  </a:lnTo>
                  <a:lnTo>
                    <a:pt x="150" y="141"/>
                  </a:lnTo>
                  <a:lnTo>
                    <a:pt x="143" y="137"/>
                  </a:lnTo>
                  <a:lnTo>
                    <a:pt x="107" y="139"/>
                  </a:lnTo>
                  <a:lnTo>
                    <a:pt x="57" y="144"/>
                  </a:lnTo>
                  <a:lnTo>
                    <a:pt x="52" y="132"/>
                  </a:lnTo>
                  <a:lnTo>
                    <a:pt x="43" y="128"/>
                  </a:lnTo>
                  <a:lnTo>
                    <a:pt x="28" y="123"/>
                  </a:lnTo>
                  <a:lnTo>
                    <a:pt x="13" y="119"/>
                  </a:lnTo>
                  <a:lnTo>
                    <a:pt x="13" y="105"/>
                  </a:lnTo>
                  <a:lnTo>
                    <a:pt x="13" y="85"/>
                  </a:lnTo>
                  <a:lnTo>
                    <a:pt x="0" y="74"/>
                  </a:lnTo>
                  <a:close/>
                </a:path>
              </a:pathLst>
            </a:custGeom>
            <a:solidFill>
              <a:schemeClr val="bg1">
                <a:lumMod val="85000"/>
              </a:schemeClr>
            </a:solidFill>
            <a:ln w="12700">
              <a:noFill/>
              <a:prstDash val="solid"/>
              <a:round/>
              <a:headEnd/>
              <a:tailEnd/>
            </a:ln>
          </p:spPr>
          <p:txBody>
            <a:bodyPr/>
            <a:lstStyle/>
            <a:p>
              <a:endParaRPr lang="de-DE"/>
            </a:p>
          </p:txBody>
        </p:sp>
        <p:sp>
          <p:nvSpPr>
            <p:cNvPr id="62" name="Freeform 59"/>
            <p:cNvSpPr>
              <a:spLocks noChangeAspect="1"/>
            </p:cNvSpPr>
            <p:nvPr/>
          </p:nvSpPr>
          <p:spPr bwMode="auto">
            <a:xfrm>
              <a:off x="4094659" y="5020882"/>
              <a:ext cx="798085" cy="379236"/>
            </a:xfrm>
            <a:custGeom>
              <a:avLst/>
              <a:gdLst>
                <a:gd name="T0" fmla="*/ 0 w 420"/>
                <a:gd name="T1" fmla="*/ 0 h 254"/>
                <a:gd name="T2" fmla="*/ 0 w 420"/>
                <a:gd name="T3" fmla="*/ 0 h 254"/>
                <a:gd name="T4" fmla="*/ 0 w 420"/>
                <a:gd name="T5" fmla="*/ 1 h 254"/>
                <a:gd name="T6" fmla="*/ 0 w 420"/>
                <a:gd name="T7" fmla="*/ 1 h 254"/>
                <a:gd name="T8" fmla="*/ 0 w 420"/>
                <a:gd name="T9" fmla="*/ 1 h 254"/>
                <a:gd name="T10" fmla="*/ 0 w 420"/>
                <a:gd name="T11" fmla="*/ 1 h 254"/>
                <a:gd name="T12" fmla="*/ 0 w 420"/>
                <a:gd name="T13" fmla="*/ 1 h 254"/>
                <a:gd name="T14" fmla="*/ 0 w 420"/>
                <a:gd name="T15" fmla="*/ 1 h 254"/>
                <a:gd name="T16" fmla="*/ 0 w 420"/>
                <a:gd name="T17" fmla="*/ 1 h 254"/>
                <a:gd name="T18" fmla="*/ 0 w 420"/>
                <a:gd name="T19" fmla="*/ 1 h 254"/>
                <a:gd name="T20" fmla="*/ 1 w 420"/>
                <a:gd name="T21" fmla="*/ 1 h 254"/>
                <a:gd name="T22" fmla="*/ 1 w 420"/>
                <a:gd name="T23" fmla="*/ 1 h 254"/>
                <a:gd name="T24" fmla="*/ 1 w 420"/>
                <a:gd name="T25" fmla="*/ 1 h 254"/>
                <a:gd name="T26" fmla="*/ 1 w 420"/>
                <a:gd name="T27" fmla="*/ 1 h 254"/>
                <a:gd name="T28" fmla="*/ 1 w 420"/>
                <a:gd name="T29" fmla="*/ 1 h 254"/>
                <a:gd name="T30" fmla="*/ 1 w 420"/>
                <a:gd name="T31" fmla="*/ 1 h 254"/>
                <a:gd name="T32" fmla="*/ 1 w 420"/>
                <a:gd name="T33" fmla="*/ 1 h 254"/>
                <a:gd name="T34" fmla="*/ 1 w 420"/>
                <a:gd name="T35" fmla="*/ 1 h 254"/>
                <a:gd name="T36" fmla="*/ 1 w 420"/>
                <a:gd name="T37" fmla="*/ 1 h 254"/>
                <a:gd name="T38" fmla="*/ 2 w 420"/>
                <a:gd name="T39" fmla="*/ 0 h 254"/>
                <a:gd name="T40" fmla="*/ 2 w 420"/>
                <a:gd name="T41" fmla="*/ 0 h 254"/>
                <a:gd name="T42" fmla="*/ 2 w 420"/>
                <a:gd name="T43" fmla="*/ 0 h 254"/>
                <a:gd name="T44" fmla="*/ 2 w 420"/>
                <a:gd name="T45" fmla="*/ 0 h 254"/>
                <a:gd name="T46" fmla="*/ 2 w 420"/>
                <a:gd name="T47" fmla="*/ 0 h 254"/>
                <a:gd name="T48" fmla="*/ 2 w 420"/>
                <a:gd name="T49" fmla="*/ 0 h 254"/>
                <a:gd name="T50" fmla="*/ 2 w 420"/>
                <a:gd name="T51" fmla="*/ 0 h 254"/>
                <a:gd name="T52" fmla="*/ 2 w 420"/>
                <a:gd name="T53" fmla="*/ 0 h 254"/>
                <a:gd name="T54" fmla="*/ 2 w 420"/>
                <a:gd name="T55" fmla="*/ 0 h 254"/>
                <a:gd name="T56" fmla="*/ 2 w 420"/>
                <a:gd name="T57" fmla="*/ 0 h 254"/>
                <a:gd name="T58" fmla="*/ 2 w 420"/>
                <a:gd name="T59" fmla="*/ 0 h 254"/>
                <a:gd name="T60" fmla="*/ 2 w 420"/>
                <a:gd name="T61" fmla="*/ 0 h 254"/>
                <a:gd name="T62" fmla="*/ 1 w 420"/>
                <a:gd name="T63" fmla="*/ 0 h 254"/>
                <a:gd name="T64" fmla="*/ 1 w 420"/>
                <a:gd name="T65" fmla="*/ 0 h 254"/>
                <a:gd name="T66" fmla="*/ 1 w 420"/>
                <a:gd name="T67" fmla="*/ 0 h 254"/>
                <a:gd name="T68" fmla="*/ 1 w 420"/>
                <a:gd name="T69" fmla="*/ 0 h 254"/>
                <a:gd name="T70" fmla="*/ 1 w 420"/>
                <a:gd name="T71" fmla="*/ 0 h 254"/>
                <a:gd name="T72" fmla="*/ 1 w 420"/>
                <a:gd name="T73" fmla="*/ 0 h 254"/>
                <a:gd name="T74" fmla="*/ 1 w 420"/>
                <a:gd name="T75" fmla="*/ 0 h 254"/>
                <a:gd name="T76" fmla="*/ 1 w 420"/>
                <a:gd name="T77" fmla="*/ 0 h 254"/>
                <a:gd name="T78" fmla="*/ 1 w 420"/>
                <a:gd name="T79" fmla="*/ 0 h 254"/>
                <a:gd name="T80" fmla="*/ 1 w 420"/>
                <a:gd name="T81" fmla="*/ 0 h 254"/>
                <a:gd name="T82" fmla="*/ 1 w 420"/>
                <a:gd name="T83" fmla="*/ 0 h 254"/>
                <a:gd name="T84" fmla="*/ 1 w 420"/>
                <a:gd name="T85" fmla="*/ 0 h 254"/>
                <a:gd name="T86" fmla="*/ 1 w 420"/>
                <a:gd name="T87" fmla="*/ 0 h 254"/>
                <a:gd name="T88" fmla="*/ 0 w 420"/>
                <a:gd name="T89" fmla="*/ 0 h 254"/>
                <a:gd name="T90" fmla="*/ 0 w 420"/>
                <a:gd name="T91" fmla="*/ 0 h 254"/>
                <a:gd name="T92" fmla="*/ 0 w 420"/>
                <a:gd name="T93" fmla="*/ 0 h 254"/>
                <a:gd name="T94" fmla="*/ 0 w 420"/>
                <a:gd name="T95" fmla="*/ 0 h 254"/>
                <a:gd name="T96" fmla="*/ 0 w 420"/>
                <a:gd name="T97" fmla="*/ 0 h 254"/>
                <a:gd name="T98" fmla="*/ 0 w 420"/>
                <a:gd name="T99" fmla="*/ 0 h 254"/>
                <a:gd name="T100" fmla="*/ 0 w 420"/>
                <a:gd name="T101" fmla="*/ 0 h 254"/>
                <a:gd name="T102" fmla="*/ 0 w 420"/>
                <a:gd name="T103" fmla="*/ 0 h 254"/>
                <a:gd name="T104" fmla="*/ 0 w 420"/>
                <a:gd name="T105" fmla="*/ 0 h 254"/>
                <a:gd name="T106" fmla="*/ 0 w 420"/>
                <a:gd name="T107" fmla="*/ 0 h 254"/>
                <a:gd name="T108" fmla="*/ 0 w 420"/>
                <a:gd name="T109" fmla="*/ 0 h 254"/>
                <a:gd name="T110" fmla="*/ 0 w 420"/>
                <a:gd name="T111" fmla="*/ 0 h 254"/>
                <a:gd name="T112" fmla="*/ 0 w 420"/>
                <a:gd name="T113" fmla="*/ 0 h 254"/>
                <a:gd name="T114" fmla="*/ 0 w 420"/>
                <a:gd name="T115" fmla="*/ 0 h 254"/>
                <a:gd name="T116" fmla="*/ 0 w 420"/>
                <a:gd name="T117" fmla="*/ 0 h 254"/>
                <a:gd name="T118" fmla="*/ 0 w 420"/>
                <a:gd name="T119" fmla="*/ 0 h 254"/>
                <a:gd name="T120" fmla="*/ 0 w 420"/>
                <a:gd name="T121" fmla="*/ 0 h 254"/>
                <a:gd name="T122" fmla="*/ 0 w 420"/>
                <a:gd name="T123" fmla="*/ 0 h 2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0"/>
                <a:gd name="T187" fmla="*/ 0 h 254"/>
                <a:gd name="T188" fmla="*/ 420 w 420"/>
                <a:gd name="T189" fmla="*/ 254 h 2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0" h="254">
                  <a:moveTo>
                    <a:pt x="2" y="161"/>
                  </a:moveTo>
                  <a:lnTo>
                    <a:pt x="15" y="172"/>
                  </a:lnTo>
                  <a:lnTo>
                    <a:pt x="13" y="178"/>
                  </a:lnTo>
                  <a:lnTo>
                    <a:pt x="17" y="189"/>
                  </a:lnTo>
                  <a:lnTo>
                    <a:pt x="28" y="189"/>
                  </a:lnTo>
                  <a:lnTo>
                    <a:pt x="70" y="230"/>
                  </a:lnTo>
                  <a:lnTo>
                    <a:pt x="83" y="232"/>
                  </a:lnTo>
                  <a:lnTo>
                    <a:pt x="117" y="254"/>
                  </a:lnTo>
                  <a:lnTo>
                    <a:pt x="133" y="241"/>
                  </a:lnTo>
                  <a:lnTo>
                    <a:pt x="157" y="243"/>
                  </a:lnTo>
                  <a:lnTo>
                    <a:pt x="165" y="248"/>
                  </a:lnTo>
                  <a:lnTo>
                    <a:pt x="183" y="241"/>
                  </a:lnTo>
                  <a:lnTo>
                    <a:pt x="220" y="226"/>
                  </a:lnTo>
                  <a:lnTo>
                    <a:pt x="263" y="219"/>
                  </a:lnTo>
                  <a:lnTo>
                    <a:pt x="281" y="222"/>
                  </a:lnTo>
                  <a:lnTo>
                    <a:pt x="287" y="232"/>
                  </a:lnTo>
                  <a:lnTo>
                    <a:pt x="302" y="215"/>
                  </a:lnTo>
                  <a:lnTo>
                    <a:pt x="322" y="208"/>
                  </a:lnTo>
                  <a:lnTo>
                    <a:pt x="341" y="205"/>
                  </a:lnTo>
                  <a:lnTo>
                    <a:pt x="374" y="172"/>
                  </a:lnTo>
                  <a:lnTo>
                    <a:pt x="383" y="152"/>
                  </a:lnTo>
                  <a:lnTo>
                    <a:pt x="387" y="113"/>
                  </a:lnTo>
                  <a:lnTo>
                    <a:pt x="391" y="81"/>
                  </a:lnTo>
                  <a:lnTo>
                    <a:pt x="404" y="80"/>
                  </a:lnTo>
                  <a:lnTo>
                    <a:pt x="414" y="68"/>
                  </a:lnTo>
                  <a:lnTo>
                    <a:pt x="420" y="59"/>
                  </a:lnTo>
                  <a:lnTo>
                    <a:pt x="407" y="50"/>
                  </a:lnTo>
                  <a:lnTo>
                    <a:pt x="400" y="54"/>
                  </a:lnTo>
                  <a:lnTo>
                    <a:pt x="381" y="50"/>
                  </a:lnTo>
                  <a:lnTo>
                    <a:pt x="370" y="35"/>
                  </a:lnTo>
                  <a:lnTo>
                    <a:pt x="359" y="15"/>
                  </a:lnTo>
                  <a:lnTo>
                    <a:pt x="346" y="15"/>
                  </a:lnTo>
                  <a:lnTo>
                    <a:pt x="326" y="0"/>
                  </a:lnTo>
                  <a:lnTo>
                    <a:pt x="315" y="2"/>
                  </a:lnTo>
                  <a:lnTo>
                    <a:pt x="274" y="7"/>
                  </a:lnTo>
                  <a:lnTo>
                    <a:pt x="266" y="19"/>
                  </a:lnTo>
                  <a:lnTo>
                    <a:pt x="255" y="33"/>
                  </a:lnTo>
                  <a:lnTo>
                    <a:pt x="240" y="41"/>
                  </a:lnTo>
                  <a:lnTo>
                    <a:pt x="226" y="44"/>
                  </a:lnTo>
                  <a:lnTo>
                    <a:pt x="216" y="41"/>
                  </a:lnTo>
                  <a:lnTo>
                    <a:pt x="207" y="35"/>
                  </a:lnTo>
                  <a:lnTo>
                    <a:pt x="200" y="33"/>
                  </a:lnTo>
                  <a:lnTo>
                    <a:pt x="187" y="39"/>
                  </a:lnTo>
                  <a:lnTo>
                    <a:pt x="170" y="48"/>
                  </a:lnTo>
                  <a:lnTo>
                    <a:pt x="135" y="63"/>
                  </a:lnTo>
                  <a:lnTo>
                    <a:pt x="120" y="65"/>
                  </a:lnTo>
                  <a:lnTo>
                    <a:pt x="83" y="63"/>
                  </a:lnTo>
                  <a:lnTo>
                    <a:pt x="78" y="61"/>
                  </a:lnTo>
                  <a:lnTo>
                    <a:pt x="68" y="46"/>
                  </a:lnTo>
                  <a:lnTo>
                    <a:pt x="56" y="39"/>
                  </a:lnTo>
                  <a:lnTo>
                    <a:pt x="52" y="44"/>
                  </a:lnTo>
                  <a:lnTo>
                    <a:pt x="50" y="59"/>
                  </a:lnTo>
                  <a:lnTo>
                    <a:pt x="43" y="74"/>
                  </a:lnTo>
                  <a:lnTo>
                    <a:pt x="30" y="74"/>
                  </a:lnTo>
                  <a:lnTo>
                    <a:pt x="26" y="78"/>
                  </a:lnTo>
                  <a:lnTo>
                    <a:pt x="33" y="93"/>
                  </a:lnTo>
                  <a:lnTo>
                    <a:pt x="31" y="108"/>
                  </a:lnTo>
                  <a:lnTo>
                    <a:pt x="22" y="122"/>
                  </a:lnTo>
                  <a:lnTo>
                    <a:pt x="15" y="128"/>
                  </a:lnTo>
                  <a:lnTo>
                    <a:pt x="4" y="133"/>
                  </a:lnTo>
                  <a:lnTo>
                    <a:pt x="0" y="145"/>
                  </a:lnTo>
                  <a:lnTo>
                    <a:pt x="2" y="161"/>
                  </a:lnTo>
                  <a:close/>
                </a:path>
              </a:pathLst>
            </a:custGeom>
            <a:solidFill>
              <a:schemeClr val="bg1">
                <a:lumMod val="85000"/>
              </a:schemeClr>
            </a:solidFill>
            <a:ln w="12700">
              <a:noFill/>
              <a:prstDash val="solid"/>
              <a:round/>
              <a:headEnd/>
              <a:tailEnd/>
            </a:ln>
          </p:spPr>
          <p:txBody>
            <a:bodyPr/>
            <a:lstStyle/>
            <a:p>
              <a:endParaRPr lang="de-DE"/>
            </a:p>
          </p:txBody>
        </p:sp>
        <p:sp>
          <p:nvSpPr>
            <p:cNvPr id="63" name="Freeform 60"/>
            <p:cNvSpPr>
              <a:spLocks noChangeAspect="1"/>
            </p:cNvSpPr>
            <p:nvPr/>
          </p:nvSpPr>
          <p:spPr bwMode="auto">
            <a:xfrm>
              <a:off x="3746776" y="5258316"/>
              <a:ext cx="376533" cy="171480"/>
            </a:xfrm>
            <a:custGeom>
              <a:avLst/>
              <a:gdLst>
                <a:gd name="T0" fmla="*/ 0 w 199"/>
                <a:gd name="T1" fmla="*/ 0 h 115"/>
                <a:gd name="T2" fmla="*/ 0 w 199"/>
                <a:gd name="T3" fmla="*/ 0 h 115"/>
                <a:gd name="T4" fmla="*/ 0 w 199"/>
                <a:gd name="T5" fmla="*/ 0 h 115"/>
                <a:gd name="T6" fmla="*/ 0 w 199"/>
                <a:gd name="T7" fmla="*/ 0 h 115"/>
                <a:gd name="T8" fmla="*/ 0 w 199"/>
                <a:gd name="T9" fmla="*/ 0 h 115"/>
                <a:gd name="T10" fmla="*/ 0 w 199"/>
                <a:gd name="T11" fmla="*/ 0 h 115"/>
                <a:gd name="T12" fmla="*/ 0 w 199"/>
                <a:gd name="T13" fmla="*/ 0 h 115"/>
                <a:gd name="T14" fmla="*/ 0 w 199"/>
                <a:gd name="T15" fmla="*/ 0 h 115"/>
                <a:gd name="T16" fmla="*/ 0 w 199"/>
                <a:gd name="T17" fmla="*/ 0 h 115"/>
                <a:gd name="T18" fmla="*/ 0 w 199"/>
                <a:gd name="T19" fmla="*/ 0 h 115"/>
                <a:gd name="T20" fmla="*/ 0 w 199"/>
                <a:gd name="T21" fmla="*/ 0 h 115"/>
                <a:gd name="T22" fmla="*/ 0 w 199"/>
                <a:gd name="T23" fmla="*/ 0 h 115"/>
                <a:gd name="T24" fmla="*/ 0 w 199"/>
                <a:gd name="T25" fmla="*/ 0 h 115"/>
                <a:gd name="T26" fmla="*/ 1 w 199"/>
                <a:gd name="T27" fmla="*/ 0 h 115"/>
                <a:gd name="T28" fmla="*/ 1 w 199"/>
                <a:gd name="T29" fmla="*/ 0 h 115"/>
                <a:gd name="T30" fmla="*/ 1 w 199"/>
                <a:gd name="T31" fmla="*/ 0 h 115"/>
                <a:gd name="T32" fmla="*/ 1 w 199"/>
                <a:gd name="T33" fmla="*/ 0 h 115"/>
                <a:gd name="T34" fmla="*/ 1 w 199"/>
                <a:gd name="T35" fmla="*/ 0 h 115"/>
                <a:gd name="T36" fmla="*/ 0 w 199"/>
                <a:gd name="T37" fmla="*/ 0 h 115"/>
                <a:gd name="T38" fmla="*/ 0 w 199"/>
                <a:gd name="T39" fmla="*/ 0 h 115"/>
                <a:gd name="T40" fmla="*/ 0 w 199"/>
                <a:gd name="T41" fmla="*/ 0 h 115"/>
                <a:gd name="T42" fmla="*/ 0 w 199"/>
                <a:gd name="T43" fmla="*/ 0 h 115"/>
                <a:gd name="T44" fmla="*/ 0 w 199"/>
                <a:gd name="T45" fmla="*/ 0 h 115"/>
                <a:gd name="T46" fmla="*/ 0 w 199"/>
                <a:gd name="T47" fmla="*/ 0 h 115"/>
                <a:gd name="T48" fmla="*/ 0 w 199"/>
                <a:gd name="T49" fmla="*/ 0 h 115"/>
                <a:gd name="T50" fmla="*/ 0 w 199"/>
                <a:gd name="T51" fmla="*/ 0 h 115"/>
                <a:gd name="T52" fmla="*/ 0 w 199"/>
                <a:gd name="T53" fmla="*/ 0 h 115"/>
                <a:gd name="T54" fmla="*/ 0 w 199"/>
                <a:gd name="T55" fmla="*/ 0 h 1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9"/>
                <a:gd name="T85" fmla="*/ 0 h 115"/>
                <a:gd name="T86" fmla="*/ 199 w 199"/>
                <a:gd name="T87" fmla="*/ 115 h 1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9" h="115">
                  <a:moveTo>
                    <a:pt x="17" y="63"/>
                  </a:moveTo>
                  <a:lnTo>
                    <a:pt x="37" y="83"/>
                  </a:lnTo>
                  <a:lnTo>
                    <a:pt x="31" y="93"/>
                  </a:lnTo>
                  <a:lnTo>
                    <a:pt x="22" y="100"/>
                  </a:lnTo>
                  <a:lnTo>
                    <a:pt x="11" y="102"/>
                  </a:lnTo>
                  <a:lnTo>
                    <a:pt x="0" y="104"/>
                  </a:lnTo>
                  <a:lnTo>
                    <a:pt x="20" y="113"/>
                  </a:lnTo>
                  <a:lnTo>
                    <a:pt x="28" y="115"/>
                  </a:lnTo>
                  <a:lnTo>
                    <a:pt x="53" y="100"/>
                  </a:lnTo>
                  <a:lnTo>
                    <a:pt x="108" y="114"/>
                  </a:lnTo>
                  <a:lnTo>
                    <a:pt x="144" y="74"/>
                  </a:lnTo>
                  <a:lnTo>
                    <a:pt x="151" y="57"/>
                  </a:lnTo>
                  <a:lnTo>
                    <a:pt x="158" y="52"/>
                  </a:lnTo>
                  <a:lnTo>
                    <a:pt x="178" y="54"/>
                  </a:lnTo>
                  <a:lnTo>
                    <a:pt x="199" y="30"/>
                  </a:lnTo>
                  <a:lnTo>
                    <a:pt x="197" y="15"/>
                  </a:lnTo>
                  <a:lnTo>
                    <a:pt x="183" y="0"/>
                  </a:lnTo>
                  <a:lnTo>
                    <a:pt x="173" y="2"/>
                  </a:lnTo>
                  <a:lnTo>
                    <a:pt x="163" y="5"/>
                  </a:lnTo>
                  <a:lnTo>
                    <a:pt x="145" y="1"/>
                  </a:lnTo>
                  <a:lnTo>
                    <a:pt x="127" y="2"/>
                  </a:lnTo>
                  <a:lnTo>
                    <a:pt x="109" y="7"/>
                  </a:lnTo>
                  <a:lnTo>
                    <a:pt x="84" y="5"/>
                  </a:lnTo>
                  <a:lnTo>
                    <a:pt x="73" y="20"/>
                  </a:lnTo>
                  <a:lnTo>
                    <a:pt x="31" y="7"/>
                  </a:lnTo>
                  <a:lnTo>
                    <a:pt x="15" y="7"/>
                  </a:lnTo>
                  <a:lnTo>
                    <a:pt x="15" y="32"/>
                  </a:lnTo>
                  <a:lnTo>
                    <a:pt x="17" y="63"/>
                  </a:lnTo>
                  <a:close/>
                </a:path>
              </a:pathLst>
            </a:custGeom>
            <a:solidFill>
              <a:schemeClr val="bg1">
                <a:lumMod val="85000"/>
              </a:schemeClr>
            </a:solidFill>
            <a:ln w="12700">
              <a:noFill/>
              <a:prstDash val="solid"/>
              <a:round/>
              <a:headEnd/>
              <a:tailEnd/>
            </a:ln>
          </p:spPr>
          <p:txBody>
            <a:bodyPr/>
            <a:lstStyle/>
            <a:p>
              <a:endParaRPr lang="de-DE"/>
            </a:p>
          </p:txBody>
        </p:sp>
        <p:sp>
          <p:nvSpPr>
            <p:cNvPr id="64" name="Freeform 61"/>
            <p:cNvSpPr>
              <a:spLocks noChangeAspect="1"/>
            </p:cNvSpPr>
            <p:nvPr/>
          </p:nvSpPr>
          <p:spPr bwMode="auto">
            <a:xfrm>
              <a:off x="4814982" y="5548514"/>
              <a:ext cx="732601" cy="461678"/>
            </a:xfrm>
            <a:custGeom>
              <a:avLst/>
              <a:gdLst>
                <a:gd name="T0" fmla="*/ 0 w 384"/>
                <a:gd name="T1" fmla="*/ 0 h 281"/>
                <a:gd name="T2" fmla="*/ 0 w 384"/>
                <a:gd name="T3" fmla="*/ 0 h 281"/>
                <a:gd name="T4" fmla="*/ 0 w 384"/>
                <a:gd name="T5" fmla="*/ 0 h 281"/>
                <a:gd name="T6" fmla="*/ 0 w 384"/>
                <a:gd name="T7" fmla="*/ 0 h 281"/>
                <a:gd name="T8" fmla="*/ 0 w 384"/>
                <a:gd name="T9" fmla="*/ 1 h 281"/>
                <a:gd name="T10" fmla="*/ 0 w 384"/>
                <a:gd name="T11" fmla="*/ 1 h 281"/>
                <a:gd name="T12" fmla="*/ 0 w 384"/>
                <a:gd name="T13" fmla="*/ 1 h 281"/>
                <a:gd name="T14" fmla="*/ 0 w 384"/>
                <a:gd name="T15" fmla="*/ 1 h 281"/>
                <a:gd name="T16" fmla="*/ 0 w 384"/>
                <a:gd name="T17" fmla="*/ 1 h 281"/>
                <a:gd name="T18" fmla="*/ 0 w 384"/>
                <a:gd name="T19" fmla="*/ 1 h 281"/>
                <a:gd name="T20" fmla="*/ 0 w 384"/>
                <a:gd name="T21" fmla="*/ 2 h 281"/>
                <a:gd name="T22" fmla="*/ 0 w 384"/>
                <a:gd name="T23" fmla="*/ 2 h 281"/>
                <a:gd name="T24" fmla="*/ 0 w 384"/>
                <a:gd name="T25" fmla="*/ 1 h 281"/>
                <a:gd name="T26" fmla="*/ 1 w 384"/>
                <a:gd name="T27" fmla="*/ 1 h 281"/>
                <a:gd name="T28" fmla="*/ 1 w 384"/>
                <a:gd name="T29" fmla="*/ 2 h 281"/>
                <a:gd name="T30" fmla="*/ 1 w 384"/>
                <a:gd name="T31" fmla="*/ 1 h 281"/>
                <a:gd name="T32" fmla="*/ 1 w 384"/>
                <a:gd name="T33" fmla="*/ 1 h 281"/>
                <a:gd name="T34" fmla="*/ 1 w 384"/>
                <a:gd name="T35" fmla="*/ 1 h 281"/>
                <a:gd name="T36" fmla="*/ 1 w 384"/>
                <a:gd name="T37" fmla="*/ 1 h 281"/>
                <a:gd name="T38" fmla="*/ 1 w 384"/>
                <a:gd name="T39" fmla="*/ 1 h 281"/>
                <a:gd name="T40" fmla="*/ 2 w 384"/>
                <a:gd name="T41" fmla="*/ 1 h 281"/>
                <a:gd name="T42" fmla="*/ 1 w 384"/>
                <a:gd name="T43" fmla="*/ 1 h 281"/>
                <a:gd name="T44" fmla="*/ 1 w 384"/>
                <a:gd name="T45" fmla="*/ 0 h 281"/>
                <a:gd name="T46" fmla="*/ 1 w 384"/>
                <a:gd name="T47" fmla="*/ 0 h 281"/>
                <a:gd name="T48" fmla="*/ 2 w 384"/>
                <a:gd name="T49" fmla="*/ 0 h 281"/>
                <a:gd name="T50" fmla="*/ 2 w 384"/>
                <a:gd name="T51" fmla="*/ 0 h 281"/>
                <a:gd name="T52" fmla="*/ 2 w 384"/>
                <a:gd name="T53" fmla="*/ 0 h 281"/>
                <a:gd name="T54" fmla="*/ 2 w 384"/>
                <a:gd name="T55" fmla="*/ 0 h 281"/>
                <a:gd name="T56" fmla="*/ 1 w 384"/>
                <a:gd name="T57" fmla="*/ 0 h 281"/>
                <a:gd name="T58" fmla="*/ 1 w 384"/>
                <a:gd name="T59" fmla="*/ 0 h 281"/>
                <a:gd name="T60" fmla="*/ 1 w 384"/>
                <a:gd name="T61" fmla="*/ 0 h 281"/>
                <a:gd name="T62" fmla="*/ 1 w 384"/>
                <a:gd name="T63" fmla="*/ 0 h 281"/>
                <a:gd name="T64" fmla="*/ 0 w 384"/>
                <a:gd name="T65" fmla="*/ 0 h 281"/>
                <a:gd name="T66" fmla="*/ 0 w 384"/>
                <a:gd name="T67" fmla="*/ 0 h 281"/>
                <a:gd name="T68" fmla="*/ 0 w 384"/>
                <a:gd name="T69" fmla="*/ 0 h 281"/>
                <a:gd name="T70" fmla="*/ 0 w 384"/>
                <a:gd name="T71" fmla="*/ 0 h 2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4"/>
                <a:gd name="T109" fmla="*/ 0 h 281"/>
                <a:gd name="T110" fmla="*/ 384 w 384"/>
                <a:gd name="T111" fmla="*/ 281 h 2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4" h="281">
                  <a:moveTo>
                    <a:pt x="9" y="33"/>
                  </a:moveTo>
                  <a:lnTo>
                    <a:pt x="7" y="39"/>
                  </a:lnTo>
                  <a:lnTo>
                    <a:pt x="0" y="46"/>
                  </a:lnTo>
                  <a:lnTo>
                    <a:pt x="2" y="59"/>
                  </a:lnTo>
                  <a:lnTo>
                    <a:pt x="13" y="80"/>
                  </a:lnTo>
                  <a:lnTo>
                    <a:pt x="28" y="82"/>
                  </a:lnTo>
                  <a:lnTo>
                    <a:pt x="31" y="91"/>
                  </a:lnTo>
                  <a:lnTo>
                    <a:pt x="30" y="115"/>
                  </a:lnTo>
                  <a:lnTo>
                    <a:pt x="24" y="122"/>
                  </a:lnTo>
                  <a:lnTo>
                    <a:pt x="6" y="135"/>
                  </a:lnTo>
                  <a:lnTo>
                    <a:pt x="4" y="141"/>
                  </a:lnTo>
                  <a:lnTo>
                    <a:pt x="9" y="159"/>
                  </a:lnTo>
                  <a:lnTo>
                    <a:pt x="11" y="173"/>
                  </a:lnTo>
                  <a:lnTo>
                    <a:pt x="6" y="186"/>
                  </a:lnTo>
                  <a:lnTo>
                    <a:pt x="0" y="196"/>
                  </a:lnTo>
                  <a:lnTo>
                    <a:pt x="9" y="209"/>
                  </a:lnTo>
                  <a:lnTo>
                    <a:pt x="17" y="207"/>
                  </a:lnTo>
                  <a:lnTo>
                    <a:pt x="30" y="222"/>
                  </a:lnTo>
                  <a:lnTo>
                    <a:pt x="31" y="236"/>
                  </a:lnTo>
                  <a:lnTo>
                    <a:pt x="31" y="255"/>
                  </a:lnTo>
                  <a:lnTo>
                    <a:pt x="30" y="264"/>
                  </a:lnTo>
                  <a:lnTo>
                    <a:pt x="44" y="281"/>
                  </a:lnTo>
                  <a:lnTo>
                    <a:pt x="74" y="275"/>
                  </a:lnTo>
                  <a:lnTo>
                    <a:pt x="109" y="264"/>
                  </a:lnTo>
                  <a:lnTo>
                    <a:pt x="136" y="248"/>
                  </a:lnTo>
                  <a:lnTo>
                    <a:pt x="149" y="236"/>
                  </a:lnTo>
                  <a:lnTo>
                    <a:pt x="166" y="259"/>
                  </a:lnTo>
                  <a:lnTo>
                    <a:pt x="179" y="253"/>
                  </a:lnTo>
                  <a:lnTo>
                    <a:pt x="197" y="259"/>
                  </a:lnTo>
                  <a:lnTo>
                    <a:pt x="208" y="262"/>
                  </a:lnTo>
                  <a:lnTo>
                    <a:pt x="230" y="253"/>
                  </a:lnTo>
                  <a:lnTo>
                    <a:pt x="243" y="249"/>
                  </a:lnTo>
                  <a:lnTo>
                    <a:pt x="243" y="238"/>
                  </a:lnTo>
                  <a:lnTo>
                    <a:pt x="245" y="220"/>
                  </a:lnTo>
                  <a:lnTo>
                    <a:pt x="256" y="214"/>
                  </a:lnTo>
                  <a:lnTo>
                    <a:pt x="271" y="220"/>
                  </a:lnTo>
                  <a:lnTo>
                    <a:pt x="273" y="227"/>
                  </a:lnTo>
                  <a:lnTo>
                    <a:pt x="284" y="212"/>
                  </a:lnTo>
                  <a:lnTo>
                    <a:pt x="312" y="199"/>
                  </a:lnTo>
                  <a:lnTo>
                    <a:pt x="336" y="196"/>
                  </a:lnTo>
                  <a:lnTo>
                    <a:pt x="358" y="196"/>
                  </a:lnTo>
                  <a:lnTo>
                    <a:pt x="354" y="175"/>
                  </a:lnTo>
                  <a:lnTo>
                    <a:pt x="351" y="164"/>
                  </a:lnTo>
                  <a:lnTo>
                    <a:pt x="328" y="147"/>
                  </a:lnTo>
                  <a:lnTo>
                    <a:pt x="327" y="142"/>
                  </a:lnTo>
                  <a:lnTo>
                    <a:pt x="340" y="124"/>
                  </a:lnTo>
                  <a:lnTo>
                    <a:pt x="353" y="121"/>
                  </a:lnTo>
                  <a:lnTo>
                    <a:pt x="349" y="111"/>
                  </a:lnTo>
                  <a:lnTo>
                    <a:pt x="356" y="93"/>
                  </a:lnTo>
                  <a:lnTo>
                    <a:pt x="356" y="82"/>
                  </a:lnTo>
                  <a:lnTo>
                    <a:pt x="360" y="61"/>
                  </a:lnTo>
                  <a:lnTo>
                    <a:pt x="364" y="52"/>
                  </a:lnTo>
                  <a:lnTo>
                    <a:pt x="377" y="54"/>
                  </a:lnTo>
                  <a:lnTo>
                    <a:pt x="384" y="39"/>
                  </a:lnTo>
                  <a:lnTo>
                    <a:pt x="377" y="26"/>
                  </a:lnTo>
                  <a:lnTo>
                    <a:pt x="373" y="9"/>
                  </a:lnTo>
                  <a:lnTo>
                    <a:pt x="364" y="11"/>
                  </a:lnTo>
                  <a:lnTo>
                    <a:pt x="321" y="2"/>
                  </a:lnTo>
                  <a:lnTo>
                    <a:pt x="293" y="0"/>
                  </a:lnTo>
                  <a:lnTo>
                    <a:pt x="266" y="6"/>
                  </a:lnTo>
                  <a:lnTo>
                    <a:pt x="242" y="17"/>
                  </a:lnTo>
                  <a:lnTo>
                    <a:pt x="214" y="32"/>
                  </a:lnTo>
                  <a:lnTo>
                    <a:pt x="193" y="48"/>
                  </a:lnTo>
                  <a:lnTo>
                    <a:pt x="173" y="50"/>
                  </a:lnTo>
                  <a:lnTo>
                    <a:pt x="145" y="45"/>
                  </a:lnTo>
                  <a:lnTo>
                    <a:pt x="119" y="54"/>
                  </a:lnTo>
                  <a:lnTo>
                    <a:pt x="102" y="58"/>
                  </a:lnTo>
                  <a:lnTo>
                    <a:pt x="83" y="52"/>
                  </a:lnTo>
                  <a:lnTo>
                    <a:pt x="56" y="41"/>
                  </a:lnTo>
                  <a:lnTo>
                    <a:pt x="41" y="37"/>
                  </a:lnTo>
                  <a:lnTo>
                    <a:pt x="20" y="33"/>
                  </a:lnTo>
                  <a:lnTo>
                    <a:pt x="9" y="33"/>
                  </a:lnTo>
                  <a:close/>
                </a:path>
              </a:pathLst>
            </a:custGeom>
            <a:solidFill>
              <a:schemeClr val="bg1">
                <a:lumMod val="85000"/>
              </a:schemeClr>
            </a:solidFill>
            <a:ln w="12700">
              <a:noFill/>
              <a:prstDash val="solid"/>
              <a:round/>
              <a:headEnd/>
              <a:tailEnd/>
            </a:ln>
          </p:spPr>
          <p:txBody>
            <a:bodyPr/>
            <a:lstStyle/>
            <a:p>
              <a:endParaRPr lang="de-DE"/>
            </a:p>
          </p:txBody>
        </p:sp>
        <p:sp>
          <p:nvSpPr>
            <p:cNvPr id="65" name="Freeform 62"/>
            <p:cNvSpPr>
              <a:spLocks noChangeAspect="1"/>
            </p:cNvSpPr>
            <p:nvPr/>
          </p:nvSpPr>
          <p:spPr bwMode="auto">
            <a:xfrm>
              <a:off x="4401615" y="5828818"/>
              <a:ext cx="315141" cy="369342"/>
            </a:xfrm>
            <a:custGeom>
              <a:avLst/>
              <a:gdLst>
                <a:gd name="T0" fmla="*/ 1 w 124"/>
                <a:gd name="T1" fmla="*/ 1 h 201"/>
                <a:gd name="T2" fmla="*/ 1 w 124"/>
                <a:gd name="T3" fmla="*/ 1 h 201"/>
                <a:gd name="T4" fmla="*/ 1 w 124"/>
                <a:gd name="T5" fmla="*/ 1 h 201"/>
                <a:gd name="T6" fmla="*/ 1 w 124"/>
                <a:gd name="T7" fmla="*/ 1 h 201"/>
                <a:gd name="T8" fmla="*/ 1 w 124"/>
                <a:gd name="T9" fmla="*/ 1 h 201"/>
                <a:gd name="T10" fmla="*/ 1 w 124"/>
                <a:gd name="T11" fmla="*/ 2 h 201"/>
                <a:gd name="T12" fmla="*/ 1 w 124"/>
                <a:gd name="T13" fmla="*/ 2 h 201"/>
                <a:gd name="T14" fmla="*/ 0 w 124"/>
                <a:gd name="T15" fmla="*/ 2 h 201"/>
                <a:gd name="T16" fmla="*/ 1 w 124"/>
                <a:gd name="T17" fmla="*/ 2 h 201"/>
                <a:gd name="T18" fmla="*/ 1 w 124"/>
                <a:gd name="T19" fmla="*/ 2 h 201"/>
                <a:gd name="T20" fmla="*/ 1 w 124"/>
                <a:gd name="T21" fmla="*/ 2 h 201"/>
                <a:gd name="T22" fmla="*/ 1 w 124"/>
                <a:gd name="T23" fmla="*/ 2 h 201"/>
                <a:gd name="T24" fmla="*/ 1 w 124"/>
                <a:gd name="T25" fmla="*/ 2 h 201"/>
                <a:gd name="T26" fmla="*/ 1 w 124"/>
                <a:gd name="T27" fmla="*/ 2 h 201"/>
                <a:gd name="T28" fmla="*/ 1 w 124"/>
                <a:gd name="T29" fmla="*/ 2 h 201"/>
                <a:gd name="T30" fmla="*/ 1 w 124"/>
                <a:gd name="T31" fmla="*/ 3 h 201"/>
                <a:gd name="T32" fmla="*/ 1 w 124"/>
                <a:gd name="T33" fmla="*/ 3 h 201"/>
                <a:gd name="T34" fmla="*/ 1 w 124"/>
                <a:gd name="T35" fmla="*/ 3 h 201"/>
                <a:gd name="T36" fmla="*/ 1 w 124"/>
                <a:gd name="T37" fmla="*/ 3 h 201"/>
                <a:gd name="T38" fmla="*/ 2 w 124"/>
                <a:gd name="T39" fmla="*/ 3 h 201"/>
                <a:gd name="T40" fmla="*/ 2 w 124"/>
                <a:gd name="T41" fmla="*/ 3 h 201"/>
                <a:gd name="T42" fmla="*/ 2 w 124"/>
                <a:gd name="T43" fmla="*/ 3 h 201"/>
                <a:gd name="T44" fmla="*/ 2 w 124"/>
                <a:gd name="T45" fmla="*/ 3 h 201"/>
                <a:gd name="T46" fmla="*/ 4 w 124"/>
                <a:gd name="T47" fmla="*/ 3 h 201"/>
                <a:gd name="T48" fmla="*/ 4 w 124"/>
                <a:gd name="T49" fmla="*/ 3 h 201"/>
                <a:gd name="T50" fmla="*/ 4 w 124"/>
                <a:gd name="T51" fmla="*/ 3 h 201"/>
                <a:gd name="T52" fmla="*/ 4 w 124"/>
                <a:gd name="T53" fmla="*/ 2 h 201"/>
                <a:gd name="T54" fmla="*/ 4 w 124"/>
                <a:gd name="T55" fmla="*/ 2 h 201"/>
                <a:gd name="T56" fmla="*/ 4 w 124"/>
                <a:gd name="T57" fmla="*/ 2 h 201"/>
                <a:gd name="T58" fmla="*/ 4 w 124"/>
                <a:gd name="T59" fmla="*/ 2 h 201"/>
                <a:gd name="T60" fmla="*/ 4 w 124"/>
                <a:gd name="T61" fmla="*/ 2 h 201"/>
                <a:gd name="T62" fmla="*/ 4 w 124"/>
                <a:gd name="T63" fmla="*/ 2 h 201"/>
                <a:gd name="T64" fmla="*/ 4 w 124"/>
                <a:gd name="T65" fmla="*/ 2 h 201"/>
                <a:gd name="T66" fmla="*/ 4 w 124"/>
                <a:gd name="T67" fmla="*/ 2 h 201"/>
                <a:gd name="T68" fmla="*/ 4 w 124"/>
                <a:gd name="T69" fmla="*/ 1 h 201"/>
                <a:gd name="T70" fmla="*/ 3 w 124"/>
                <a:gd name="T71" fmla="*/ 1 h 201"/>
                <a:gd name="T72" fmla="*/ 4 w 124"/>
                <a:gd name="T73" fmla="*/ 1 h 201"/>
                <a:gd name="T74" fmla="*/ 4 w 124"/>
                <a:gd name="T75" fmla="*/ 1 h 201"/>
                <a:gd name="T76" fmla="*/ 4 w 124"/>
                <a:gd name="T77" fmla="*/ 1 h 201"/>
                <a:gd name="T78" fmla="*/ 3 w 124"/>
                <a:gd name="T79" fmla="*/ 1 h 201"/>
                <a:gd name="T80" fmla="*/ 2 w 124"/>
                <a:gd name="T81" fmla="*/ 1 h 201"/>
                <a:gd name="T82" fmla="*/ 2 w 124"/>
                <a:gd name="T83" fmla="*/ 1 h 201"/>
                <a:gd name="T84" fmla="*/ 2 w 124"/>
                <a:gd name="T85" fmla="*/ 1 h 201"/>
                <a:gd name="T86" fmla="*/ 2 w 124"/>
                <a:gd name="T87" fmla="*/ 0 h 201"/>
                <a:gd name="T88" fmla="*/ 2 w 124"/>
                <a:gd name="T89" fmla="*/ 1 h 201"/>
                <a:gd name="T90" fmla="*/ 2 w 124"/>
                <a:gd name="T91" fmla="*/ 1 h 201"/>
                <a:gd name="T92" fmla="*/ 1 w 124"/>
                <a:gd name="T93" fmla="*/ 1 h 201"/>
                <a:gd name="T94" fmla="*/ 1 w 124"/>
                <a:gd name="T95" fmla="*/ 0 h 201"/>
                <a:gd name="T96" fmla="*/ 1 w 124"/>
                <a:gd name="T97" fmla="*/ 1 h 201"/>
                <a:gd name="T98" fmla="*/ 1 w 124"/>
                <a:gd name="T99" fmla="*/ 1 h 201"/>
                <a:gd name="T100" fmla="*/ 1 w 124"/>
                <a:gd name="T101" fmla="*/ 1 h 201"/>
                <a:gd name="T102" fmla="*/ 1 w 124"/>
                <a:gd name="T103" fmla="*/ 1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4"/>
                <a:gd name="T157" fmla="*/ 0 h 201"/>
                <a:gd name="T158" fmla="*/ 124 w 124"/>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4" h="201">
                  <a:moveTo>
                    <a:pt x="22" y="45"/>
                  </a:moveTo>
                  <a:lnTo>
                    <a:pt x="29" y="51"/>
                  </a:lnTo>
                  <a:lnTo>
                    <a:pt x="29" y="60"/>
                  </a:lnTo>
                  <a:lnTo>
                    <a:pt x="28" y="66"/>
                  </a:lnTo>
                  <a:lnTo>
                    <a:pt x="24" y="74"/>
                  </a:lnTo>
                  <a:lnTo>
                    <a:pt x="24" y="93"/>
                  </a:lnTo>
                  <a:lnTo>
                    <a:pt x="27" y="101"/>
                  </a:lnTo>
                  <a:lnTo>
                    <a:pt x="0" y="102"/>
                  </a:lnTo>
                  <a:lnTo>
                    <a:pt x="19" y="120"/>
                  </a:lnTo>
                  <a:lnTo>
                    <a:pt x="14" y="129"/>
                  </a:lnTo>
                  <a:lnTo>
                    <a:pt x="18" y="138"/>
                  </a:lnTo>
                  <a:lnTo>
                    <a:pt x="19" y="144"/>
                  </a:lnTo>
                  <a:lnTo>
                    <a:pt x="22" y="136"/>
                  </a:lnTo>
                  <a:lnTo>
                    <a:pt x="30" y="147"/>
                  </a:lnTo>
                  <a:lnTo>
                    <a:pt x="29" y="157"/>
                  </a:lnTo>
                  <a:lnTo>
                    <a:pt x="25" y="162"/>
                  </a:lnTo>
                  <a:lnTo>
                    <a:pt x="30" y="171"/>
                  </a:lnTo>
                  <a:lnTo>
                    <a:pt x="37" y="174"/>
                  </a:lnTo>
                  <a:lnTo>
                    <a:pt x="48" y="182"/>
                  </a:lnTo>
                  <a:lnTo>
                    <a:pt x="58" y="190"/>
                  </a:lnTo>
                  <a:lnTo>
                    <a:pt x="59" y="196"/>
                  </a:lnTo>
                  <a:lnTo>
                    <a:pt x="70" y="201"/>
                  </a:lnTo>
                  <a:lnTo>
                    <a:pt x="80" y="196"/>
                  </a:lnTo>
                  <a:lnTo>
                    <a:pt x="92" y="189"/>
                  </a:lnTo>
                  <a:lnTo>
                    <a:pt x="98" y="176"/>
                  </a:lnTo>
                  <a:lnTo>
                    <a:pt x="103" y="168"/>
                  </a:lnTo>
                  <a:lnTo>
                    <a:pt x="113" y="148"/>
                  </a:lnTo>
                  <a:lnTo>
                    <a:pt x="116" y="134"/>
                  </a:lnTo>
                  <a:lnTo>
                    <a:pt x="117" y="120"/>
                  </a:lnTo>
                  <a:lnTo>
                    <a:pt x="124" y="111"/>
                  </a:lnTo>
                  <a:lnTo>
                    <a:pt x="113" y="108"/>
                  </a:lnTo>
                  <a:lnTo>
                    <a:pt x="109" y="102"/>
                  </a:lnTo>
                  <a:lnTo>
                    <a:pt x="103" y="104"/>
                  </a:lnTo>
                  <a:lnTo>
                    <a:pt x="94" y="99"/>
                  </a:lnTo>
                  <a:lnTo>
                    <a:pt x="91" y="85"/>
                  </a:lnTo>
                  <a:lnTo>
                    <a:pt x="88" y="75"/>
                  </a:lnTo>
                  <a:lnTo>
                    <a:pt x="94" y="65"/>
                  </a:lnTo>
                  <a:lnTo>
                    <a:pt x="94" y="33"/>
                  </a:lnTo>
                  <a:lnTo>
                    <a:pt x="94" y="23"/>
                  </a:lnTo>
                  <a:lnTo>
                    <a:pt x="88" y="16"/>
                  </a:lnTo>
                  <a:lnTo>
                    <a:pt x="79" y="15"/>
                  </a:lnTo>
                  <a:lnTo>
                    <a:pt x="72" y="12"/>
                  </a:lnTo>
                  <a:lnTo>
                    <a:pt x="66" y="2"/>
                  </a:lnTo>
                  <a:lnTo>
                    <a:pt x="59" y="0"/>
                  </a:lnTo>
                  <a:lnTo>
                    <a:pt x="56" y="5"/>
                  </a:lnTo>
                  <a:lnTo>
                    <a:pt x="56" y="2"/>
                  </a:lnTo>
                  <a:lnTo>
                    <a:pt x="44" y="3"/>
                  </a:lnTo>
                  <a:lnTo>
                    <a:pt x="39" y="0"/>
                  </a:lnTo>
                  <a:lnTo>
                    <a:pt x="30" y="6"/>
                  </a:lnTo>
                  <a:lnTo>
                    <a:pt x="29" y="24"/>
                  </a:lnTo>
                  <a:lnTo>
                    <a:pt x="27" y="36"/>
                  </a:lnTo>
                  <a:lnTo>
                    <a:pt x="22" y="45"/>
                  </a:lnTo>
                  <a:close/>
                </a:path>
              </a:pathLst>
            </a:custGeom>
            <a:solidFill>
              <a:schemeClr val="bg1">
                <a:lumMod val="85000"/>
              </a:schemeClr>
            </a:solidFill>
            <a:ln w="12700">
              <a:noFill/>
              <a:prstDash val="solid"/>
              <a:round/>
              <a:headEnd/>
              <a:tailEnd/>
            </a:ln>
          </p:spPr>
          <p:txBody>
            <a:bodyPr/>
            <a:lstStyle/>
            <a:p>
              <a:endParaRPr lang="de-DE"/>
            </a:p>
          </p:txBody>
        </p:sp>
        <p:sp>
          <p:nvSpPr>
            <p:cNvPr id="66" name="Freeform 63"/>
            <p:cNvSpPr>
              <a:spLocks noChangeAspect="1"/>
            </p:cNvSpPr>
            <p:nvPr/>
          </p:nvSpPr>
          <p:spPr bwMode="auto">
            <a:xfrm>
              <a:off x="4647180" y="5057156"/>
              <a:ext cx="1047743" cy="596884"/>
            </a:xfrm>
            <a:custGeom>
              <a:avLst/>
              <a:gdLst>
                <a:gd name="T0" fmla="*/ 0 w 550"/>
                <a:gd name="T1" fmla="*/ 0 h 402"/>
                <a:gd name="T2" fmla="*/ 0 w 550"/>
                <a:gd name="T3" fmla="*/ 0 h 402"/>
                <a:gd name="T4" fmla="*/ 0 w 550"/>
                <a:gd name="T5" fmla="*/ 0 h 402"/>
                <a:gd name="T6" fmla="*/ 0 w 550"/>
                <a:gd name="T7" fmla="*/ 0 h 402"/>
                <a:gd name="T8" fmla="*/ 0 w 550"/>
                <a:gd name="T9" fmla="*/ 1 h 402"/>
                <a:gd name="T10" fmla="*/ 0 w 550"/>
                <a:gd name="T11" fmla="*/ 1 h 402"/>
                <a:gd name="T12" fmla="*/ 0 w 550"/>
                <a:gd name="T13" fmla="*/ 1 h 402"/>
                <a:gd name="T14" fmla="*/ 0 w 550"/>
                <a:gd name="T15" fmla="*/ 1 h 402"/>
                <a:gd name="T16" fmla="*/ 0 w 550"/>
                <a:gd name="T17" fmla="*/ 1 h 402"/>
                <a:gd name="T18" fmla="*/ 0 w 550"/>
                <a:gd name="T19" fmla="*/ 1 h 402"/>
                <a:gd name="T20" fmla="*/ 0 w 550"/>
                <a:gd name="T21" fmla="*/ 1 h 402"/>
                <a:gd name="T22" fmla="*/ 0 w 550"/>
                <a:gd name="T23" fmla="*/ 1 h 402"/>
                <a:gd name="T24" fmla="*/ 0 w 550"/>
                <a:gd name="T25" fmla="*/ 1 h 402"/>
                <a:gd name="T26" fmla="*/ 0 w 550"/>
                <a:gd name="T27" fmla="*/ 1 h 402"/>
                <a:gd name="T28" fmla="*/ 0 w 550"/>
                <a:gd name="T29" fmla="*/ 1 h 402"/>
                <a:gd name="T30" fmla="*/ 0 w 550"/>
                <a:gd name="T31" fmla="*/ 1 h 402"/>
                <a:gd name="T32" fmla="*/ 0 w 550"/>
                <a:gd name="T33" fmla="*/ 1 h 402"/>
                <a:gd name="T34" fmla="*/ 1 w 550"/>
                <a:gd name="T35" fmla="*/ 1 h 402"/>
                <a:gd name="T36" fmla="*/ 1 w 550"/>
                <a:gd name="T37" fmla="*/ 1 h 402"/>
                <a:gd name="T38" fmla="*/ 1 w 550"/>
                <a:gd name="T39" fmla="*/ 1 h 402"/>
                <a:gd name="T40" fmla="*/ 1 w 550"/>
                <a:gd name="T41" fmla="*/ 1 h 402"/>
                <a:gd name="T42" fmla="*/ 2 w 550"/>
                <a:gd name="T43" fmla="*/ 1 h 402"/>
                <a:gd name="T44" fmla="*/ 2 w 550"/>
                <a:gd name="T45" fmla="*/ 1 h 402"/>
                <a:gd name="T46" fmla="*/ 2 w 550"/>
                <a:gd name="T47" fmla="*/ 1 h 402"/>
                <a:gd name="T48" fmla="*/ 2 w 550"/>
                <a:gd name="T49" fmla="*/ 1 h 402"/>
                <a:gd name="T50" fmla="*/ 2 w 550"/>
                <a:gd name="T51" fmla="*/ 1 h 402"/>
                <a:gd name="T52" fmla="*/ 2 w 550"/>
                <a:gd name="T53" fmla="*/ 1 h 402"/>
                <a:gd name="T54" fmla="*/ 3 w 550"/>
                <a:gd name="T55" fmla="*/ 1 h 402"/>
                <a:gd name="T56" fmla="*/ 3 w 550"/>
                <a:gd name="T57" fmla="*/ 1 h 402"/>
                <a:gd name="T58" fmla="*/ 3 w 550"/>
                <a:gd name="T59" fmla="*/ 1 h 402"/>
                <a:gd name="T60" fmla="*/ 3 w 550"/>
                <a:gd name="T61" fmla="*/ 1 h 402"/>
                <a:gd name="T62" fmla="*/ 2 w 550"/>
                <a:gd name="T63" fmla="*/ 1 h 402"/>
                <a:gd name="T64" fmla="*/ 2 w 550"/>
                <a:gd name="T65" fmla="*/ 1 h 402"/>
                <a:gd name="T66" fmla="*/ 2 w 550"/>
                <a:gd name="T67" fmla="*/ 1 h 402"/>
                <a:gd name="T68" fmla="*/ 2 w 550"/>
                <a:gd name="T69" fmla="*/ 0 h 402"/>
                <a:gd name="T70" fmla="*/ 2 w 550"/>
                <a:gd name="T71" fmla="*/ 0 h 402"/>
                <a:gd name="T72" fmla="*/ 2 w 550"/>
                <a:gd name="T73" fmla="*/ 0 h 402"/>
                <a:gd name="T74" fmla="*/ 2 w 550"/>
                <a:gd name="T75" fmla="*/ 0 h 402"/>
                <a:gd name="T76" fmla="*/ 2 w 550"/>
                <a:gd name="T77" fmla="*/ 0 h 402"/>
                <a:gd name="T78" fmla="*/ 2 w 550"/>
                <a:gd name="T79" fmla="*/ 0 h 402"/>
                <a:gd name="T80" fmla="*/ 2 w 550"/>
                <a:gd name="T81" fmla="*/ 0 h 402"/>
                <a:gd name="T82" fmla="*/ 1 w 550"/>
                <a:gd name="T83" fmla="*/ 0 h 402"/>
                <a:gd name="T84" fmla="*/ 1 w 550"/>
                <a:gd name="T85" fmla="*/ 0 h 402"/>
                <a:gd name="T86" fmla="*/ 1 w 550"/>
                <a:gd name="T87" fmla="*/ 0 h 402"/>
                <a:gd name="T88" fmla="*/ 1 w 550"/>
                <a:gd name="T89" fmla="*/ 0 h 402"/>
                <a:gd name="T90" fmla="*/ 1 w 550"/>
                <a:gd name="T91" fmla="*/ 0 h 402"/>
                <a:gd name="T92" fmla="*/ 1 w 550"/>
                <a:gd name="T93" fmla="*/ 0 h 402"/>
                <a:gd name="T94" fmla="*/ 1 w 550"/>
                <a:gd name="T95" fmla="*/ 0 h 402"/>
                <a:gd name="T96" fmla="*/ 1 w 550"/>
                <a:gd name="T97" fmla="*/ 0 h 402"/>
                <a:gd name="T98" fmla="*/ 0 w 550"/>
                <a:gd name="T99" fmla="*/ 0 h 402"/>
                <a:gd name="T100" fmla="*/ 0 w 550"/>
                <a:gd name="T101" fmla="*/ 0 h 402"/>
                <a:gd name="T102" fmla="*/ 0 w 550"/>
                <a:gd name="T103" fmla="*/ 0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0"/>
                <a:gd name="T157" fmla="*/ 0 h 402"/>
                <a:gd name="T158" fmla="*/ 550 w 550"/>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0" h="402">
                  <a:moveTo>
                    <a:pt x="132" y="35"/>
                  </a:moveTo>
                  <a:lnTo>
                    <a:pt x="122" y="46"/>
                  </a:lnTo>
                  <a:lnTo>
                    <a:pt x="115" y="54"/>
                  </a:lnTo>
                  <a:lnTo>
                    <a:pt x="102" y="57"/>
                  </a:lnTo>
                  <a:lnTo>
                    <a:pt x="96" y="119"/>
                  </a:lnTo>
                  <a:lnTo>
                    <a:pt x="95" y="130"/>
                  </a:lnTo>
                  <a:lnTo>
                    <a:pt x="80" y="154"/>
                  </a:lnTo>
                  <a:lnTo>
                    <a:pt x="62" y="169"/>
                  </a:lnTo>
                  <a:lnTo>
                    <a:pt x="50" y="182"/>
                  </a:lnTo>
                  <a:lnTo>
                    <a:pt x="19" y="189"/>
                  </a:lnTo>
                  <a:lnTo>
                    <a:pt x="3" y="203"/>
                  </a:lnTo>
                  <a:lnTo>
                    <a:pt x="0" y="215"/>
                  </a:lnTo>
                  <a:lnTo>
                    <a:pt x="11" y="224"/>
                  </a:lnTo>
                  <a:lnTo>
                    <a:pt x="17" y="237"/>
                  </a:lnTo>
                  <a:lnTo>
                    <a:pt x="15" y="246"/>
                  </a:lnTo>
                  <a:lnTo>
                    <a:pt x="17" y="258"/>
                  </a:lnTo>
                  <a:lnTo>
                    <a:pt x="26" y="263"/>
                  </a:lnTo>
                  <a:lnTo>
                    <a:pt x="41" y="263"/>
                  </a:lnTo>
                  <a:lnTo>
                    <a:pt x="46" y="274"/>
                  </a:lnTo>
                  <a:lnTo>
                    <a:pt x="52" y="295"/>
                  </a:lnTo>
                  <a:lnTo>
                    <a:pt x="54" y="311"/>
                  </a:lnTo>
                  <a:lnTo>
                    <a:pt x="59" y="324"/>
                  </a:lnTo>
                  <a:lnTo>
                    <a:pt x="69" y="328"/>
                  </a:lnTo>
                  <a:lnTo>
                    <a:pt x="76" y="324"/>
                  </a:lnTo>
                  <a:lnTo>
                    <a:pt x="89" y="315"/>
                  </a:lnTo>
                  <a:lnTo>
                    <a:pt x="104" y="326"/>
                  </a:lnTo>
                  <a:lnTo>
                    <a:pt x="102" y="337"/>
                  </a:lnTo>
                  <a:lnTo>
                    <a:pt x="104" y="343"/>
                  </a:lnTo>
                  <a:lnTo>
                    <a:pt x="111" y="346"/>
                  </a:lnTo>
                  <a:lnTo>
                    <a:pt x="122" y="358"/>
                  </a:lnTo>
                  <a:lnTo>
                    <a:pt x="119" y="371"/>
                  </a:lnTo>
                  <a:lnTo>
                    <a:pt x="122" y="378"/>
                  </a:lnTo>
                  <a:lnTo>
                    <a:pt x="139" y="378"/>
                  </a:lnTo>
                  <a:lnTo>
                    <a:pt x="160" y="387"/>
                  </a:lnTo>
                  <a:lnTo>
                    <a:pt x="198" y="402"/>
                  </a:lnTo>
                  <a:lnTo>
                    <a:pt x="213" y="402"/>
                  </a:lnTo>
                  <a:lnTo>
                    <a:pt x="235" y="398"/>
                  </a:lnTo>
                  <a:lnTo>
                    <a:pt x="253" y="391"/>
                  </a:lnTo>
                  <a:lnTo>
                    <a:pt x="283" y="396"/>
                  </a:lnTo>
                  <a:lnTo>
                    <a:pt x="298" y="395"/>
                  </a:lnTo>
                  <a:lnTo>
                    <a:pt x="305" y="393"/>
                  </a:lnTo>
                  <a:lnTo>
                    <a:pt x="324" y="380"/>
                  </a:lnTo>
                  <a:lnTo>
                    <a:pt x="366" y="356"/>
                  </a:lnTo>
                  <a:lnTo>
                    <a:pt x="398" y="346"/>
                  </a:lnTo>
                  <a:lnTo>
                    <a:pt x="415" y="345"/>
                  </a:lnTo>
                  <a:lnTo>
                    <a:pt x="441" y="350"/>
                  </a:lnTo>
                  <a:lnTo>
                    <a:pt x="463" y="352"/>
                  </a:lnTo>
                  <a:lnTo>
                    <a:pt x="474" y="356"/>
                  </a:lnTo>
                  <a:lnTo>
                    <a:pt x="491" y="354"/>
                  </a:lnTo>
                  <a:lnTo>
                    <a:pt x="494" y="339"/>
                  </a:lnTo>
                  <a:lnTo>
                    <a:pt x="494" y="311"/>
                  </a:lnTo>
                  <a:lnTo>
                    <a:pt x="496" y="282"/>
                  </a:lnTo>
                  <a:lnTo>
                    <a:pt x="505" y="267"/>
                  </a:lnTo>
                  <a:lnTo>
                    <a:pt x="515" y="263"/>
                  </a:lnTo>
                  <a:lnTo>
                    <a:pt x="524" y="269"/>
                  </a:lnTo>
                  <a:lnTo>
                    <a:pt x="533" y="263"/>
                  </a:lnTo>
                  <a:lnTo>
                    <a:pt x="539" y="256"/>
                  </a:lnTo>
                  <a:lnTo>
                    <a:pt x="537" y="248"/>
                  </a:lnTo>
                  <a:lnTo>
                    <a:pt x="548" y="245"/>
                  </a:lnTo>
                  <a:lnTo>
                    <a:pt x="550" y="235"/>
                  </a:lnTo>
                  <a:lnTo>
                    <a:pt x="539" y="230"/>
                  </a:lnTo>
                  <a:lnTo>
                    <a:pt x="522" y="226"/>
                  </a:lnTo>
                  <a:lnTo>
                    <a:pt x="509" y="230"/>
                  </a:lnTo>
                  <a:lnTo>
                    <a:pt x="489" y="233"/>
                  </a:lnTo>
                  <a:lnTo>
                    <a:pt x="470" y="233"/>
                  </a:lnTo>
                  <a:lnTo>
                    <a:pt x="457" y="226"/>
                  </a:lnTo>
                  <a:lnTo>
                    <a:pt x="452" y="215"/>
                  </a:lnTo>
                  <a:lnTo>
                    <a:pt x="452" y="200"/>
                  </a:lnTo>
                  <a:lnTo>
                    <a:pt x="450" y="185"/>
                  </a:lnTo>
                  <a:lnTo>
                    <a:pt x="441" y="174"/>
                  </a:lnTo>
                  <a:lnTo>
                    <a:pt x="435" y="163"/>
                  </a:lnTo>
                  <a:lnTo>
                    <a:pt x="435" y="148"/>
                  </a:lnTo>
                  <a:lnTo>
                    <a:pt x="437" y="133"/>
                  </a:lnTo>
                  <a:lnTo>
                    <a:pt x="437" y="124"/>
                  </a:lnTo>
                  <a:lnTo>
                    <a:pt x="428" y="102"/>
                  </a:lnTo>
                  <a:lnTo>
                    <a:pt x="413" y="87"/>
                  </a:lnTo>
                  <a:lnTo>
                    <a:pt x="407" y="72"/>
                  </a:lnTo>
                  <a:lnTo>
                    <a:pt x="405" y="61"/>
                  </a:lnTo>
                  <a:lnTo>
                    <a:pt x="402" y="56"/>
                  </a:lnTo>
                  <a:lnTo>
                    <a:pt x="381" y="41"/>
                  </a:lnTo>
                  <a:lnTo>
                    <a:pt x="374" y="28"/>
                  </a:lnTo>
                  <a:lnTo>
                    <a:pt x="365" y="9"/>
                  </a:lnTo>
                  <a:lnTo>
                    <a:pt x="357" y="2"/>
                  </a:lnTo>
                  <a:lnTo>
                    <a:pt x="348" y="0"/>
                  </a:lnTo>
                  <a:lnTo>
                    <a:pt x="339" y="4"/>
                  </a:lnTo>
                  <a:lnTo>
                    <a:pt x="329" y="13"/>
                  </a:lnTo>
                  <a:lnTo>
                    <a:pt x="324" y="15"/>
                  </a:lnTo>
                  <a:lnTo>
                    <a:pt x="307" y="15"/>
                  </a:lnTo>
                  <a:lnTo>
                    <a:pt x="296" y="17"/>
                  </a:lnTo>
                  <a:lnTo>
                    <a:pt x="288" y="26"/>
                  </a:lnTo>
                  <a:lnTo>
                    <a:pt x="274" y="31"/>
                  </a:lnTo>
                  <a:lnTo>
                    <a:pt x="259" y="30"/>
                  </a:lnTo>
                  <a:lnTo>
                    <a:pt x="251" y="22"/>
                  </a:lnTo>
                  <a:lnTo>
                    <a:pt x="235" y="13"/>
                  </a:lnTo>
                  <a:lnTo>
                    <a:pt x="221" y="17"/>
                  </a:lnTo>
                  <a:lnTo>
                    <a:pt x="204" y="24"/>
                  </a:lnTo>
                  <a:lnTo>
                    <a:pt x="191" y="26"/>
                  </a:lnTo>
                  <a:lnTo>
                    <a:pt x="180" y="22"/>
                  </a:lnTo>
                  <a:lnTo>
                    <a:pt x="167" y="15"/>
                  </a:lnTo>
                  <a:lnTo>
                    <a:pt x="150" y="20"/>
                  </a:lnTo>
                  <a:lnTo>
                    <a:pt x="139" y="26"/>
                  </a:lnTo>
                  <a:lnTo>
                    <a:pt x="135" y="28"/>
                  </a:lnTo>
                  <a:lnTo>
                    <a:pt x="132" y="30"/>
                  </a:lnTo>
                  <a:lnTo>
                    <a:pt x="128" y="31"/>
                  </a:lnTo>
                  <a:lnTo>
                    <a:pt x="132" y="35"/>
                  </a:lnTo>
                  <a:close/>
                </a:path>
              </a:pathLst>
            </a:custGeom>
            <a:solidFill>
              <a:schemeClr val="bg1">
                <a:lumMod val="85000"/>
              </a:schemeClr>
            </a:solidFill>
            <a:ln w="12700">
              <a:noFill/>
              <a:prstDash val="solid"/>
              <a:round/>
              <a:headEnd/>
              <a:tailEnd/>
            </a:ln>
          </p:spPr>
          <p:txBody>
            <a:bodyPr/>
            <a:lstStyle/>
            <a:p>
              <a:endParaRPr lang="de-DE"/>
            </a:p>
          </p:txBody>
        </p:sp>
        <p:sp>
          <p:nvSpPr>
            <p:cNvPr id="67" name="Freeform 64"/>
            <p:cNvSpPr>
              <a:spLocks noChangeAspect="1"/>
            </p:cNvSpPr>
            <p:nvPr/>
          </p:nvSpPr>
          <p:spPr bwMode="auto">
            <a:xfrm>
              <a:off x="2682662" y="4486654"/>
              <a:ext cx="401089" cy="273709"/>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1 w 210"/>
                <a:gd name="T31" fmla="*/ 0 h 185"/>
                <a:gd name="T32" fmla="*/ 1 w 210"/>
                <a:gd name="T33" fmla="*/ 0 h 185"/>
                <a:gd name="T34" fmla="*/ 1 w 210"/>
                <a:gd name="T35" fmla="*/ 0 h 185"/>
                <a:gd name="T36" fmla="*/ 1 w 210"/>
                <a:gd name="T37" fmla="*/ 0 h 185"/>
                <a:gd name="T38" fmla="*/ 1 w 210"/>
                <a:gd name="T39" fmla="*/ 0 h 185"/>
                <a:gd name="T40" fmla="*/ 1 w 210"/>
                <a:gd name="T41" fmla="*/ 0 h 185"/>
                <a:gd name="T42" fmla="*/ 1 w 210"/>
                <a:gd name="T43" fmla="*/ 0 h 185"/>
                <a:gd name="T44" fmla="*/ 1 w 210"/>
                <a:gd name="T45" fmla="*/ 0 h 185"/>
                <a:gd name="T46" fmla="*/ 1 w 210"/>
                <a:gd name="T47" fmla="*/ 0 h 185"/>
                <a:gd name="T48" fmla="*/ 1 w 210"/>
                <a:gd name="T49" fmla="*/ 0 h 185"/>
                <a:gd name="T50" fmla="*/ 1 w 210"/>
                <a:gd name="T51" fmla="*/ 0 h 185"/>
                <a:gd name="T52" fmla="*/ 0 w 210"/>
                <a:gd name="T53" fmla="*/ 0 h 185"/>
                <a:gd name="T54" fmla="*/ 0 w 210"/>
                <a:gd name="T55" fmla="*/ 0 h 185"/>
                <a:gd name="T56" fmla="*/ 0 w 210"/>
                <a:gd name="T57" fmla="*/ 0 h 185"/>
                <a:gd name="T58" fmla="*/ 0 w 210"/>
                <a:gd name="T59" fmla="*/ 1 h 185"/>
                <a:gd name="T60" fmla="*/ 0 w 210"/>
                <a:gd name="T61" fmla="*/ 0 h 185"/>
                <a:gd name="T62" fmla="*/ 0 w 210"/>
                <a:gd name="T63" fmla="*/ 0 h 185"/>
                <a:gd name="T64" fmla="*/ 0 w 210"/>
                <a:gd name="T65" fmla="*/ 0 h 185"/>
                <a:gd name="T66" fmla="*/ 0 w 210"/>
                <a:gd name="T67" fmla="*/ 0 h 185"/>
                <a:gd name="T68" fmla="*/ 0 w 210"/>
                <a:gd name="T69" fmla="*/ 0 h 185"/>
                <a:gd name="T70" fmla="*/ 0 w 210"/>
                <a:gd name="T71" fmla="*/ 0 h 185"/>
                <a:gd name="T72" fmla="*/ 0 w 210"/>
                <a:gd name="T73" fmla="*/ 0 h 185"/>
                <a:gd name="T74" fmla="*/ 0 w 210"/>
                <a:gd name="T75" fmla="*/ 0 h 185"/>
                <a:gd name="T76" fmla="*/ 0 w 210"/>
                <a:gd name="T77" fmla="*/ 0 h 185"/>
                <a:gd name="T78" fmla="*/ 0 w 210"/>
                <a:gd name="T79" fmla="*/ 0 h 1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0"/>
                <a:gd name="T121" fmla="*/ 0 h 185"/>
                <a:gd name="T122" fmla="*/ 210 w 210"/>
                <a:gd name="T123" fmla="*/ 185 h 1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0" h="185">
                  <a:moveTo>
                    <a:pt x="0" y="33"/>
                  </a:moveTo>
                  <a:lnTo>
                    <a:pt x="5" y="26"/>
                  </a:lnTo>
                  <a:lnTo>
                    <a:pt x="3" y="17"/>
                  </a:lnTo>
                  <a:lnTo>
                    <a:pt x="35" y="0"/>
                  </a:lnTo>
                  <a:lnTo>
                    <a:pt x="38" y="6"/>
                  </a:lnTo>
                  <a:lnTo>
                    <a:pt x="61" y="2"/>
                  </a:lnTo>
                  <a:lnTo>
                    <a:pt x="79" y="3"/>
                  </a:lnTo>
                  <a:lnTo>
                    <a:pt x="72" y="12"/>
                  </a:lnTo>
                  <a:lnTo>
                    <a:pt x="76" y="24"/>
                  </a:lnTo>
                  <a:lnTo>
                    <a:pt x="91" y="29"/>
                  </a:lnTo>
                  <a:lnTo>
                    <a:pt x="106" y="28"/>
                  </a:lnTo>
                  <a:lnTo>
                    <a:pt x="118" y="19"/>
                  </a:lnTo>
                  <a:lnTo>
                    <a:pt x="138" y="17"/>
                  </a:lnTo>
                  <a:lnTo>
                    <a:pt x="144" y="25"/>
                  </a:lnTo>
                  <a:lnTo>
                    <a:pt x="156" y="32"/>
                  </a:lnTo>
                  <a:lnTo>
                    <a:pt x="173" y="33"/>
                  </a:lnTo>
                  <a:lnTo>
                    <a:pt x="170" y="47"/>
                  </a:lnTo>
                  <a:lnTo>
                    <a:pt x="171" y="75"/>
                  </a:lnTo>
                  <a:lnTo>
                    <a:pt x="174" y="92"/>
                  </a:lnTo>
                  <a:lnTo>
                    <a:pt x="193" y="90"/>
                  </a:lnTo>
                  <a:lnTo>
                    <a:pt x="199" y="102"/>
                  </a:lnTo>
                  <a:lnTo>
                    <a:pt x="200" y="112"/>
                  </a:lnTo>
                  <a:lnTo>
                    <a:pt x="210" y="126"/>
                  </a:lnTo>
                  <a:lnTo>
                    <a:pt x="198" y="136"/>
                  </a:lnTo>
                  <a:lnTo>
                    <a:pt x="187" y="144"/>
                  </a:lnTo>
                  <a:lnTo>
                    <a:pt x="175" y="144"/>
                  </a:lnTo>
                  <a:lnTo>
                    <a:pt x="161" y="148"/>
                  </a:lnTo>
                  <a:lnTo>
                    <a:pt x="161" y="163"/>
                  </a:lnTo>
                  <a:lnTo>
                    <a:pt x="155" y="173"/>
                  </a:lnTo>
                  <a:lnTo>
                    <a:pt x="140" y="185"/>
                  </a:lnTo>
                  <a:lnTo>
                    <a:pt x="115" y="166"/>
                  </a:lnTo>
                  <a:lnTo>
                    <a:pt x="108" y="149"/>
                  </a:lnTo>
                  <a:lnTo>
                    <a:pt x="85" y="144"/>
                  </a:lnTo>
                  <a:lnTo>
                    <a:pt x="77" y="122"/>
                  </a:lnTo>
                  <a:lnTo>
                    <a:pt x="61" y="109"/>
                  </a:lnTo>
                  <a:lnTo>
                    <a:pt x="55" y="93"/>
                  </a:lnTo>
                  <a:lnTo>
                    <a:pt x="42" y="77"/>
                  </a:lnTo>
                  <a:lnTo>
                    <a:pt x="33" y="61"/>
                  </a:lnTo>
                  <a:lnTo>
                    <a:pt x="16" y="49"/>
                  </a:lnTo>
                  <a:lnTo>
                    <a:pt x="0" y="33"/>
                  </a:lnTo>
                  <a:close/>
                </a:path>
              </a:pathLst>
            </a:custGeom>
            <a:solidFill>
              <a:schemeClr val="bg1">
                <a:lumMod val="85000"/>
              </a:schemeClr>
            </a:solidFill>
            <a:ln w="12700">
              <a:noFill/>
              <a:prstDash val="solid"/>
              <a:round/>
              <a:headEnd/>
              <a:tailEnd/>
            </a:ln>
          </p:spPr>
          <p:txBody>
            <a:bodyPr/>
            <a:lstStyle/>
            <a:p>
              <a:endParaRPr lang="de-DE"/>
            </a:p>
          </p:txBody>
        </p:sp>
        <p:sp>
          <p:nvSpPr>
            <p:cNvPr id="68" name="Freeform 65"/>
            <p:cNvSpPr>
              <a:spLocks noChangeAspect="1"/>
            </p:cNvSpPr>
            <p:nvPr/>
          </p:nvSpPr>
          <p:spPr bwMode="auto">
            <a:xfrm>
              <a:off x="2952783" y="4694409"/>
              <a:ext cx="110504" cy="108824"/>
            </a:xfrm>
            <a:custGeom>
              <a:avLst/>
              <a:gdLst>
                <a:gd name="T0" fmla="*/ 0 w 57"/>
                <a:gd name="T1" fmla="*/ 0 h 71"/>
                <a:gd name="T2" fmla="*/ 0 w 57"/>
                <a:gd name="T3" fmla="*/ 0 h 71"/>
                <a:gd name="T4" fmla="*/ 0 w 57"/>
                <a:gd name="T5" fmla="*/ 0 h 71"/>
                <a:gd name="T6" fmla="*/ 0 w 57"/>
                <a:gd name="T7" fmla="*/ 0 h 71"/>
                <a:gd name="T8" fmla="*/ 0 w 57"/>
                <a:gd name="T9" fmla="*/ 0 h 71"/>
                <a:gd name="T10" fmla="*/ 0 w 57"/>
                <a:gd name="T11" fmla="*/ 0 h 71"/>
                <a:gd name="T12" fmla="*/ 0 w 57"/>
                <a:gd name="T13" fmla="*/ 0 h 71"/>
                <a:gd name="T14" fmla="*/ 0 w 57"/>
                <a:gd name="T15" fmla="*/ 0 h 71"/>
                <a:gd name="T16" fmla="*/ 0 w 57"/>
                <a:gd name="T17" fmla="*/ 0 h 71"/>
                <a:gd name="T18" fmla="*/ 0 w 57"/>
                <a:gd name="T19" fmla="*/ 0 h 71"/>
                <a:gd name="T20" fmla="*/ 0 w 57"/>
                <a:gd name="T21" fmla="*/ 0 h 71"/>
                <a:gd name="T22" fmla="*/ 0 w 57"/>
                <a:gd name="T23" fmla="*/ 0 h 71"/>
                <a:gd name="T24" fmla="*/ 0 w 57"/>
                <a:gd name="T25" fmla="*/ 0 h 71"/>
                <a:gd name="T26" fmla="*/ 0 w 57"/>
                <a:gd name="T27" fmla="*/ 0 h 71"/>
                <a:gd name="T28" fmla="*/ 0 w 57"/>
                <a:gd name="T29" fmla="*/ 0 h 71"/>
                <a:gd name="T30" fmla="*/ 0 w 57"/>
                <a:gd name="T31" fmla="*/ 0 h 71"/>
                <a:gd name="T32" fmla="*/ 0 w 57"/>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1"/>
                <a:gd name="T53" fmla="*/ 57 w 57"/>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1">
                  <a:moveTo>
                    <a:pt x="41" y="71"/>
                  </a:moveTo>
                  <a:lnTo>
                    <a:pt x="44" y="48"/>
                  </a:lnTo>
                  <a:lnTo>
                    <a:pt x="57" y="39"/>
                  </a:lnTo>
                  <a:lnTo>
                    <a:pt x="57" y="28"/>
                  </a:lnTo>
                  <a:lnTo>
                    <a:pt x="50" y="20"/>
                  </a:lnTo>
                  <a:lnTo>
                    <a:pt x="43" y="9"/>
                  </a:lnTo>
                  <a:lnTo>
                    <a:pt x="39" y="0"/>
                  </a:lnTo>
                  <a:lnTo>
                    <a:pt x="26" y="0"/>
                  </a:lnTo>
                  <a:lnTo>
                    <a:pt x="17" y="4"/>
                  </a:lnTo>
                  <a:lnTo>
                    <a:pt x="17" y="19"/>
                  </a:lnTo>
                  <a:lnTo>
                    <a:pt x="9" y="32"/>
                  </a:lnTo>
                  <a:lnTo>
                    <a:pt x="0" y="36"/>
                  </a:lnTo>
                  <a:lnTo>
                    <a:pt x="4" y="47"/>
                  </a:lnTo>
                  <a:lnTo>
                    <a:pt x="16" y="50"/>
                  </a:lnTo>
                  <a:lnTo>
                    <a:pt x="28" y="53"/>
                  </a:lnTo>
                  <a:lnTo>
                    <a:pt x="35" y="60"/>
                  </a:lnTo>
                  <a:lnTo>
                    <a:pt x="41" y="71"/>
                  </a:lnTo>
                  <a:close/>
                </a:path>
              </a:pathLst>
            </a:custGeom>
            <a:solidFill>
              <a:schemeClr val="bg1">
                <a:lumMod val="85000"/>
              </a:schemeClr>
            </a:solidFill>
            <a:ln w="12700">
              <a:noFill/>
              <a:prstDash val="solid"/>
              <a:round/>
              <a:headEnd/>
              <a:tailEnd/>
            </a:ln>
          </p:spPr>
          <p:txBody>
            <a:bodyPr/>
            <a:lstStyle/>
            <a:p>
              <a:endParaRPr lang="de-DE"/>
            </a:p>
          </p:txBody>
        </p:sp>
        <p:sp>
          <p:nvSpPr>
            <p:cNvPr id="69" name="Freeform 66"/>
            <p:cNvSpPr>
              <a:spLocks noChangeAspect="1"/>
            </p:cNvSpPr>
            <p:nvPr/>
          </p:nvSpPr>
          <p:spPr bwMode="auto">
            <a:xfrm>
              <a:off x="2821816" y="4285494"/>
              <a:ext cx="409275" cy="336365"/>
            </a:xfrm>
            <a:custGeom>
              <a:avLst/>
              <a:gdLst>
                <a:gd name="T0" fmla="*/ 0 w 215"/>
                <a:gd name="T1" fmla="*/ 0 h 227"/>
                <a:gd name="T2" fmla="*/ 0 w 215"/>
                <a:gd name="T3" fmla="*/ 0 h 227"/>
                <a:gd name="T4" fmla="*/ 0 w 215"/>
                <a:gd name="T5" fmla="*/ 0 h 227"/>
                <a:gd name="T6" fmla="*/ 0 w 215"/>
                <a:gd name="T7" fmla="*/ 0 h 227"/>
                <a:gd name="T8" fmla="*/ 0 w 215"/>
                <a:gd name="T9" fmla="*/ 0 h 227"/>
                <a:gd name="T10" fmla="*/ 0 w 215"/>
                <a:gd name="T11" fmla="*/ 0 h 227"/>
                <a:gd name="T12" fmla="*/ 0 w 215"/>
                <a:gd name="T13" fmla="*/ 0 h 227"/>
                <a:gd name="T14" fmla="*/ 0 w 215"/>
                <a:gd name="T15" fmla="*/ 0 h 227"/>
                <a:gd name="T16" fmla="*/ 0 w 215"/>
                <a:gd name="T17" fmla="*/ 0 h 227"/>
                <a:gd name="T18" fmla="*/ 0 w 215"/>
                <a:gd name="T19" fmla="*/ 0 h 227"/>
                <a:gd name="T20" fmla="*/ 0 w 215"/>
                <a:gd name="T21" fmla="*/ 0 h 227"/>
                <a:gd name="T22" fmla="*/ 0 w 215"/>
                <a:gd name="T23" fmla="*/ 0 h 227"/>
                <a:gd name="T24" fmla="*/ 0 w 215"/>
                <a:gd name="T25" fmla="*/ 0 h 227"/>
                <a:gd name="T26" fmla="*/ 0 w 215"/>
                <a:gd name="T27" fmla="*/ 0 h 227"/>
                <a:gd name="T28" fmla="*/ 0 w 215"/>
                <a:gd name="T29" fmla="*/ 0 h 227"/>
                <a:gd name="T30" fmla="*/ 0 w 215"/>
                <a:gd name="T31" fmla="*/ 0 h 227"/>
                <a:gd name="T32" fmla="*/ 0 w 215"/>
                <a:gd name="T33" fmla="*/ 0 h 227"/>
                <a:gd name="T34" fmla="*/ 0 w 215"/>
                <a:gd name="T35" fmla="*/ 0 h 227"/>
                <a:gd name="T36" fmla="*/ 0 w 215"/>
                <a:gd name="T37" fmla="*/ 0 h 227"/>
                <a:gd name="T38" fmla="*/ 0 w 215"/>
                <a:gd name="T39" fmla="*/ 0 h 227"/>
                <a:gd name="T40" fmla="*/ 0 w 215"/>
                <a:gd name="T41" fmla="*/ 0 h 227"/>
                <a:gd name="T42" fmla="*/ 0 w 215"/>
                <a:gd name="T43" fmla="*/ 0 h 227"/>
                <a:gd name="T44" fmla="*/ 0 w 215"/>
                <a:gd name="T45" fmla="*/ 1 h 227"/>
                <a:gd name="T46" fmla="*/ 0 w 215"/>
                <a:gd name="T47" fmla="*/ 1 h 227"/>
                <a:gd name="T48" fmla="*/ 0 w 215"/>
                <a:gd name="T49" fmla="*/ 1 h 227"/>
                <a:gd name="T50" fmla="*/ 0 w 215"/>
                <a:gd name="T51" fmla="*/ 1 h 227"/>
                <a:gd name="T52" fmla="*/ 0 w 215"/>
                <a:gd name="T53" fmla="*/ 1 h 227"/>
                <a:gd name="T54" fmla="*/ 0 w 215"/>
                <a:gd name="T55" fmla="*/ 1 h 227"/>
                <a:gd name="T56" fmla="*/ 0 w 215"/>
                <a:gd name="T57" fmla="*/ 0 h 227"/>
                <a:gd name="T58" fmla="*/ 0 w 215"/>
                <a:gd name="T59" fmla="*/ 0 h 227"/>
                <a:gd name="T60" fmla="*/ 0 w 215"/>
                <a:gd name="T61" fmla="*/ 0 h 227"/>
                <a:gd name="T62" fmla="*/ 0 w 215"/>
                <a:gd name="T63" fmla="*/ 0 h 227"/>
                <a:gd name="T64" fmla="*/ 1 w 215"/>
                <a:gd name="T65" fmla="*/ 0 h 227"/>
                <a:gd name="T66" fmla="*/ 1 w 215"/>
                <a:gd name="T67" fmla="*/ 0 h 227"/>
                <a:gd name="T68" fmla="*/ 1 w 215"/>
                <a:gd name="T69" fmla="*/ 0 h 227"/>
                <a:gd name="T70" fmla="*/ 1 w 215"/>
                <a:gd name="T71" fmla="*/ 0 h 227"/>
                <a:gd name="T72" fmla="*/ 1 w 215"/>
                <a:gd name="T73" fmla="*/ 0 h 227"/>
                <a:gd name="T74" fmla="*/ 1 w 215"/>
                <a:gd name="T75" fmla="*/ 0 h 227"/>
                <a:gd name="T76" fmla="*/ 1 w 215"/>
                <a:gd name="T77" fmla="*/ 0 h 227"/>
                <a:gd name="T78" fmla="*/ 1 w 215"/>
                <a:gd name="T79" fmla="*/ 0 h 227"/>
                <a:gd name="T80" fmla="*/ 0 w 215"/>
                <a:gd name="T81" fmla="*/ 0 h 227"/>
                <a:gd name="T82" fmla="*/ 0 w 215"/>
                <a:gd name="T83" fmla="*/ 0 h 227"/>
                <a:gd name="T84" fmla="*/ 0 w 215"/>
                <a:gd name="T85" fmla="*/ 0 h 227"/>
                <a:gd name="T86" fmla="*/ 0 w 215"/>
                <a:gd name="T87" fmla="*/ 0 h 227"/>
                <a:gd name="T88" fmla="*/ 0 w 215"/>
                <a:gd name="T89" fmla="*/ 0 h 227"/>
                <a:gd name="T90" fmla="*/ 0 w 215"/>
                <a:gd name="T91" fmla="*/ 0 h 227"/>
                <a:gd name="T92" fmla="*/ 0 w 215"/>
                <a:gd name="T93" fmla="*/ 0 h 227"/>
                <a:gd name="T94" fmla="*/ 0 w 215"/>
                <a:gd name="T95" fmla="*/ 0 h 227"/>
                <a:gd name="T96" fmla="*/ 0 w 215"/>
                <a:gd name="T97" fmla="*/ 0 h 227"/>
                <a:gd name="T98" fmla="*/ 0 w 215"/>
                <a:gd name="T99" fmla="*/ 0 h 227"/>
                <a:gd name="T100" fmla="*/ 0 w 215"/>
                <a:gd name="T101" fmla="*/ 0 h 227"/>
                <a:gd name="T102" fmla="*/ 0 w 215"/>
                <a:gd name="T103" fmla="*/ 0 h 227"/>
                <a:gd name="T104" fmla="*/ 0 w 215"/>
                <a:gd name="T105" fmla="*/ 0 h 227"/>
                <a:gd name="T106" fmla="*/ 0 w 215"/>
                <a:gd name="T107" fmla="*/ 0 h 227"/>
                <a:gd name="T108" fmla="*/ 0 w 215"/>
                <a:gd name="T109" fmla="*/ 0 h 227"/>
                <a:gd name="T110" fmla="*/ 0 w 215"/>
                <a:gd name="T111" fmla="*/ 0 h 2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5"/>
                <a:gd name="T169" fmla="*/ 0 h 227"/>
                <a:gd name="T170" fmla="*/ 215 w 215"/>
                <a:gd name="T171" fmla="*/ 227 h 2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5" h="227">
                  <a:moveTo>
                    <a:pt x="89" y="6"/>
                  </a:moveTo>
                  <a:lnTo>
                    <a:pt x="67" y="33"/>
                  </a:lnTo>
                  <a:lnTo>
                    <a:pt x="67" y="41"/>
                  </a:lnTo>
                  <a:lnTo>
                    <a:pt x="54" y="54"/>
                  </a:lnTo>
                  <a:lnTo>
                    <a:pt x="56" y="57"/>
                  </a:lnTo>
                  <a:lnTo>
                    <a:pt x="52" y="66"/>
                  </a:lnTo>
                  <a:lnTo>
                    <a:pt x="39" y="79"/>
                  </a:lnTo>
                  <a:lnTo>
                    <a:pt x="26" y="94"/>
                  </a:lnTo>
                  <a:lnTo>
                    <a:pt x="21" y="102"/>
                  </a:lnTo>
                  <a:lnTo>
                    <a:pt x="26" y="109"/>
                  </a:lnTo>
                  <a:lnTo>
                    <a:pt x="22" y="120"/>
                  </a:lnTo>
                  <a:lnTo>
                    <a:pt x="15" y="129"/>
                  </a:lnTo>
                  <a:lnTo>
                    <a:pt x="9" y="133"/>
                  </a:lnTo>
                  <a:lnTo>
                    <a:pt x="0" y="144"/>
                  </a:lnTo>
                  <a:lnTo>
                    <a:pt x="1" y="155"/>
                  </a:lnTo>
                  <a:lnTo>
                    <a:pt x="11" y="161"/>
                  </a:lnTo>
                  <a:lnTo>
                    <a:pt x="35" y="161"/>
                  </a:lnTo>
                  <a:lnTo>
                    <a:pt x="49" y="153"/>
                  </a:lnTo>
                  <a:lnTo>
                    <a:pt x="63" y="151"/>
                  </a:lnTo>
                  <a:lnTo>
                    <a:pt x="74" y="161"/>
                  </a:lnTo>
                  <a:lnTo>
                    <a:pt x="85" y="166"/>
                  </a:lnTo>
                  <a:lnTo>
                    <a:pt x="100" y="168"/>
                  </a:lnTo>
                  <a:lnTo>
                    <a:pt x="96" y="185"/>
                  </a:lnTo>
                  <a:lnTo>
                    <a:pt x="101" y="227"/>
                  </a:lnTo>
                  <a:lnTo>
                    <a:pt x="114" y="226"/>
                  </a:lnTo>
                  <a:lnTo>
                    <a:pt x="122" y="225"/>
                  </a:lnTo>
                  <a:lnTo>
                    <a:pt x="125" y="213"/>
                  </a:lnTo>
                  <a:lnTo>
                    <a:pt x="127" y="188"/>
                  </a:lnTo>
                  <a:lnTo>
                    <a:pt x="137" y="175"/>
                  </a:lnTo>
                  <a:lnTo>
                    <a:pt x="137" y="153"/>
                  </a:lnTo>
                  <a:lnTo>
                    <a:pt x="145" y="140"/>
                  </a:lnTo>
                  <a:lnTo>
                    <a:pt x="162" y="133"/>
                  </a:lnTo>
                  <a:lnTo>
                    <a:pt x="193" y="98"/>
                  </a:lnTo>
                  <a:lnTo>
                    <a:pt x="197" y="83"/>
                  </a:lnTo>
                  <a:lnTo>
                    <a:pt x="192" y="59"/>
                  </a:lnTo>
                  <a:lnTo>
                    <a:pt x="212" y="43"/>
                  </a:lnTo>
                  <a:lnTo>
                    <a:pt x="215" y="16"/>
                  </a:lnTo>
                  <a:lnTo>
                    <a:pt x="201" y="4"/>
                  </a:lnTo>
                  <a:lnTo>
                    <a:pt x="192" y="2"/>
                  </a:lnTo>
                  <a:lnTo>
                    <a:pt x="175" y="0"/>
                  </a:lnTo>
                  <a:lnTo>
                    <a:pt x="137" y="0"/>
                  </a:lnTo>
                  <a:lnTo>
                    <a:pt x="126" y="9"/>
                  </a:lnTo>
                  <a:lnTo>
                    <a:pt x="117" y="20"/>
                  </a:lnTo>
                  <a:lnTo>
                    <a:pt x="119" y="30"/>
                  </a:lnTo>
                  <a:lnTo>
                    <a:pt x="132" y="39"/>
                  </a:lnTo>
                  <a:lnTo>
                    <a:pt x="141" y="50"/>
                  </a:lnTo>
                  <a:lnTo>
                    <a:pt x="141" y="65"/>
                  </a:lnTo>
                  <a:lnTo>
                    <a:pt x="126" y="76"/>
                  </a:lnTo>
                  <a:lnTo>
                    <a:pt x="111" y="79"/>
                  </a:lnTo>
                  <a:lnTo>
                    <a:pt x="100" y="81"/>
                  </a:lnTo>
                  <a:lnTo>
                    <a:pt x="95" y="72"/>
                  </a:lnTo>
                  <a:lnTo>
                    <a:pt x="91" y="59"/>
                  </a:lnTo>
                  <a:lnTo>
                    <a:pt x="98" y="48"/>
                  </a:lnTo>
                  <a:lnTo>
                    <a:pt x="96" y="35"/>
                  </a:lnTo>
                  <a:lnTo>
                    <a:pt x="95" y="22"/>
                  </a:lnTo>
                  <a:lnTo>
                    <a:pt x="89" y="6"/>
                  </a:lnTo>
                  <a:close/>
                </a:path>
              </a:pathLst>
            </a:custGeom>
            <a:solidFill>
              <a:schemeClr val="bg1">
                <a:lumMod val="85000"/>
              </a:schemeClr>
            </a:solidFill>
            <a:ln w="12700">
              <a:noFill/>
              <a:prstDash val="solid"/>
              <a:round/>
              <a:headEnd/>
              <a:tailEnd/>
            </a:ln>
          </p:spPr>
          <p:txBody>
            <a:bodyPr/>
            <a:lstStyle/>
            <a:p>
              <a:endParaRPr lang="de-DE"/>
            </a:p>
          </p:txBody>
        </p:sp>
        <p:sp>
          <p:nvSpPr>
            <p:cNvPr id="70" name="Freeform 67"/>
            <p:cNvSpPr>
              <a:spLocks noChangeAspect="1"/>
            </p:cNvSpPr>
            <p:nvPr/>
          </p:nvSpPr>
          <p:spPr bwMode="auto">
            <a:xfrm>
              <a:off x="1430282" y="3751267"/>
              <a:ext cx="577077" cy="412213"/>
            </a:xfrm>
            <a:custGeom>
              <a:avLst/>
              <a:gdLst>
                <a:gd name="T0" fmla="*/ 0 w 303"/>
                <a:gd name="T1" fmla="*/ 0 h 277"/>
                <a:gd name="T2" fmla="*/ 0 w 303"/>
                <a:gd name="T3" fmla="*/ 0 h 277"/>
                <a:gd name="T4" fmla="*/ 0 w 303"/>
                <a:gd name="T5" fmla="*/ 0 h 277"/>
                <a:gd name="T6" fmla="*/ 0 w 303"/>
                <a:gd name="T7" fmla="*/ 0 h 277"/>
                <a:gd name="T8" fmla="*/ 0 w 303"/>
                <a:gd name="T9" fmla="*/ 1 h 277"/>
                <a:gd name="T10" fmla="*/ 0 w 303"/>
                <a:gd name="T11" fmla="*/ 1 h 277"/>
                <a:gd name="T12" fmla="*/ 0 w 303"/>
                <a:gd name="T13" fmla="*/ 1 h 277"/>
                <a:gd name="T14" fmla="*/ 0 w 303"/>
                <a:gd name="T15" fmla="*/ 1 h 277"/>
                <a:gd name="T16" fmla="*/ 0 w 303"/>
                <a:gd name="T17" fmla="*/ 1 h 277"/>
                <a:gd name="T18" fmla="*/ 0 w 303"/>
                <a:gd name="T19" fmla="*/ 1 h 277"/>
                <a:gd name="T20" fmla="*/ 0 w 303"/>
                <a:gd name="T21" fmla="*/ 1 h 277"/>
                <a:gd name="T22" fmla="*/ 0 w 303"/>
                <a:gd name="T23" fmla="*/ 1 h 277"/>
                <a:gd name="T24" fmla="*/ 0 w 303"/>
                <a:gd name="T25" fmla="*/ 1 h 277"/>
                <a:gd name="T26" fmla="*/ 0 w 303"/>
                <a:gd name="T27" fmla="*/ 1 h 277"/>
                <a:gd name="T28" fmla="*/ 0 w 303"/>
                <a:gd name="T29" fmla="*/ 1 h 277"/>
                <a:gd name="T30" fmla="*/ 1 w 303"/>
                <a:gd name="T31" fmla="*/ 1 h 277"/>
                <a:gd name="T32" fmla="*/ 1 w 303"/>
                <a:gd name="T33" fmla="*/ 1 h 277"/>
                <a:gd name="T34" fmla="*/ 1 w 303"/>
                <a:gd name="T35" fmla="*/ 1 h 277"/>
                <a:gd name="T36" fmla="*/ 1 w 303"/>
                <a:gd name="T37" fmla="*/ 1 h 277"/>
                <a:gd name="T38" fmla="*/ 1 w 303"/>
                <a:gd name="T39" fmla="*/ 0 h 277"/>
                <a:gd name="T40" fmla="*/ 1 w 303"/>
                <a:gd name="T41" fmla="*/ 0 h 277"/>
                <a:gd name="T42" fmla="*/ 1 w 303"/>
                <a:gd name="T43" fmla="*/ 0 h 277"/>
                <a:gd name="T44" fmla="*/ 1 w 303"/>
                <a:gd name="T45" fmla="*/ 0 h 277"/>
                <a:gd name="T46" fmla="*/ 1 w 303"/>
                <a:gd name="T47" fmla="*/ 0 h 277"/>
                <a:gd name="T48" fmla="*/ 1 w 303"/>
                <a:gd name="T49" fmla="*/ 0 h 277"/>
                <a:gd name="T50" fmla="*/ 1 w 303"/>
                <a:gd name="T51" fmla="*/ 0 h 277"/>
                <a:gd name="T52" fmla="*/ 1 w 303"/>
                <a:gd name="T53" fmla="*/ 0 h 277"/>
                <a:gd name="T54" fmla="*/ 1 w 303"/>
                <a:gd name="T55" fmla="*/ 0 h 277"/>
                <a:gd name="T56" fmla="*/ 1 w 303"/>
                <a:gd name="T57" fmla="*/ 0 h 277"/>
                <a:gd name="T58" fmla="*/ 0 w 303"/>
                <a:gd name="T59" fmla="*/ 0 h 277"/>
                <a:gd name="T60" fmla="*/ 0 w 303"/>
                <a:gd name="T61" fmla="*/ 0 h 277"/>
                <a:gd name="T62" fmla="*/ 0 w 303"/>
                <a:gd name="T63" fmla="*/ 0 h 277"/>
                <a:gd name="T64" fmla="*/ 0 w 303"/>
                <a:gd name="T65" fmla="*/ 0 h 277"/>
                <a:gd name="T66" fmla="*/ 0 w 303"/>
                <a:gd name="T67" fmla="*/ 0 h 277"/>
                <a:gd name="T68" fmla="*/ 0 w 303"/>
                <a:gd name="T69" fmla="*/ 0 h 277"/>
                <a:gd name="T70" fmla="*/ 0 w 303"/>
                <a:gd name="T71" fmla="*/ 0 h 2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3"/>
                <a:gd name="T109" fmla="*/ 0 h 277"/>
                <a:gd name="T110" fmla="*/ 303 w 303"/>
                <a:gd name="T111" fmla="*/ 277 h 2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3" h="277">
                  <a:moveTo>
                    <a:pt x="112" y="104"/>
                  </a:moveTo>
                  <a:lnTo>
                    <a:pt x="108" y="115"/>
                  </a:lnTo>
                  <a:lnTo>
                    <a:pt x="112" y="130"/>
                  </a:lnTo>
                  <a:lnTo>
                    <a:pt x="106" y="139"/>
                  </a:lnTo>
                  <a:lnTo>
                    <a:pt x="97" y="133"/>
                  </a:lnTo>
                  <a:lnTo>
                    <a:pt x="86" y="135"/>
                  </a:lnTo>
                  <a:lnTo>
                    <a:pt x="86" y="146"/>
                  </a:lnTo>
                  <a:lnTo>
                    <a:pt x="63" y="167"/>
                  </a:lnTo>
                  <a:lnTo>
                    <a:pt x="50" y="172"/>
                  </a:lnTo>
                  <a:lnTo>
                    <a:pt x="33" y="191"/>
                  </a:lnTo>
                  <a:lnTo>
                    <a:pt x="22" y="196"/>
                  </a:lnTo>
                  <a:lnTo>
                    <a:pt x="13" y="195"/>
                  </a:lnTo>
                  <a:lnTo>
                    <a:pt x="9" y="198"/>
                  </a:lnTo>
                  <a:lnTo>
                    <a:pt x="6" y="201"/>
                  </a:lnTo>
                  <a:lnTo>
                    <a:pt x="11" y="208"/>
                  </a:lnTo>
                  <a:lnTo>
                    <a:pt x="11" y="221"/>
                  </a:lnTo>
                  <a:lnTo>
                    <a:pt x="0" y="233"/>
                  </a:lnTo>
                  <a:lnTo>
                    <a:pt x="4" y="245"/>
                  </a:lnTo>
                  <a:lnTo>
                    <a:pt x="17" y="245"/>
                  </a:lnTo>
                  <a:lnTo>
                    <a:pt x="22" y="236"/>
                  </a:lnTo>
                  <a:lnTo>
                    <a:pt x="30" y="244"/>
                  </a:lnTo>
                  <a:lnTo>
                    <a:pt x="20" y="251"/>
                  </a:lnTo>
                  <a:lnTo>
                    <a:pt x="24" y="262"/>
                  </a:lnTo>
                  <a:lnTo>
                    <a:pt x="30" y="264"/>
                  </a:lnTo>
                  <a:lnTo>
                    <a:pt x="54" y="268"/>
                  </a:lnTo>
                  <a:lnTo>
                    <a:pt x="58" y="270"/>
                  </a:lnTo>
                  <a:lnTo>
                    <a:pt x="80" y="277"/>
                  </a:lnTo>
                  <a:lnTo>
                    <a:pt x="89" y="273"/>
                  </a:lnTo>
                  <a:lnTo>
                    <a:pt x="108" y="262"/>
                  </a:lnTo>
                  <a:lnTo>
                    <a:pt x="136" y="268"/>
                  </a:lnTo>
                  <a:lnTo>
                    <a:pt x="186" y="268"/>
                  </a:lnTo>
                  <a:lnTo>
                    <a:pt x="214" y="262"/>
                  </a:lnTo>
                  <a:lnTo>
                    <a:pt x="227" y="242"/>
                  </a:lnTo>
                  <a:lnTo>
                    <a:pt x="244" y="233"/>
                  </a:lnTo>
                  <a:lnTo>
                    <a:pt x="249" y="221"/>
                  </a:lnTo>
                  <a:lnTo>
                    <a:pt x="255" y="205"/>
                  </a:lnTo>
                  <a:lnTo>
                    <a:pt x="268" y="195"/>
                  </a:lnTo>
                  <a:lnTo>
                    <a:pt x="279" y="167"/>
                  </a:lnTo>
                  <a:lnTo>
                    <a:pt x="277" y="135"/>
                  </a:lnTo>
                  <a:lnTo>
                    <a:pt x="303" y="120"/>
                  </a:lnTo>
                  <a:lnTo>
                    <a:pt x="288" y="107"/>
                  </a:lnTo>
                  <a:lnTo>
                    <a:pt x="283" y="85"/>
                  </a:lnTo>
                  <a:lnTo>
                    <a:pt x="273" y="76"/>
                  </a:lnTo>
                  <a:lnTo>
                    <a:pt x="262" y="76"/>
                  </a:lnTo>
                  <a:lnTo>
                    <a:pt x="251" y="70"/>
                  </a:lnTo>
                  <a:lnTo>
                    <a:pt x="231" y="46"/>
                  </a:lnTo>
                  <a:lnTo>
                    <a:pt x="240" y="41"/>
                  </a:lnTo>
                  <a:lnTo>
                    <a:pt x="275" y="9"/>
                  </a:lnTo>
                  <a:lnTo>
                    <a:pt x="271" y="0"/>
                  </a:lnTo>
                  <a:lnTo>
                    <a:pt x="260" y="2"/>
                  </a:lnTo>
                  <a:lnTo>
                    <a:pt x="223" y="4"/>
                  </a:lnTo>
                  <a:lnTo>
                    <a:pt x="210" y="13"/>
                  </a:lnTo>
                  <a:lnTo>
                    <a:pt x="201" y="19"/>
                  </a:lnTo>
                  <a:lnTo>
                    <a:pt x="188" y="17"/>
                  </a:lnTo>
                  <a:lnTo>
                    <a:pt x="180" y="22"/>
                  </a:lnTo>
                  <a:lnTo>
                    <a:pt x="186" y="32"/>
                  </a:lnTo>
                  <a:lnTo>
                    <a:pt x="204" y="44"/>
                  </a:lnTo>
                  <a:lnTo>
                    <a:pt x="191" y="46"/>
                  </a:lnTo>
                  <a:lnTo>
                    <a:pt x="158" y="50"/>
                  </a:lnTo>
                  <a:lnTo>
                    <a:pt x="136" y="41"/>
                  </a:lnTo>
                  <a:lnTo>
                    <a:pt x="113" y="32"/>
                  </a:lnTo>
                  <a:lnTo>
                    <a:pt x="106" y="37"/>
                  </a:lnTo>
                  <a:lnTo>
                    <a:pt x="100" y="54"/>
                  </a:lnTo>
                  <a:lnTo>
                    <a:pt x="102" y="63"/>
                  </a:lnTo>
                  <a:lnTo>
                    <a:pt x="99" y="67"/>
                  </a:lnTo>
                  <a:lnTo>
                    <a:pt x="86" y="72"/>
                  </a:lnTo>
                  <a:lnTo>
                    <a:pt x="87" y="89"/>
                  </a:lnTo>
                  <a:lnTo>
                    <a:pt x="86" y="93"/>
                  </a:lnTo>
                  <a:lnTo>
                    <a:pt x="72" y="111"/>
                  </a:lnTo>
                  <a:lnTo>
                    <a:pt x="84" y="128"/>
                  </a:lnTo>
                  <a:lnTo>
                    <a:pt x="89" y="126"/>
                  </a:lnTo>
                  <a:lnTo>
                    <a:pt x="112" y="104"/>
                  </a:lnTo>
                  <a:close/>
                </a:path>
              </a:pathLst>
            </a:custGeom>
            <a:solidFill>
              <a:schemeClr val="bg1">
                <a:lumMod val="85000"/>
              </a:schemeClr>
            </a:solidFill>
            <a:ln w="12700">
              <a:noFill/>
              <a:prstDash val="solid"/>
              <a:round/>
              <a:headEnd/>
              <a:tailEnd/>
            </a:ln>
          </p:spPr>
          <p:txBody>
            <a:bodyPr/>
            <a:lstStyle/>
            <a:p>
              <a:endParaRPr lang="de-DE"/>
            </a:p>
          </p:txBody>
        </p:sp>
        <p:sp>
          <p:nvSpPr>
            <p:cNvPr id="71" name="Freeform 68"/>
            <p:cNvSpPr>
              <a:spLocks noChangeAspect="1"/>
            </p:cNvSpPr>
            <p:nvPr/>
          </p:nvSpPr>
          <p:spPr bwMode="auto">
            <a:xfrm>
              <a:off x="3398893" y="3863389"/>
              <a:ext cx="274214" cy="267114"/>
            </a:xfrm>
            <a:custGeom>
              <a:avLst/>
              <a:gdLst>
                <a:gd name="T0" fmla="*/ 0 w 145"/>
                <a:gd name="T1" fmla="*/ 0 h 179"/>
                <a:gd name="T2" fmla="*/ 0 w 145"/>
                <a:gd name="T3" fmla="*/ 0 h 179"/>
                <a:gd name="T4" fmla="*/ 0 w 145"/>
                <a:gd name="T5" fmla="*/ 0 h 179"/>
                <a:gd name="T6" fmla="*/ 0 w 145"/>
                <a:gd name="T7" fmla="*/ 0 h 179"/>
                <a:gd name="T8" fmla="*/ 0 w 145"/>
                <a:gd name="T9" fmla="*/ 1 h 179"/>
                <a:gd name="T10" fmla="*/ 0 w 145"/>
                <a:gd name="T11" fmla="*/ 1 h 179"/>
                <a:gd name="T12" fmla="*/ 0 w 145"/>
                <a:gd name="T13" fmla="*/ 0 h 179"/>
                <a:gd name="T14" fmla="*/ 0 w 145"/>
                <a:gd name="T15" fmla="*/ 0 h 179"/>
                <a:gd name="T16" fmla="*/ 0 w 145"/>
                <a:gd name="T17" fmla="*/ 0 h 179"/>
                <a:gd name="T18" fmla="*/ 0 w 145"/>
                <a:gd name="T19" fmla="*/ 0 h 179"/>
                <a:gd name="T20" fmla="*/ 0 w 145"/>
                <a:gd name="T21" fmla="*/ 0 h 179"/>
                <a:gd name="T22" fmla="*/ 0 w 145"/>
                <a:gd name="T23" fmla="*/ 0 h 179"/>
                <a:gd name="T24" fmla="*/ 0 w 145"/>
                <a:gd name="T25" fmla="*/ 0 h 179"/>
                <a:gd name="T26" fmla="*/ 0 w 145"/>
                <a:gd name="T27" fmla="*/ 0 h 179"/>
                <a:gd name="T28" fmla="*/ 0 w 145"/>
                <a:gd name="T29" fmla="*/ 0 h 179"/>
                <a:gd name="T30" fmla="*/ 0 w 145"/>
                <a:gd name="T31" fmla="*/ 0 h 179"/>
                <a:gd name="T32" fmla="*/ 0 w 145"/>
                <a:gd name="T33" fmla="*/ 0 h 179"/>
                <a:gd name="T34" fmla="*/ 0 w 145"/>
                <a:gd name="T35" fmla="*/ 0 h 179"/>
                <a:gd name="T36" fmla="*/ 0 w 145"/>
                <a:gd name="T37" fmla="*/ 0 h 179"/>
                <a:gd name="T38" fmla="*/ 0 w 145"/>
                <a:gd name="T39" fmla="*/ 0 h 179"/>
                <a:gd name="T40" fmla="*/ 0 w 145"/>
                <a:gd name="T41" fmla="*/ 0 h 179"/>
                <a:gd name="T42" fmla="*/ 0 w 145"/>
                <a:gd name="T43" fmla="*/ 0 h 179"/>
                <a:gd name="T44" fmla="*/ 0 w 145"/>
                <a:gd name="T45" fmla="*/ 0 h 179"/>
                <a:gd name="T46" fmla="*/ 0 w 145"/>
                <a:gd name="T47" fmla="*/ 0 h 179"/>
                <a:gd name="T48" fmla="*/ 0 w 145"/>
                <a:gd name="T49" fmla="*/ 0 h 179"/>
                <a:gd name="T50" fmla="*/ 0 w 145"/>
                <a:gd name="T51" fmla="*/ 0 h 179"/>
                <a:gd name="T52" fmla="*/ 0 w 145"/>
                <a:gd name="T53" fmla="*/ 0 h 179"/>
                <a:gd name="T54" fmla="*/ 0 w 145"/>
                <a:gd name="T55" fmla="*/ 0 h 179"/>
                <a:gd name="T56" fmla="*/ 0 w 145"/>
                <a:gd name="T57" fmla="*/ 0 h 179"/>
                <a:gd name="T58" fmla="*/ 0 w 145"/>
                <a:gd name="T59" fmla="*/ 0 h 179"/>
                <a:gd name="T60" fmla="*/ 0 w 145"/>
                <a:gd name="T61" fmla="*/ 0 h 179"/>
                <a:gd name="T62" fmla="*/ 0 w 145"/>
                <a:gd name="T63" fmla="*/ 0 h 179"/>
                <a:gd name="T64" fmla="*/ 0 w 145"/>
                <a:gd name="T65" fmla="*/ 0 h 179"/>
                <a:gd name="T66" fmla="*/ 0 w 145"/>
                <a:gd name="T67" fmla="*/ 0 h 179"/>
                <a:gd name="T68" fmla="*/ 0 w 145"/>
                <a:gd name="T69" fmla="*/ 0 h 179"/>
                <a:gd name="T70" fmla="*/ 0 w 145"/>
                <a:gd name="T71" fmla="*/ 0 h 179"/>
                <a:gd name="T72" fmla="*/ 0 w 145"/>
                <a:gd name="T73" fmla="*/ 0 h 179"/>
                <a:gd name="T74" fmla="*/ 0 w 145"/>
                <a:gd name="T75" fmla="*/ 0 h 179"/>
                <a:gd name="T76" fmla="*/ 0 w 145"/>
                <a:gd name="T77" fmla="*/ 0 h 179"/>
                <a:gd name="T78" fmla="*/ 0 w 145"/>
                <a:gd name="T79" fmla="*/ 0 h 179"/>
                <a:gd name="T80" fmla="*/ 0 w 145"/>
                <a:gd name="T81" fmla="*/ 0 h 179"/>
                <a:gd name="T82" fmla="*/ 0 w 145"/>
                <a:gd name="T83" fmla="*/ 0 h 179"/>
                <a:gd name="T84" fmla="*/ 0 w 145"/>
                <a:gd name="T85" fmla="*/ 0 h 179"/>
                <a:gd name="T86" fmla="*/ 0 w 145"/>
                <a:gd name="T87" fmla="*/ 0 h 179"/>
                <a:gd name="T88" fmla="*/ 0 w 145"/>
                <a:gd name="T89" fmla="*/ 0 h 179"/>
                <a:gd name="T90" fmla="*/ 0 w 145"/>
                <a:gd name="T91" fmla="*/ 0 h 179"/>
                <a:gd name="T92" fmla="*/ 0 w 145"/>
                <a:gd name="T93" fmla="*/ 0 h 179"/>
                <a:gd name="T94" fmla="*/ 0 w 145"/>
                <a:gd name="T95" fmla="*/ 0 h 179"/>
                <a:gd name="T96" fmla="*/ 0 w 145"/>
                <a:gd name="T97" fmla="*/ 0 h 179"/>
                <a:gd name="T98" fmla="*/ 0 w 145"/>
                <a:gd name="T99" fmla="*/ 0 h 179"/>
                <a:gd name="T100" fmla="*/ 0 w 145"/>
                <a:gd name="T101" fmla="*/ 0 h 179"/>
                <a:gd name="T102" fmla="*/ 0 w 145"/>
                <a:gd name="T103" fmla="*/ 0 h 179"/>
                <a:gd name="T104" fmla="*/ 0 w 145"/>
                <a:gd name="T105" fmla="*/ 0 h 1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5"/>
                <a:gd name="T160" fmla="*/ 0 h 179"/>
                <a:gd name="T161" fmla="*/ 145 w 145"/>
                <a:gd name="T162" fmla="*/ 179 h 1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5" h="179">
                  <a:moveTo>
                    <a:pt x="11" y="153"/>
                  </a:moveTo>
                  <a:lnTo>
                    <a:pt x="19" y="166"/>
                  </a:lnTo>
                  <a:lnTo>
                    <a:pt x="35" y="166"/>
                  </a:lnTo>
                  <a:lnTo>
                    <a:pt x="50" y="170"/>
                  </a:lnTo>
                  <a:lnTo>
                    <a:pt x="61" y="179"/>
                  </a:lnTo>
                  <a:lnTo>
                    <a:pt x="73" y="179"/>
                  </a:lnTo>
                  <a:lnTo>
                    <a:pt x="65" y="168"/>
                  </a:lnTo>
                  <a:lnTo>
                    <a:pt x="71" y="153"/>
                  </a:lnTo>
                  <a:lnTo>
                    <a:pt x="78" y="136"/>
                  </a:lnTo>
                  <a:lnTo>
                    <a:pt x="82" y="117"/>
                  </a:lnTo>
                  <a:lnTo>
                    <a:pt x="99" y="106"/>
                  </a:lnTo>
                  <a:lnTo>
                    <a:pt x="113" y="98"/>
                  </a:lnTo>
                  <a:lnTo>
                    <a:pt x="112" y="87"/>
                  </a:lnTo>
                  <a:lnTo>
                    <a:pt x="112" y="69"/>
                  </a:lnTo>
                  <a:lnTo>
                    <a:pt x="115" y="61"/>
                  </a:lnTo>
                  <a:lnTo>
                    <a:pt x="128" y="59"/>
                  </a:lnTo>
                  <a:lnTo>
                    <a:pt x="134" y="63"/>
                  </a:lnTo>
                  <a:lnTo>
                    <a:pt x="145" y="50"/>
                  </a:lnTo>
                  <a:lnTo>
                    <a:pt x="141" y="39"/>
                  </a:lnTo>
                  <a:lnTo>
                    <a:pt x="134" y="37"/>
                  </a:lnTo>
                  <a:lnTo>
                    <a:pt x="121" y="37"/>
                  </a:lnTo>
                  <a:lnTo>
                    <a:pt x="115" y="37"/>
                  </a:lnTo>
                  <a:lnTo>
                    <a:pt x="112" y="20"/>
                  </a:lnTo>
                  <a:lnTo>
                    <a:pt x="113" y="4"/>
                  </a:lnTo>
                  <a:lnTo>
                    <a:pt x="104" y="0"/>
                  </a:lnTo>
                  <a:lnTo>
                    <a:pt x="100" y="6"/>
                  </a:lnTo>
                  <a:lnTo>
                    <a:pt x="78" y="2"/>
                  </a:lnTo>
                  <a:lnTo>
                    <a:pt x="73" y="7"/>
                  </a:lnTo>
                  <a:lnTo>
                    <a:pt x="78" y="22"/>
                  </a:lnTo>
                  <a:lnTo>
                    <a:pt x="76" y="37"/>
                  </a:lnTo>
                  <a:lnTo>
                    <a:pt x="67" y="26"/>
                  </a:lnTo>
                  <a:lnTo>
                    <a:pt x="63" y="17"/>
                  </a:lnTo>
                  <a:lnTo>
                    <a:pt x="50" y="19"/>
                  </a:lnTo>
                  <a:lnTo>
                    <a:pt x="45" y="28"/>
                  </a:lnTo>
                  <a:lnTo>
                    <a:pt x="41" y="32"/>
                  </a:lnTo>
                  <a:lnTo>
                    <a:pt x="41" y="45"/>
                  </a:lnTo>
                  <a:lnTo>
                    <a:pt x="39" y="43"/>
                  </a:lnTo>
                  <a:lnTo>
                    <a:pt x="28" y="26"/>
                  </a:lnTo>
                  <a:lnTo>
                    <a:pt x="22" y="20"/>
                  </a:lnTo>
                  <a:lnTo>
                    <a:pt x="15" y="24"/>
                  </a:lnTo>
                  <a:lnTo>
                    <a:pt x="17" y="33"/>
                  </a:lnTo>
                  <a:lnTo>
                    <a:pt x="17" y="39"/>
                  </a:lnTo>
                  <a:lnTo>
                    <a:pt x="7" y="43"/>
                  </a:lnTo>
                  <a:lnTo>
                    <a:pt x="7" y="56"/>
                  </a:lnTo>
                  <a:lnTo>
                    <a:pt x="15" y="69"/>
                  </a:lnTo>
                  <a:lnTo>
                    <a:pt x="15" y="78"/>
                  </a:lnTo>
                  <a:lnTo>
                    <a:pt x="11" y="87"/>
                  </a:lnTo>
                  <a:lnTo>
                    <a:pt x="0" y="96"/>
                  </a:lnTo>
                  <a:lnTo>
                    <a:pt x="2" y="106"/>
                  </a:lnTo>
                  <a:lnTo>
                    <a:pt x="13" y="115"/>
                  </a:lnTo>
                  <a:lnTo>
                    <a:pt x="17" y="124"/>
                  </a:lnTo>
                  <a:lnTo>
                    <a:pt x="15" y="142"/>
                  </a:lnTo>
                  <a:lnTo>
                    <a:pt x="11" y="153"/>
                  </a:lnTo>
                  <a:close/>
                </a:path>
              </a:pathLst>
            </a:custGeom>
            <a:solidFill>
              <a:schemeClr val="bg1">
                <a:lumMod val="85000"/>
              </a:schemeClr>
            </a:solidFill>
            <a:ln w="12700">
              <a:noFill/>
              <a:prstDash val="solid"/>
              <a:round/>
              <a:headEnd/>
              <a:tailEnd/>
            </a:ln>
          </p:spPr>
          <p:txBody>
            <a:bodyPr/>
            <a:lstStyle/>
            <a:p>
              <a:endParaRPr lang="de-DE"/>
            </a:p>
          </p:txBody>
        </p:sp>
        <p:sp>
          <p:nvSpPr>
            <p:cNvPr id="72" name="Freeform 69"/>
            <p:cNvSpPr>
              <a:spLocks noChangeAspect="1"/>
            </p:cNvSpPr>
            <p:nvPr/>
          </p:nvSpPr>
          <p:spPr bwMode="auto">
            <a:xfrm>
              <a:off x="3452098" y="3784244"/>
              <a:ext cx="208730" cy="98931"/>
            </a:xfrm>
            <a:custGeom>
              <a:avLst/>
              <a:gdLst>
                <a:gd name="T0" fmla="*/ 0 w 109"/>
                <a:gd name="T1" fmla="*/ 0 h 68"/>
                <a:gd name="T2" fmla="*/ 0 w 109"/>
                <a:gd name="T3" fmla="*/ 0 h 68"/>
                <a:gd name="T4" fmla="*/ 0 w 109"/>
                <a:gd name="T5" fmla="*/ 0 h 68"/>
                <a:gd name="T6" fmla="*/ 0 w 109"/>
                <a:gd name="T7" fmla="*/ 0 h 68"/>
                <a:gd name="T8" fmla="*/ 0 w 109"/>
                <a:gd name="T9" fmla="*/ 0 h 68"/>
                <a:gd name="T10" fmla="*/ 0 w 109"/>
                <a:gd name="T11" fmla="*/ 0 h 68"/>
                <a:gd name="T12" fmla="*/ 0 w 109"/>
                <a:gd name="T13" fmla="*/ 0 h 68"/>
                <a:gd name="T14" fmla="*/ 0 w 109"/>
                <a:gd name="T15" fmla="*/ 0 h 68"/>
                <a:gd name="T16" fmla="*/ 0 w 109"/>
                <a:gd name="T17" fmla="*/ 0 h 68"/>
                <a:gd name="T18" fmla="*/ 0 w 109"/>
                <a:gd name="T19" fmla="*/ 0 h 68"/>
                <a:gd name="T20" fmla="*/ 0 w 109"/>
                <a:gd name="T21" fmla="*/ 0 h 68"/>
                <a:gd name="T22" fmla="*/ 0 w 109"/>
                <a:gd name="T23" fmla="*/ 0 h 68"/>
                <a:gd name="T24" fmla="*/ 0 w 109"/>
                <a:gd name="T25" fmla="*/ 0 h 68"/>
                <a:gd name="T26" fmla="*/ 0 w 109"/>
                <a:gd name="T27" fmla="*/ 0 h 68"/>
                <a:gd name="T28" fmla="*/ 0 w 109"/>
                <a:gd name="T29" fmla="*/ 0 h 68"/>
                <a:gd name="T30" fmla="*/ 0 w 109"/>
                <a:gd name="T31" fmla="*/ 0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68"/>
                <a:gd name="T50" fmla="*/ 109 w 109"/>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68">
                  <a:moveTo>
                    <a:pt x="0" y="66"/>
                  </a:moveTo>
                  <a:lnTo>
                    <a:pt x="9" y="68"/>
                  </a:lnTo>
                  <a:lnTo>
                    <a:pt x="20" y="60"/>
                  </a:lnTo>
                  <a:lnTo>
                    <a:pt x="31" y="47"/>
                  </a:lnTo>
                  <a:lnTo>
                    <a:pt x="61" y="47"/>
                  </a:lnTo>
                  <a:lnTo>
                    <a:pt x="87" y="42"/>
                  </a:lnTo>
                  <a:lnTo>
                    <a:pt x="102" y="30"/>
                  </a:lnTo>
                  <a:lnTo>
                    <a:pt x="107" y="15"/>
                  </a:lnTo>
                  <a:lnTo>
                    <a:pt x="109" y="0"/>
                  </a:lnTo>
                  <a:lnTo>
                    <a:pt x="89" y="9"/>
                  </a:lnTo>
                  <a:lnTo>
                    <a:pt x="52" y="26"/>
                  </a:lnTo>
                  <a:lnTo>
                    <a:pt x="42" y="28"/>
                  </a:lnTo>
                  <a:lnTo>
                    <a:pt x="31" y="36"/>
                  </a:lnTo>
                  <a:lnTo>
                    <a:pt x="9" y="40"/>
                  </a:lnTo>
                  <a:lnTo>
                    <a:pt x="0" y="45"/>
                  </a:lnTo>
                  <a:lnTo>
                    <a:pt x="0" y="66"/>
                  </a:lnTo>
                  <a:close/>
                </a:path>
              </a:pathLst>
            </a:custGeom>
            <a:solidFill>
              <a:schemeClr val="bg1">
                <a:lumMod val="85000"/>
              </a:schemeClr>
            </a:solidFill>
            <a:ln w="12700">
              <a:noFill/>
              <a:prstDash val="solid"/>
              <a:round/>
              <a:headEnd/>
              <a:tailEnd/>
            </a:ln>
          </p:spPr>
          <p:txBody>
            <a:bodyPr/>
            <a:lstStyle/>
            <a:p>
              <a:endParaRPr lang="de-DE"/>
            </a:p>
          </p:txBody>
        </p:sp>
        <p:sp>
          <p:nvSpPr>
            <p:cNvPr id="73" name="Freeform 70"/>
            <p:cNvSpPr>
              <a:spLocks noChangeAspect="1"/>
            </p:cNvSpPr>
            <p:nvPr/>
          </p:nvSpPr>
          <p:spPr bwMode="auto">
            <a:xfrm>
              <a:off x="3533953" y="4005190"/>
              <a:ext cx="114597" cy="108824"/>
            </a:xfrm>
            <a:custGeom>
              <a:avLst/>
              <a:gdLst>
                <a:gd name="T0" fmla="*/ 1 w 47"/>
                <a:gd name="T1" fmla="*/ 0 h 57"/>
                <a:gd name="T2" fmla="*/ 1 w 47"/>
                <a:gd name="T3" fmla="*/ 1 h 57"/>
                <a:gd name="T4" fmla="*/ 1 w 47"/>
                <a:gd name="T5" fmla="*/ 1 h 57"/>
                <a:gd name="T6" fmla="*/ 1 w 47"/>
                <a:gd name="T7" fmla="*/ 1 h 57"/>
                <a:gd name="T8" fmla="*/ 1 w 47"/>
                <a:gd name="T9" fmla="*/ 1 h 57"/>
                <a:gd name="T10" fmla="*/ 1 w 47"/>
                <a:gd name="T11" fmla="*/ 1 h 57"/>
                <a:gd name="T12" fmla="*/ 1 w 47"/>
                <a:gd name="T13" fmla="*/ 1 h 57"/>
                <a:gd name="T14" fmla="*/ 1 w 47"/>
                <a:gd name="T15" fmla="*/ 1 h 57"/>
                <a:gd name="T16" fmla="*/ 0 w 47"/>
                <a:gd name="T17" fmla="*/ 1 h 57"/>
                <a:gd name="T18" fmla="*/ 1 w 47"/>
                <a:gd name="T19" fmla="*/ 1 h 57"/>
                <a:gd name="T20" fmla="*/ 1 w 47"/>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57"/>
                <a:gd name="T35" fmla="*/ 47 w 47"/>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57">
                  <a:moveTo>
                    <a:pt x="15" y="0"/>
                  </a:moveTo>
                  <a:lnTo>
                    <a:pt x="45" y="20"/>
                  </a:lnTo>
                  <a:lnTo>
                    <a:pt x="47" y="29"/>
                  </a:lnTo>
                  <a:lnTo>
                    <a:pt x="36" y="40"/>
                  </a:lnTo>
                  <a:lnTo>
                    <a:pt x="26" y="48"/>
                  </a:lnTo>
                  <a:lnTo>
                    <a:pt x="28" y="57"/>
                  </a:lnTo>
                  <a:lnTo>
                    <a:pt x="15" y="55"/>
                  </a:lnTo>
                  <a:lnTo>
                    <a:pt x="2" y="40"/>
                  </a:lnTo>
                  <a:lnTo>
                    <a:pt x="0" y="29"/>
                  </a:lnTo>
                  <a:lnTo>
                    <a:pt x="6" y="17"/>
                  </a:lnTo>
                  <a:lnTo>
                    <a:pt x="15" y="0"/>
                  </a:lnTo>
                  <a:close/>
                </a:path>
              </a:pathLst>
            </a:custGeom>
            <a:solidFill>
              <a:schemeClr val="bg1">
                <a:lumMod val="85000"/>
              </a:schemeClr>
            </a:solidFill>
            <a:ln w="12700">
              <a:noFill/>
              <a:prstDash val="solid"/>
              <a:round/>
              <a:headEnd/>
              <a:tailEnd/>
            </a:ln>
          </p:spPr>
          <p:txBody>
            <a:bodyPr/>
            <a:lstStyle/>
            <a:p>
              <a:endParaRPr lang="de-DE"/>
            </a:p>
          </p:txBody>
        </p:sp>
        <p:sp>
          <p:nvSpPr>
            <p:cNvPr id="74" name="Freeform 71"/>
            <p:cNvSpPr>
              <a:spLocks noChangeAspect="1"/>
            </p:cNvSpPr>
            <p:nvPr/>
          </p:nvSpPr>
          <p:spPr bwMode="auto">
            <a:xfrm>
              <a:off x="3673107" y="4008488"/>
              <a:ext cx="130968" cy="122015"/>
            </a:xfrm>
            <a:custGeom>
              <a:avLst/>
              <a:gdLst>
                <a:gd name="T0" fmla="*/ 0 w 69"/>
                <a:gd name="T1" fmla="*/ 0 h 83"/>
                <a:gd name="T2" fmla="*/ 0 w 69"/>
                <a:gd name="T3" fmla="*/ 0 h 83"/>
                <a:gd name="T4" fmla="*/ 0 w 69"/>
                <a:gd name="T5" fmla="*/ 0 h 83"/>
                <a:gd name="T6" fmla="*/ 0 w 69"/>
                <a:gd name="T7" fmla="*/ 0 h 83"/>
                <a:gd name="T8" fmla="*/ 0 w 69"/>
                <a:gd name="T9" fmla="*/ 0 h 83"/>
                <a:gd name="T10" fmla="*/ 0 w 69"/>
                <a:gd name="T11" fmla="*/ 0 h 83"/>
                <a:gd name="T12" fmla="*/ 0 w 69"/>
                <a:gd name="T13" fmla="*/ 0 h 83"/>
                <a:gd name="T14" fmla="*/ 0 w 69"/>
                <a:gd name="T15" fmla="*/ 0 h 83"/>
                <a:gd name="T16" fmla="*/ 0 w 69"/>
                <a:gd name="T17" fmla="*/ 0 h 83"/>
                <a:gd name="T18" fmla="*/ 0 w 69"/>
                <a:gd name="T19" fmla="*/ 0 h 83"/>
                <a:gd name="T20" fmla="*/ 0 w 69"/>
                <a:gd name="T21" fmla="*/ 0 h 83"/>
                <a:gd name="T22" fmla="*/ 0 w 69"/>
                <a:gd name="T23" fmla="*/ 0 h 83"/>
                <a:gd name="T24" fmla="*/ 0 w 69"/>
                <a:gd name="T25" fmla="*/ 0 h 83"/>
                <a:gd name="T26" fmla="*/ 0 w 69"/>
                <a:gd name="T27" fmla="*/ 0 h 83"/>
                <a:gd name="T28" fmla="*/ 0 w 69"/>
                <a:gd name="T29" fmla="*/ 0 h 83"/>
                <a:gd name="T30" fmla="*/ 0 w 69"/>
                <a:gd name="T31" fmla="*/ 0 h 83"/>
                <a:gd name="T32" fmla="*/ 0 w 69"/>
                <a:gd name="T33" fmla="*/ 0 h 83"/>
                <a:gd name="T34" fmla="*/ 0 w 69"/>
                <a:gd name="T35" fmla="*/ 0 h 83"/>
                <a:gd name="T36" fmla="*/ 0 w 69"/>
                <a:gd name="T37" fmla="*/ 0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83"/>
                <a:gd name="T59" fmla="*/ 69 w 69"/>
                <a:gd name="T60" fmla="*/ 83 h 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83">
                  <a:moveTo>
                    <a:pt x="65" y="0"/>
                  </a:moveTo>
                  <a:lnTo>
                    <a:pt x="69" y="4"/>
                  </a:lnTo>
                  <a:lnTo>
                    <a:pt x="65" y="9"/>
                  </a:lnTo>
                  <a:lnTo>
                    <a:pt x="69" y="18"/>
                  </a:lnTo>
                  <a:lnTo>
                    <a:pt x="64" y="29"/>
                  </a:lnTo>
                  <a:lnTo>
                    <a:pt x="54" y="37"/>
                  </a:lnTo>
                  <a:lnTo>
                    <a:pt x="58" y="46"/>
                  </a:lnTo>
                  <a:lnTo>
                    <a:pt x="54" y="54"/>
                  </a:lnTo>
                  <a:lnTo>
                    <a:pt x="58" y="63"/>
                  </a:lnTo>
                  <a:lnTo>
                    <a:pt x="45" y="83"/>
                  </a:lnTo>
                  <a:lnTo>
                    <a:pt x="16" y="63"/>
                  </a:lnTo>
                  <a:lnTo>
                    <a:pt x="0" y="52"/>
                  </a:lnTo>
                  <a:lnTo>
                    <a:pt x="9" y="46"/>
                  </a:lnTo>
                  <a:lnTo>
                    <a:pt x="9" y="33"/>
                  </a:lnTo>
                  <a:lnTo>
                    <a:pt x="27" y="22"/>
                  </a:lnTo>
                  <a:lnTo>
                    <a:pt x="36" y="26"/>
                  </a:lnTo>
                  <a:lnTo>
                    <a:pt x="45" y="22"/>
                  </a:lnTo>
                  <a:lnTo>
                    <a:pt x="60" y="11"/>
                  </a:lnTo>
                  <a:lnTo>
                    <a:pt x="65" y="0"/>
                  </a:lnTo>
                  <a:close/>
                </a:path>
              </a:pathLst>
            </a:custGeom>
            <a:solidFill>
              <a:schemeClr val="bg1">
                <a:lumMod val="85000"/>
              </a:schemeClr>
            </a:solidFill>
            <a:ln w="12700">
              <a:noFill/>
              <a:prstDash val="solid"/>
              <a:round/>
              <a:headEnd/>
              <a:tailEnd/>
            </a:ln>
          </p:spPr>
          <p:txBody>
            <a:bodyPr/>
            <a:lstStyle/>
            <a:p>
              <a:endParaRPr lang="de-DE"/>
            </a:p>
          </p:txBody>
        </p:sp>
        <p:sp>
          <p:nvSpPr>
            <p:cNvPr id="75" name="Freeform 72"/>
            <p:cNvSpPr>
              <a:spLocks noChangeAspect="1"/>
            </p:cNvSpPr>
            <p:nvPr/>
          </p:nvSpPr>
          <p:spPr bwMode="auto">
            <a:xfrm>
              <a:off x="3595344" y="4074442"/>
              <a:ext cx="114597" cy="112122"/>
            </a:xfrm>
            <a:custGeom>
              <a:avLst/>
              <a:gdLst>
                <a:gd name="T0" fmla="*/ 0 w 28"/>
                <a:gd name="T1" fmla="*/ 0 h 35"/>
                <a:gd name="T2" fmla="*/ 19 w 28"/>
                <a:gd name="T3" fmla="*/ 6 h 35"/>
                <a:gd name="T4" fmla="*/ 26 w 28"/>
                <a:gd name="T5" fmla="*/ 15 h 35"/>
                <a:gd name="T6" fmla="*/ 28 w 28"/>
                <a:gd name="T7" fmla="*/ 21 h 35"/>
                <a:gd name="T8" fmla="*/ 19 w 28"/>
                <a:gd name="T9" fmla="*/ 28 h 35"/>
                <a:gd name="T10" fmla="*/ 5 w 28"/>
                <a:gd name="T11" fmla="*/ 22 h 35"/>
                <a:gd name="T12" fmla="*/ 2 w 28"/>
                <a:gd name="T13" fmla="*/ 17 h 35"/>
                <a:gd name="T14" fmla="*/ 0 w 28"/>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5"/>
                <a:gd name="T26" fmla="*/ 28 w 2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5">
                  <a:moveTo>
                    <a:pt x="0" y="0"/>
                  </a:moveTo>
                  <a:lnTo>
                    <a:pt x="19" y="6"/>
                  </a:lnTo>
                  <a:lnTo>
                    <a:pt x="26" y="15"/>
                  </a:lnTo>
                  <a:lnTo>
                    <a:pt x="28" y="28"/>
                  </a:lnTo>
                  <a:lnTo>
                    <a:pt x="19" y="35"/>
                  </a:lnTo>
                  <a:lnTo>
                    <a:pt x="5" y="29"/>
                  </a:lnTo>
                  <a:lnTo>
                    <a:pt x="2" y="20"/>
                  </a:lnTo>
                  <a:lnTo>
                    <a:pt x="0" y="0"/>
                  </a:lnTo>
                  <a:close/>
                </a:path>
              </a:pathLst>
            </a:custGeom>
            <a:solidFill>
              <a:schemeClr val="bg1">
                <a:lumMod val="85000"/>
              </a:schemeClr>
            </a:solidFill>
            <a:ln w="12700">
              <a:noFill/>
              <a:prstDash val="solid"/>
              <a:round/>
              <a:headEnd/>
              <a:tailEnd/>
            </a:ln>
          </p:spPr>
          <p:txBody>
            <a:bodyPr/>
            <a:lstStyle/>
            <a:p>
              <a:endParaRPr lang="de-DE"/>
            </a:p>
          </p:txBody>
        </p:sp>
        <p:sp>
          <p:nvSpPr>
            <p:cNvPr id="76" name="Freeform 73"/>
            <p:cNvSpPr>
              <a:spLocks noChangeAspect="1"/>
            </p:cNvSpPr>
            <p:nvPr/>
          </p:nvSpPr>
          <p:spPr bwMode="auto">
            <a:xfrm>
              <a:off x="3939135" y="4005190"/>
              <a:ext cx="114597" cy="158290"/>
            </a:xfrm>
            <a:custGeom>
              <a:avLst/>
              <a:gdLst>
                <a:gd name="T0" fmla="*/ 262 w 16"/>
                <a:gd name="T1" fmla="*/ 0 h 29"/>
                <a:gd name="T2" fmla="*/ 0 w 16"/>
                <a:gd name="T3" fmla="*/ 164 h 29"/>
                <a:gd name="T4" fmla="*/ 0 w 16"/>
                <a:gd name="T5" fmla="*/ 685 h 29"/>
                <a:gd name="T6" fmla="*/ 542 w 16"/>
                <a:gd name="T7" fmla="*/ 983 h 29"/>
                <a:gd name="T8" fmla="*/ 801 w 16"/>
                <a:gd name="T9" fmla="*/ 535 h 29"/>
                <a:gd name="T10" fmla="*/ 262 w 16"/>
                <a:gd name="T11" fmla="*/ 0 h 29"/>
                <a:gd name="T12" fmla="*/ 0 60000 65536"/>
                <a:gd name="T13" fmla="*/ 0 60000 65536"/>
                <a:gd name="T14" fmla="*/ 0 60000 65536"/>
                <a:gd name="T15" fmla="*/ 0 60000 65536"/>
                <a:gd name="T16" fmla="*/ 0 60000 65536"/>
                <a:gd name="T17" fmla="*/ 0 60000 65536"/>
                <a:gd name="T18" fmla="*/ 0 w 16"/>
                <a:gd name="T19" fmla="*/ 0 h 29"/>
                <a:gd name="T20" fmla="*/ 16 w 1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6" h="29">
                  <a:moveTo>
                    <a:pt x="5" y="0"/>
                  </a:moveTo>
                  <a:lnTo>
                    <a:pt x="0" y="5"/>
                  </a:lnTo>
                  <a:lnTo>
                    <a:pt x="0" y="20"/>
                  </a:lnTo>
                  <a:lnTo>
                    <a:pt x="11" y="29"/>
                  </a:lnTo>
                  <a:lnTo>
                    <a:pt x="16" y="16"/>
                  </a:lnTo>
                  <a:lnTo>
                    <a:pt x="5" y="0"/>
                  </a:lnTo>
                  <a:close/>
                </a:path>
              </a:pathLst>
            </a:custGeom>
            <a:solidFill>
              <a:schemeClr val="bg1">
                <a:lumMod val="85000"/>
              </a:schemeClr>
            </a:solidFill>
            <a:ln w="12700">
              <a:noFill/>
              <a:prstDash val="solid"/>
              <a:round/>
              <a:headEnd/>
              <a:tailEnd/>
            </a:ln>
          </p:spPr>
          <p:txBody>
            <a:bodyPr/>
            <a:lstStyle/>
            <a:p>
              <a:endParaRPr lang="de-DE"/>
            </a:p>
          </p:txBody>
        </p:sp>
        <p:sp>
          <p:nvSpPr>
            <p:cNvPr id="77" name="Freeform 74"/>
            <p:cNvSpPr>
              <a:spLocks noChangeAspect="1"/>
            </p:cNvSpPr>
            <p:nvPr/>
          </p:nvSpPr>
          <p:spPr bwMode="auto">
            <a:xfrm>
              <a:off x="3775425" y="4150289"/>
              <a:ext cx="130968" cy="89038"/>
            </a:xfrm>
            <a:custGeom>
              <a:avLst/>
              <a:gdLst>
                <a:gd name="T0" fmla="*/ 16 w 24"/>
                <a:gd name="T1" fmla="*/ 0 h 22"/>
                <a:gd name="T2" fmla="*/ 0 w 24"/>
                <a:gd name="T3" fmla="*/ 17 h 22"/>
                <a:gd name="T4" fmla="*/ 16 w 24"/>
                <a:gd name="T5" fmla="*/ 61 h 22"/>
                <a:gd name="T6" fmla="*/ 113 w 24"/>
                <a:gd name="T7" fmla="*/ 92 h 22"/>
                <a:gd name="T8" fmla="*/ 180 w 24"/>
                <a:gd name="T9" fmla="*/ 58 h 22"/>
                <a:gd name="T10" fmla="*/ 16 w 24"/>
                <a:gd name="T11" fmla="*/ 0 h 22"/>
                <a:gd name="T12" fmla="*/ 0 60000 65536"/>
                <a:gd name="T13" fmla="*/ 0 60000 65536"/>
                <a:gd name="T14" fmla="*/ 0 60000 65536"/>
                <a:gd name="T15" fmla="*/ 0 60000 65536"/>
                <a:gd name="T16" fmla="*/ 0 60000 65536"/>
                <a:gd name="T17" fmla="*/ 0 60000 65536"/>
                <a:gd name="T18" fmla="*/ 0 w 24"/>
                <a:gd name="T19" fmla="*/ 0 h 22"/>
                <a:gd name="T20" fmla="*/ 24 w 2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 h="22">
                  <a:moveTo>
                    <a:pt x="2" y="0"/>
                  </a:moveTo>
                  <a:lnTo>
                    <a:pt x="0" y="4"/>
                  </a:lnTo>
                  <a:lnTo>
                    <a:pt x="2" y="15"/>
                  </a:lnTo>
                  <a:lnTo>
                    <a:pt x="15" y="22"/>
                  </a:lnTo>
                  <a:lnTo>
                    <a:pt x="24" y="13"/>
                  </a:lnTo>
                  <a:lnTo>
                    <a:pt x="2" y="0"/>
                  </a:lnTo>
                  <a:close/>
                </a:path>
              </a:pathLst>
            </a:custGeom>
            <a:solidFill>
              <a:schemeClr val="bg1">
                <a:lumMod val="85000"/>
              </a:schemeClr>
            </a:solidFill>
            <a:ln w="12700">
              <a:noFill/>
              <a:prstDash val="solid"/>
              <a:round/>
              <a:headEnd/>
              <a:tailEnd/>
            </a:ln>
          </p:spPr>
          <p:txBody>
            <a:bodyPr/>
            <a:lstStyle/>
            <a:p>
              <a:endParaRPr lang="de-DE"/>
            </a:p>
          </p:txBody>
        </p:sp>
        <p:sp>
          <p:nvSpPr>
            <p:cNvPr id="78" name="Freeform 75"/>
            <p:cNvSpPr>
              <a:spLocks noChangeAspect="1"/>
            </p:cNvSpPr>
            <p:nvPr/>
          </p:nvSpPr>
          <p:spPr bwMode="auto">
            <a:xfrm>
              <a:off x="3030546" y="4110716"/>
              <a:ext cx="982259" cy="1015692"/>
            </a:xfrm>
            <a:custGeom>
              <a:avLst/>
              <a:gdLst>
                <a:gd name="T0" fmla="*/ 1 w 512"/>
                <a:gd name="T1" fmla="*/ 0 h 684"/>
                <a:gd name="T2" fmla="*/ 1 w 512"/>
                <a:gd name="T3" fmla="*/ 0 h 684"/>
                <a:gd name="T4" fmla="*/ 1 w 512"/>
                <a:gd name="T5" fmla="*/ 0 h 684"/>
                <a:gd name="T6" fmla="*/ 1 w 512"/>
                <a:gd name="T7" fmla="*/ 0 h 684"/>
                <a:gd name="T8" fmla="*/ 1 w 512"/>
                <a:gd name="T9" fmla="*/ 0 h 684"/>
                <a:gd name="T10" fmla="*/ 1 w 512"/>
                <a:gd name="T11" fmla="*/ 0 h 684"/>
                <a:gd name="T12" fmla="*/ 0 w 512"/>
                <a:gd name="T13" fmla="*/ 0 h 684"/>
                <a:gd name="T14" fmla="*/ 0 w 512"/>
                <a:gd name="T15" fmla="*/ 0 h 684"/>
                <a:gd name="T16" fmla="*/ 0 w 512"/>
                <a:gd name="T17" fmla="*/ 0 h 684"/>
                <a:gd name="T18" fmla="*/ 0 w 512"/>
                <a:gd name="T19" fmla="*/ 0 h 684"/>
                <a:gd name="T20" fmla="*/ 0 w 512"/>
                <a:gd name="T21" fmla="*/ 1 h 684"/>
                <a:gd name="T22" fmla="*/ 0 w 512"/>
                <a:gd name="T23" fmla="*/ 1 h 684"/>
                <a:gd name="T24" fmla="*/ 0 w 512"/>
                <a:gd name="T25" fmla="*/ 1 h 684"/>
                <a:gd name="T26" fmla="*/ 0 w 512"/>
                <a:gd name="T27" fmla="*/ 1 h 684"/>
                <a:gd name="T28" fmla="*/ 0 w 512"/>
                <a:gd name="T29" fmla="*/ 1 h 684"/>
                <a:gd name="T30" fmla="*/ 0 w 512"/>
                <a:gd name="T31" fmla="*/ 1 h 684"/>
                <a:gd name="T32" fmla="*/ 0 w 512"/>
                <a:gd name="T33" fmla="*/ 2 h 684"/>
                <a:gd name="T34" fmla="*/ 0 w 512"/>
                <a:gd name="T35" fmla="*/ 2 h 684"/>
                <a:gd name="T36" fmla="*/ 0 w 512"/>
                <a:gd name="T37" fmla="*/ 2 h 684"/>
                <a:gd name="T38" fmla="*/ 0 w 512"/>
                <a:gd name="T39" fmla="*/ 2 h 684"/>
                <a:gd name="T40" fmla="*/ 0 w 512"/>
                <a:gd name="T41" fmla="*/ 2 h 684"/>
                <a:gd name="T42" fmla="*/ 0 w 512"/>
                <a:gd name="T43" fmla="*/ 2 h 684"/>
                <a:gd name="T44" fmla="*/ 0 w 512"/>
                <a:gd name="T45" fmla="*/ 2 h 684"/>
                <a:gd name="T46" fmla="*/ 0 w 512"/>
                <a:gd name="T47" fmla="*/ 2 h 684"/>
                <a:gd name="T48" fmla="*/ 0 w 512"/>
                <a:gd name="T49" fmla="*/ 2 h 684"/>
                <a:gd name="T50" fmla="*/ 0 w 512"/>
                <a:gd name="T51" fmla="*/ 2 h 684"/>
                <a:gd name="T52" fmla="*/ 0 w 512"/>
                <a:gd name="T53" fmla="*/ 2 h 684"/>
                <a:gd name="T54" fmla="*/ 1 w 512"/>
                <a:gd name="T55" fmla="*/ 2 h 684"/>
                <a:gd name="T56" fmla="*/ 1 w 512"/>
                <a:gd name="T57" fmla="*/ 2 h 684"/>
                <a:gd name="T58" fmla="*/ 1 w 512"/>
                <a:gd name="T59" fmla="*/ 2 h 684"/>
                <a:gd name="T60" fmla="*/ 1 w 512"/>
                <a:gd name="T61" fmla="*/ 2 h 684"/>
                <a:gd name="T62" fmla="*/ 2 w 512"/>
                <a:gd name="T63" fmla="*/ 2 h 684"/>
                <a:gd name="T64" fmla="*/ 2 w 512"/>
                <a:gd name="T65" fmla="*/ 3 h 684"/>
                <a:gd name="T66" fmla="*/ 2 w 512"/>
                <a:gd name="T67" fmla="*/ 2 h 684"/>
                <a:gd name="T68" fmla="*/ 2 w 512"/>
                <a:gd name="T69" fmla="*/ 2 h 684"/>
                <a:gd name="T70" fmla="*/ 2 w 512"/>
                <a:gd name="T71" fmla="*/ 2 h 684"/>
                <a:gd name="T72" fmla="*/ 2 w 512"/>
                <a:gd name="T73" fmla="*/ 2 h 684"/>
                <a:gd name="T74" fmla="*/ 2 w 512"/>
                <a:gd name="T75" fmla="*/ 2 h 684"/>
                <a:gd name="T76" fmla="*/ 2 w 512"/>
                <a:gd name="T77" fmla="*/ 2 h 684"/>
                <a:gd name="T78" fmla="*/ 2 w 512"/>
                <a:gd name="T79" fmla="*/ 1 h 684"/>
                <a:gd name="T80" fmla="*/ 2 w 512"/>
                <a:gd name="T81" fmla="*/ 1 h 684"/>
                <a:gd name="T82" fmla="*/ 2 w 512"/>
                <a:gd name="T83" fmla="*/ 1 h 684"/>
                <a:gd name="T84" fmla="*/ 2 w 512"/>
                <a:gd name="T85" fmla="*/ 1 h 684"/>
                <a:gd name="T86" fmla="*/ 2 w 512"/>
                <a:gd name="T87" fmla="*/ 1 h 684"/>
                <a:gd name="T88" fmla="*/ 2 w 512"/>
                <a:gd name="T89" fmla="*/ 1 h 684"/>
                <a:gd name="T90" fmla="*/ 2 w 512"/>
                <a:gd name="T91" fmla="*/ 0 h 684"/>
                <a:gd name="T92" fmla="*/ 2 w 512"/>
                <a:gd name="T93" fmla="*/ 0 h 684"/>
                <a:gd name="T94" fmla="*/ 2 w 512"/>
                <a:gd name="T95" fmla="*/ 0 h 684"/>
                <a:gd name="T96" fmla="*/ 1 w 512"/>
                <a:gd name="T97" fmla="*/ 0 h 684"/>
                <a:gd name="T98" fmla="*/ 1 w 512"/>
                <a:gd name="T99" fmla="*/ 0 h 684"/>
                <a:gd name="T100" fmla="*/ 1 w 512"/>
                <a:gd name="T101" fmla="*/ 0 h 684"/>
                <a:gd name="T102" fmla="*/ 1 w 512"/>
                <a:gd name="T103" fmla="*/ 0 h 684"/>
                <a:gd name="T104" fmla="*/ 1 w 512"/>
                <a:gd name="T105" fmla="*/ 0 h 6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2"/>
                <a:gd name="T160" fmla="*/ 0 h 684"/>
                <a:gd name="T161" fmla="*/ 512 w 512"/>
                <a:gd name="T162" fmla="*/ 684 h 6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2" h="684">
                  <a:moveTo>
                    <a:pt x="212" y="0"/>
                  </a:moveTo>
                  <a:lnTo>
                    <a:pt x="201" y="7"/>
                  </a:lnTo>
                  <a:lnTo>
                    <a:pt x="201" y="15"/>
                  </a:lnTo>
                  <a:lnTo>
                    <a:pt x="203" y="22"/>
                  </a:lnTo>
                  <a:lnTo>
                    <a:pt x="205" y="33"/>
                  </a:lnTo>
                  <a:lnTo>
                    <a:pt x="207" y="48"/>
                  </a:lnTo>
                  <a:lnTo>
                    <a:pt x="201" y="54"/>
                  </a:lnTo>
                  <a:lnTo>
                    <a:pt x="201" y="63"/>
                  </a:lnTo>
                  <a:lnTo>
                    <a:pt x="203" y="72"/>
                  </a:lnTo>
                  <a:lnTo>
                    <a:pt x="218" y="85"/>
                  </a:lnTo>
                  <a:lnTo>
                    <a:pt x="227" y="87"/>
                  </a:lnTo>
                  <a:lnTo>
                    <a:pt x="231" y="107"/>
                  </a:lnTo>
                  <a:lnTo>
                    <a:pt x="210" y="102"/>
                  </a:lnTo>
                  <a:lnTo>
                    <a:pt x="199" y="91"/>
                  </a:lnTo>
                  <a:lnTo>
                    <a:pt x="190" y="96"/>
                  </a:lnTo>
                  <a:lnTo>
                    <a:pt x="173" y="117"/>
                  </a:lnTo>
                  <a:lnTo>
                    <a:pt x="166" y="124"/>
                  </a:lnTo>
                  <a:lnTo>
                    <a:pt x="158" y="122"/>
                  </a:lnTo>
                  <a:lnTo>
                    <a:pt x="157" y="113"/>
                  </a:lnTo>
                  <a:lnTo>
                    <a:pt x="151" y="106"/>
                  </a:lnTo>
                  <a:lnTo>
                    <a:pt x="136" y="100"/>
                  </a:lnTo>
                  <a:lnTo>
                    <a:pt x="114" y="100"/>
                  </a:lnTo>
                  <a:lnTo>
                    <a:pt x="107" y="109"/>
                  </a:lnTo>
                  <a:lnTo>
                    <a:pt x="95" y="122"/>
                  </a:lnTo>
                  <a:lnTo>
                    <a:pt x="105" y="131"/>
                  </a:lnTo>
                  <a:lnTo>
                    <a:pt x="105" y="148"/>
                  </a:lnTo>
                  <a:lnTo>
                    <a:pt x="103" y="157"/>
                  </a:lnTo>
                  <a:lnTo>
                    <a:pt x="99" y="165"/>
                  </a:lnTo>
                  <a:lnTo>
                    <a:pt x="86" y="174"/>
                  </a:lnTo>
                  <a:lnTo>
                    <a:pt x="82" y="176"/>
                  </a:lnTo>
                  <a:lnTo>
                    <a:pt x="84" y="189"/>
                  </a:lnTo>
                  <a:lnTo>
                    <a:pt x="90" y="198"/>
                  </a:lnTo>
                  <a:lnTo>
                    <a:pt x="86" y="209"/>
                  </a:lnTo>
                  <a:lnTo>
                    <a:pt x="77" y="222"/>
                  </a:lnTo>
                  <a:lnTo>
                    <a:pt x="66" y="235"/>
                  </a:lnTo>
                  <a:lnTo>
                    <a:pt x="58" y="244"/>
                  </a:lnTo>
                  <a:lnTo>
                    <a:pt x="45" y="254"/>
                  </a:lnTo>
                  <a:lnTo>
                    <a:pt x="35" y="257"/>
                  </a:lnTo>
                  <a:lnTo>
                    <a:pt x="28" y="272"/>
                  </a:lnTo>
                  <a:lnTo>
                    <a:pt x="26" y="294"/>
                  </a:lnTo>
                  <a:lnTo>
                    <a:pt x="19" y="307"/>
                  </a:lnTo>
                  <a:lnTo>
                    <a:pt x="19" y="326"/>
                  </a:lnTo>
                  <a:lnTo>
                    <a:pt x="11" y="335"/>
                  </a:lnTo>
                  <a:lnTo>
                    <a:pt x="9" y="341"/>
                  </a:lnTo>
                  <a:lnTo>
                    <a:pt x="15" y="350"/>
                  </a:lnTo>
                  <a:lnTo>
                    <a:pt x="19" y="365"/>
                  </a:lnTo>
                  <a:lnTo>
                    <a:pt x="28" y="378"/>
                  </a:lnTo>
                  <a:lnTo>
                    <a:pt x="2" y="400"/>
                  </a:lnTo>
                  <a:lnTo>
                    <a:pt x="7" y="413"/>
                  </a:lnTo>
                  <a:lnTo>
                    <a:pt x="17" y="422"/>
                  </a:lnTo>
                  <a:lnTo>
                    <a:pt x="19" y="424"/>
                  </a:lnTo>
                  <a:lnTo>
                    <a:pt x="19" y="433"/>
                  </a:lnTo>
                  <a:lnTo>
                    <a:pt x="6" y="442"/>
                  </a:lnTo>
                  <a:lnTo>
                    <a:pt x="0" y="455"/>
                  </a:lnTo>
                  <a:lnTo>
                    <a:pt x="6" y="472"/>
                  </a:lnTo>
                  <a:lnTo>
                    <a:pt x="13" y="483"/>
                  </a:lnTo>
                  <a:lnTo>
                    <a:pt x="28" y="489"/>
                  </a:lnTo>
                  <a:lnTo>
                    <a:pt x="47" y="492"/>
                  </a:lnTo>
                  <a:lnTo>
                    <a:pt x="66" y="494"/>
                  </a:lnTo>
                  <a:lnTo>
                    <a:pt x="81" y="496"/>
                  </a:lnTo>
                  <a:lnTo>
                    <a:pt x="92" y="504"/>
                  </a:lnTo>
                  <a:lnTo>
                    <a:pt x="103" y="513"/>
                  </a:lnTo>
                  <a:lnTo>
                    <a:pt x="90" y="520"/>
                  </a:lnTo>
                  <a:lnTo>
                    <a:pt x="79" y="531"/>
                  </a:lnTo>
                  <a:lnTo>
                    <a:pt x="68" y="541"/>
                  </a:lnTo>
                  <a:lnTo>
                    <a:pt x="66" y="553"/>
                  </a:lnTo>
                  <a:lnTo>
                    <a:pt x="60" y="580"/>
                  </a:lnTo>
                  <a:lnTo>
                    <a:pt x="51" y="597"/>
                  </a:lnTo>
                  <a:lnTo>
                    <a:pt x="45" y="608"/>
                  </a:lnTo>
                  <a:lnTo>
                    <a:pt x="60" y="628"/>
                  </a:lnTo>
                  <a:lnTo>
                    <a:pt x="64" y="634"/>
                  </a:lnTo>
                  <a:lnTo>
                    <a:pt x="73" y="641"/>
                  </a:lnTo>
                  <a:lnTo>
                    <a:pt x="82" y="640"/>
                  </a:lnTo>
                  <a:lnTo>
                    <a:pt x="94" y="634"/>
                  </a:lnTo>
                  <a:lnTo>
                    <a:pt x="99" y="628"/>
                  </a:lnTo>
                  <a:lnTo>
                    <a:pt x="101" y="625"/>
                  </a:lnTo>
                  <a:lnTo>
                    <a:pt x="118" y="628"/>
                  </a:lnTo>
                  <a:lnTo>
                    <a:pt x="125" y="638"/>
                  </a:lnTo>
                  <a:lnTo>
                    <a:pt x="131" y="649"/>
                  </a:lnTo>
                  <a:lnTo>
                    <a:pt x="138" y="658"/>
                  </a:lnTo>
                  <a:lnTo>
                    <a:pt x="149" y="660"/>
                  </a:lnTo>
                  <a:lnTo>
                    <a:pt x="171" y="658"/>
                  </a:lnTo>
                  <a:lnTo>
                    <a:pt x="182" y="656"/>
                  </a:lnTo>
                  <a:lnTo>
                    <a:pt x="197" y="667"/>
                  </a:lnTo>
                  <a:lnTo>
                    <a:pt x="208" y="662"/>
                  </a:lnTo>
                  <a:lnTo>
                    <a:pt x="219" y="665"/>
                  </a:lnTo>
                  <a:lnTo>
                    <a:pt x="229" y="673"/>
                  </a:lnTo>
                  <a:lnTo>
                    <a:pt x="247" y="665"/>
                  </a:lnTo>
                  <a:lnTo>
                    <a:pt x="264" y="665"/>
                  </a:lnTo>
                  <a:lnTo>
                    <a:pt x="277" y="673"/>
                  </a:lnTo>
                  <a:lnTo>
                    <a:pt x="286" y="677"/>
                  </a:lnTo>
                  <a:lnTo>
                    <a:pt x="297" y="669"/>
                  </a:lnTo>
                  <a:lnTo>
                    <a:pt x="308" y="669"/>
                  </a:lnTo>
                  <a:lnTo>
                    <a:pt x="327" y="665"/>
                  </a:lnTo>
                  <a:lnTo>
                    <a:pt x="340" y="673"/>
                  </a:lnTo>
                  <a:lnTo>
                    <a:pt x="342" y="669"/>
                  </a:lnTo>
                  <a:lnTo>
                    <a:pt x="356" y="678"/>
                  </a:lnTo>
                  <a:lnTo>
                    <a:pt x="368" y="684"/>
                  </a:lnTo>
                  <a:lnTo>
                    <a:pt x="382" y="678"/>
                  </a:lnTo>
                  <a:lnTo>
                    <a:pt x="384" y="669"/>
                  </a:lnTo>
                  <a:lnTo>
                    <a:pt x="375" y="656"/>
                  </a:lnTo>
                  <a:lnTo>
                    <a:pt x="373" y="649"/>
                  </a:lnTo>
                  <a:lnTo>
                    <a:pt x="368" y="627"/>
                  </a:lnTo>
                  <a:lnTo>
                    <a:pt x="419" y="593"/>
                  </a:lnTo>
                  <a:lnTo>
                    <a:pt x="432" y="593"/>
                  </a:lnTo>
                  <a:lnTo>
                    <a:pt x="434" y="588"/>
                  </a:lnTo>
                  <a:lnTo>
                    <a:pt x="416" y="581"/>
                  </a:lnTo>
                  <a:lnTo>
                    <a:pt x="403" y="567"/>
                  </a:lnTo>
                  <a:lnTo>
                    <a:pt x="370" y="538"/>
                  </a:lnTo>
                  <a:lnTo>
                    <a:pt x="366" y="515"/>
                  </a:lnTo>
                  <a:lnTo>
                    <a:pt x="347" y="511"/>
                  </a:lnTo>
                  <a:lnTo>
                    <a:pt x="345" y="489"/>
                  </a:lnTo>
                  <a:lnTo>
                    <a:pt x="341" y="470"/>
                  </a:lnTo>
                  <a:lnTo>
                    <a:pt x="333" y="461"/>
                  </a:lnTo>
                  <a:lnTo>
                    <a:pt x="338" y="452"/>
                  </a:lnTo>
                  <a:lnTo>
                    <a:pt x="342" y="448"/>
                  </a:lnTo>
                  <a:lnTo>
                    <a:pt x="352" y="449"/>
                  </a:lnTo>
                  <a:lnTo>
                    <a:pt x="383" y="440"/>
                  </a:lnTo>
                  <a:lnTo>
                    <a:pt x="449" y="406"/>
                  </a:lnTo>
                  <a:lnTo>
                    <a:pt x="463" y="400"/>
                  </a:lnTo>
                  <a:lnTo>
                    <a:pt x="477" y="391"/>
                  </a:lnTo>
                  <a:lnTo>
                    <a:pt x="488" y="403"/>
                  </a:lnTo>
                  <a:lnTo>
                    <a:pt x="503" y="397"/>
                  </a:lnTo>
                  <a:lnTo>
                    <a:pt x="507" y="382"/>
                  </a:lnTo>
                  <a:lnTo>
                    <a:pt x="506" y="373"/>
                  </a:lnTo>
                  <a:lnTo>
                    <a:pt x="512" y="363"/>
                  </a:lnTo>
                  <a:lnTo>
                    <a:pt x="504" y="351"/>
                  </a:lnTo>
                  <a:lnTo>
                    <a:pt x="495" y="330"/>
                  </a:lnTo>
                  <a:lnTo>
                    <a:pt x="501" y="300"/>
                  </a:lnTo>
                  <a:lnTo>
                    <a:pt x="491" y="285"/>
                  </a:lnTo>
                  <a:lnTo>
                    <a:pt x="487" y="270"/>
                  </a:lnTo>
                  <a:lnTo>
                    <a:pt x="492" y="256"/>
                  </a:lnTo>
                  <a:lnTo>
                    <a:pt x="489" y="244"/>
                  </a:lnTo>
                  <a:lnTo>
                    <a:pt x="468" y="221"/>
                  </a:lnTo>
                  <a:lnTo>
                    <a:pt x="479" y="207"/>
                  </a:lnTo>
                  <a:lnTo>
                    <a:pt x="479" y="183"/>
                  </a:lnTo>
                  <a:lnTo>
                    <a:pt x="481" y="155"/>
                  </a:lnTo>
                  <a:lnTo>
                    <a:pt x="458" y="130"/>
                  </a:lnTo>
                  <a:lnTo>
                    <a:pt x="447" y="115"/>
                  </a:lnTo>
                  <a:lnTo>
                    <a:pt x="434" y="102"/>
                  </a:lnTo>
                  <a:lnTo>
                    <a:pt x="414" y="85"/>
                  </a:lnTo>
                  <a:lnTo>
                    <a:pt x="401" y="76"/>
                  </a:lnTo>
                  <a:lnTo>
                    <a:pt x="392" y="74"/>
                  </a:lnTo>
                  <a:lnTo>
                    <a:pt x="379" y="83"/>
                  </a:lnTo>
                  <a:lnTo>
                    <a:pt x="369" y="89"/>
                  </a:lnTo>
                  <a:lnTo>
                    <a:pt x="340" y="111"/>
                  </a:lnTo>
                  <a:lnTo>
                    <a:pt x="319" y="106"/>
                  </a:lnTo>
                  <a:lnTo>
                    <a:pt x="310" y="106"/>
                  </a:lnTo>
                  <a:lnTo>
                    <a:pt x="310" y="98"/>
                  </a:lnTo>
                  <a:lnTo>
                    <a:pt x="314" y="87"/>
                  </a:lnTo>
                  <a:lnTo>
                    <a:pt x="319" y="78"/>
                  </a:lnTo>
                  <a:lnTo>
                    <a:pt x="292" y="61"/>
                  </a:lnTo>
                  <a:lnTo>
                    <a:pt x="284" y="59"/>
                  </a:lnTo>
                  <a:lnTo>
                    <a:pt x="271" y="48"/>
                  </a:lnTo>
                  <a:lnTo>
                    <a:pt x="266" y="28"/>
                  </a:lnTo>
                  <a:lnTo>
                    <a:pt x="260" y="15"/>
                  </a:lnTo>
                  <a:lnTo>
                    <a:pt x="251" y="17"/>
                  </a:lnTo>
                  <a:lnTo>
                    <a:pt x="240" y="4"/>
                  </a:lnTo>
                  <a:lnTo>
                    <a:pt x="225" y="2"/>
                  </a:lnTo>
                  <a:lnTo>
                    <a:pt x="212" y="0"/>
                  </a:lnTo>
                  <a:close/>
                </a:path>
              </a:pathLst>
            </a:custGeom>
            <a:solidFill>
              <a:schemeClr val="bg1">
                <a:lumMod val="85000"/>
              </a:schemeClr>
            </a:solidFill>
            <a:ln w="12700">
              <a:noFill/>
              <a:prstDash val="solid"/>
              <a:round/>
              <a:headEnd/>
              <a:tailEnd/>
            </a:ln>
          </p:spPr>
          <p:txBody>
            <a:bodyPr/>
            <a:lstStyle/>
            <a:p>
              <a:endParaRPr lang="de-DE"/>
            </a:p>
          </p:txBody>
        </p:sp>
        <p:sp>
          <p:nvSpPr>
            <p:cNvPr id="79" name="Freeform 76"/>
            <p:cNvSpPr>
              <a:spLocks noChangeAspect="1"/>
            </p:cNvSpPr>
            <p:nvPr/>
          </p:nvSpPr>
          <p:spPr bwMode="auto">
            <a:xfrm>
              <a:off x="3926857" y="4189861"/>
              <a:ext cx="1055928" cy="771662"/>
            </a:xfrm>
            <a:custGeom>
              <a:avLst/>
              <a:gdLst>
                <a:gd name="T0" fmla="*/ 0 w 551"/>
                <a:gd name="T1" fmla="*/ 0 h 518"/>
                <a:gd name="T2" fmla="*/ 0 w 551"/>
                <a:gd name="T3" fmla="*/ 0 h 518"/>
                <a:gd name="T4" fmla="*/ 0 w 551"/>
                <a:gd name="T5" fmla="*/ 1 h 518"/>
                <a:gd name="T6" fmla="*/ 0 w 551"/>
                <a:gd name="T7" fmla="*/ 1 h 518"/>
                <a:gd name="T8" fmla="*/ 0 w 551"/>
                <a:gd name="T9" fmla="*/ 1 h 518"/>
                <a:gd name="T10" fmla="*/ 0 w 551"/>
                <a:gd name="T11" fmla="*/ 1 h 518"/>
                <a:gd name="T12" fmla="*/ 0 w 551"/>
                <a:gd name="T13" fmla="*/ 1 h 518"/>
                <a:gd name="T14" fmla="*/ 0 w 551"/>
                <a:gd name="T15" fmla="*/ 1 h 518"/>
                <a:gd name="T16" fmla="*/ 0 w 551"/>
                <a:gd name="T17" fmla="*/ 1 h 518"/>
                <a:gd name="T18" fmla="*/ 0 w 551"/>
                <a:gd name="T19" fmla="*/ 1 h 518"/>
                <a:gd name="T20" fmla="*/ 0 w 551"/>
                <a:gd name="T21" fmla="*/ 1 h 518"/>
                <a:gd name="T22" fmla="*/ 0 w 551"/>
                <a:gd name="T23" fmla="*/ 2 h 518"/>
                <a:gd name="T24" fmla="*/ 0 w 551"/>
                <a:gd name="T25" fmla="*/ 2 h 518"/>
                <a:gd name="T26" fmla="*/ 0 w 551"/>
                <a:gd name="T27" fmla="*/ 2 h 518"/>
                <a:gd name="T28" fmla="*/ 1 w 551"/>
                <a:gd name="T29" fmla="*/ 2 h 518"/>
                <a:gd name="T30" fmla="*/ 1 w 551"/>
                <a:gd name="T31" fmla="*/ 2 h 518"/>
                <a:gd name="T32" fmla="*/ 1 w 551"/>
                <a:gd name="T33" fmla="*/ 2 h 518"/>
                <a:gd name="T34" fmla="*/ 1 w 551"/>
                <a:gd name="T35" fmla="*/ 2 h 518"/>
                <a:gd name="T36" fmla="*/ 1 w 551"/>
                <a:gd name="T37" fmla="*/ 2 h 518"/>
                <a:gd name="T38" fmla="*/ 1 w 551"/>
                <a:gd name="T39" fmla="*/ 2 h 518"/>
                <a:gd name="T40" fmla="*/ 1 w 551"/>
                <a:gd name="T41" fmla="*/ 2 h 518"/>
                <a:gd name="T42" fmla="*/ 2 w 551"/>
                <a:gd name="T43" fmla="*/ 2 h 518"/>
                <a:gd name="T44" fmla="*/ 2 w 551"/>
                <a:gd name="T45" fmla="*/ 2 h 518"/>
                <a:gd name="T46" fmla="*/ 2 w 551"/>
                <a:gd name="T47" fmla="*/ 2 h 518"/>
                <a:gd name="T48" fmla="*/ 2 w 551"/>
                <a:gd name="T49" fmla="*/ 2 h 518"/>
                <a:gd name="T50" fmla="*/ 3 w 551"/>
                <a:gd name="T51" fmla="*/ 2 h 518"/>
                <a:gd name="T52" fmla="*/ 3 w 551"/>
                <a:gd name="T53" fmla="*/ 1 h 518"/>
                <a:gd name="T54" fmla="*/ 3 w 551"/>
                <a:gd name="T55" fmla="*/ 1 h 518"/>
                <a:gd name="T56" fmla="*/ 2 w 551"/>
                <a:gd name="T57" fmla="*/ 1 h 518"/>
                <a:gd name="T58" fmla="*/ 2 w 551"/>
                <a:gd name="T59" fmla="*/ 1 h 518"/>
                <a:gd name="T60" fmla="*/ 2 w 551"/>
                <a:gd name="T61" fmla="*/ 1 h 518"/>
                <a:gd name="T62" fmla="*/ 2 w 551"/>
                <a:gd name="T63" fmla="*/ 1 h 518"/>
                <a:gd name="T64" fmla="*/ 3 w 551"/>
                <a:gd name="T65" fmla="*/ 1 h 518"/>
                <a:gd name="T66" fmla="*/ 3 w 551"/>
                <a:gd name="T67" fmla="*/ 0 h 518"/>
                <a:gd name="T68" fmla="*/ 2 w 551"/>
                <a:gd name="T69" fmla="*/ 0 h 518"/>
                <a:gd name="T70" fmla="*/ 2 w 551"/>
                <a:gd name="T71" fmla="*/ 0 h 518"/>
                <a:gd name="T72" fmla="*/ 2 w 551"/>
                <a:gd name="T73" fmla="*/ 0 h 518"/>
                <a:gd name="T74" fmla="*/ 1 w 551"/>
                <a:gd name="T75" fmla="*/ 0 h 518"/>
                <a:gd name="T76" fmla="*/ 1 w 551"/>
                <a:gd name="T77" fmla="*/ 0 h 518"/>
                <a:gd name="T78" fmla="*/ 1 w 551"/>
                <a:gd name="T79" fmla="*/ 0 h 518"/>
                <a:gd name="T80" fmla="*/ 1 w 551"/>
                <a:gd name="T81" fmla="*/ 0 h 518"/>
                <a:gd name="T82" fmla="*/ 1 w 551"/>
                <a:gd name="T83" fmla="*/ 0 h 518"/>
                <a:gd name="T84" fmla="*/ 1 w 551"/>
                <a:gd name="T85" fmla="*/ 0 h 518"/>
                <a:gd name="T86" fmla="*/ 1 w 551"/>
                <a:gd name="T87" fmla="*/ 0 h 518"/>
                <a:gd name="T88" fmla="*/ 0 w 551"/>
                <a:gd name="T89" fmla="*/ 0 h 518"/>
                <a:gd name="T90" fmla="*/ 0 w 551"/>
                <a:gd name="T91" fmla="*/ 0 h 518"/>
                <a:gd name="T92" fmla="*/ 0 w 551"/>
                <a:gd name="T93" fmla="*/ 0 h 518"/>
                <a:gd name="T94" fmla="*/ 0 w 551"/>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1"/>
                <a:gd name="T145" fmla="*/ 0 h 518"/>
                <a:gd name="T146" fmla="*/ 551 w 551"/>
                <a:gd name="T147" fmla="*/ 518 h 5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18">
                  <a:moveTo>
                    <a:pt x="13" y="98"/>
                  </a:moveTo>
                  <a:lnTo>
                    <a:pt x="11" y="130"/>
                  </a:lnTo>
                  <a:lnTo>
                    <a:pt x="11" y="150"/>
                  </a:lnTo>
                  <a:lnTo>
                    <a:pt x="0" y="165"/>
                  </a:lnTo>
                  <a:lnTo>
                    <a:pt x="22" y="191"/>
                  </a:lnTo>
                  <a:lnTo>
                    <a:pt x="24" y="198"/>
                  </a:lnTo>
                  <a:lnTo>
                    <a:pt x="19" y="215"/>
                  </a:lnTo>
                  <a:lnTo>
                    <a:pt x="20" y="226"/>
                  </a:lnTo>
                  <a:lnTo>
                    <a:pt x="31" y="241"/>
                  </a:lnTo>
                  <a:lnTo>
                    <a:pt x="30" y="250"/>
                  </a:lnTo>
                  <a:lnTo>
                    <a:pt x="28" y="278"/>
                  </a:lnTo>
                  <a:lnTo>
                    <a:pt x="37" y="297"/>
                  </a:lnTo>
                  <a:lnTo>
                    <a:pt x="44" y="308"/>
                  </a:lnTo>
                  <a:lnTo>
                    <a:pt x="39" y="315"/>
                  </a:lnTo>
                  <a:lnTo>
                    <a:pt x="39" y="326"/>
                  </a:lnTo>
                  <a:lnTo>
                    <a:pt x="33" y="332"/>
                  </a:lnTo>
                  <a:lnTo>
                    <a:pt x="33" y="339"/>
                  </a:lnTo>
                  <a:lnTo>
                    <a:pt x="48" y="341"/>
                  </a:lnTo>
                  <a:lnTo>
                    <a:pt x="59" y="345"/>
                  </a:lnTo>
                  <a:lnTo>
                    <a:pt x="63" y="352"/>
                  </a:lnTo>
                  <a:lnTo>
                    <a:pt x="63" y="365"/>
                  </a:lnTo>
                  <a:lnTo>
                    <a:pt x="78" y="380"/>
                  </a:lnTo>
                  <a:lnTo>
                    <a:pt x="92" y="386"/>
                  </a:lnTo>
                  <a:lnTo>
                    <a:pt x="95" y="399"/>
                  </a:lnTo>
                  <a:lnTo>
                    <a:pt x="112" y="421"/>
                  </a:lnTo>
                  <a:lnTo>
                    <a:pt x="127" y="408"/>
                  </a:lnTo>
                  <a:lnTo>
                    <a:pt x="140" y="404"/>
                  </a:lnTo>
                  <a:lnTo>
                    <a:pt x="149" y="406"/>
                  </a:lnTo>
                  <a:lnTo>
                    <a:pt x="175" y="434"/>
                  </a:lnTo>
                  <a:lnTo>
                    <a:pt x="181" y="436"/>
                  </a:lnTo>
                  <a:lnTo>
                    <a:pt x="212" y="450"/>
                  </a:lnTo>
                  <a:lnTo>
                    <a:pt x="219" y="452"/>
                  </a:lnTo>
                  <a:lnTo>
                    <a:pt x="232" y="449"/>
                  </a:lnTo>
                  <a:lnTo>
                    <a:pt x="247" y="447"/>
                  </a:lnTo>
                  <a:lnTo>
                    <a:pt x="260" y="452"/>
                  </a:lnTo>
                  <a:lnTo>
                    <a:pt x="277" y="467"/>
                  </a:lnTo>
                  <a:lnTo>
                    <a:pt x="284" y="475"/>
                  </a:lnTo>
                  <a:lnTo>
                    <a:pt x="292" y="469"/>
                  </a:lnTo>
                  <a:lnTo>
                    <a:pt x="301" y="467"/>
                  </a:lnTo>
                  <a:lnTo>
                    <a:pt x="314" y="478"/>
                  </a:lnTo>
                  <a:lnTo>
                    <a:pt x="329" y="490"/>
                  </a:lnTo>
                  <a:lnTo>
                    <a:pt x="340" y="498"/>
                  </a:lnTo>
                  <a:lnTo>
                    <a:pt x="355" y="503"/>
                  </a:lnTo>
                  <a:lnTo>
                    <a:pt x="362" y="501"/>
                  </a:lnTo>
                  <a:lnTo>
                    <a:pt x="369" y="494"/>
                  </a:lnTo>
                  <a:lnTo>
                    <a:pt x="379" y="490"/>
                  </a:lnTo>
                  <a:lnTo>
                    <a:pt x="397" y="496"/>
                  </a:lnTo>
                  <a:lnTo>
                    <a:pt x="482" y="518"/>
                  </a:lnTo>
                  <a:lnTo>
                    <a:pt x="495" y="507"/>
                  </a:lnTo>
                  <a:lnTo>
                    <a:pt x="486" y="490"/>
                  </a:lnTo>
                  <a:lnTo>
                    <a:pt x="477" y="462"/>
                  </a:lnTo>
                  <a:lnTo>
                    <a:pt x="536" y="408"/>
                  </a:lnTo>
                  <a:lnTo>
                    <a:pt x="547" y="395"/>
                  </a:lnTo>
                  <a:lnTo>
                    <a:pt x="551" y="374"/>
                  </a:lnTo>
                  <a:lnTo>
                    <a:pt x="542" y="347"/>
                  </a:lnTo>
                  <a:lnTo>
                    <a:pt x="532" y="324"/>
                  </a:lnTo>
                  <a:lnTo>
                    <a:pt x="516" y="298"/>
                  </a:lnTo>
                  <a:lnTo>
                    <a:pt x="505" y="287"/>
                  </a:lnTo>
                  <a:lnTo>
                    <a:pt x="503" y="271"/>
                  </a:lnTo>
                  <a:lnTo>
                    <a:pt x="505" y="254"/>
                  </a:lnTo>
                  <a:lnTo>
                    <a:pt x="510" y="237"/>
                  </a:lnTo>
                  <a:lnTo>
                    <a:pt x="503" y="226"/>
                  </a:lnTo>
                  <a:lnTo>
                    <a:pt x="494" y="219"/>
                  </a:lnTo>
                  <a:lnTo>
                    <a:pt x="503" y="208"/>
                  </a:lnTo>
                  <a:lnTo>
                    <a:pt x="518" y="187"/>
                  </a:lnTo>
                  <a:lnTo>
                    <a:pt x="523" y="182"/>
                  </a:lnTo>
                  <a:lnTo>
                    <a:pt x="520" y="146"/>
                  </a:lnTo>
                  <a:lnTo>
                    <a:pt x="514" y="128"/>
                  </a:lnTo>
                  <a:lnTo>
                    <a:pt x="508" y="109"/>
                  </a:lnTo>
                  <a:lnTo>
                    <a:pt x="508" y="91"/>
                  </a:lnTo>
                  <a:lnTo>
                    <a:pt x="497" y="74"/>
                  </a:lnTo>
                  <a:lnTo>
                    <a:pt x="482" y="59"/>
                  </a:lnTo>
                  <a:lnTo>
                    <a:pt x="466" y="57"/>
                  </a:lnTo>
                  <a:lnTo>
                    <a:pt x="418" y="56"/>
                  </a:lnTo>
                  <a:lnTo>
                    <a:pt x="392" y="54"/>
                  </a:lnTo>
                  <a:lnTo>
                    <a:pt x="344" y="50"/>
                  </a:lnTo>
                  <a:lnTo>
                    <a:pt x="325" y="41"/>
                  </a:lnTo>
                  <a:lnTo>
                    <a:pt x="305" y="39"/>
                  </a:lnTo>
                  <a:lnTo>
                    <a:pt x="294" y="43"/>
                  </a:lnTo>
                  <a:lnTo>
                    <a:pt x="281" y="52"/>
                  </a:lnTo>
                  <a:lnTo>
                    <a:pt x="269" y="48"/>
                  </a:lnTo>
                  <a:lnTo>
                    <a:pt x="258" y="37"/>
                  </a:lnTo>
                  <a:lnTo>
                    <a:pt x="245" y="37"/>
                  </a:lnTo>
                  <a:lnTo>
                    <a:pt x="240" y="32"/>
                  </a:lnTo>
                  <a:lnTo>
                    <a:pt x="236" y="15"/>
                  </a:lnTo>
                  <a:lnTo>
                    <a:pt x="219" y="2"/>
                  </a:lnTo>
                  <a:lnTo>
                    <a:pt x="207" y="0"/>
                  </a:lnTo>
                  <a:lnTo>
                    <a:pt x="184" y="6"/>
                  </a:lnTo>
                  <a:lnTo>
                    <a:pt x="166" y="11"/>
                  </a:lnTo>
                  <a:lnTo>
                    <a:pt x="151" y="20"/>
                  </a:lnTo>
                  <a:lnTo>
                    <a:pt x="125" y="35"/>
                  </a:lnTo>
                  <a:lnTo>
                    <a:pt x="99" y="43"/>
                  </a:lnTo>
                  <a:lnTo>
                    <a:pt x="76" y="52"/>
                  </a:lnTo>
                  <a:lnTo>
                    <a:pt x="52" y="63"/>
                  </a:lnTo>
                  <a:lnTo>
                    <a:pt x="39" y="78"/>
                  </a:lnTo>
                  <a:lnTo>
                    <a:pt x="24" y="91"/>
                  </a:lnTo>
                  <a:lnTo>
                    <a:pt x="13" y="98"/>
                  </a:lnTo>
                  <a:close/>
                </a:path>
              </a:pathLst>
            </a:custGeom>
            <a:solidFill>
              <a:schemeClr val="bg1">
                <a:lumMod val="85000"/>
              </a:schemeClr>
            </a:solidFill>
            <a:ln w="12700">
              <a:noFill/>
              <a:prstDash val="solid"/>
              <a:round/>
              <a:headEnd/>
              <a:tailEnd/>
            </a:ln>
          </p:spPr>
          <p:txBody>
            <a:bodyPr/>
            <a:lstStyle/>
            <a:p>
              <a:endParaRPr lang="de-DE"/>
            </a:p>
          </p:txBody>
        </p:sp>
        <p:sp>
          <p:nvSpPr>
            <p:cNvPr id="80" name="Freeform 77"/>
            <p:cNvSpPr>
              <a:spLocks noChangeAspect="1"/>
            </p:cNvSpPr>
            <p:nvPr/>
          </p:nvSpPr>
          <p:spPr bwMode="auto">
            <a:xfrm>
              <a:off x="4630809" y="3998594"/>
              <a:ext cx="548428" cy="336365"/>
            </a:xfrm>
            <a:custGeom>
              <a:avLst/>
              <a:gdLst>
                <a:gd name="T0" fmla="*/ 0 w 288"/>
                <a:gd name="T1" fmla="*/ 0 h 225"/>
                <a:gd name="T2" fmla="*/ 0 w 288"/>
                <a:gd name="T3" fmla="*/ 0 h 225"/>
                <a:gd name="T4" fmla="*/ 0 w 288"/>
                <a:gd name="T5" fmla="*/ 0 h 225"/>
                <a:gd name="T6" fmla="*/ 0 w 288"/>
                <a:gd name="T7" fmla="*/ 0 h 225"/>
                <a:gd name="T8" fmla="*/ 0 w 288"/>
                <a:gd name="T9" fmla="*/ 0 h 225"/>
                <a:gd name="T10" fmla="*/ 0 w 288"/>
                <a:gd name="T11" fmla="*/ 0 h 225"/>
                <a:gd name="T12" fmla="*/ 0 w 288"/>
                <a:gd name="T13" fmla="*/ 0 h 225"/>
                <a:gd name="T14" fmla="*/ 0 w 288"/>
                <a:gd name="T15" fmla="*/ 0 h 225"/>
                <a:gd name="T16" fmla="*/ 0 w 288"/>
                <a:gd name="T17" fmla="*/ 0 h 225"/>
                <a:gd name="T18" fmla="*/ 0 w 288"/>
                <a:gd name="T19" fmla="*/ 1 h 225"/>
                <a:gd name="T20" fmla="*/ 0 w 288"/>
                <a:gd name="T21" fmla="*/ 1 h 225"/>
                <a:gd name="T22" fmla="*/ 0 w 288"/>
                <a:gd name="T23" fmla="*/ 1 h 225"/>
                <a:gd name="T24" fmla="*/ 0 w 288"/>
                <a:gd name="T25" fmla="*/ 1 h 225"/>
                <a:gd name="T26" fmla="*/ 0 w 288"/>
                <a:gd name="T27" fmla="*/ 1 h 225"/>
                <a:gd name="T28" fmla="*/ 0 w 288"/>
                <a:gd name="T29" fmla="*/ 1 h 225"/>
                <a:gd name="T30" fmla="*/ 1 w 288"/>
                <a:gd name="T31" fmla="*/ 1 h 225"/>
                <a:gd name="T32" fmla="*/ 1 w 288"/>
                <a:gd name="T33" fmla="*/ 1 h 225"/>
                <a:gd name="T34" fmla="*/ 1 w 288"/>
                <a:gd name="T35" fmla="*/ 1 h 225"/>
                <a:gd name="T36" fmla="*/ 1 w 288"/>
                <a:gd name="T37" fmla="*/ 1 h 225"/>
                <a:gd name="T38" fmla="*/ 1 w 288"/>
                <a:gd name="T39" fmla="*/ 1 h 225"/>
                <a:gd name="T40" fmla="*/ 1 w 288"/>
                <a:gd name="T41" fmla="*/ 1 h 225"/>
                <a:gd name="T42" fmla="*/ 1 w 288"/>
                <a:gd name="T43" fmla="*/ 1 h 225"/>
                <a:gd name="T44" fmla="*/ 1 w 288"/>
                <a:gd name="T45" fmla="*/ 0 h 225"/>
                <a:gd name="T46" fmla="*/ 1 w 288"/>
                <a:gd name="T47" fmla="*/ 0 h 225"/>
                <a:gd name="T48" fmla="*/ 1 w 288"/>
                <a:gd name="T49" fmla="*/ 0 h 225"/>
                <a:gd name="T50" fmla="*/ 1 w 288"/>
                <a:gd name="T51" fmla="*/ 0 h 225"/>
                <a:gd name="T52" fmla="*/ 1 w 288"/>
                <a:gd name="T53" fmla="*/ 0 h 225"/>
                <a:gd name="T54" fmla="*/ 1 w 288"/>
                <a:gd name="T55" fmla="*/ 0 h 225"/>
                <a:gd name="T56" fmla="*/ 1 w 288"/>
                <a:gd name="T57" fmla="*/ 0 h 225"/>
                <a:gd name="T58" fmla="*/ 1 w 288"/>
                <a:gd name="T59" fmla="*/ 0 h 225"/>
                <a:gd name="T60" fmla="*/ 1 w 288"/>
                <a:gd name="T61" fmla="*/ 0 h 225"/>
                <a:gd name="T62" fmla="*/ 1 w 288"/>
                <a:gd name="T63" fmla="*/ 0 h 225"/>
                <a:gd name="T64" fmla="*/ 1 w 288"/>
                <a:gd name="T65" fmla="*/ 0 h 225"/>
                <a:gd name="T66" fmla="*/ 1 w 288"/>
                <a:gd name="T67" fmla="*/ 0 h 225"/>
                <a:gd name="T68" fmla="*/ 1 w 288"/>
                <a:gd name="T69" fmla="*/ 0 h 225"/>
                <a:gd name="T70" fmla="*/ 1 w 288"/>
                <a:gd name="T71" fmla="*/ 0 h 225"/>
                <a:gd name="T72" fmla="*/ 1 w 288"/>
                <a:gd name="T73" fmla="*/ 0 h 225"/>
                <a:gd name="T74" fmla="*/ 1 w 288"/>
                <a:gd name="T75" fmla="*/ 0 h 225"/>
                <a:gd name="T76" fmla="*/ 1 w 288"/>
                <a:gd name="T77" fmla="*/ 0 h 225"/>
                <a:gd name="T78" fmla="*/ 0 w 288"/>
                <a:gd name="T79" fmla="*/ 0 h 225"/>
                <a:gd name="T80" fmla="*/ 0 w 288"/>
                <a:gd name="T81" fmla="*/ 0 h 225"/>
                <a:gd name="T82" fmla="*/ 0 w 288"/>
                <a:gd name="T83" fmla="*/ 0 h 225"/>
                <a:gd name="T84" fmla="*/ 0 w 288"/>
                <a:gd name="T85" fmla="*/ 0 h 225"/>
                <a:gd name="T86" fmla="*/ 0 w 288"/>
                <a:gd name="T87" fmla="*/ 0 h 225"/>
                <a:gd name="T88" fmla="*/ 0 w 288"/>
                <a:gd name="T89" fmla="*/ 0 h 225"/>
                <a:gd name="T90" fmla="*/ 0 w 288"/>
                <a:gd name="T91" fmla="*/ 0 h 225"/>
                <a:gd name="T92" fmla="*/ 0 w 288"/>
                <a:gd name="T93" fmla="*/ 0 h 225"/>
                <a:gd name="T94" fmla="*/ 0 w 288"/>
                <a:gd name="T95" fmla="*/ 0 h 225"/>
                <a:gd name="T96" fmla="*/ 0 w 288"/>
                <a:gd name="T97" fmla="*/ 0 h 225"/>
                <a:gd name="T98" fmla="*/ 0 w 288"/>
                <a:gd name="T99" fmla="*/ 0 h 225"/>
                <a:gd name="T100" fmla="*/ 0 w 288"/>
                <a:gd name="T101" fmla="*/ 0 h 225"/>
                <a:gd name="T102" fmla="*/ 0 w 288"/>
                <a:gd name="T103" fmla="*/ 0 h 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8"/>
                <a:gd name="T157" fmla="*/ 0 h 225"/>
                <a:gd name="T158" fmla="*/ 288 w 288"/>
                <a:gd name="T159" fmla="*/ 225 h 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8" h="225">
                  <a:moveTo>
                    <a:pt x="2" y="24"/>
                  </a:moveTo>
                  <a:lnTo>
                    <a:pt x="0" y="31"/>
                  </a:lnTo>
                  <a:lnTo>
                    <a:pt x="4" y="58"/>
                  </a:lnTo>
                  <a:lnTo>
                    <a:pt x="17" y="97"/>
                  </a:lnTo>
                  <a:lnTo>
                    <a:pt x="28" y="108"/>
                  </a:lnTo>
                  <a:lnTo>
                    <a:pt x="54" y="118"/>
                  </a:lnTo>
                  <a:lnTo>
                    <a:pt x="65" y="121"/>
                  </a:lnTo>
                  <a:lnTo>
                    <a:pt x="67" y="134"/>
                  </a:lnTo>
                  <a:lnTo>
                    <a:pt x="67" y="156"/>
                  </a:lnTo>
                  <a:lnTo>
                    <a:pt x="93" y="182"/>
                  </a:lnTo>
                  <a:lnTo>
                    <a:pt x="109" y="190"/>
                  </a:lnTo>
                  <a:lnTo>
                    <a:pt x="117" y="194"/>
                  </a:lnTo>
                  <a:lnTo>
                    <a:pt x="139" y="221"/>
                  </a:lnTo>
                  <a:lnTo>
                    <a:pt x="146" y="216"/>
                  </a:lnTo>
                  <a:lnTo>
                    <a:pt x="161" y="214"/>
                  </a:lnTo>
                  <a:lnTo>
                    <a:pt x="178" y="225"/>
                  </a:lnTo>
                  <a:lnTo>
                    <a:pt x="191" y="218"/>
                  </a:lnTo>
                  <a:lnTo>
                    <a:pt x="209" y="197"/>
                  </a:lnTo>
                  <a:lnTo>
                    <a:pt x="222" y="190"/>
                  </a:lnTo>
                  <a:lnTo>
                    <a:pt x="236" y="195"/>
                  </a:lnTo>
                  <a:lnTo>
                    <a:pt x="244" y="192"/>
                  </a:lnTo>
                  <a:lnTo>
                    <a:pt x="245" y="184"/>
                  </a:lnTo>
                  <a:lnTo>
                    <a:pt x="247" y="142"/>
                  </a:lnTo>
                  <a:lnTo>
                    <a:pt x="255" y="129"/>
                  </a:lnTo>
                  <a:lnTo>
                    <a:pt x="255" y="110"/>
                  </a:lnTo>
                  <a:lnTo>
                    <a:pt x="258" y="103"/>
                  </a:lnTo>
                  <a:lnTo>
                    <a:pt x="273" y="92"/>
                  </a:lnTo>
                  <a:lnTo>
                    <a:pt x="288" y="90"/>
                  </a:lnTo>
                  <a:lnTo>
                    <a:pt x="288" y="69"/>
                  </a:lnTo>
                  <a:lnTo>
                    <a:pt x="284" y="53"/>
                  </a:lnTo>
                  <a:lnTo>
                    <a:pt x="273" y="47"/>
                  </a:lnTo>
                  <a:lnTo>
                    <a:pt x="268" y="49"/>
                  </a:lnTo>
                  <a:lnTo>
                    <a:pt x="249" y="31"/>
                  </a:lnTo>
                  <a:lnTo>
                    <a:pt x="238" y="19"/>
                  </a:lnTo>
                  <a:lnTo>
                    <a:pt x="224" y="19"/>
                  </a:lnTo>
                  <a:lnTo>
                    <a:pt x="198" y="19"/>
                  </a:lnTo>
                  <a:lnTo>
                    <a:pt x="193" y="15"/>
                  </a:lnTo>
                  <a:lnTo>
                    <a:pt x="187" y="2"/>
                  </a:lnTo>
                  <a:lnTo>
                    <a:pt x="180" y="0"/>
                  </a:lnTo>
                  <a:lnTo>
                    <a:pt x="157" y="0"/>
                  </a:lnTo>
                  <a:lnTo>
                    <a:pt x="148" y="11"/>
                  </a:lnTo>
                  <a:lnTo>
                    <a:pt x="139" y="9"/>
                  </a:lnTo>
                  <a:lnTo>
                    <a:pt x="124" y="6"/>
                  </a:lnTo>
                  <a:lnTo>
                    <a:pt x="117" y="4"/>
                  </a:lnTo>
                  <a:lnTo>
                    <a:pt x="106" y="7"/>
                  </a:lnTo>
                  <a:lnTo>
                    <a:pt x="98" y="13"/>
                  </a:lnTo>
                  <a:lnTo>
                    <a:pt x="83" y="7"/>
                  </a:lnTo>
                  <a:lnTo>
                    <a:pt x="52" y="2"/>
                  </a:lnTo>
                  <a:lnTo>
                    <a:pt x="44" y="0"/>
                  </a:lnTo>
                  <a:lnTo>
                    <a:pt x="35" y="7"/>
                  </a:lnTo>
                  <a:lnTo>
                    <a:pt x="20" y="17"/>
                  </a:lnTo>
                  <a:lnTo>
                    <a:pt x="2" y="24"/>
                  </a:lnTo>
                  <a:close/>
                </a:path>
              </a:pathLst>
            </a:custGeom>
            <a:solidFill>
              <a:schemeClr val="bg1">
                <a:lumMod val="85000"/>
              </a:schemeClr>
            </a:solidFill>
            <a:ln w="12700">
              <a:noFill/>
              <a:prstDash val="solid"/>
              <a:round/>
              <a:headEnd/>
              <a:tailEnd/>
            </a:ln>
          </p:spPr>
          <p:txBody>
            <a:bodyPr/>
            <a:lstStyle/>
            <a:p>
              <a:endParaRPr lang="de-DE"/>
            </a:p>
          </p:txBody>
        </p:sp>
        <p:sp>
          <p:nvSpPr>
            <p:cNvPr id="81" name="Freeform 78"/>
            <p:cNvSpPr>
              <a:spLocks noChangeAspect="1"/>
            </p:cNvSpPr>
            <p:nvPr/>
          </p:nvSpPr>
          <p:spPr bwMode="auto">
            <a:xfrm>
              <a:off x="4651273" y="3606168"/>
              <a:ext cx="126875" cy="85740"/>
            </a:xfrm>
            <a:custGeom>
              <a:avLst/>
              <a:gdLst>
                <a:gd name="T0" fmla="*/ 2 w 44"/>
                <a:gd name="T1" fmla="*/ 0 h 37"/>
                <a:gd name="T2" fmla="*/ 1 w 44"/>
                <a:gd name="T3" fmla="*/ 1 h 37"/>
                <a:gd name="T4" fmla="*/ 0 w 44"/>
                <a:gd name="T5" fmla="*/ 2 h 37"/>
                <a:gd name="T6" fmla="*/ 1 w 44"/>
                <a:gd name="T7" fmla="*/ 2 h 37"/>
                <a:gd name="T8" fmla="*/ 2 w 44"/>
                <a:gd name="T9" fmla="*/ 3 h 37"/>
                <a:gd name="T10" fmla="*/ 3 w 44"/>
                <a:gd name="T11" fmla="*/ 3 h 37"/>
                <a:gd name="T12" fmla="*/ 4 w 44"/>
                <a:gd name="T13" fmla="*/ 2 h 37"/>
                <a:gd name="T14" fmla="*/ 3 w 44"/>
                <a:gd name="T15" fmla="*/ 1 h 37"/>
                <a:gd name="T16" fmla="*/ 2 w 4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7"/>
                <a:gd name="T29" fmla="*/ 44 w 4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7">
                  <a:moveTo>
                    <a:pt x="26" y="0"/>
                  </a:moveTo>
                  <a:lnTo>
                    <a:pt x="6" y="13"/>
                  </a:lnTo>
                  <a:lnTo>
                    <a:pt x="0" y="20"/>
                  </a:lnTo>
                  <a:lnTo>
                    <a:pt x="13" y="24"/>
                  </a:lnTo>
                  <a:lnTo>
                    <a:pt x="24" y="37"/>
                  </a:lnTo>
                  <a:lnTo>
                    <a:pt x="33" y="28"/>
                  </a:lnTo>
                  <a:lnTo>
                    <a:pt x="44" y="20"/>
                  </a:lnTo>
                  <a:lnTo>
                    <a:pt x="35" y="11"/>
                  </a:lnTo>
                  <a:lnTo>
                    <a:pt x="26" y="0"/>
                  </a:lnTo>
                  <a:close/>
                </a:path>
              </a:pathLst>
            </a:custGeom>
            <a:solidFill>
              <a:schemeClr val="bg1">
                <a:lumMod val="85000"/>
              </a:schemeClr>
            </a:solidFill>
            <a:ln w="12700">
              <a:noFill/>
              <a:prstDash val="solid"/>
              <a:round/>
              <a:headEnd/>
              <a:tailEnd/>
            </a:ln>
          </p:spPr>
          <p:txBody>
            <a:bodyPr/>
            <a:lstStyle/>
            <a:p>
              <a:endParaRPr lang="de-DE"/>
            </a:p>
          </p:txBody>
        </p:sp>
        <p:sp>
          <p:nvSpPr>
            <p:cNvPr id="82" name="Freeform 79"/>
            <p:cNvSpPr>
              <a:spLocks noChangeAspect="1"/>
            </p:cNvSpPr>
            <p:nvPr/>
          </p:nvSpPr>
          <p:spPr bwMode="auto">
            <a:xfrm>
              <a:off x="4671736" y="3701801"/>
              <a:ext cx="126875" cy="98931"/>
            </a:xfrm>
            <a:custGeom>
              <a:avLst/>
              <a:gdLst>
                <a:gd name="T0" fmla="*/ 0 w 65"/>
                <a:gd name="T1" fmla="*/ 0 h 67"/>
                <a:gd name="T2" fmla="*/ 0 w 65"/>
                <a:gd name="T3" fmla="*/ 0 h 67"/>
                <a:gd name="T4" fmla="*/ 0 w 65"/>
                <a:gd name="T5" fmla="*/ 0 h 67"/>
                <a:gd name="T6" fmla="*/ 0 w 65"/>
                <a:gd name="T7" fmla="*/ 0 h 67"/>
                <a:gd name="T8" fmla="*/ 0 w 65"/>
                <a:gd name="T9" fmla="*/ 0 h 67"/>
                <a:gd name="T10" fmla="*/ 0 w 65"/>
                <a:gd name="T11" fmla="*/ 0 h 67"/>
                <a:gd name="T12" fmla="*/ 0 w 65"/>
                <a:gd name="T13" fmla="*/ 0 h 67"/>
                <a:gd name="T14" fmla="*/ 0 w 65"/>
                <a:gd name="T15" fmla="*/ 0 h 67"/>
                <a:gd name="T16" fmla="*/ 0 w 65"/>
                <a:gd name="T17" fmla="*/ 0 h 67"/>
                <a:gd name="T18" fmla="*/ 0 w 65"/>
                <a:gd name="T19" fmla="*/ 0 h 67"/>
                <a:gd name="T20" fmla="*/ 0 w 65"/>
                <a:gd name="T21" fmla="*/ 0 h 67"/>
                <a:gd name="T22" fmla="*/ 0 w 65"/>
                <a:gd name="T23" fmla="*/ 0 h 67"/>
                <a:gd name="T24" fmla="*/ 0 w 65"/>
                <a:gd name="T25" fmla="*/ 0 h 67"/>
                <a:gd name="T26" fmla="*/ 0 w 65"/>
                <a:gd name="T27" fmla="*/ 0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
                <a:gd name="T43" fmla="*/ 0 h 67"/>
                <a:gd name="T44" fmla="*/ 65 w 65"/>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 h="67">
                  <a:moveTo>
                    <a:pt x="54" y="0"/>
                  </a:moveTo>
                  <a:lnTo>
                    <a:pt x="32" y="4"/>
                  </a:lnTo>
                  <a:lnTo>
                    <a:pt x="24" y="0"/>
                  </a:lnTo>
                  <a:lnTo>
                    <a:pt x="11" y="17"/>
                  </a:lnTo>
                  <a:lnTo>
                    <a:pt x="6" y="13"/>
                  </a:lnTo>
                  <a:lnTo>
                    <a:pt x="0" y="24"/>
                  </a:lnTo>
                  <a:lnTo>
                    <a:pt x="7" y="30"/>
                  </a:lnTo>
                  <a:lnTo>
                    <a:pt x="7" y="58"/>
                  </a:lnTo>
                  <a:lnTo>
                    <a:pt x="13" y="67"/>
                  </a:lnTo>
                  <a:lnTo>
                    <a:pt x="46" y="30"/>
                  </a:lnTo>
                  <a:lnTo>
                    <a:pt x="59" y="30"/>
                  </a:lnTo>
                  <a:lnTo>
                    <a:pt x="65" y="20"/>
                  </a:lnTo>
                  <a:lnTo>
                    <a:pt x="63" y="15"/>
                  </a:lnTo>
                  <a:lnTo>
                    <a:pt x="54" y="0"/>
                  </a:lnTo>
                  <a:close/>
                </a:path>
              </a:pathLst>
            </a:custGeom>
            <a:solidFill>
              <a:schemeClr val="bg1">
                <a:lumMod val="85000"/>
              </a:schemeClr>
            </a:solidFill>
            <a:ln w="12700">
              <a:noFill/>
              <a:prstDash val="solid"/>
              <a:round/>
              <a:headEnd/>
              <a:tailEnd/>
            </a:ln>
          </p:spPr>
          <p:txBody>
            <a:bodyPr/>
            <a:lstStyle/>
            <a:p>
              <a:endParaRPr lang="de-DE"/>
            </a:p>
          </p:txBody>
        </p:sp>
        <p:sp>
          <p:nvSpPr>
            <p:cNvPr id="83" name="Freeform 80"/>
            <p:cNvSpPr>
              <a:spLocks noChangeAspect="1"/>
            </p:cNvSpPr>
            <p:nvPr/>
          </p:nvSpPr>
          <p:spPr bwMode="auto">
            <a:xfrm>
              <a:off x="4823168" y="3546809"/>
              <a:ext cx="409275" cy="283602"/>
            </a:xfrm>
            <a:custGeom>
              <a:avLst/>
              <a:gdLst>
                <a:gd name="T0" fmla="*/ 1 w 215"/>
                <a:gd name="T1" fmla="*/ 0 h 191"/>
                <a:gd name="T2" fmla="*/ 1 w 215"/>
                <a:gd name="T3" fmla="*/ 0 h 191"/>
                <a:gd name="T4" fmla="*/ 1 w 215"/>
                <a:gd name="T5" fmla="*/ 0 h 191"/>
                <a:gd name="T6" fmla="*/ 1 w 215"/>
                <a:gd name="T7" fmla="*/ 0 h 191"/>
                <a:gd name="T8" fmla="*/ 1 w 215"/>
                <a:gd name="T9" fmla="*/ 0 h 191"/>
                <a:gd name="T10" fmla="*/ 1 w 215"/>
                <a:gd name="T11" fmla="*/ 0 h 191"/>
                <a:gd name="T12" fmla="*/ 1 w 215"/>
                <a:gd name="T13" fmla="*/ 0 h 191"/>
                <a:gd name="T14" fmla="*/ 1 w 215"/>
                <a:gd name="T15" fmla="*/ 0 h 191"/>
                <a:gd name="T16" fmla="*/ 1 w 215"/>
                <a:gd name="T17" fmla="*/ 0 h 191"/>
                <a:gd name="T18" fmla="*/ 1 w 215"/>
                <a:gd name="T19" fmla="*/ 0 h 191"/>
                <a:gd name="T20" fmla="*/ 1 w 215"/>
                <a:gd name="T21" fmla="*/ 0 h 191"/>
                <a:gd name="T22" fmla="*/ 1 w 215"/>
                <a:gd name="T23" fmla="*/ 0 h 191"/>
                <a:gd name="T24" fmla="*/ 1 w 215"/>
                <a:gd name="T25" fmla="*/ 0 h 191"/>
                <a:gd name="T26" fmla="*/ 1 w 215"/>
                <a:gd name="T27" fmla="*/ 0 h 191"/>
                <a:gd name="T28" fmla="*/ 1 w 215"/>
                <a:gd name="T29" fmla="*/ 0 h 191"/>
                <a:gd name="T30" fmla="*/ 1 w 215"/>
                <a:gd name="T31" fmla="*/ 0 h 191"/>
                <a:gd name="T32" fmla="*/ 1 w 215"/>
                <a:gd name="T33" fmla="*/ 0 h 191"/>
                <a:gd name="T34" fmla="*/ 0 w 215"/>
                <a:gd name="T35" fmla="*/ 0 h 191"/>
                <a:gd name="T36" fmla="*/ 0 w 215"/>
                <a:gd name="T37" fmla="*/ 0 h 191"/>
                <a:gd name="T38" fmla="*/ 0 w 215"/>
                <a:gd name="T39" fmla="*/ 0 h 191"/>
                <a:gd name="T40" fmla="*/ 0 w 215"/>
                <a:gd name="T41" fmla="*/ 0 h 191"/>
                <a:gd name="T42" fmla="*/ 0 w 215"/>
                <a:gd name="T43" fmla="*/ 0 h 191"/>
                <a:gd name="T44" fmla="*/ 0 w 215"/>
                <a:gd name="T45" fmla="*/ 0 h 191"/>
                <a:gd name="T46" fmla="*/ 0 w 215"/>
                <a:gd name="T47" fmla="*/ 0 h 191"/>
                <a:gd name="T48" fmla="*/ 0 w 215"/>
                <a:gd name="T49" fmla="*/ 0 h 191"/>
                <a:gd name="T50" fmla="*/ 0 w 215"/>
                <a:gd name="T51" fmla="*/ 0 h 191"/>
                <a:gd name="T52" fmla="*/ 0 w 215"/>
                <a:gd name="T53" fmla="*/ 0 h 191"/>
                <a:gd name="T54" fmla="*/ 0 w 215"/>
                <a:gd name="T55" fmla="*/ 0 h 191"/>
                <a:gd name="T56" fmla="*/ 0 w 215"/>
                <a:gd name="T57" fmla="*/ 0 h 191"/>
                <a:gd name="T58" fmla="*/ 0 w 215"/>
                <a:gd name="T59" fmla="*/ 0 h 191"/>
                <a:gd name="T60" fmla="*/ 0 w 215"/>
                <a:gd name="T61" fmla="*/ 0 h 191"/>
                <a:gd name="T62" fmla="*/ 0 w 215"/>
                <a:gd name="T63" fmla="*/ 0 h 191"/>
                <a:gd name="T64" fmla="*/ 0 w 215"/>
                <a:gd name="T65" fmla="*/ 0 h 191"/>
                <a:gd name="T66" fmla="*/ 0 w 215"/>
                <a:gd name="T67" fmla="*/ 0 h 191"/>
                <a:gd name="T68" fmla="*/ 0 w 215"/>
                <a:gd name="T69" fmla="*/ 0 h 191"/>
                <a:gd name="T70" fmla="*/ 0 w 215"/>
                <a:gd name="T71" fmla="*/ 0 h 191"/>
                <a:gd name="T72" fmla="*/ 0 w 215"/>
                <a:gd name="T73" fmla="*/ 0 h 191"/>
                <a:gd name="T74" fmla="*/ 0 w 215"/>
                <a:gd name="T75" fmla="*/ 0 h 191"/>
                <a:gd name="T76" fmla="*/ 0 w 215"/>
                <a:gd name="T77" fmla="*/ 0 h 191"/>
                <a:gd name="T78" fmla="*/ 0 w 215"/>
                <a:gd name="T79" fmla="*/ 0 h 191"/>
                <a:gd name="T80" fmla="*/ 0 w 215"/>
                <a:gd name="T81" fmla="*/ 0 h 191"/>
                <a:gd name="T82" fmla="*/ 0 w 215"/>
                <a:gd name="T83" fmla="*/ 1 h 191"/>
                <a:gd name="T84" fmla="*/ 0 w 215"/>
                <a:gd name="T85" fmla="*/ 1 h 191"/>
                <a:gd name="T86" fmla="*/ 1 w 215"/>
                <a:gd name="T87" fmla="*/ 0 h 191"/>
                <a:gd name="T88" fmla="*/ 1 w 215"/>
                <a:gd name="T89" fmla="*/ 0 h 191"/>
                <a:gd name="T90" fmla="*/ 1 w 215"/>
                <a:gd name="T91" fmla="*/ 0 h 1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5"/>
                <a:gd name="T139" fmla="*/ 0 h 191"/>
                <a:gd name="T140" fmla="*/ 215 w 215"/>
                <a:gd name="T141" fmla="*/ 191 h 1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5" h="191">
                  <a:moveTo>
                    <a:pt x="208" y="180"/>
                  </a:moveTo>
                  <a:lnTo>
                    <a:pt x="206" y="169"/>
                  </a:lnTo>
                  <a:lnTo>
                    <a:pt x="213" y="159"/>
                  </a:lnTo>
                  <a:lnTo>
                    <a:pt x="213" y="145"/>
                  </a:lnTo>
                  <a:lnTo>
                    <a:pt x="198" y="134"/>
                  </a:lnTo>
                  <a:lnTo>
                    <a:pt x="193" y="128"/>
                  </a:lnTo>
                  <a:lnTo>
                    <a:pt x="189" y="109"/>
                  </a:lnTo>
                  <a:lnTo>
                    <a:pt x="180" y="93"/>
                  </a:lnTo>
                  <a:lnTo>
                    <a:pt x="170" y="80"/>
                  </a:lnTo>
                  <a:lnTo>
                    <a:pt x="170" y="69"/>
                  </a:lnTo>
                  <a:lnTo>
                    <a:pt x="176" y="61"/>
                  </a:lnTo>
                  <a:lnTo>
                    <a:pt x="200" y="63"/>
                  </a:lnTo>
                  <a:lnTo>
                    <a:pt x="209" y="52"/>
                  </a:lnTo>
                  <a:lnTo>
                    <a:pt x="215" y="24"/>
                  </a:lnTo>
                  <a:lnTo>
                    <a:pt x="213" y="15"/>
                  </a:lnTo>
                  <a:lnTo>
                    <a:pt x="202" y="13"/>
                  </a:lnTo>
                  <a:lnTo>
                    <a:pt x="182" y="15"/>
                  </a:lnTo>
                  <a:lnTo>
                    <a:pt x="154" y="15"/>
                  </a:lnTo>
                  <a:lnTo>
                    <a:pt x="132" y="6"/>
                  </a:lnTo>
                  <a:lnTo>
                    <a:pt x="117" y="2"/>
                  </a:lnTo>
                  <a:lnTo>
                    <a:pt x="104" y="0"/>
                  </a:lnTo>
                  <a:lnTo>
                    <a:pt x="91" y="17"/>
                  </a:lnTo>
                  <a:lnTo>
                    <a:pt x="76" y="28"/>
                  </a:lnTo>
                  <a:lnTo>
                    <a:pt x="54" y="26"/>
                  </a:lnTo>
                  <a:lnTo>
                    <a:pt x="41" y="35"/>
                  </a:lnTo>
                  <a:lnTo>
                    <a:pt x="20" y="56"/>
                  </a:lnTo>
                  <a:lnTo>
                    <a:pt x="4" y="69"/>
                  </a:lnTo>
                  <a:lnTo>
                    <a:pt x="0" y="78"/>
                  </a:lnTo>
                  <a:lnTo>
                    <a:pt x="9" y="95"/>
                  </a:lnTo>
                  <a:lnTo>
                    <a:pt x="19" y="117"/>
                  </a:lnTo>
                  <a:lnTo>
                    <a:pt x="30" y="130"/>
                  </a:lnTo>
                  <a:lnTo>
                    <a:pt x="41" y="126"/>
                  </a:lnTo>
                  <a:lnTo>
                    <a:pt x="60" y="119"/>
                  </a:lnTo>
                  <a:lnTo>
                    <a:pt x="58" y="137"/>
                  </a:lnTo>
                  <a:lnTo>
                    <a:pt x="52" y="159"/>
                  </a:lnTo>
                  <a:lnTo>
                    <a:pt x="54" y="163"/>
                  </a:lnTo>
                  <a:lnTo>
                    <a:pt x="63" y="163"/>
                  </a:lnTo>
                  <a:lnTo>
                    <a:pt x="76" y="159"/>
                  </a:lnTo>
                  <a:lnTo>
                    <a:pt x="104" y="162"/>
                  </a:lnTo>
                  <a:lnTo>
                    <a:pt x="112" y="172"/>
                  </a:lnTo>
                  <a:lnTo>
                    <a:pt x="128" y="178"/>
                  </a:lnTo>
                  <a:lnTo>
                    <a:pt x="142" y="191"/>
                  </a:lnTo>
                  <a:lnTo>
                    <a:pt x="151" y="189"/>
                  </a:lnTo>
                  <a:lnTo>
                    <a:pt x="168" y="180"/>
                  </a:lnTo>
                  <a:lnTo>
                    <a:pt x="185" y="178"/>
                  </a:lnTo>
                  <a:lnTo>
                    <a:pt x="208" y="180"/>
                  </a:lnTo>
                  <a:close/>
                </a:path>
              </a:pathLst>
            </a:custGeom>
            <a:solidFill>
              <a:schemeClr val="bg1">
                <a:lumMod val="85000"/>
              </a:schemeClr>
            </a:solidFill>
            <a:ln w="12700">
              <a:noFill/>
              <a:prstDash val="solid"/>
              <a:round/>
              <a:headEnd/>
              <a:tailEnd/>
            </a:ln>
          </p:spPr>
          <p:txBody>
            <a:bodyPr/>
            <a:lstStyle/>
            <a:p>
              <a:endParaRPr lang="de-DE"/>
            </a:p>
          </p:txBody>
        </p:sp>
        <p:sp>
          <p:nvSpPr>
            <p:cNvPr id="84" name="Freeform 81"/>
            <p:cNvSpPr>
              <a:spLocks noChangeAspect="1"/>
            </p:cNvSpPr>
            <p:nvPr/>
          </p:nvSpPr>
          <p:spPr bwMode="auto">
            <a:xfrm>
              <a:off x="3669014" y="4687814"/>
              <a:ext cx="769436" cy="329770"/>
            </a:xfrm>
            <a:custGeom>
              <a:avLst/>
              <a:gdLst>
                <a:gd name="T0" fmla="*/ 0 w 403"/>
                <a:gd name="T1" fmla="*/ 1 h 220"/>
                <a:gd name="T2" fmla="*/ 0 w 403"/>
                <a:gd name="T3" fmla="*/ 1 h 220"/>
                <a:gd name="T4" fmla="*/ 0 w 403"/>
                <a:gd name="T5" fmla="*/ 1 h 220"/>
                <a:gd name="T6" fmla="*/ 0 w 403"/>
                <a:gd name="T7" fmla="*/ 0 h 220"/>
                <a:gd name="T8" fmla="*/ 0 w 403"/>
                <a:gd name="T9" fmla="*/ 0 h 220"/>
                <a:gd name="T10" fmla="*/ 0 w 403"/>
                <a:gd name="T11" fmla="*/ 0 h 220"/>
                <a:gd name="T12" fmla="*/ 0 w 403"/>
                <a:gd name="T13" fmla="*/ 0 h 220"/>
                <a:gd name="T14" fmla="*/ 0 w 403"/>
                <a:gd name="T15" fmla="*/ 0 h 220"/>
                <a:gd name="T16" fmla="*/ 0 w 403"/>
                <a:gd name="T17" fmla="*/ 0 h 220"/>
                <a:gd name="T18" fmla="*/ 0 w 403"/>
                <a:gd name="T19" fmla="*/ 0 h 220"/>
                <a:gd name="T20" fmla="*/ 0 w 403"/>
                <a:gd name="T21" fmla="*/ 0 h 220"/>
                <a:gd name="T22" fmla="*/ 0 w 403"/>
                <a:gd name="T23" fmla="*/ 0 h 220"/>
                <a:gd name="T24" fmla="*/ 0 w 403"/>
                <a:gd name="T25" fmla="*/ 0 h 220"/>
                <a:gd name="T26" fmla="*/ 0 w 403"/>
                <a:gd name="T27" fmla="*/ 0 h 220"/>
                <a:gd name="T28" fmla="*/ 0 w 403"/>
                <a:gd name="T29" fmla="*/ 0 h 220"/>
                <a:gd name="T30" fmla="*/ 1 w 403"/>
                <a:gd name="T31" fmla="*/ 0 h 220"/>
                <a:gd name="T32" fmla="*/ 1 w 403"/>
                <a:gd name="T33" fmla="*/ 0 h 220"/>
                <a:gd name="T34" fmla="*/ 1 w 403"/>
                <a:gd name="T35" fmla="*/ 0 h 220"/>
                <a:gd name="T36" fmla="*/ 1 w 403"/>
                <a:gd name="T37" fmla="*/ 0 h 220"/>
                <a:gd name="T38" fmla="*/ 1 w 403"/>
                <a:gd name="T39" fmla="*/ 0 h 220"/>
                <a:gd name="T40" fmla="*/ 1 w 403"/>
                <a:gd name="T41" fmla="*/ 0 h 220"/>
                <a:gd name="T42" fmla="*/ 1 w 403"/>
                <a:gd name="T43" fmla="*/ 0 h 220"/>
                <a:gd name="T44" fmla="*/ 1 w 403"/>
                <a:gd name="T45" fmla="*/ 0 h 220"/>
                <a:gd name="T46" fmla="*/ 1 w 403"/>
                <a:gd name="T47" fmla="*/ 0 h 220"/>
                <a:gd name="T48" fmla="*/ 1 w 403"/>
                <a:gd name="T49" fmla="*/ 0 h 220"/>
                <a:gd name="T50" fmla="*/ 1 w 403"/>
                <a:gd name="T51" fmla="*/ 0 h 220"/>
                <a:gd name="T52" fmla="*/ 1 w 403"/>
                <a:gd name="T53" fmla="*/ 0 h 220"/>
                <a:gd name="T54" fmla="*/ 1 w 403"/>
                <a:gd name="T55" fmla="*/ 0 h 220"/>
                <a:gd name="T56" fmla="*/ 1 w 403"/>
                <a:gd name="T57" fmla="*/ 0 h 220"/>
                <a:gd name="T58" fmla="*/ 2 w 403"/>
                <a:gd name="T59" fmla="*/ 0 h 220"/>
                <a:gd name="T60" fmla="*/ 2 w 403"/>
                <a:gd name="T61" fmla="*/ 0 h 220"/>
                <a:gd name="T62" fmla="*/ 2 w 403"/>
                <a:gd name="T63" fmla="*/ 0 h 220"/>
                <a:gd name="T64" fmla="*/ 2 w 403"/>
                <a:gd name="T65" fmla="*/ 1 h 220"/>
                <a:gd name="T66" fmla="*/ 1 w 403"/>
                <a:gd name="T67" fmla="*/ 1 h 220"/>
                <a:gd name="T68" fmla="*/ 1 w 403"/>
                <a:gd name="T69" fmla="*/ 1 h 220"/>
                <a:gd name="T70" fmla="*/ 1 w 403"/>
                <a:gd name="T71" fmla="*/ 1 h 220"/>
                <a:gd name="T72" fmla="*/ 1 w 403"/>
                <a:gd name="T73" fmla="*/ 1 h 220"/>
                <a:gd name="T74" fmla="*/ 1 w 403"/>
                <a:gd name="T75" fmla="*/ 1 h 220"/>
                <a:gd name="T76" fmla="*/ 1 w 403"/>
                <a:gd name="T77" fmla="*/ 1 h 220"/>
                <a:gd name="T78" fmla="*/ 1 w 403"/>
                <a:gd name="T79" fmla="*/ 1 h 220"/>
                <a:gd name="T80" fmla="*/ 1 w 403"/>
                <a:gd name="T81" fmla="*/ 1 h 220"/>
                <a:gd name="T82" fmla="*/ 0 w 403"/>
                <a:gd name="T83" fmla="*/ 1 h 220"/>
                <a:gd name="T84" fmla="*/ 0 w 403"/>
                <a:gd name="T85" fmla="*/ 1 h 220"/>
                <a:gd name="T86" fmla="*/ 0 w 403"/>
                <a:gd name="T87" fmla="*/ 1 h 220"/>
                <a:gd name="T88" fmla="*/ 0 w 403"/>
                <a:gd name="T89" fmla="*/ 1 h 220"/>
                <a:gd name="T90" fmla="*/ 0 w 403"/>
                <a:gd name="T91" fmla="*/ 1 h 220"/>
                <a:gd name="T92" fmla="*/ 0 w 403"/>
                <a:gd name="T93" fmla="*/ 1 h 2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3"/>
                <a:gd name="T142" fmla="*/ 0 h 220"/>
                <a:gd name="T143" fmla="*/ 403 w 403"/>
                <a:gd name="T144" fmla="*/ 220 h 2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3" h="220">
                  <a:moveTo>
                    <a:pt x="99" y="211"/>
                  </a:moveTo>
                  <a:lnTo>
                    <a:pt x="96" y="199"/>
                  </a:lnTo>
                  <a:lnTo>
                    <a:pt x="83" y="192"/>
                  </a:lnTo>
                  <a:lnTo>
                    <a:pt x="36" y="149"/>
                  </a:lnTo>
                  <a:lnTo>
                    <a:pt x="33" y="126"/>
                  </a:lnTo>
                  <a:lnTo>
                    <a:pt x="12" y="123"/>
                  </a:lnTo>
                  <a:lnTo>
                    <a:pt x="13" y="102"/>
                  </a:lnTo>
                  <a:lnTo>
                    <a:pt x="6" y="82"/>
                  </a:lnTo>
                  <a:lnTo>
                    <a:pt x="0" y="71"/>
                  </a:lnTo>
                  <a:lnTo>
                    <a:pt x="4" y="59"/>
                  </a:lnTo>
                  <a:lnTo>
                    <a:pt x="19" y="59"/>
                  </a:lnTo>
                  <a:lnTo>
                    <a:pt x="45" y="53"/>
                  </a:lnTo>
                  <a:lnTo>
                    <a:pt x="126" y="11"/>
                  </a:lnTo>
                  <a:lnTo>
                    <a:pt x="143" y="0"/>
                  </a:lnTo>
                  <a:lnTo>
                    <a:pt x="154" y="13"/>
                  </a:lnTo>
                  <a:lnTo>
                    <a:pt x="171" y="6"/>
                  </a:lnTo>
                  <a:lnTo>
                    <a:pt x="187" y="7"/>
                  </a:lnTo>
                  <a:lnTo>
                    <a:pt x="197" y="14"/>
                  </a:lnTo>
                  <a:lnTo>
                    <a:pt x="197" y="33"/>
                  </a:lnTo>
                  <a:lnTo>
                    <a:pt x="227" y="52"/>
                  </a:lnTo>
                  <a:lnTo>
                    <a:pt x="229" y="65"/>
                  </a:lnTo>
                  <a:lnTo>
                    <a:pt x="240" y="80"/>
                  </a:lnTo>
                  <a:lnTo>
                    <a:pt x="248" y="86"/>
                  </a:lnTo>
                  <a:lnTo>
                    <a:pt x="253" y="80"/>
                  </a:lnTo>
                  <a:lnTo>
                    <a:pt x="274" y="69"/>
                  </a:lnTo>
                  <a:lnTo>
                    <a:pt x="283" y="71"/>
                  </a:lnTo>
                  <a:lnTo>
                    <a:pt x="309" y="100"/>
                  </a:lnTo>
                  <a:lnTo>
                    <a:pt x="315" y="99"/>
                  </a:lnTo>
                  <a:lnTo>
                    <a:pt x="342" y="115"/>
                  </a:lnTo>
                  <a:lnTo>
                    <a:pt x="382" y="113"/>
                  </a:lnTo>
                  <a:lnTo>
                    <a:pt x="403" y="126"/>
                  </a:lnTo>
                  <a:lnTo>
                    <a:pt x="359" y="151"/>
                  </a:lnTo>
                  <a:lnTo>
                    <a:pt x="357" y="181"/>
                  </a:lnTo>
                  <a:lnTo>
                    <a:pt x="330" y="206"/>
                  </a:lnTo>
                  <a:lnTo>
                    <a:pt x="301" y="205"/>
                  </a:lnTo>
                  <a:lnTo>
                    <a:pt x="285" y="212"/>
                  </a:lnTo>
                  <a:lnTo>
                    <a:pt x="265" y="220"/>
                  </a:lnTo>
                  <a:lnTo>
                    <a:pt x="240" y="204"/>
                  </a:lnTo>
                  <a:lnTo>
                    <a:pt x="224" y="212"/>
                  </a:lnTo>
                  <a:lnTo>
                    <a:pt x="209" y="215"/>
                  </a:lnTo>
                  <a:lnTo>
                    <a:pt x="197" y="196"/>
                  </a:lnTo>
                  <a:lnTo>
                    <a:pt x="162" y="197"/>
                  </a:lnTo>
                  <a:lnTo>
                    <a:pt x="151" y="205"/>
                  </a:lnTo>
                  <a:lnTo>
                    <a:pt x="143" y="213"/>
                  </a:lnTo>
                  <a:lnTo>
                    <a:pt x="128" y="213"/>
                  </a:lnTo>
                  <a:lnTo>
                    <a:pt x="112" y="216"/>
                  </a:lnTo>
                  <a:lnTo>
                    <a:pt x="99" y="211"/>
                  </a:lnTo>
                  <a:close/>
                </a:path>
              </a:pathLst>
            </a:custGeom>
            <a:solidFill>
              <a:schemeClr val="bg1">
                <a:lumMod val="85000"/>
              </a:schemeClr>
            </a:solidFill>
            <a:ln w="12700">
              <a:noFill/>
              <a:prstDash val="solid"/>
              <a:round/>
              <a:headEnd/>
              <a:tailEnd/>
            </a:ln>
          </p:spPr>
          <p:txBody>
            <a:bodyPr/>
            <a:lstStyle/>
            <a:p>
              <a:endParaRPr lang="de-DE"/>
            </a:p>
          </p:txBody>
        </p:sp>
        <p:sp>
          <p:nvSpPr>
            <p:cNvPr id="85" name="Freeform 82"/>
            <p:cNvSpPr>
              <a:spLocks noChangeAspect="1"/>
            </p:cNvSpPr>
            <p:nvPr/>
          </p:nvSpPr>
          <p:spPr bwMode="auto">
            <a:xfrm>
              <a:off x="3746776" y="5297889"/>
              <a:ext cx="695767" cy="586991"/>
            </a:xfrm>
            <a:custGeom>
              <a:avLst/>
              <a:gdLst>
                <a:gd name="T0" fmla="*/ 1 w 273"/>
                <a:gd name="T1" fmla="*/ 1 h 320"/>
                <a:gd name="T2" fmla="*/ 1 w 273"/>
                <a:gd name="T3" fmla="*/ 2 h 320"/>
                <a:gd name="T4" fmla="*/ 1 w 273"/>
                <a:gd name="T5" fmla="*/ 2 h 320"/>
                <a:gd name="T6" fmla="*/ 1 w 273"/>
                <a:gd name="T7" fmla="*/ 1 h 320"/>
                <a:gd name="T8" fmla="*/ 2 w 273"/>
                <a:gd name="T9" fmla="*/ 2 h 320"/>
                <a:gd name="T10" fmla="*/ 2 w 273"/>
                <a:gd name="T11" fmla="*/ 2 h 320"/>
                <a:gd name="T12" fmla="*/ 2 w 273"/>
                <a:gd name="T13" fmla="*/ 2 h 320"/>
                <a:gd name="T14" fmla="*/ 3 w 273"/>
                <a:gd name="T15" fmla="*/ 2 h 320"/>
                <a:gd name="T16" fmla="*/ 2 w 273"/>
                <a:gd name="T17" fmla="*/ 3 h 320"/>
                <a:gd name="T18" fmla="*/ 4 w 273"/>
                <a:gd name="T19" fmla="*/ 3 h 320"/>
                <a:gd name="T20" fmla="*/ 5 w 273"/>
                <a:gd name="T21" fmla="*/ 4 h 320"/>
                <a:gd name="T22" fmla="*/ 6 w 273"/>
                <a:gd name="T23" fmla="*/ 4 h 320"/>
                <a:gd name="T24" fmla="*/ 7 w 273"/>
                <a:gd name="T25" fmla="*/ 4 h 320"/>
                <a:gd name="T26" fmla="*/ 7 w 273"/>
                <a:gd name="T27" fmla="*/ 4 h 320"/>
                <a:gd name="T28" fmla="*/ 9 w 273"/>
                <a:gd name="T29" fmla="*/ 5 h 320"/>
                <a:gd name="T30" fmla="*/ 8 w 273"/>
                <a:gd name="T31" fmla="*/ 4 h 320"/>
                <a:gd name="T32" fmla="*/ 8 w 273"/>
                <a:gd name="T33" fmla="*/ 4 h 320"/>
                <a:gd name="T34" fmla="*/ 7 w 273"/>
                <a:gd name="T35" fmla="*/ 4 h 320"/>
                <a:gd name="T36" fmla="*/ 6 w 273"/>
                <a:gd name="T37" fmla="*/ 3 h 320"/>
                <a:gd name="T38" fmla="*/ 6 w 273"/>
                <a:gd name="T39" fmla="*/ 3 h 320"/>
                <a:gd name="T40" fmla="*/ 6 w 273"/>
                <a:gd name="T41" fmla="*/ 3 h 320"/>
                <a:gd name="T42" fmla="*/ 5 w 273"/>
                <a:gd name="T43" fmla="*/ 3 h 320"/>
                <a:gd name="T44" fmla="*/ 4 w 273"/>
                <a:gd name="T45" fmla="*/ 2 h 320"/>
                <a:gd name="T46" fmla="*/ 4 w 273"/>
                <a:gd name="T47" fmla="*/ 2 h 320"/>
                <a:gd name="T48" fmla="*/ 4 w 273"/>
                <a:gd name="T49" fmla="*/ 2 h 320"/>
                <a:gd name="T50" fmla="*/ 6 w 273"/>
                <a:gd name="T51" fmla="*/ 1 h 320"/>
                <a:gd name="T52" fmla="*/ 7 w 273"/>
                <a:gd name="T53" fmla="*/ 2 h 320"/>
                <a:gd name="T54" fmla="*/ 7 w 273"/>
                <a:gd name="T55" fmla="*/ 2 h 320"/>
                <a:gd name="T56" fmla="*/ 8 w 273"/>
                <a:gd name="T57" fmla="*/ 2 h 320"/>
                <a:gd name="T58" fmla="*/ 9 w 273"/>
                <a:gd name="T59" fmla="*/ 2 h 320"/>
                <a:gd name="T60" fmla="*/ 10 w 273"/>
                <a:gd name="T61" fmla="*/ 2 h 320"/>
                <a:gd name="T62" fmla="*/ 10 w 273"/>
                <a:gd name="T63" fmla="*/ 2 h 320"/>
                <a:gd name="T64" fmla="*/ 9 w 273"/>
                <a:gd name="T65" fmla="*/ 1 h 320"/>
                <a:gd name="T66" fmla="*/ 9 w 273"/>
                <a:gd name="T67" fmla="*/ 1 h 320"/>
                <a:gd name="T68" fmla="*/ 9 w 273"/>
                <a:gd name="T69" fmla="*/ 1 h 320"/>
                <a:gd name="T70" fmla="*/ 9 w 273"/>
                <a:gd name="T71" fmla="*/ 1 h 320"/>
                <a:gd name="T72" fmla="*/ 8 w 273"/>
                <a:gd name="T73" fmla="*/ 1 h 320"/>
                <a:gd name="T74" fmla="*/ 7 w 273"/>
                <a:gd name="T75" fmla="*/ 1 h 320"/>
                <a:gd name="T76" fmla="*/ 7 w 273"/>
                <a:gd name="T77" fmla="*/ 1 h 320"/>
                <a:gd name="T78" fmla="*/ 6 w 273"/>
                <a:gd name="T79" fmla="*/ 0 h 320"/>
                <a:gd name="T80" fmla="*/ 4 w 273"/>
                <a:gd name="T81" fmla="*/ 1 h 320"/>
                <a:gd name="T82" fmla="*/ 4 w 273"/>
                <a:gd name="T83" fmla="*/ 1 h 320"/>
                <a:gd name="T84" fmla="*/ 2 w 273"/>
                <a:gd name="T85" fmla="*/ 1 h 320"/>
                <a:gd name="T86" fmla="*/ 1 w 273"/>
                <a:gd name="T87" fmla="*/ 1 h 320"/>
                <a:gd name="T88" fmla="*/ 0 w 273"/>
                <a:gd name="T89" fmla="*/ 1 h 3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3"/>
                <a:gd name="T136" fmla="*/ 0 h 320"/>
                <a:gd name="T137" fmla="*/ 273 w 273"/>
                <a:gd name="T138" fmla="*/ 320 h 3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3" h="320">
                  <a:moveTo>
                    <a:pt x="0" y="65"/>
                  </a:moveTo>
                  <a:lnTo>
                    <a:pt x="5" y="83"/>
                  </a:lnTo>
                  <a:lnTo>
                    <a:pt x="11" y="97"/>
                  </a:lnTo>
                  <a:lnTo>
                    <a:pt x="17" y="106"/>
                  </a:lnTo>
                  <a:lnTo>
                    <a:pt x="23" y="107"/>
                  </a:lnTo>
                  <a:lnTo>
                    <a:pt x="31" y="102"/>
                  </a:lnTo>
                  <a:lnTo>
                    <a:pt x="35" y="93"/>
                  </a:lnTo>
                  <a:lnTo>
                    <a:pt x="42" y="80"/>
                  </a:lnTo>
                  <a:lnTo>
                    <a:pt x="52" y="88"/>
                  </a:lnTo>
                  <a:lnTo>
                    <a:pt x="62" y="90"/>
                  </a:lnTo>
                  <a:lnTo>
                    <a:pt x="68" y="95"/>
                  </a:lnTo>
                  <a:lnTo>
                    <a:pt x="67" y="110"/>
                  </a:lnTo>
                  <a:lnTo>
                    <a:pt x="67" y="119"/>
                  </a:lnTo>
                  <a:lnTo>
                    <a:pt x="77" y="136"/>
                  </a:lnTo>
                  <a:lnTo>
                    <a:pt x="88" y="149"/>
                  </a:lnTo>
                  <a:lnTo>
                    <a:pt x="86" y="154"/>
                  </a:lnTo>
                  <a:lnTo>
                    <a:pt x="74" y="154"/>
                  </a:lnTo>
                  <a:lnTo>
                    <a:pt x="80" y="162"/>
                  </a:lnTo>
                  <a:lnTo>
                    <a:pt x="117" y="208"/>
                  </a:lnTo>
                  <a:lnTo>
                    <a:pt x="121" y="211"/>
                  </a:lnTo>
                  <a:lnTo>
                    <a:pt x="132" y="211"/>
                  </a:lnTo>
                  <a:lnTo>
                    <a:pt x="141" y="214"/>
                  </a:lnTo>
                  <a:lnTo>
                    <a:pt x="158" y="222"/>
                  </a:lnTo>
                  <a:lnTo>
                    <a:pt x="172" y="236"/>
                  </a:lnTo>
                  <a:lnTo>
                    <a:pt x="175" y="243"/>
                  </a:lnTo>
                  <a:lnTo>
                    <a:pt x="180" y="255"/>
                  </a:lnTo>
                  <a:lnTo>
                    <a:pt x="185" y="254"/>
                  </a:lnTo>
                  <a:lnTo>
                    <a:pt x="188" y="254"/>
                  </a:lnTo>
                  <a:lnTo>
                    <a:pt x="200" y="259"/>
                  </a:lnTo>
                  <a:lnTo>
                    <a:pt x="239" y="320"/>
                  </a:lnTo>
                  <a:lnTo>
                    <a:pt x="209" y="293"/>
                  </a:lnTo>
                  <a:lnTo>
                    <a:pt x="218" y="264"/>
                  </a:lnTo>
                  <a:lnTo>
                    <a:pt x="213" y="254"/>
                  </a:lnTo>
                  <a:lnTo>
                    <a:pt x="218" y="245"/>
                  </a:lnTo>
                  <a:lnTo>
                    <a:pt x="215" y="236"/>
                  </a:lnTo>
                  <a:lnTo>
                    <a:pt x="204" y="223"/>
                  </a:lnTo>
                  <a:lnTo>
                    <a:pt x="185" y="199"/>
                  </a:lnTo>
                  <a:lnTo>
                    <a:pt x="172" y="188"/>
                  </a:lnTo>
                  <a:lnTo>
                    <a:pt x="167" y="184"/>
                  </a:lnTo>
                  <a:lnTo>
                    <a:pt x="161" y="185"/>
                  </a:lnTo>
                  <a:lnTo>
                    <a:pt x="151" y="176"/>
                  </a:lnTo>
                  <a:lnTo>
                    <a:pt x="149" y="176"/>
                  </a:lnTo>
                  <a:lnTo>
                    <a:pt x="144" y="171"/>
                  </a:lnTo>
                  <a:lnTo>
                    <a:pt x="141" y="160"/>
                  </a:lnTo>
                  <a:lnTo>
                    <a:pt x="138" y="149"/>
                  </a:lnTo>
                  <a:lnTo>
                    <a:pt x="127" y="134"/>
                  </a:lnTo>
                  <a:lnTo>
                    <a:pt x="104" y="109"/>
                  </a:lnTo>
                  <a:lnTo>
                    <a:pt x="103" y="102"/>
                  </a:lnTo>
                  <a:lnTo>
                    <a:pt x="104" y="99"/>
                  </a:lnTo>
                  <a:lnTo>
                    <a:pt x="116" y="97"/>
                  </a:lnTo>
                  <a:lnTo>
                    <a:pt x="147" y="107"/>
                  </a:lnTo>
                  <a:lnTo>
                    <a:pt x="167" y="83"/>
                  </a:lnTo>
                  <a:lnTo>
                    <a:pt x="185" y="98"/>
                  </a:lnTo>
                  <a:lnTo>
                    <a:pt x="191" y="99"/>
                  </a:lnTo>
                  <a:lnTo>
                    <a:pt x="195" y="106"/>
                  </a:lnTo>
                  <a:lnTo>
                    <a:pt x="201" y="99"/>
                  </a:lnTo>
                  <a:lnTo>
                    <a:pt x="212" y="99"/>
                  </a:lnTo>
                  <a:lnTo>
                    <a:pt x="222" y="101"/>
                  </a:lnTo>
                  <a:lnTo>
                    <a:pt x="236" y="93"/>
                  </a:lnTo>
                  <a:lnTo>
                    <a:pt x="250" y="99"/>
                  </a:lnTo>
                  <a:lnTo>
                    <a:pt x="258" y="107"/>
                  </a:lnTo>
                  <a:lnTo>
                    <a:pt x="268" y="110"/>
                  </a:lnTo>
                  <a:lnTo>
                    <a:pt x="269" y="102"/>
                  </a:lnTo>
                  <a:lnTo>
                    <a:pt x="273" y="90"/>
                  </a:lnTo>
                  <a:lnTo>
                    <a:pt x="268" y="84"/>
                  </a:lnTo>
                  <a:lnTo>
                    <a:pt x="259" y="74"/>
                  </a:lnTo>
                  <a:lnTo>
                    <a:pt x="258" y="63"/>
                  </a:lnTo>
                  <a:lnTo>
                    <a:pt x="258" y="56"/>
                  </a:lnTo>
                  <a:lnTo>
                    <a:pt x="259" y="47"/>
                  </a:lnTo>
                  <a:lnTo>
                    <a:pt x="247" y="44"/>
                  </a:lnTo>
                  <a:lnTo>
                    <a:pt x="241" y="42"/>
                  </a:lnTo>
                  <a:lnTo>
                    <a:pt x="235" y="47"/>
                  </a:lnTo>
                  <a:lnTo>
                    <a:pt x="227" y="53"/>
                  </a:lnTo>
                  <a:lnTo>
                    <a:pt x="221" y="53"/>
                  </a:lnTo>
                  <a:lnTo>
                    <a:pt x="209" y="41"/>
                  </a:lnTo>
                  <a:lnTo>
                    <a:pt x="200" y="35"/>
                  </a:lnTo>
                  <a:lnTo>
                    <a:pt x="190" y="37"/>
                  </a:lnTo>
                  <a:lnTo>
                    <a:pt x="182" y="27"/>
                  </a:lnTo>
                  <a:lnTo>
                    <a:pt x="159" y="2"/>
                  </a:lnTo>
                  <a:lnTo>
                    <a:pt x="149" y="0"/>
                  </a:lnTo>
                  <a:lnTo>
                    <a:pt x="134" y="21"/>
                  </a:lnTo>
                  <a:lnTo>
                    <a:pt x="118" y="19"/>
                  </a:lnTo>
                  <a:lnTo>
                    <a:pt x="111" y="27"/>
                  </a:lnTo>
                  <a:lnTo>
                    <a:pt x="109" y="37"/>
                  </a:lnTo>
                  <a:lnTo>
                    <a:pt x="80" y="71"/>
                  </a:lnTo>
                  <a:lnTo>
                    <a:pt x="60" y="65"/>
                  </a:lnTo>
                  <a:lnTo>
                    <a:pt x="41" y="60"/>
                  </a:lnTo>
                  <a:lnTo>
                    <a:pt x="31" y="65"/>
                  </a:lnTo>
                  <a:lnTo>
                    <a:pt x="18" y="71"/>
                  </a:lnTo>
                  <a:lnTo>
                    <a:pt x="0" y="65"/>
                  </a:lnTo>
                  <a:close/>
                </a:path>
              </a:pathLst>
            </a:custGeom>
            <a:solidFill>
              <a:schemeClr val="bg1">
                <a:lumMod val="85000"/>
              </a:schemeClr>
            </a:solidFill>
            <a:ln w="12700">
              <a:noFill/>
              <a:prstDash val="solid"/>
              <a:round/>
              <a:headEnd/>
              <a:tailEnd/>
            </a:ln>
          </p:spPr>
          <p:txBody>
            <a:bodyPr/>
            <a:lstStyle/>
            <a:p>
              <a:endParaRPr lang="de-DE"/>
            </a:p>
          </p:txBody>
        </p:sp>
        <p:sp>
          <p:nvSpPr>
            <p:cNvPr id="86" name="Freeform 83"/>
            <p:cNvSpPr>
              <a:spLocks noChangeAspect="1"/>
            </p:cNvSpPr>
            <p:nvPr/>
          </p:nvSpPr>
          <p:spPr bwMode="auto">
            <a:xfrm>
              <a:off x="4512119" y="6316878"/>
              <a:ext cx="114597" cy="89038"/>
            </a:xfrm>
            <a:custGeom>
              <a:avLst/>
              <a:gdLst>
                <a:gd name="T0" fmla="*/ 55 w 24"/>
                <a:gd name="T1" fmla="*/ 0 h 25"/>
                <a:gd name="T2" fmla="*/ 73 w 24"/>
                <a:gd name="T3" fmla="*/ 14 h 25"/>
                <a:gd name="T4" fmla="*/ 65 w 24"/>
                <a:gd name="T5" fmla="*/ 27 h 25"/>
                <a:gd name="T6" fmla="*/ 73 w 24"/>
                <a:gd name="T7" fmla="*/ 39 h 25"/>
                <a:gd name="T8" fmla="*/ 55 w 24"/>
                <a:gd name="T9" fmla="*/ 42 h 25"/>
                <a:gd name="T10" fmla="*/ 20 w 24"/>
                <a:gd name="T11" fmla="*/ 39 h 25"/>
                <a:gd name="T12" fmla="*/ 0 w 24"/>
                <a:gd name="T13" fmla="*/ 23 h 25"/>
                <a:gd name="T14" fmla="*/ 55 w 24"/>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5"/>
                <a:gd name="T26" fmla="*/ 24 w 24"/>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5">
                  <a:moveTo>
                    <a:pt x="18" y="0"/>
                  </a:moveTo>
                  <a:lnTo>
                    <a:pt x="24" y="7"/>
                  </a:lnTo>
                  <a:lnTo>
                    <a:pt x="22" y="16"/>
                  </a:lnTo>
                  <a:lnTo>
                    <a:pt x="24" y="23"/>
                  </a:lnTo>
                  <a:lnTo>
                    <a:pt x="18" y="25"/>
                  </a:lnTo>
                  <a:lnTo>
                    <a:pt x="7" y="23"/>
                  </a:lnTo>
                  <a:lnTo>
                    <a:pt x="0" y="14"/>
                  </a:lnTo>
                  <a:lnTo>
                    <a:pt x="18" y="0"/>
                  </a:lnTo>
                  <a:close/>
                </a:path>
              </a:pathLst>
            </a:custGeom>
            <a:solidFill>
              <a:schemeClr val="bg1">
                <a:lumMod val="85000"/>
              </a:schemeClr>
            </a:solidFill>
            <a:ln w="12700">
              <a:noFill/>
              <a:prstDash val="solid"/>
              <a:round/>
              <a:headEnd/>
              <a:tailEnd/>
            </a:ln>
          </p:spPr>
          <p:txBody>
            <a:bodyPr/>
            <a:lstStyle/>
            <a:p>
              <a:endParaRPr lang="de-DE"/>
            </a:p>
          </p:txBody>
        </p:sp>
        <p:sp>
          <p:nvSpPr>
            <p:cNvPr id="87" name="Freeform 84"/>
            <p:cNvSpPr>
              <a:spLocks noChangeAspect="1"/>
            </p:cNvSpPr>
            <p:nvPr/>
          </p:nvSpPr>
          <p:spPr bwMode="auto">
            <a:xfrm>
              <a:off x="4675829" y="6382832"/>
              <a:ext cx="347883" cy="244030"/>
            </a:xfrm>
            <a:custGeom>
              <a:avLst/>
              <a:gdLst>
                <a:gd name="T0" fmla="*/ 0 w 184"/>
                <a:gd name="T1" fmla="*/ 0 h 163"/>
                <a:gd name="T2" fmla="*/ 0 w 184"/>
                <a:gd name="T3" fmla="*/ 0 h 163"/>
                <a:gd name="T4" fmla="*/ 0 w 184"/>
                <a:gd name="T5" fmla="*/ 0 h 163"/>
                <a:gd name="T6" fmla="*/ 0 w 184"/>
                <a:gd name="T7" fmla="*/ 0 h 163"/>
                <a:gd name="T8" fmla="*/ 0 w 184"/>
                <a:gd name="T9" fmla="*/ 0 h 163"/>
                <a:gd name="T10" fmla="*/ 0 w 184"/>
                <a:gd name="T11" fmla="*/ 0 h 163"/>
                <a:gd name="T12" fmla="*/ 0 w 184"/>
                <a:gd name="T13" fmla="*/ 0 h 163"/>
                <a:gd name="T14" fmla="*/ 0 w 184"/>
                <a:gd name="T15" fmla="*/ 0 h 163"/>
                <a:gd name="T16" fmla="*/ 0 w 184"/>
                <a:gd name="T17" fmla="*/ 0 h 163"/>
                <a:gd name="T18" fmla="*/ 0 w 184"/>
                <a:gd name="T19" fmla="*/ 0 h 163"/>
                <a:gd name="T20" fmla="*/ 0 w 184"/>
                <a:gd name="T21" fmla="*/ 0 h 163"/>
                <a:gd name="T22" fmla="*/ 0 w 184"/>
                <a:gd name="T23" fmla="*/ 0 h 163"/>
                <a:gd name="T24" fmla="*/ 0 w 184"/>
                <a:gd name="T25" fmla="*/ 0 h 163"/>
                <a:gd name="T26" fmla="*/ 0 w 184"/>
                <a:gd name="T27" fmla="*/ 0 h 163"/>
                <a:gd name="T28" fmla="*/ 0 w 184"/>
                <a:gd name="T29" fmla="*/ 0 h 163"/>
                <a:gd name="T30" fmla="*/ 0 w 184"/>
                <a:gd name="T31" fmla="*/ 0 h 163"/>
                <a:gd name="T32" fmla="*/ 0 w 184"/>
                <a:gd name="T33" fmla="*/ 0 h 163"/>
                <a:gd name="T34" fmla="*/ 0 w 184"/>
                <a:gd name="T35" fmla="*/ 0 h 163"/>
                <a:gd name="T36" fmla="*/ 0 w 184"/>
                <a:gd name="T37" fmla="*/ 0 h 163"/>
                <a:gd name="T38" fmla="*/ 0 w 184"/>
                <a:gd name="T39" fmla="*/ 0 h 163"/>
                <a:gd name="T40" fmla="*/ 0 w 184"/>
                <a:gd name="T41" fmla="*/ 0 h 163"/>
                <a:gd name="T42" fmla="*/ 0 w 184"/>
                <a:gd name="T43" fmla="*/ 0 h 163"/>
                <a:gd name="T44" fmla="*/ 0 w 184"/>
                <a:gd name="T45" fmla="*/ 0 h 163"/>
                <a:gd name="T46" fmla="*/ 0 w 184"/>
                <a:gd name="T47" fmla="*/ 0 h 163"/>
                <a:gd name="T48" fmla="*/ 0 w 184"/>
                <a:gd name="T49" fmla="*/ 0 h 163"/>
                <a:gd name="T50" fmla="*/ 0 w 184"/>
                <a:gd name="T51" fmla="*/ 0 h 163"/>
                <a:gd name="T52" fmla="*/ 0 w 184"/>
                <a:gd name="T53" fmla="*/ 0 h 163"/>
                <a:gd name="T54" fmla="*/ 1 w 184"/>
                <a:gd name="T55" fmla="*/ 0 h 163"/>
                <a:gd name="T56" fmla="*/ 1 w 184"/>
                <a:gd name="T57" fmla="*/ 0 h 163"/>
                <a:gd name="T58" fmla="*/ 1 w 184"/>
                <a:gd name="T59" fmla="*/ 0 h 163"/>
                <a:gd name="T60" fmla="*/ 0 w 184"/>
                <a:gd name="T61" fmla="*/ 0 h 163"/>
                <a:gd name="T62" fmla="*/ 0 w 184"/>
                <a:gd name="T63" fmla="*/ 0 h 163"/>
                <a:gd name="T64" fmla="*/ 0 w 184"/>
                <a:gd name="T65" fmla="*/ 0 h 163"/>
                <a:gd name="T66" fmla="*/ 0 w 184"/>
                <a:gd name="T67" fmla="*/ 0 h 163"/>
                <a:gd name="T68" fmla="*/ 0 w 184"/>
                <a:gd name="T69" fmla="*/ 0 h 163"/>
                <a:gd name="T70" fmla="*/ 0 w 184"/>
                <a:gd name="T71" fmla="*/ 0 h 163"/>
                <a:gd name="T72" fmla="*/ 0 w 184"/>
                <a:gd name="T73" fmla="*/ 0 h 163"/>
                <a:gd name="T74" fmla="*/ 0 w 184"/>
                <a:gd name="T75" fmla="*/ 0 h 163"/>
                <a:gd name="T76" fmla="*/ 0 w 184"/>
                <a:gd name="T77" fmla="*/ 0 h 163"/>
                <a:gd name="T78" fmla="*/ 0 w 184"/>
                <a:gd name="T79" fmla="*/ 0 h 163"/>
                <a:gd name="T80" fmla="*/ 0 w 184"/>
                <a:gd name="T81" fmla="*/ 0 h 163"/>
                <a:gd name="T82" fmla="*/ 0 w 184"/>
                <a:gd name="T83" fmla="*/ 0 h 1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4"/>
                <a:gd name="T127" fmla="*/ 0 h 163"/>
                <a:gd name="T128" fmla="*/ 184 w 184"/>
                <a:gd name="T129" fmla="*/ 163 h 1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4" h="163">
                  <a:moveTo>
                    <a:pt x="26" y="7"/>
                  </a:moveTo>
                  <a:lnTo>
                    <a:pt x="17" y="11"/>
                  </a:lnTo>
                  <a:lnTo>
                    <a:pt x="20" y="20"/>
                  </a:lnTo>
                  <a:lnTo>
                    <a:pt x="11" y="31"/>
                  </a:lnTo>
                  <a:lnTo>
                    <a:pt x="4" y="30"/>
                  </a:lnTo>
                  <a:lnTo>
                    <a:pt x="0" y="35"/>
                  </a:lnTo>
                  <a:lnTo>
                    <a:pt x="2" y="46"/>
                  </a:lnTo>
                  <a:lnTo>
                    <a:pt x="32" y="57"/>
                  </a:lnTo>
                  <a:lnTo>
                    <a:pt x="39" y="82"/>
                  </a:lnTo>
                  <a:lnTo>
                    <a:pt x="48" y="113"/>
                  </a:lnTo>
                  <a:lnTo>
                    <a:pt x="59" y="130"/>
                  </a:lnTo>
                  <a:lnTo>
                    <a:pt x="72" y="119"/>
                  </a:lnTo>
                  <a:lnTo>
                    <a:pt x="89" y="141"/>
                  </a:lnTo>
                  <a:lnTo>
                    <a:pt x="106" y="163"/>
                  </a:lnTo>
                  <a:lnTo>
                    <a:pt x="113" y="146"/>
                  </a:lnTo>
                  <a:lnTo>
                    <a:pt x="108" y="135"/>
                  </a:lnTo>
                  <a:lnTo>
                    <a:pt x="115" y="130"/>
                  </a:lnTo>
                  <a:lnTo>
                    <a:pt x="141" y="150"/>
                  </a:lnTo>
                  <a:lnTo>
                    <a:pt x="149" y="144"/>
                  </a:lnTo>
                  <a:lnTo>
                    <a:pt x="151" y="137"/>
                  </a:lnTo>
                  <a:lnTo>
                    <a:pt x="138" y="111"/>
                  </a:lnTo>
                  <a:lnTo>
                    <a:pt x="138" y="106"/>
                  </a:lnTo>
                  <a:lnTo>
                    <a:pt x="126" y="85"/>
                  </a:lnTo>
                  <a:lnTo>
                    <a:pt x="121" y="70"/>
                  </a:lnTo>
                  <a:lnTo>
                    <a:pt x="126" y="69"/>
                  </a:lnTo>
                  <a:lnTo>
                    <a:pt x="141" y="72"/>
                  </a:lnTo>
                  <a:lnTo>
                    <a:pt x="158" y="87"/>
                  </a:lnTo>
                  <a:lnTo>
                    <a:pt x="167" y="76"/>
                  </a:lnTo>
                  <a:lnTo>
                    <a:pt x="182" y="78"/>
                  </a:lnTo>
                  <a:lnTo>
                    <a:pt x="184" y="74"/>
                  </a:lnTo>
                  <a:lnTo>
                    <a:pt x="165" y="50"/>
                  </a:lnTo>
                  <a:lnTo>
                    <a:pt x="151" y="52"/>
                  </a:lnTo>
                  <a:lnTo>
                    <a:pt x="147" y="44"/>
                  </a:lnTo>
                  <a:lnTo>
                    <a:pt x="138" y="26"/>
                  </a:lnTo>
                  <a:lnTo>
                    <a:pt x="130" y="33"/>
                  </a:lnTo>
                  <a:lnTo>
                    <a:pt x="112" y="26"/>
                  </a:lnTo>
                  <a:lnTo>
                    <a:pt x="100" y="7"/>
                  </a:lnTo>
                  <a:lnTo>
                    <a:pt x="78" y="9"/>
                  </a:lnTo>
                  <a:lnTo>
                    <a:pt x="61" y="11"/>
                  </a:lnTo>
                  <a:lnTo>
                    <a:pt x="50" y="0"/>
                  </a:lnTo>
                  <a:lnTo>
                    <a:pt x="41" y="6"/>
                  </a:lnTo>
                  <a:lnTo>
                    <a:pt x="26" y="7"/>
                  </a:lnTo>
                  <a:close/>
                </a:path>
              </a:pathLst>
            </a:custGeom>
            <a:solidFill>
              <a:schemeClr val="bg1">
                <a:lumMod val="85000"/>
              </a:schemeClr>
            </a:solidFill>
            <a:ln w="12700">
              <a:noFill/>
              <a:prstDash val="solid"/>
              <a:round/>
              <a:headEnd/>
              <a:tailEnd/>
            </a:ln>
          </p:spPr>
          <p:txBody>
            <a:bodyPr/>
            <a:lstStyle/>
            <a:p>
              <a:endParaRPr lang="de-DE"/>
            </a:p>
          </p:txBody>
        </p:sp>
        <p:sp>
          <p:nvSpPr>
            <p:cNvPr id="88" name="Freeform 85"/>
            <p:cNvSpPr>
              <a:spLocks noChangeAspect="1"/>
            </p:cNvSpPr>
            <p:nvPr/>
          </p:nvSpPr>
          <p:spPr bwMode="auto">
            <a:xfrm>
              <a:off x="4557140" y="5894772"/>
              <a:ext cx="822642" cy="570502"/>
            </a:xfrm>
            <a:custGeom>
              <a:avLst/>
              <a:gdLst>
                <a:gd name="T0" fmla="*/ 0 w 430"/>
                <a:gd name="T1" fmla="*/ 0 h 386"/>
                <a:gd name="T2" fmla="*/ 0 w 430"/>
                <a:gd name="T3" fmla="*/ 0 h 386"/>
                <a:gd name="T4" fmla="*/ 0 w 430"/>
                <a:gd name="T5" fmla="*/ 1 h 386"/>
                <a:gd name="T6" fmla="*/ 0 w 430"/>
                <a:gd name="T7" fmla="*/ 1 h 386"/>
                <a:gd name="T8" fmla="*/ 0 w 430"/>
                <a:gd name="T9" fmla="*/ 1 h 386"/>
                <a:gd name="T10" fmla="*/ 0 w 430"/>
                <a:gd name="T11" fmla="*/ 1 h 386"/>
                <a:gd name="T12" fmla="*/ 0 w 430"/>
                <a:gd name="T13" fmla="*/ 1 h 386"/>
                <a:gd name="T14" fmla="*/ 0 w 430"/>
                <a:gd name="T15" fmla="*/ 1 h 386"/>
                <a:gd name="T16" fmla="*/ 0 w 430"/>
                <a:gd name="T17" fmla="*/ 1 h 386"/>
                <a:gd name="T18" fmla="*/ 0 w 430"/>
                <a:gd name="T19" fmla="*/ 1 h 386"/>
                <a:gd name="T20" fmla="*/ 0 w 430"/>
                <a:gd name="T21" fmla="*/ 1 h 386"/>
                <a:gd name="T22" fmla="*/ 0 w 430"/>
                <a:gd name="T23" fmla="*/ 1 h 386"/>
                <a:gd name="T24" fmla="*/ 0 w 430"/>
                <a:gd name="T25" fmla="*/ 1 h 386"/>
                <a:gd name="T26" fmla="*/ 1 w 430"/>
                <a:gd name="T27" fmla="*/ 1 h 386"/>
                <a:gd name="T28" fmla="*/ 1 w 430"/>
                <a:gd name="T29" fmla="*/ 1 h 386"/>
                <a:gd name="T30" fmla="*/ 1 w 430"/>
                <a:gd name="T31" fmla="*/ 1 h 386"/>
                <a:gd name="T32" fmla="*/ 1 w 430"/>
                <a:gd name="T33" fmla="*/ 1 h 386"/>
                <a:gd name="T34" fmla="*/ 1 w 430"/>
                <a:gd name="T35" fmla="*/ 1 h 386"/>
                <a:gd name="T36" fmla="*/ 1 w 430"/>
                <a:gd name="T37" fmla="*/ 1 h 386"/>
                <a:gd name="T38" fmla="*/ 1 w 430"/>
                <a:gd name="T39" fmla="*/ 1 h 386"/>
                <a:gd name="T40" fmla="*/ 1 w 430"/>
                <a:gd name="T41" fmla="*/ 1 h 386"/>
                <a:gd name="T42" fmla="*/ 1 w 430"/>
                <a:gd name="T43" fmla="*/ 1 h 386"/>
                <a:gd name="T44" fmla="*/ 1 w 430"/>
                <a:gd name="T45" fmla="*/ 1 h 386"/>
                <a:gd name="T46" fmla="*/ 1 w 430"/>
                <a:gd name="T47" fmla="*/ 1 h 386"/>
                <a:gd name="T48" fmla="*/ 1 w 430"/>
                <a:gd name="T49" fmla="*/ 1 h 386"/>
                <a:gd name="T50" fmla="*/ 1 w 430"/>
                <a:gd name="T51" fmla="*/ 1 h 386"/>
                <a:gd name="T52" fmla="*/ 1 w 430"/>
                <a:gd name="T53" fmla="*/ 1 h 386"/>
                <a:gd name="T54" fmla="*/ 1 w 430"/>
                <a:gd name="T55" fmla="*/ 1 h 386"/>
                <a:gd name="T56" fmla="*/ 1 w 430"/>
                <a:gd name="T57" fmla="*/ 0 h 386"/>
                <a:gd name="T58" fmla="*/ 1 w 430"/>
                <a:gd name="T59" fmla="*/ 0 h 386"/>
                <a:gd name="T60" fmla="*/ 1 w 430"/>
                <a:gd name="T61" fmla="*/ 0 h 386"/>
                <a:gd name="T62" fmla="*/ 1 w 430"/>
                <a:gd name="T63" fmla="*/ 0 h 386"/>
                <a:gd name="T64" fmla="*/ 1 w 430"/>
                <a:gd name="T65" fmla="*/ 0 h 386"/>
                <a:gd name="T66" fmla="*/ 1 w 430"/>
                <a:gd name="T67" fmla="*/ 0 h 386"/>
                <a:gd name="T68" fmla="*/ 1 w 430"/>
                <a:gd name="T69" fmla="*/ 0 h 386"/>
                <a:gd name="T70" fmla="*/ 1 w 430"/>
                <a:gd name="T71" fmla="*/ 0 h 386"/>
                <a:gd name="T72" fmla="*/ 1 w 430"/>
                <a:gd name="T73" fmla="*/ 0 h 386"/>
                <a:gd name="T74" fmla="*/ 1 w 430"/>
                <a:gd name="T75" fmla="*/ 0 h 386"/>
                <a:gd name="T76" fmla="*/ 1 w 430"/>
                <a:gd name="T77" fmla="*/ 0 h 386"/>
                <a:gd name="T78" fmla="*/ 1 w 430"/>
                <a:gd name="T79" fmla="*/ 0 h 386"/>
                <a:gd name="T80" fmla="*/ 1 w 430"/>
                <a:gd name="T81" fmla="*/ 0 h 386"/>
                <a:gd name="T82" fmla="*/ 1 w 430"/>
                <a:gd name="T83" fmla="*/ 0 h 386"/>
                <a:gd name="T84" fmla="*/ 1 w 430"/>
                <a:gd name="T85" fmla="*/ 0 h 386"/>
                <a:gd name="T86" fmla="*/ 2 w 430"/>
                <a:gd name="T87" fmla="*/ 0 h 386"/>
                <a:gd name="T88" fmla="*/ 2 w 430"/>
                <a:gd name="T89" fmla="*/ 0 h 386"/>
                <a:gd name="T90" fmla="*/ 2 w 430"/>
                <a:gd name="T91" fmla="*/ 0 h 386"/>
                <a:gd name="T92" fmla="*/ 2 w 430"/>
                <a:gd name="T93" fmla="*/ 0 h 386"/>
                <a:gd name="T94" fmla="*/ 2 w 430"/>
                <a:gd name="T95" fmla="*/ 0 h 386"/>
                <a:gd name="T96" fmla="*/ 2 w 430"/>
                <a:gd name="T97" fmla="*/ 0 h 386"/>
                <a:gd name="T98" fmla="*/ 2 w 430"/>
                <a:gd name="T99" fmla="*/ 0 h 386"/>
                <a:gd name="T100" fmla="*/ 2 w 430"/>
                <a:gd name="T101" fmla="*/ 0 h 386"/>
                <a:gd name="T102" fmla="*/ 2 w 430"/>
                <a:gd name="T103" fmla="*/ 0 h 386"/>
                <a:gd name="T104" fmla="*/ 1 w 430"/>
                <a:gd name="T105" fmla="*/ 0 h 386"/>
                <a:gd name="T106" fmla="*/ 1 w 430"/>
                <a:gd name="T107" fmla="*/ 0 h 386"/>
                <a:gd name="T108" fmla="*/ 1 w 430"/>
                <a:gd name="T109" fmla="*/ 0 h 386"/>
                <a:gd name="T110" fmla="*/ 1 w 430"/>
                <a:gd name="T111" fmla="*/ 0 h 386"/>
                <a:gd name="T112" fmla="*/ 1 w 430"/>
                <a:gd name="T113" fmla="*/ 0 h 386"/>
                <a:gd name="T114" fmla="*/ 1 w 430"/>
                <a:gd name="T115" fmla="*/ 0 h 386"/>
                <a:gd name="T116" fmla="*/ 0 w 430"/>
                <a:gd name="T117" fmla="*/ 0 h 386"/>
                <a:gd name="T118" fmla="*/ 0 w 430"/>
                <a:gd name="T119" fmla="*/ 0 h 386"/>
                <a:gd name="T120" fmla="*/ 0 w 430"/>
                <a:gd name="T121" fmla="*/ 0 h 3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0"/>
                <a:gd name="T184" fmla="*/ 0 h 386"/>
                <a:gd name="T185" fmla="*/ 430 w 430"/>
                <a:gd name="T186" fmla="*/ 386 h 3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0" h="386">
                  <a:moveTo>
                    <a:pt x="87" y="95"/>
                  </a:moveTo>
                  <a:lnTo>
                    <a:pt x="78" y="102"/>
                  </a:lnTo>
                  <a:lnTo>
                    <a:pt x="68" y="135"/>
                  </a:lnTo>
                  <a:lnTo>
                    <a:pt x="55" y="167"/>
                  </a:lnTo>
                  <a:lnTo>
                    <a:pt x="50" y="171"/>
                  </a:lnTo>
                  <a:lnTo>
                    <a:pt x="44" y="182"/>
                  </a:lnTo>
                  <a:lnTo>
                    <a:pt x="37" y="193"/>
                  </a:lnTo>
                  <a:lnTo>
                    <a:pt x="24" y="200"/>
                  </a:lnTo>
                  <a:lnTo>
                    <a:pt x="13" y="204"/>
                  </a:lnTo>
                  <a:lnTo>
                    <a:pt x="0" y="204"/>
                  </a:lnTo>
                  <a:lnTo>
                    <a:pt x="17" y="241"/>
                  </a:lnTo>
                  <a:lnTo>
                    <a:pt x="31" y="260"/>
                  </a:lnTo>
                  <a:lnTo>
                    <a:pt x="44" y="260"/>
                  </a:lnTo>
                  <a:lnTo>
                    <a:pt x="57" y="260"/>
                  </a:lnTo>
                  <a:lnTo>
                    <a:pt x="61" y="269"/>
                  </a:lnTo>
                  <a:lnTo>
                    <a:pt x="48" y="278"/>
                  </a:lnTo>
                  <a:lnTo>
                    <a:pt x="48" y="290"/>
                  </a:lnTo>
                  <a:lnTo>
                    <a:pt x="57" y="308"/>
                  </a:lnTo>
                  <a:lnTo>
                    <a:pt x="68" y="323"/>
                  </a:lnTo>
                  <a:lnTo>
                    <a:pt x="76" y="330"/>
                  </a:lnTo>
                  <a:lnTo>
                    <a:pt x="80" y="319"/>
                  </a:lnTo>
                  <a:lnTo>
                    <a:pt x="91" y="317"/>
                  </a:lnTo>
                  <a:lnTo>
                    <a:pt x="104" y="328"/>
                  </a:lnTo>
                  <a:lnTo>
                    <a:pt x="107" y="319"/>
                  </a:lnTo>
                  <a:lnTo>
                    <a:pt x="128" y="321"/>
                  </a:lnTo>
                  <a:lnTo>
                    <a:pt x="159" y="325"/>
                  </a:lnTo>
                  <a:lnTo>
                    <a:pt x="181" y="332"/>
                  </a:lnTo>
                  <a:lnTo>
                    <a:pt x="190" y="341"/>
                  </a:lnTo>
                  <a:lnTo>
                    <a:pt x="200" y="354"/>
                  </a:lnTo>
                  <a:lnTo>
                    <a:pt x="207" y="362"/>
                  </a:lnTo>
                  <a:lnTo>
                    <a:pt x="216" y="354"/>
                  </a:lnTo>
                  <a:lnTo>
                    <a:pt x="229" y="353"/>
                  </a:lnTo>
                  <a:lnTo>
                    <a:pt x="248" y="366"/>
                  </a:lnTo>
                  <a:lnTo>
                    <a:pt x="271" y="386"/>
                  </a:lnTo>
                  <a:lnTo>
                    <a:pt x="277" y="382"/>
                  </a:lnTo>
                  <a:lnTo>
                    <a:pt x="278" y="367"/>
                  </a:lnTo>
                  <a:lnTo>
                    <a:pt x="278" y="351"/>
                  </a:lnTo>
                  <a:lnTo>
                    <a:pt x="277" y="336"/>
                  </a:lnTo>
                  <a:lnTo>
                    <a:pt x="266" y="319"/>
                  </a:lnTo>
                  <a:lnTo>
                    <a:pt x="259" y="323"/>
                  </a:lnTo>
                  <a:lnTo>
                    <a:pt x="242" y="315"/>
                  </a:lnTo>
                  <a:lnTo>
                    <a:pt x="215" y="295"/>
                  </a:lnTo>
                  <a:lnTo>
                    <a:pt x="207" y="288"/>
                  </a:lnTo>
                  <a:lnTo>
                    <a:pt x="189" y="286"/>
                  </a:lnTo>
                  <a:lnTo>
                    <a:pt x="179" y="280"/>
                  </a:lnTo>
                  <a:lnTo>
                    <a:pt x="179" y="273"/>
                  </a:lnTo>
                  <a:lnTo>
                    <a:pt x="190" y="262"/>
                  </a:lnTo>
                  <a:lnTo>
                    <a:pt x="194" y="258"/>
                  </a:lnTo>
                  <a:lnTo>
                    <a:pt x="187" y="249"/>
                  </a:lnTo>
                  <a:lnTo>
                    <a:pt x="183" y="236"/>
                  </a:lnTo>
                  <a:lnTo>
                    <a:pt x="187" y="230"/>
                  </a:lnTo>
                  <a:lnTo>
                    <a:pt x="202" y="245"/>
                  </a:lnTo>
                  <a:lnTo>
                    <a:pt x="215" y="251"/>
                  </a:lnTo>
                  <a:lnTo>
                    <a:pt x="215" y="238"/>
                  </a:lnTo>
                  <a:lnTo>
                    <a:pt x="207" y="223"/>
                  </a:lnTo>
                  <a:lnTo>
                    <a:pt x="190" y="202"/>
                  </a:lnTo>
                  <a:lnTo>
                    <a:pt x="172" y="174"/>
                  </a:lnTo>
                  <a:lnTo>
                    <a:pt x="170" y="160"/>
                  </a:lnTo>
                  <a:lnTo>
                    <a:pt x="168" y="147"/>
                  </a:lnTo>
                  <a:lnTo>
                    <a:pt x="165" y="134"/>
                  </a:lnTo>
                  <a:lnTo>
                    <a:pt x="163" y="121"/>
                  </a:lnTo>
                  <a:lnTo>
                    <a:pt x="176" y="117"/>
                  </a:lnTo>
                  <a:lnTo>
                    <a:pt x="174" y="126"/>
                  </a:lnTo>
                  <a:lnTo>
                    <a:pt x="185" y="139"/>
                  </a:lnTo>
                  <a:lnTo>
                    <a:pt x="192" y="139"/>
                  </a:lnTo>
                  <a:lnTo>
                    <a:pt x="190" y="147"/>
                  </a:lnTo>
                  <a:lnTo>
                    <a:pt x="226" y="182"/>
                  </a:lnTo>
                  <a:lnTo>
                    <a:pt x="227" y="176"/>
                  </a:lnTo>
                  <a:lnTo>
                    <a:pt x="220" y="160"/>
                  </a:lnTo>
                  <a:lnTo>
                    <a:pt x="231" y="156"/>
                  </a:lnTo>
                  <a:lnTo>
                    <a:pt x="248" y="163"/>
                  </a:lnTo>
                  <a:lnTo>
                    <a:pt x="257" y="176"/>
                  </a:lnTo>
                  <a:lnTo>
                    <a:pt x="259" y="167"/>
                  </a:lnTo>
                  <a:lnTo>
                    <a:pt x="246" y="152"/>
                  </a:lnTo>
                  <a:lnTo>
                    <a:pt x="248" y="145"/>
                  </a:lnTo>
                  <a:lnTo>
                    <a:pt x="257" y="141"/>
                  </a:lnTo>
                  <a:lnTo>
                    <a:pt x="282" y="152"/>
                  </a:lnTo>
                  <a:lnTo>
                    <a:pt x="288" y="148"/>
                  </a:lnTo>
                  <a:lnTo>
                    <a:pt x="286" y="137"/>
                  </a:lnTo>
                  <a:lnTo>
                    <a:pt x="275" y="130"/>
                  </a:lnTo>
                  <a:lnTo>
                    <a:pt x="257" y="122"/>
                  </a:lnTo>
                  <a:lnTo>
                    <a:pt x="246" y="113"/>
                  </a:lnTo>
                  <a:lnTo>
                    <a:pt x="244" y="106"/>
                  </a:lnTo>
                  <a:lnTo>
                    <a:pt x="248" y="98"/>
                  </a:lnTo>
                  <a:lnTo>
                    <a:pt x="273" y="95"/>
                  </a:lnTo>
                  <a:lnTo>
                    <a:pt x="299" y="87"/>
                  </a:lnTo>
                  <a:lnTo>
                    <a:pt x="317" y="89"/>
                  </a:lnTo>
                  <a:lnTo>
                    <a:pt x="350" y="82"/>
                  </a:lnTo>
                  <a:lnTo>
                    <a:pt x="356" y="78"/>
                  </a:lnTo>
                  <a:lnTo>
                    <a:pt x="378" y="87"/>
                  </a:lnTo>
                  <a:lnTo>
                    <a:pt x="397" y="97"/>
                  </a:lnTo>
                  <a:lnTo>
                    <a:pt x="406" y="76"/>
                  </a:lnTo>
                  <a:lnTo>
                    <a:pt x="423" y="54"/>
                  </a:lnTo>
                  <a:lnTo>
                    <a:pt x="428" y="48"/>
                  </a:lnTo>
                  <a:lnTo>
                    <a:pt x="430" y="9"/>
                  </a:lnTo>
                  <a:lnTo>
                    <a:pt x="428" y="6"/>
                  </a:lnTo>
                  <a:lnTo>
                    <a:pt x="419" y="0"/>
                  </a:lnTo>
                  <a:lnTo>
                    <a:pt x="408" y="0"/>
                  </a:lnTo>
                  <a:lnTo>
                    <a:pt x="402" y="6"/>
                  </a:lnTo>
                  <a:lnTo>
                    <a:pt x="402" y="20"/>
                  </a:lnTo>
                  <a:lnTo>
                    <a:pt x="404" y="32"/>
                  </a:lnTo>
                  <a:lnTo>
                    <a:pt x="389" y="35"/>
                  </a:lnTo>
                  <a:lnTo>
                    <a:pt x="378" y="43"/>
                  </a:lnTo>
                  <a:lnTo>
                    <a:pt x="371" y="45"/>
                  </a:lnTo>
                  <a:lnTo>
                    <a:pt x="347" y="39"/>
                  </a:lnTo>
                  <a:lnTo>
                    <a:pt x="338" y="33"/>
                  </a:lnTo>
                  <a:lnTo>
                    <a:pt x="325" y="41"/>
                  </a:lnTo>
                  <a:lnTo>
                    <a:pt x="306" y="20"/>
                  </a:lnTo>
                  <a:lnTo>
                    <a:pt x="286" y="35"/>
                  </a:lnTo>
                  <a:lnTo>
                    <a:pt x="271" y="45"/>
                  </a:lnTo>
                  <a:lnTo>
                    <a:pt x="255" y="52"/>
                  </a:lnTo>
                  <a:lnTo>
                    <a:pt x="231" y="56"/>
                  </a:lnTo>
                  <a:lnTo>
                    <a:pt x="215" y="61"/>
                  </a:lnTo>
                  <a:lnTo>
                    <a:pt x="202" y="61"/>
                  </a:lnTo>
                  <a:lnTo>
                    <a:pt x="196" y="63"/>
                  </a:lnTo>
                  <a:lnTo>
                    <a:pt x="183" y="78"/>
                  </a:lnTo>
                  <a:lnTo>
                    <a:pt x="172" y="78"/>
                  </a:lnTo>
                  <a:lnTo>
                    <a:pt x="153" y="82"/>
                  </a:lnTo>
                  <a:lnTo>
                    <a:pt x="135" y="80"/>
                  </a:lnTo>
                  <a:lnTo>
                    <a:pt x="126" y="97"/>
                  </a:lnTo>
                  <a:lnTo>
                    <a:pt x="111" y="98"/>
                  </a:lnTo>
                  <a:lnTo>
                    <a:pt x="98" y="97"/>
                  </a:lnTo>
                  <a:lnTo>
                    <a:pt x="87" y="95"/>
                  </a:lnTo>
                  <a:close/>
                </a:path>
              </a:pathLst>
            </a:custGeom>
            <a:solidFill>
              <a:schemeClr val="bg1">
                <a:lumMod val="85000"/>
              </a:schemeClr>
            </a:solidFill>
            <a:ln w="12700">
              <a:noFill/>
              <a:prstDash val="solid"/>
              <a:round/>
              <a:headEnd/>
              <a:tailEnd/>
            </a:ln>
          </p:spPr>
          <p:txBody>
            <a:bodyPr/>
            <a:lstStyle/>
            <a:p>
              <a:endParaRPr lang="de-DE"/>
            </a:p>
          </p:txBody>
        </p:sp>
        <p:sp>
          <p:nvSpPr>
            <p:cNvPr id="89" name="Freeform 86"/>
            <p:cNvSpPr>
              <a:spLocks noChangeAspect="1"/>
            </p:cNvSpPr>
            <p:nvPr/>
          </p:nvSpPr>
          <p:spPr bwMode="auto">
            <a:xfrm>
              <a:off x="4962321" y="6287199"/>
              <a:ext cx="208730" cy="128610"/>
            </a:xfrm>
            <a:custGeom>
              <a:avLst/>
              <a:gdLst>
                <a:gd name="T0" fmla="*/ 0 w 107"/>
                <a:gd name="T1" fmla="*/ 0 h 87"/>
                <a:gd name="T2" fmla="*/ 0 w 107"/>
                <a:gd name="T3" fmla="*/ 0 h 87"/>
                <a:gd name="T4" fmla="*/ 0 w 107"/>
                <a:gd name="T5" fmla="*/ 0 h 87"/>
                <a:gd name="T6" fmla="*/ 0 w 107"/>
                <a:gd name="T7" fmla="*/ 0 h 87"/>
                <a:gd name="T8" fmla="*/ 0 w 107"/>
                <a:gd name="T9" fmla="*/ 0 h 87"/>
                <a:gd name="T10" fmla="*/ 0 w 107"/>
                <a:gd name="T11" fmla="*/ 0 h 87"/>
                <a:gd name="T12" fmla="*/ 0 w 107"/>
                <a:gd name="T13" fmla="*/ 0 h 87"/>
                <a:gd name="T14" fmla="*/ 0 w 107"/>
                <a:gd name="T15" fmla="*/ 0 h 87"/>
                <a:gd name="T16" fmla="*/ 0 w 107"/>
                <a:gd name="T17" fmla="*/ 0 h 87"/>
                <a:gd name="T18" fmla="*/ 0 w 107"/>
                <a:gd name="T19" fmla="*/ 0 h 87"/>
                <a:gd name="T20" fmla="*/ 0 w 107"/>
                <a:gd name="T21" fmla="*/ 0 h 87"/>
                <a:gd name="T22" fmla="*/ 0 w 107"/>
                <a:gd name="T23" fmla="*/ 0 h 87"/>
                <a:gd name="T24" fmla="*/ 0 w 107"/>
                <a:gd name="T25" fmla="*/ 0 h 87"/>
                <a:gd name="T26" fmla="*/ 0 w 107"/>
                <a:gd name="T27" fmla="*/ 0 h 87"/>
                <a:gd name="T28" fmla="*/ 0 w 107"/>
                <a:gd name="T29" fmla="*/ 0 h 87"/>
                <a:gd name="T30" fmla="*/ 0 w 107"/>
                <a:gd name="T31" fmla="*/ 0 h 87"/>
                <a:gd name="T32" fmla="*/ 0 w 107"/>
                <a:gd name="T33" fmla="*/ 0 h 87"/>
                <a:gd name="T34" fmla="*/ 0 w 107"/>
                <a:gd name="T35" fmla="*/ 0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7"/>
                <a:gd name="T55" fmla="*/ 0 h 87"/>
                <a:gd name="T56" fmla="*/ 107 w 107"/>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7" h="87">
                  <a:moveTo>
                    <a:pt x="9" y="0"/>
                  </a:moveTo>
                  <a:lnTo>
                    <a:pt x="0" y="7"/>
                  </a:lnTo>
                  <a:lnTo>
                    <a:pt x="11" y="26"/>
                  </a:lnTo>
                  <a:lnTo>
                    <a:pt x="24" y="30"/>
                  </a:lnTo>
                  <a:lnTo>
                    <a:pt x="39" y="46"/>
                  </a:lnTo>
                  <a:lnTo>
                    <a:pt x="52" y="54"/>
                  </a:lnTo>
                  <a:lnTo>
                    <a:pt x="74" y="70"/>
                  </a:lnTo>
                  <a:lnTo>
                    <a:pt x="87" y="76"/>
                  </a:lnTo>
                  <a:lnTo>
                    <a:pt x="103" y="87"/>
                  </a:lnTo>
                  <a:lnTo>
                    <a:pt x="107" y="81"/>
                  </a:lnTo>
                  <a:lnTo>
                    <a:pt x="74" y="56"/>
                  </a:lnTo>
                  <a:lnTo>
                    <a:pt x="72" y="44"/>
                  </a:lnTo>
                  <a:lnTo>
                    <a:pt x="68" y="33"/>
                  </a:lnTo>
                  <a:lnTo>
                    <a:pt x="54" y="20"/>
                  </a:lnTo>
                  <a:lnTo>
                    <a:pt x="50" y="22"/>
                  </a:lnTo>
                  <a:lnTo>
                    <a:pt x="32" y="9"/>
                  </a:lnTo>
                  <a:lnTo>
                    <a:pt x="22" y="4"/>
                  </a:lnTo>
                  <a:lnTo>
                    <a:pt x="9" y="0"/>
                  </a:lnTo>
                  <a:close/>
                </a:path>
              </a:pathLst>
            </a:custGeom>
            <a:solidFill>
              <a:schemeClr val="bg1">
                <a:lumMod val="85000"/>
              </a:schemeClr>
            </a:solidFill>
            <a:ln w="12700">
              <a:noFill/>
              <a:prstDash val="solid"/>
              <a:round/>
              <a:headEnd/>
              <a:tailEnd/>
            </a:ln>
          </p:spPr>
          <p:txBody>
            <a:bodyPr/>
            <a:lstStyle/>
            <a:p>
              <a:endParaRPr lang="de-DE"/>
            </a:p>
          </p:txBody>
        </p:sp>
        <p:sp>
          <p:nvSpPr>
            <p:cNvPr id="91" name="Freeform 88"/>
            <p:cNvSpPr>
              <a:spLocks noChangeAspect="1"/>
            </p:cNvSpPr>
            <p:nvPr/>
          </p:nvSpPr>
          <p:spPr bwMode="auto">
            <a:xfrm>
              <a:off x="5138309" y="6089337"/>
              <a:ext cx="114597" cy="85740"/>
            </a:xfrm>
            <a:custGeom>
              <a:avLst/>
              <a:gdLst>
                <a:gd name="T0" fmla="*/ 19 w 30"/>
                <a:gd name="T1" fmla="*/ 0 h 28"/>
                <a:gd name="T2" fmla="*/ 7 w 30"/>
                <a:gd name="T3" fmla="*/ 0 h 28"/>
                <a:gd name="T4" fmla="*/ 2 w 30"/>
                <a:gd name="T5" fmla="*/ 6 h 28"/>
                <a:gd name="T6" fmla="*/ 0 w 30"/>
                <a:gd name="T7" fmla="*/ 8 h 28"/>
                <a:gd name="T8" fmla="*/ 0 w 30"/>
                <a:gd name="T9" fmla="*/ 16 h 28"/>
                <a:gd name="T10" fmla="*/ 7 w 30"/>
                <a:gd name="T11" fmla="*/ 17 h 28"/>
                <a:gd name="T12" fmla="*/ 17 w 30"/>
                <a:gd name="T13" fmla="*/ 10 h 28"/>
                <a:gd name="T14" fmla="*/ 19 w 30"/>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8"/>
                <a:gd name="T26" fmla="*/ 30 w 3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8">
                  <a:moveTo>
                    <a:pt x="30" y="0"/>
                  </a:moveTo>
                  <a:lnTo>
                    <a:pt x="11" y="0"/>
                  </a:lnTo>
                  <a:lnTo>
                    <a:pt x="2" y="6"/>
                  </a:lnTo>
                  <a:lnTo>
                    <a:pt x="0" y="15"/>
                  </a:lnTo>
                  <a:lnTo>
                    <a:pt x="0" y="26"/>
                  </a:lnTo>
                  <a:lnTo>
                    <a:pt x="9" y="28"/>
                  </a:lnTo>
                  <a:lnTo>
                    <a:pt x="26" y="17"/>
                  </a:lnTo>
                  <a:lnTo>
                    <a:pt x="30" y="0"/>
                  </a:lnTo>
                  <a:close/>
                </a:path>
              </a:pathLst>
            </a:custGeom>
            <a:solidFill>
              <a:schemeClr val="bg1">
                <a:lumMod val="85000"/>
              </a:schemeClr>
            </a:solidFill>
            <a:ln w="12700">
              <a:noFill/>
              <a:prstDash val="solid"/>
              <a:round/>
              <a:headEnd/>
              <a:tailEnd/>
            </a:ln>
          </p:spPr>
          <p:txBody>
            <a:bodyPr/>
            <a:lstStyle/>
            <a:p>
              <a:endParaRPr lang="de-DE"/>
            </a:p>
          </p:txBody>
        </p:sp>
        <p:sp>
          <p:nvSpPr>
            <p:cNvPr id="92" name="Freeform 89"/>
            <p:cNvSpPr>
              <a:spLocks noChangeAspect="1"/>
            </p:cNvSpPr>
            <p:nvPr/>
          </p:nvSpPr>
          <p:spPr bwMode="auto">
            <a:xfrm>
              <a:off x="5379781" y="6475168"/>
              <a:ext cx="212823" cy="95633"/>
            </a:xfrm>
            <a:custGeom>
              <a:avLst/>
              <a:gdLst>
                <a:gd name="T0" fmla="*/ 218 w 41"/>
                <a:gd name="T1" fmla="*/ 45 h 22"/>
                <a:gd name="T2" fmla="*/ 119 w 41"/>
                <a:gd name="T3" fmla="*/ 152 h 22"/>
                <a:gd name="T4" fmla="*/ 47 w 41"/>
                <a:gd name="T5" fmla="*/ 152 h 22"/>
                <a:gd name="T6" fmla="*/ 0 w 41"/>
                <a:gd name="T7" fmla="*/ 103 h 22"/>
                <a:gd name="T8" fmla="*/ 32 w 41"/>
                <a:gd name="T9" fmla="*/ 16 h 22"/>
                <a:gd name="T10" fmla="*/ 137 w 41"/>
                <a:gd name="T11" fmla="*/ 0 h 22"/>
                <a:gd name="T12" fmla="*/ 218 w 41"/>
                <a:gd name="T13" fmla="*/ 45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41" y="6"/>
                  </a:moveTo>
                  <a:lnTo>
                    <a:pt x="22" y="22"/>
                  </a:lnTo>
                  <a:lnTo>
                    <a:pt x="9" y="22"/>
                  </a:lnTo>
                  <a:lnTo>
                    <a:pt x="0" y="15"/>
                  </a:lnTo>
                  <a:lnTo>
                    <a:pt x="6" y="2"/>
                  </a:lnTo>
                  <a:lnTo>
                    <a:pt x="26" y="0"/>
                  </a:lnTo>
                  <a:lnTo>
                    <a:pt x="41" y="6"/>
                  </a:lnTo>
                  <a:close/>
                </a:path>
              </a:pathLst>
            </a:custGeom>
            <a:solidFill>
              <a:schemeClr val="bg1">
                <a:lumMod val="85000"/>
              </a:schemeClr>
            </a:solidFill>
            <a:ln w="12700">
              <a:noFill/>
              <a:prstDash val="solid"/>
              <a:round/>
              <a:headEnd/>
              <a:tailEnd/>
            </a:ln>
          </p:spPr>
          <p:txBody>
            <a:bodyPr/>
            <a:lstStyle/>
            <a:p>
              <a:endParaRPr lang="de-DE"/>
            </a:p>
          </p:txBody>
        </p:sp>
        <p:sp>
          <p:nvSpPr>
            <p:cNvPr id="93" name="Freeform 90"/>
            <p:cNvSpPr>
              <a:spLocks noChangeAspect="1"/>
            </p:cNvSpPr>
            <p:nvPr/>
          </p:nvSpPr>
          <p:spPr bwMode="auto">
            <a:xfrm>
              <a:off x="5539398" y="6564206"/>
              <a:ext cx="135061" cy="85740"/>
            </a:xfrm>
            <a:custGeom>
              <a:avLst/>
              <a:gdLst>
                <a:gd name="T0" fmla="*/ 8 w 42"/>
                <a:gd name="T1" fmla="*/ 0 h 34"/>
                <a:gd name="T2" fmla="*/ 8 w 42"/>
                <a:gd name="T3" fmla="*/ 2 h 34"/>
                <a:gd name="T4" fmla="*/ 3 w 42"/>
                <a:gd name="T5" fmla="*/ 5 h 34"/>
                <a:gd name="T6" fmla="*/ 2 w 42"/>
                <a:gd name="T7" fmla="*/ 5 h 34"/>
                <a:gd name="T8" fmla="*/ 0 w 42"/>
                <a:gd name="T9" fmla="*/ 5 h 34"/>
                <a:gd name="T10" fmla="*/ 2 w 42"/>
                <a:gd name="T11" fmla="*/ 3 h 34"/>
                <a:gd name="T12" fmla="*/ 4 w 42"/>
                <a:gd name="T13" fmla="*/ 2 h 34"/>
                <a:gd name="T14" fmla="*/ 8 w 42"/>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34"/>
                <a:gd name="T26" fmla="*/ 42 w 42"/>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34">
                  <a:moveTo>
                    <a:pt x="42" y="0"/>
                  </a:moveTo>
                  <a:lnTo>
                    <a:pt x="42" y="11"/>
                  </a:lnTo>
                  <a:lnTo>
                    <a:pt x="16" y="29"/>
                  </a:lnTo>
                  <a:lnTo>
                    <a:pt x="5" y="34"/>
                  </a:lnTo>
                  <a:lnTo>
                    <a:pt x="0" y="32"/>
                  </a:lnTo>
                  <a:lnTo>
                    <a:pt x="4" y="20"/>
                  </a:lnTo>
                  <a:lnTo>
                    <a:pt x="22" y="6"/>
                  </a:lnTo>
                  <a:lnTo>
                    <a:pt x="42" y="0"/>
                  </a:lnTo>
                  <a:close/>
                </a:path>
              </a:pathLst>
            </a:custGeom>
            <a:solidFill>
              <a:schemeClr val="bg1">
                <a:lumMod val="85000"/>
              </a:schemeClr>
            </a:solidFill>
            <a:ln w="12700">
              <a:noFill/>
              <a:prstDash val="solid"/>
              <a:round/>
              <a:headEnd/>
              <a:tailEnd/>
            </a:ln>
          </p:spPr>
          <p:txBody>
            <a:bodyPr/>
            <a:lstStyle/>
            <a:p>
              <a:endParaRPr lang="de-DE"/>
            </a:p>
          </p:txBody>
        </p:sp>
        <p:sp>
          <p:nvSpPr>
            <p:cNvPr id="94" name="Freeform 91"/>
            <p:cNvSpPr>
              <a:spLocks noChangeAspect="1"/>
            </p:cNvSpPr>
            <p:nvPr/>
          </p:nvSpPr>
          <p:spPr bwMode="auto">
            <a:xfrm>
              <a:off x="5240628" y="6171779"/>
              <a:ext cx="159617" cy="85740"/>
            </a:xfrm>
            <a:custGeom>
              <a:avLst/>
              <a:gdLst>
                <a:gd name="T0" fmla="*/ 4 w 52"/>
                <a:gd name="T1" fmla="*/ 0 h 37"/>
                <a:gd name="T2" fmla="*/ 8 w 52"/>
                <a:gd name="T3" fmla="*/ 2 h 37"/>
                <a:gd name="T4" fmla="*/ 6 w 52"/>
                <a:gd name="T5" fmla="*/ 3 h 37"/>
                <a:gd name="T6" fmla="*/ 5 w 52"/>
                <a:gd name="T7" fmla="*/ 3 h 37"/>
                <a:gd name="T8" fmla="*/ 5 w 52"/>
                <a:gd name="T9" fmla="*/ 3 h 37"/>
                <a:gd name="T10" fmla="*/ 4 w 52"/>
                <a:gd name="T11" fmla="*/ 2 h 37"/>
                <a:gd name="T12" fmla="*/ 3 w 52"/>
                <a:gd name="T13" fmla="*/ 3 h 37"/>
                <a:gd name="T14" fmla="*/ 2 w 52"/>
                <a:gd name="T15" fmla="*/ 2 h 37"/>
                <a:gd name="T16" fmla="*/ 2 w 52"/>
                <a:gd name="T17" fmla="*/ 1 h 37"/>
                <a:gd name="T18" fmla="*/ 2 w 52"/>
                <a:gd name="T19" fmla="*/ 1 h 37"/>
                <a:gd name="T20" fmla="*/ 2 w 52"/>
                <a:gd name="T21" fmla="*/ 1 h 37"/>
                <a:gd name="T22" fmla="*/ 0 w 52"/>
                <a:gd name="T23" fmla="*/ 1 h 37"/>
                <a:gd name="T24" fmla="*/ 2 w 52"/>
                <a:gd name="T25" fmla="*/ 1 h 37"/>
                <a:gd name="T26" fmla="*/ 4 w 52"/>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37"/>
                <a:gd name="T44" fmla="*/ 52 w 52"/>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37">
                  <a:moveTo>
                    <a:pt x="28" y="0"/>
                  </a:moveTo>
                  <a:lnTo>
                    <a:pt x="52" y="26"/>
                  </a:lnTo>
                  <a:lnTo>
                    <a:pt x="48" y="33"/>
                  </a:lnTo>
                  <a:lnTo>
                    <a:pt x="35" y="37"/>
                  </a:lnTo>
                  <a:lnTo>
                    <a:pt x="33" y="28"/>
                  </a:lnTo>
                  <a:lnTo>
                    <a:pt x="28" y="24"/>
                  </a:lnTo>
                  <a:lnTo>
                    <a:pt x="20" y="28"/>
                  </a:lnTo>
                  <a:lnTo>
                    <a:pt x="11" y="22"/>
                  </a:lnTo>
                  <a:lnTo>
                    <a:pt x="7" y="17"/>
                  </a:lnTo>
                  <a:lnTo>
                    <a:pt x="13" y="13"/>
                  </a:lnTo>
                  <a:lnTo>
                    <a:pt x="2" y="19"/>
                  </a:lnTo>
                  <a:lnTo>
                    <a:pt x="0" y="13"/>
                  </a:lnTo>
                  <a:lnTo>
                    <a:pt x="15" y="7"/>
                  </a:lnTo>
                  <a:lnTo>
                    <a:pt x="28" y="0"/>
                  </a:lnTo>
                  <a:close/>
                </a:path>
              </a:pathLst>
            </a:custGeom>
            <a:solidFill>
              <a:schemeClr val="bg1">
                <a:lumMod val="85000"/>
              </a:schemeClr>
            </a:solidFill>
            <a:ln w="12700">
              <a:noFill/>
              <a:prstDash val="solid"/>
              <a:round/>
              <a:headEnd/>
              <a:tailEnd/>
            </a:ln>
          </p:spPr>
          <p:txBody>
            <a:bodyPr/>
            <a:lstStyle/>
            <a:p>
              <a:endParaRPr lang="de-DE"/>
            </a:p>
          </p:txBody>
        </p:sp>
        <p:sp>
          <p:nvSpPr>
            <p:cNvPr id="95" name="Freeform 92"/>
            <p:cNvSpPr>
              <a:spLocks noChangeAspect="1"/>
            </p:cNvSpPr>
            <p:nvPr/>
          </p:nvSpPr>
          <p:spPr bwMode="auto">
            <a:xfrm>
              <a:off x="3096030" y="5696910"/>
              <a:ext cx="130968" cy="181374"/>
            </a:xfrm>
            <a:custGeom>
              <a:avLst/>
              <a:gdLst>
                <a:gd name="T0" fmla="*/ 0 w 68"/>
                <a:gd name="T1" fmla="*/ 0 h 122"/>
                <a:gd name="T2" fmla="*/ 0 w 68"/>
                <a:gd name="T3" fmla="*/ 0 h 122"/>
                <a:gd name="T4" fmla="*/ 0 w 68"/>
                <a:gd name="T5" fmla="*/ 0 h 122"/>
                <a:gd name="T6" fmla="*/ 0 w 68"/>
                <a:gd name="T7" fmla="*/ 0 h 122"/>
                <a:gd name="T8" fmla="*/ 0 w 68"/>
                <a:gd name="T9" fmla="*/ 0 h 122"/>
                <a:gd name="T10" fmla="*/ 0 w 68"/>
                <a:gd name="T11" fmla="*/ 0 h 122"/>
                <a:gd name="T12" fmla="*/ 0 w 68"/>
                <a:gd name="T13" fmla="*/ 0 h 122"/>
                <a:gd name="T14" fmla="*/ 0 w 68"/>
                <a:gd name="T15" fmla="*/ 0 h 122"/>
                <a:gd name="T16" fmla="*/ 0 w 68"/>
                <a:gd name="T17" fmla="*/ 0 h 122"/>
                <a:gd name="T18" fmla="*/ 0 w 68"/>
                <a:gd name="T19" fmla="*/ 0 h 122"/>
                <a:gd name="T20" fmla="*/ 0 w 68"/>
                <a:gd name="T21" fmla="*/ 0 h 122"/>
                <a:gd name="T22" fmla="*/ 0 w 68"/>
                <a:gd name="T23" fmla="*/ 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122"/>
                <a:gd name="T38" fmla="*/ 68 w 68"/>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122">
                  <a:moveTo>
                    <a:pt x="68" y="0"/>
                  </a:moveTo>
                  <a:lnTo>
                    <a:pt x="46" y="26"/>
                  </a:lnTo>
                  <a:lnTo>
                    <a:pt x="20" y="26"/>
                  </a:lnTo>
                  <a:lnTo>
                    <a:pt x="0" y="41"/>
                  </a:lnTo>
                  <a:lnTo>
                    <a:pt x="4" y="62"/>
                  </a:lnTo>
                  <a:lnTo>
                    <a:pt x="4" y="96"/>
                  </a:lnTo>
                  <a:lnTo>
                    <a:pt x="20" y="122"/>
                  </a:lnTo>
                  <a:lnTo>
                    <a:pt x="38" y="115"/>
                  </a:lnTo>
                  <a:lnTo>
                    <a:pt x="42" y="100"/>
                  </a:lnTo>
                  <a:lnTo>
                    <a:pt x="61" y="66"/>
                  </a:lnTo>
                  <a:lnTo>
                    <a:pt x="61" y="48"/>
                  </a:lnTo>
                  <a:lnTo>
                    <a:pt x="68" y="0"/>
                  </a:lnTo>
                  <a:close/>
                </a:path>
              </a:pathLst>
            </a:custGeom>
            <a:solidFill>
              <a:schemeClr val="bg1">
                <a:lumMod val="85000"/>
              </a:schemeClr>
            </a:solidFill>
            <a:ln w="12700">
              <a:noFill/>
              <a:prstDash val="solid"/>
              <a:round/>
              <a:headEnd/>
              <a:tailEnd/>
            </a:ln>
          </p:spPr>
          <p:txBody>
            <a:bodyPr/>
            <a:lstStyle/>
            <a:p>
              <a:endParaRPr lang="de-DE"/>
            </a:p>
          </p:txBody>
        </p:sp>
        <p:sp>
          <p:nvSpPr>
            <p:cNvPr id="96" name="Freeform 93"/>
            <p:cNvSpPr>
              <a:spLocks noChangeAspect="1"/>
            </p:cNvSpPr>
            <p:nvPr/>
          </p:nvSpPr>
          <p:spPr bwMode="auto">
            <a:xfrm>
              <a:off x="1765887" y="4526227"/>
              <a:ext cx="1461110" cy="1111325"/>
            </a:xfrm>
            <a:custGeom>
              <a:avLst/>
              <a:gdLst>
                <a:gd name="T0" fmla="*/ 0 w 764"/>
                <a:gd name="T1" fmla="*/ 0 h 746"/>
                <a:gd name="T2" fmla="*/ 0 w 764"/>
                <a:gd name="T3" fmla="*/ 0 h 746"/>
                <a:gd name="T4" fmla="*/ 0 w 764"/>
                <a:gd name="T5" fmla="*/ 1 h 746"/>
                <a:gd name="T6" fmla="*/ 0 w 764"/>
                <a:gd name="T7" fmla="*/ 1 h 746"/>
                <a:gd name="T8" fmla="*/ 0 w 764"/>
                <a:gd name="T9" fmla="*/ 1 h 746"/>
                <a:gd name="T10" fmla="*/ 0 w 764"/>
                <a:gd name="T11" fmla="*/ 1 h 746"/>
                <a:gd name="T12" fmla="*/ 0 w 764"/>
                <a:gd name="T13" fmla="*/ 2 h 746"/>
                <a:gd name="T14" fmla="*/ 0 w 764"/>
                <a:gd name="T15" fmla="*/ 2 h 746"/>
                <a:gd name="T16" fmla="*/ 0 w 764"/>
                <a:gd name="T17" fmla="*/ 2 h 746"/>
                <a:gd name="T18" fmla="*/ 0 w 764"/>
                <a:gd name="T19" fmla="*/ 2 h 746"/>
                <a:gd name="T20" fmla="*/ 0 w 764"/>
                <a:gd name="T21" fmla="*/ 2 h 746"/>
                <a:gd name="T22" fmla="*/ 0 w 764"/>
                <a:gd name="T23" fmla="*/ 2 h 746"/>
                <a:gd name="T24" fmla="*/ 0 w 764"/>
                <a:gd name="T25" fmla="*/ 3 h 746"/>
                <a:gd name="T26" fmla="*/ 1 w 764"/>
                <a:gd name="T27" fmla="*/ 3 h 746"/>
                <a:gd name="T28" fmla="*/ 1 w 764"/>
                <a:gd name="T29" fmla="*/ 3 h 746"/>
                <a:gd name="T30" fmla="*/ 2 w 764"/>
                <a:gd name="T31" fmla="*/ 3 h 746"/>
                <a:gd name="T32" fmla="*/ 2 w 764"/>
                <a:gd name="T33" fmla="*/ 3 h 746"/>
                <a:gd name="T34" fmla="*/ 2 w 764"/>
                <a:gd name="T35" fmla="*/ 3 h 746"/>
                <a:gd name="T36" fmla="*/ 3 w 764"/>
                <a:gd name="T37" fmla="*/ 3 h 746"/>
                <a:gd name="T38" fmla="*/ 3 w 764"/>
                <a:gd name="T39" fmla="*/ 3 h 746"/>
                <a:gd name="T40" fmla="*/ 3 w 764"/>
                <a:gd name="T41" fmla="*/ 3 h 746"/>
                <a:gd name="T42" fmla="*/ 3 w 764"/>
                <a:gd name="T43" fmla="*/ 2 h 746"/>
                <a:gd name="T44" fmla="*/ 3 w 764"/>
                <a:gd name="T45" fmla="*/ 2 h 746"/>
                <a:gd name="T46" fmla="*/ 3 w 764"/>
                <a:gd name="T47" fmla="*/ 2 h 746"/>
                <a:gd name="T48" fmla="*/ 3 w 764"/>
                <a:gd name="T49" fmla="*/ 2 h 746"/>
                <a:gd name="T50" fmla="*/ 3 w 764"/>
                <a:gd name="T51" fmla="*/ 2 h 746"/>
                <a:gd name="T52" fmla="*/ 3 w 764"/>
                <a:gd name="T53" fmla="*/ 2 h 746"/>
                <a:gd name="T54" fmla="*/ 3 w 764"/>
                <a:gd name="T55" fmla="*/ 2 h 746"/>
                <a:gd name="T56" fmla="*/ 3 w 764"/>
                <a:gd name="T57" fmla="*/ 1 h 746"/>
                <a:gd name="T58" fmla="*/ 3 w 764"/>
                <a:gd name="T59" fmla="*/ 1 h 746"/>
                <a:gd name="T60" fmla="*/ 3 w 764"/>
                <a:gd name="T61" fmla="*/ 1 h 746"/>
                <a:gd name="T62" fmla="*/ 4 w 764"/>
                <a:gd name="T63" fmla="*/ 1 h 746"/>
                <a:gd name="T64" fmla="*/ 3 w 764"/>
                <a:gd name="T65" fmla="*/ 1 h 746"/>
                <a:gd name="T66" fmla="*/ 3 w 764"/>
                <a:gd name="T67" fmla="*/ 1 h 746"/>
                <a:gd name="T68" fmla="*/ 3 w 764"/>
                <a:gd name="T69" fmla="*/ 0 h 746"/>
                <a:gd name="T70" fmla="*/ 3 w 764"/>
                <a:gd name="T71" fmla="*/ 0 h 746"/>
                <a:gd name="T72" fmla="*/ 3 w 764"/>
                <a:gd name="T73" fmla="*/ 0 h 746"/>
                <a:gd name="T74" fmla="*/ 2 w 764"/>
                <a:gd name="T75" fmla="*/ 0 h 746"/>
                <a:gd name="T76" fmla="*/ 2 w 764"/>
                <a:gd name="T77" fmla="*/ 0 h 746"/>
                <a:gd name="T78" fmla="*/ 2 w 764"/>
                <a:gd name="T79" fmla="*/ 0 h 746"/>
                <a:gd name="T80" fmla="*/ 1 w 764"/>
                <a:gd name="T81" fmla="*/ 0 h 746"/>
                <a:gd name="T82" fmla="*/ 1 w 764"/>
                <a:gd name="T83" fmla="*/ 0 h 746"/>
                <a:gd name="T84" fmla="*/ 1 w 764"/>
                <a:gd name="T85" fmla="*/ 0 h 746"/>
                <a:gd name="T86" fmla="*/ 1 w 764"/>
                <a:gd name="T87" fmla="*/ 0 h 746"/>
                <a:gd name="T88" fmla="*/ 1 w 764"/>
                <a:gd name="T89" fmla="*/ 0 h 746"/>
                <a:gd name="T90" fmla="*/ 1 w 764"/>
                <a:gd name="T91" fmla="*/ 0 h 746"/>
                <a:gd name="T92" fmla="*/ 1 w 764"/>
                <a:gd name="T93" fmla="*/ 0 h 746"/>
                <a:gd name="T94" fmla="*/ 0 w 764"/>
                <a:gd name="T95" fmla="*/ 0 h 746"/>
                <a:gd name="T96" fmla="*/ 0 w 764"/>
                <a:gd name="T97" fmla="*/ 0 h 746"/>
                <a:gd name="T98" fmla="*/ 0 w 764"/>
                <a:gd name="T99" fmla="*/ 0 h 7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4"/>
                <a:gd name="T151" fmla="*/ 0 h 746"/>
                <a:gd name="T152" fmla="*/ 764 w 764"/>
                <a:gd name="T153" fmla="*/ 746 h 7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4" h="746">
                  <a:moveTo>
                    <a:pt x="13" y="106"/>
                  </a:moveTo>
                  <a:lnTo>
                    <a:pt x="20" y="124"/>
                  </a:lnTo>
                  <a:lnTo>
                    <a:pt x="13" y="139"/>
                  </a:lnTo>
                  <a:lnTo>
                    <a:pt x="11" y="145"/>
                  </a:lnTo>
                  <a:lnTo>
                    <a:pt x="0" y="141"/>
                  </a:lnTo>
                  <a:lnTo>
                    <a:pt x="4" y="150"/>
                  </a:lnTo>
                  <a:lnTo>
                    <a:pt x="4" y="159"/>
                  </a:lnTo>
                  <a:lnTo>
                    <a:pt x="13" y="174"/>
                  </a:lnTo>
                  <a:lnTo>
                    <a:pt x="30" y="169"/>
                  </a:lnTo>
                  <a:lnTo>
                    <a:pt x="52" y="193"/>
                  </a:lnTo>
                  <a:lnTo>
                    <a:pt x="61" y="209"/>
                  </a:lnTo>
                  <a:lnTo>
                    <a:pt x="74" y="221"/>
                  </a:lnTo>
                  <a:lnTo>
                    <a:pt x="91" y="221"/>
                  </a:lnTo>
                  <a:lnTo>
                    <a:pt x="98" y="235"/>
                  </a:lnTo>
                  <a:lnTo>
                    <a:pt x="113" y="248"/>
                  </a:lnTo>
                  <a:lnTo>
                    <a:pt x="122" y="250"/>
                  </a:lnTo>
                  <a:lnTo>
                    <a:pt x="124" y="256"/>
                  </a:lnTo>
                  <a:lnTo>
                    <a:pt x="119" y="268"/>
                  </a:lnTo>
                  <a:lnTo>
                    <a:pt x="119" y="279"/>
                  </a:lnTo>
                  <a:lnTo>
                    <a:pt x="117" y="290"/>
                  </a:lnTo>
                  <a:lnTo>
                    <a:pt x="113" y="309"/>
                  </a:lnTo>
                  <a:lnTo>
                    <a:pt x="128" y="327"/>
                  </a:lnTo>
                  <a:lnTo>
                    <a:pt x="145" y="340"/>
                  </a:lnTo>
                  <a:lnTo>
                    <a:pt x="145" y="349"/>
                  </a:lnTo>
                  <a:lnTo>
                    <a:pt x="143" y="381"/>
                  </a:lnTo>
                  <a:lnTo>
                    <a:pt x="139" y="407"/>
                  </a:lnTo>
                  <a:lnTo>
                    <a:pt x="143" y="418"/>
                  </a:lnTo>
                  <a:lnTo>
                    <a:pt x="158" y="429"/>
                  </a:lnTo>
                  <a:lnTo>
                    <a:pt x="158" y="451"/>
                  </a:lnTo>
                  <a:lnTo>
                    <a:pt x="158" y="466"/>
                  </a:lnTo>
                  <a:lnTo>
                    <a:pt x="141" y="444"/>
                  </a:lnTo>
                  <a:lnTo>
                    <a:pt x="132" y="429"/>
                  </a:lnTo>
                  <a:lnTo>
                    <a:pt x="126" y="433"/>
                  </a:lnTo>
                  <a:lnTo>
                    <a:pt x="130" y="444"/>
                  </a:lnTo>
                  <a:lnTo>
                    <a:pt x="124" y="457"/>
                  </a:lnTo>
                  <a:lnTo>
                    <a:pt x="115" y="470"/>
                  </a:lnTo>
                  <a:lnTo>
                    <a:pt x="109" y="479"/>
                  </a:lnTo>
                  <a:lnTo>
                    <a:pt x="117" y="488"/>
                  </a:lnTo>
                  <a:lnTo>
                    <a:pt x="111" y="498"/>
                  </a:lnTo>
                  <a:lnTo>
                    <a:pt x="98" y="511"/>
                  </a:lnTo>
                  <a:lnTo>
                    <a:pt x="96" y="522"/>
                  </a:lnTo>
                  <a:lnTo>
                    <a:pt x="89" y="535"/>
                  </a:lnTo>
                  <a:lnTo>
                    <a:pt x="69" y="559"/>
                  </a:lnTo>
                  <a:lnTo>
                    <a:pt x="57" y="583"/>
                  </a:lnTo>
                  <a:lnTo>
                    <a:pt x="57" y="587"/>
                  </a:lnTo>
                  <a:lnTo>
                    <a:pt x="63" y="594"/>
                  </a:lnTo>
                  <a:lnTo>
                    <a:pt x="56" y="605"/>
                  </a:lnTo>
                  <a:lnTo>
                    <a:pt x="59" y="618"/>
                  </a:lnTo>
                  <a:lnTo>
                    <a:pt x="70" y="635"/>
                  </a:lnTo>
                  <a:lnTo>
                    <a:pt x="117" y="661"/>
                  </a:lnTo>
                  <a:lnTo>
                    <a:pt x="150" y="689"/>
                  </a:lnTo>
                  <a:lnTo>
                    <a:pt x="161" y="685"/>
                  </a:lnTo>
                  <a:lnTo>
                    <a:pt x="178" y="679"/>
                  </a:lnTo>
                  <a:lnTo>
                    <a:pt x="236" y="703"/>
                  </a:lnTo>
                  <a:lnTo>
                    <a:pt x="244" y="711"/>
                  </a:lnTo>
                  <a:lnTo>
                    <a:pt x="249" y="726"/>
                  </a:lnTo>
                  <a:lnTo>
                    <a:pt x="259" y="731"/>
                  </a:lnTo>
                  <a:lnTo>
                    <a:pt x="272" y="733"/>
                  </a:lnTo>
                  <a:lnTo>
                    <a:pt x="292" y="744"/>
                  </a:lnTo>
                  <a:lnTo>
                    <a:pt x="325" y="746"/>
                  </a:lnTo>
                  <a:lnTo>
                    <a:pt x="335" y="733"/>
                  </a:lnTo>
                  <a:lnTo>
                    <a:pt x="338" y="718"/>
                  </a:lnTo>
                  <a:lnTo>
                    <a:pt x="338" y="702"/>
                  </a:lnTo>
                  <a:lnTo>
                    <a:pt x="353" y="689"/>
                  </a:lnTo>
                  <a:lnTo>
                    <a:pt x="381" y="674"/>
                  </a:lnTo>
                  <a:lnTo>
                    <a:pt x="394" y="672"/>
                  </a:lnTo>
                  <a:lnTo>
                    <a:pt x="409" y="664"/>
                  </a:lnTo>
                  <a:lnTo>
                    <a:pt x="422" y="664"/>
                  </a:lnTo>
                  <a:lnTo>
                    <a:pt x="437" y="674"/>
                  </a:lnTo>
                  <a:lnTo>
                    <a:pt x="448" y="687"/>
                  </a:lnTo>
                  <a:lnTo>
                    <a:pt x="461" y="687"/>
                  </a:lnTo>
                  <a:lnTo>
                    <a:pt x="472" y="690"/>
                  </a:lnTo>
                  <a:lnTo>
                    <a:pt x="494" y="692"/>
                  </a:lnTo>
                  <a:lnTo>
                    <a:pt x="509" y="711"/>
                  </a:lnTo>
                  <a:lnTo>
                    <a:pt x="522" y="720"/>
                  </a:lnTo>
                  <a:lnTo>
                    <a:pt x="541" y="726"/>
                  </a:lnTo>
                  <a:lnTo>
                    <a:pt x="557" y="735"/>
                  </a:lnTo>
                  <a:lnTo>
                    <a:pt x="566" y="737"/>
                  </a:lnTo>
                  <a:lnTo>
                    <a:pt x="589" y="714"/>
                  </a:lnTo>
                  <a:lnTo>
                    <a:pt x="604" y="711"/>
                  </a:lnTo>
                  <a:lnTo>
                    <a:pt x="615" y="702"/>
                  </a:lnTo>
                  <a:lnTo>
                    <a:pt x="631" y="690"/>
                  </a:lnTo>
                  <a:lnTo>
                    <a:pt x="652" y="689"/>
                  </a:lnTo>
                  <a:lnTo>
                    <a:pt x="650" y="663"/>
                  </a:lnTo>
                  <a:lnTo>
                    <a:pt x="646" y="655"/>
                  </a:lnTo>
                  <a:lnTo>
                    <a:pt x="637" y="642"/>
                  </a:lnTo>
                  <a:lnTo>
                    <a:pt x="630" y="644"/>
                  </a:lnTo>
                  <a:lnTo>
                    <a:pt x="622" y="642"/>
                  </a:lnTo>
                  <a:lnTo>
                    <a:pt x="615" y="631"/>
                  </a:lnTo>
                  <a:lnTo>
                    <a:pt x="613" y="605"/>
                  </a:lnTo>
                  <a:lnTo>
                    <a:pt x="628" y="588"/>
                  </a:lnTo>
                  <a:lnTo>
                    <a:pt x="617" y="574"/>
                  </a:lnTo>
                  <a:lnTo>
                    <a:pt x="617" y="568"/>
                  </a:lnTo>
                  <a:lnTo>
                    <a:pt x="639" y="546"/>
                  </a:lnTo>
                  <a:lnTo>
                    <a:pt x="639" y="538"/>
                  </a:lnTo>
                  <a:lnTo>
                    <a:pt x="635" y="511"/>
                  </a:lnTo>
                  <a:lnTo>
                    <a:pt x="648" y="498"/>
                  </a:lnTo>
                  <a:lnTo>
                    <a:pt x="637" y="483"/>
                  </a:lnTo>
                  <a:lnTo>
                    <a:pt x="637" y="472"/>
                  </a:lnTo>
                  <a:lnTo>
                    <a:pt x="635" y="453"/>
                  </a:lnTo>
                  <a:lnTo>
                    <a:pt x="630" y="448"/>
                  </a:lnTo>
                  <a:lnTo>
                    <a:pt x="617" y="448"/>
                  </a:lnTo>
                  <a:lnTo>
                    <a:pt x="605" y="451"/>
                  </a:lnTo>
                  <a:lnTo>
                    <a:pt x="602" y="455"/>
                  </a:lnTo>
                  <a:lnTo>
                    <a:pt x="594" y="462"/>
                  </a:lnTo>
                  <a:lnTo>
                    <a:pt x="583" y="466"/>
                  </a:lnTo>
                  <a:lnTo>
                    <a:pt x="579" y="455"/>
                  </a:lnTo>
                  <a:lnTo>
                    <a:pt x="587" y="446"/>
                  </a:lnTo>
                  <a:lnTo>
                    <a:pt x="591" y="438"/>
                  </a:lnTo>
                  <a:lnTo>
                    <a:pt x="591" y="429"/>
                  </a:lnTo>
                  <a:lnTo>
                    <a:pt x="611" y="409"/>
                  </a:lnTo>
                  <a:lnTo>
                    <a:pt x="622" y="405"/>
                  </a:lnTo>
                  <a:lnTo>
                    <a:pt x="624" y="390"/>
                  </a:lnTo>
                  <a:lnTo>
                    <a:pt x="635" y="377"/>
                  </a:lnTo>
                  <a:lnTo>
                    <a:pt x="667" y="353"/>
                  </a:lnTo>
                  <a:lnTo>
                    <a:pt x="676" y="353"/>
                  </a:lnTo>
                  <a:lnTo>
                    <a:pt x="680" y="344"/>
                  </a:lnTo>
                  <a:lnTo>
                    <a:pt x="691" y="333"/>
                  </a:lnTo>
                  <a:lnTo>
                    <a:pt x="700" y="333"/>
                  </a:lnTo>
                  <a:lnTo>
                    <a:pt x="705" y="327"/>
                  </a:lnTo>
                  <a:lnTo>
                    <a:pt x="710" y="323"/>
                  </a:lnTo>
                  <a:lnTo>
                    <a:pt x="718" y="310"/>
                  </a:lnTo>
                  <a:lnTo>
                    <a:pt x="725" y="290"/>
                  </a:lnTo>
                  <a:lnTo>
                    <a:pt x="727" y="277"/>
                  </a:lnTo>
                  <a:lnTo>
                    <a:pt x="727" y="266"/>
                  </a:lnTo>
                  <a:lnTo>
                    <a:pt x="738" y="252"/>
                  </a:lnTo>
                  <a:lnTo>
                    <a:pt x="755" y="243"/>
                  </a:lnTo>
                  <a:lnTo>
                    <a:pt x="764" y="234"/>
                  </a:lnTo>
                  <a:lnTo>
                    <a:pt x="764" y="230"/>
                  </a:lnTo>
                  <a:lnTo>
                    <a:pt x="749" y="219"/>
                  </a:lnTo>
                  <a:lnTo>
                    <a:pt x="742" y="215"/>
                  </a:lnTo>
                  <a:lnTo>
                    <a:pt x="720" y="213"/>
                  </a:lnTo>
                  <a:lnTo>
                    <a:pt x="694" y="209"/>
                  </a:lnTo>
                  <a:lnTo>
                    <a:pt x="685" y="208"/>
                  </a:lnTo>
                  <a:lnTo>
                    <a:pt x="676" y="204"/>
                  </a:lnTo>
                  <a:lnTo>
                    <a:pt x="667" y="195"/>
                  </a:lnTo>
                  <a:lnTo>
                    <a:pt x="659" y="180"/>
                  </a:lnTo>
                  <a:lnTo>
                    <a:pt x="652" y="171"/>
                  </a:lnTo>
                  <a:lnTo>
                    <a:pt x="642" y="167"/>
                  </a:lnTo>
                  <a:lnTo>
                    <a:pt x="631" y="163"/>
                  </a:lnTo>
                  <a:lnTo>
                    <a:pt x="626" y="161"/>
                  </a:lnTo>
                  <a:lnTo>
                    <a:pt x="611" y="148"/>
                  </a:lnTo>
                  <a:lnTo>
                    <a:pt x="592" y="133"/>
                  </a:lnTo>
                  <a:lnTo>
                    <a:pt x="581" y="119"/>
                  </a:lnTo>
                  <a:lnTo>
                    <a:pt x="568" y="115"/>
                  </a:lnTo>
                  <a:lnTo>
                    <a:pt x="561" y="109"/>
                  </a:lnTo>
                  <a:lnTo>
                    <a:pt x="555" y="95"/>
                  </a:lnTo>
                  <a:lnTo>
                    <a:pt x="539" y="76"/>
                  </a:lnTo>
                  <a:lnTo>
                    <a:pt x="535" y="63"/>
                  </a:lnTo>
                  <a:lnTo>
                    <a:pt x="522" y="50"/>
                  </a:lnTo>
                  <a:lnTo>
                    <a:pt x="516" y="39"/>
                  </a:lnTo>
                  <a:lnTo>
                    <a:pt x="509" y="30"/>
                  </a:lnTo>
                  <a:lnTo>
                    <a:pt x="496" y="20"/>
                  </a:lnTo>
                  <a:lnTo>
                    <a:pt x="483" y="6"/>
                  </a:lnTo>
                  <a:lnTo>
                    <a:pt x="472" y="0"/>
                  </a:lnTo>
                  <a:lnTo>
                    <a:pt x="444" y="2"/>
                  </a:lnTo>
                  <a:lnTo>
                    <a:pt x="433" y="2"/>
                  </a:lnTo>
                  <a:lnTo>
                    <a:pt x="418" y="13"/>
                  </a:lnTo>
                  <a:lnTo>
                    <a:pt x="427" y="22"/>
                  </a:lnTo>
                  <a:lnTo>
                    <a:pt x="416" y="35"/>
                  </a:lnTo>
                  <a:lnTo>
                    <a:pt x="388" y="70"/>
                  </a:lnTo>
                  <a:lnTo>
                    <a:pt x="374" y="78"/>
                  </a:lnTo>
                  <a:lnTo>
                    <a:pt x="335" y="82"/>
                  </a:lnTo>
                  <a:lnTo>
                    <a:pt x="318" y="87"/>
                  </a:lnTo>
                  <a:lnTo>
                    <a:pt x="309" y="96"/>
                  </a:lnTo>
                  <a:lnTo>
                    <a:pt x="305" y="104"/>
                  </a:lnTo>
                  <a:lnTo>
                    <a:pt x="290" y="100"/>
                  </a:lnTo>
                  <a:lnTo>
                    <a:pt x="266" y="104"/>
                  </a:lnTo>
                  <a:lnTo>
                    <a:pt x="251" y="102"/>
                  </a:lnTo>
                  <a:lnTo>
                    <a:pt x="238" y="93"/>
                  </a:lnTo>
                  <a:lnTo>
                    <a:pt x="229" y="82"/>
                  </a:lnTo>
                  <a:lnTo>
                    <a:pt x="220" y="78"/>
                  </a:lnTo>
                  <a:lnTo>
                    <a:pt x="227" y="69"/>
                  </a:lnTo>
                  <a:lnTo>
                    <a:pt x="216" y="59"/>
                  </a:lnTo>
                  <a:lnTo>
                    <a:pt x="207" y="57"/>
                  </a:lnTo>
                  <a:lnTo>
                    <a:pt x="199" y="56"/>
                  </a:lnTo>
                  <a:lnTo>
                    <a:pt x="198" y="59"/>
                  </a:lnTo>
                  <a:lnTo>
                    <a:pt x="205" y="67"/>
                  </a:lnTo>
                  <a:lnTo>
                    <a:pt x="201" y="72"/>
                  </a:lnTo>
                  <a:lnTo>
                    <a:pt x="205" y="83"/>
                  </a:lnTo>
                  <a:lnTo>
                    <a:pt x="207" y="96"/>
                  </a:lnTo>
                  <a:lnTo>
                    <a:pt x="207" y="106"/>
                  </a:lnTo>
                  <a:lnTo>
                    <a:pt x="205" y="108"/>
                  </a:lnTo>
                  <a:lnTo>
                    <a:pt x="198" y="113"/>
                  </a:lnTo>
                  <a:lnTo>
                    <a:pt x="196" y="122"/>
                  </a:lnTo>
                  <a:lnTo>
                    <a:pt x="196" y="132"/>
                  </a:lnTo>
                  <a:lnTo>
                    <a:pt x="194" y="139"/>
                  </a:lnTo>
                  <a:lnTo>
                    <a:pt x="182" y="137"/>
                  </a:lnTo>
                  <a:lnTo>
                    <a:pt x="169" y="130"/>
                  </a:lnTo>
                  <a:lnTo>
                    <a:pt x="161" y="137"/>
                  </a:lnTo>
                  <a:lnTo>
                    <a:pt x="148" y="128"/>
                  </a:lnTo>
                  <a:lnTo>
                    <a:pt x="141" y="126"/>
                  </a:lnTo>
                  <a:lnTo>
                    <a:pt x="132" y="133"/>
                  </a:lnTo>
                  <a:lnTo>
                    <a:pt x="124" y="132"/>
                  </a:lnTo>
                  <a:lnTo>
                    <a:pt x="124" y="126"/>
                  </a:lnTo>
                  <a:lnTo>
                    <a:pt x="93" y="96"/>
                  </a:lnTo>
                  <a:lnTo>
                    <a:pt x="85" y="95"/>
                  </a:lnTo>
                  <a:lnTo>
                    <a:pt x="80" y="100"/>
                  </a:lnTo>
                  <a:lnTo>
                    <a:pt x="67" y="106"/>
                  </a:lnTo>
                  <a:lnTo>
                    <a:pt x="59" y="108"/>
                  </a:lnTo>
                  <a:lnTo>
                    <a:pt x="50" y="98"/>
                  </a:lnTo>
                  <a:lnTo>
                    <a:pt x="28" y="98"/>
                  </a:lnTo>
                  <a:lnTo>
                    <a:pt x="13" y="106"/>
                  </a:lnTo>
                  <a:close/>
                </a:path>
              </a:pathLst>
            </a:custGeom>
            <a:solidFill>
              <a:schemeClr val="bg1">
                <a:lumMod val="85000"/>
              </a:schemeClr>
            </a:solidFill>
            <a:ln w="12700">
              <a:noFill/>
              <a:prstDash val="solid"/>
              <a:round/>
              <a:headEnd/>
              <a:tailEnd/>
            </a:ln>
          </p:spPr>
          <p:txBody>
            <a:bodyPr/>
            <a:lstStyle/>
            <a:p>
              <a:endParaRPr lang="de-DE"/>
            </a:p>
          </p:txBody>
        </p:sp>
        <p:sp>
          <p:nvSpPr>
            <p:cNvPr id="97" name="Freeform 94"/>
            <p:cNvSpPr>
              <a:spLocks noChangeAspect="1"/>
            </p:cNvSpPr>
            <p:nvPr/>
          </p:nvSpPr>
          <p:spPr bwMode="auto">
            <a:xfrm>
              <a:off x="4614438" y="3784244"/>
              <a:ext cx="712138" cy="286900"/>
            </a:xfrm>
            <a:custGeom>
              <a:avLst/>
              <a:gdLst>
                <a:gd name="T0" fmla="*/ 0 w 371"/>
                <a:gd name="T1" fmla="*/ 0 h 194"/>
                <a:gd name="T2" fmla="*/ 0 w 371"/>
                <a:gd name="T3" fmla="*/ 0 h 194"/>
                <a:gd name="T4" fmla="*/ 0 w 371"/>
                <a:gd name="T5" fmla="*/ 0 h 194"/>
                <a:gd name="T6" fmla="*/ 0 w 371"/>
                <a:gd name="T7" fmla="*/ 0 h 194"/>
                <a:gd name="T8" fmla="*/ 0 w 371"/>
                <a:gd name="T9" fmla="*/ 0 h 194"/>
                <a:gd name="T10" fmla="*/ 0 w 371"/>
                <a:gd name="T11" fmla="*/ 0 h 194"/>
                <a:gd name="T12" fmla="*/ 0 w 371"/>
                <a:gd name="T13" fmla="*/ 0 h 194"/>
                <a:gd name="T14" fmla="*/ 0 w 371"/>
                <a:gd name="T15" fmla="*/ 0 h 194"/>
                <a:gd name="T16" fmla="*/ 0 w 371"/>
                <a:gd name="T17" fmla="*/ 0 h 194"/>
                <a:gd name="T18" fmla="*/ 0 w 371"/>
                <a:gd name="T19" fmla="*/ 0 h 194"/>
                <a:gd name="T20" fmla="*/ 0 w 371"/>
                <a:gd name="T21" fmla="*/ 0 h 194"/>
                <a:gd name="T22" fmla="*/ 0 w 371"/>
                <a:gd name="T23" fmla="*/ 0 h 194"/>
                <a:gd name="T24" fmla="*/ 0 w 371"/>
                <a:gd name="T25" fmla="*/ 0 h 194"/>
                <a:gd name="T26" fmla="*/ 0 w 371"/>
                <a:gd name="T27" fmla="*/ 0 h 194"/>
                <a:gd name="T28" fmla="*/ 1 w 371"/>
                <a:gd name="T29" fmla="*/ 0 h 194"/>
                <a:gd name="T30" fmla="*/ 1 w 371"/>
                <a:gd name="T31" fmla="*/ 0 h 194"/>
                <a:gd name="T32" fmla="*/ 1 w 371"/>
                <a:gd name="T33" fmla="*/ 0 h 194"/>
                <a:gd name="T34" fmla="*/ 1 w 371"/>
                <a:gd name="T35" fmla="*/ 0 h 194"/>
                <a:gd name="T36" fmla="*/ 1 w 371"/>
                <a:gd name="T37" fmla="*/ 1 h 194"/>
                <a:gd name="T38" fmla="*/ 1 w 371"/>
                <a:gd name="T39" fmla="*/ 1 h 194"/>
                <a:gd name="T40" fmla="*/ 2 w 371"/>
                <a:gd name="T41" fmla="*/ 0 h 194"/>
                <a:gd name="T42" fmla="*/ 2 w 371"/>
                <a:gd name="T43" fmla="*/ 0 h 194"/>
                <a:gd name="T44" fmla="*/ 2 w 371"/>
                <a:gd name="T45" fmla="*/ 0 h 194"/>
                <a:gd name="T46" fmla="*/ 2 w 371"/>
                <a:gd name="T47" fmla="*/ 0 h 194"/>
                <a:gd name="T48" fmla="*/ 2 w 371"/>
                <a:gd name="T49" fmla="*/ 0 h 194"/>
                <a:gd name="T50" fmla="*/ 1 w 371"/>
                <a:gd name="T51" fmla="*/ 0 h 194"/>
                <a:gd name="T52" fmla="*/ 1 w 371"/>
                <a:gd name="T53" fmla="*/ 0 h 194"/>
                <a:gd name="T54" fmla="*/ 1 w 371"/>
                <a:gd name="T55" fmla="*/ 0 h 194"/>
                <a:gd name="T56" fmla="*/ 1 w 371"/>
                <a:gd name="T57" fmla="*/ 0 h 194"/>
                <a:gd name="T58" fmla="*/ 1 w 371"/>
                <a:gd name="T59" fmla="*/ 0 h 194"/>
                <a:gd name="T60" fmla="*/ 1 w 371"/>
                <a:gd name="T61" fmla="*/ 0 h 194"/>
                <a:gd name="T62" fmla="*/ 1 w 371"/>
                <a:gd name="T63" fmla="*/ 0 h 194"/>
                <a:gd name="T64" fmla="*/ 1 w 371"/>
                <a:gd name="T65" fmla="*/ 0 h 194"/>
                <a:gd name="T66" fmla="*/ 0 w 371"/>
                <a:gd name="T67" fmla="*/ 0 h 194"/>
                <a:gd name="T68" fmla="*/ 0 w 371"/>
                <a:gd name="T69" fmla="*/ 0 h 1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1"/>
                <a:gd name="T106" fmla="*/ 0 h 194"/>
                <a:gd name="T107" fmla="*/ 371 w 371"/>
                <a:gd name="T108" fmla="*/ 194 h 1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1" h="194">
                  <a:moveTo>
                    <a:pt x="109" y="76"/>
                  </a:moveTo>
                  <a:lnTo>
                    <a:pt x="91" y="65"/>
                  </a:lnTo>
                  <a:lnTo>
                    <a:pt x="87" y="52"/>
                  </a:lnTo>
                  <a:lnTo>
                    <a:pt x="83" y="39"/>
                  </a:lnTo>
                  <a:lnTo>
                    <a:pt x="74" y="26"/>
                  </a:lnTo>
                  <a:lnTo>
                    <a:pt x="59" y="26"/>
                  </a:lnTo>
                  <a:lnTo>
                    <a:pt x="48" y="32"/>
                  </a:lnTo>
                  <a:lnTo>
                    <a:pt x="33" y="46"/>
                  </a:lnTo>
                  <a:lnTo>
                    <a:pt x="15" y="80"/>
                  </a:lnTo>
                  <a:lnTo>
                    <a:pt x="17" y="89"/>
                  </a:lnTo>
                  <a:lnTo>
                    <a:pt x="17" y="98"/>
                  </a:lnTo>
                  <a:lnTo>
                    <a:pt x="13" y="104"/>
                  </a:lnTo>
                  <a:lnTo>
                    <a:pt x="6" y="111"/>
                  </a:lnTo>
                  <a:lnTo>
                    <a:pt x="0" y="119"/>
                  </a:lnTo>
                  <a:lnTo>
                    <a:pt x="4" y="128"/>
                  </a:lnTo>
                  <a:lnTo>
                    <a:pt x="4" y="149"/>
                  </a:lnTo>
                  <a:lnTo>
                    <a:pt x="7" y="165"/>
                  </a:lnTo>
                  <a:lnTo>
                    <a:pt x="15" y="169"/>
                  </a:lnTo>
                  <a:lnTo>
                    <a:pt x="30" y="163"/>
                  </a:lnTo>
                  <a:lnTo>
                    <a:pt x="48" y="152"/>
                  </a:lnTo>
                  <a:lnTo>
                    <a:pt x="56" y="145"/>
                  </a:lnTo>
                  <a:lnTo>
                    <a:pt x="70" y="149"/>
                  </a:lnTo>
                  <a:lnTo>
                    <a:pt x="85" y="152"/>
                  </a:lnTo>
                  <a:lnTo>
                    <a:pt x="98" y="156"/>
                  </a:lnTo>
                  <a:lnTo>
                    <a:pt x="107" y="160"/>
                  </a:lnTo>
                  <a:lnTo>
                    <a:pt x="126" y="149"/>
                  </a:lnTo>
                  <a:lnTo>
                    <a:pt x="135" y="149"/>
                  </a:lnTo>
                  <a:lnTo>
                    <a:pt x="144" y="154"/>
                  </a:lnTo>
                  <a:lnTo>
                    <a:pt x="157" y="158"/>
                  </a:lnTo>
                  <a:lnTo>
                    <a:pt x="168" y="149"/>
                  </a:lnTo>
                  <a:lnTo>
                    <a:pt x="185" y="145"/>
                  </a:lnTo>
                  <a:lnTo>
                    <a:pt x="196" y="147"/>
                  </a:lnTo>
                  <a:lnTo>
                    <a:pt x="205" y="163"/>
                  </a:lnTo>
                  <a:lnTo>
                    <a:pt x="224" y="165"/>
                  </a:lnTo>
                  <a:lnTo>
                    <a:pt x="247" y="163"/>
                  </a:lnTo>
                  <a:lnTo>
                    <a:pt x="262" y="181"/>
                  </a:lnTo>
                  <a:lnTo>
                    <a:pt x="273" y="192"/>
                  </a:lnTo>
                  <a:lnTo>
                    <a:pt x="284" y="194"/>
                  </a:lnTo>
                  <a:lnTo>
                    <a:pt x="301" y="187"/>
                  </a:lnTo>
                  <a:lnTo>
                    <a:pt x="317" y="185"/>
                  </a:lnTo>
                  <a:lnTo>
                    <a:pt x="328" y="176"/>
                  </a:lnTo>
                  <a:lnTo>
                    <a:pt x="334" y="167"/>
                  </a:lnTo>
                  <a:lnTo>
                    <a:pt x="354" y="145"/>
                  </a:lnTo>
                  <a:lnTo>
                    <a:pt x="365" y="134"/>
                  </a:lnTo>
                  <a:lnTo>
                    <a:pt x="371" y="117"/>
                  </a:lnTo>
                  <a:lnTo>
                    <a:pt x="367" y="91"/>
                  </a:lnTo>
                  <a:lnTo>
                    <a:pt x="358" y="85"/>
                  </a:lnTo>
                  <a:lnTo>
                    <a:pt x="341" y="69"/>
                  </a:lnTo>
                  <a:lnTo>
                    <a:pt x="334" y="52"/>
                  </a:lnTo>
                  <a:lnTo>
                    <a:pt x="327" y="33"/>
                  </a:lnTo>
                  <a:lnTo>
                    <a:pt x="312" y="20"/>
                  </a:lnTo>
                  <a:lnTo>
                    <a:pt x="303" y="19"/>
                  </a:lnTo>
                  <a:lnTo>
                    <a:pt x="273" y="20"/>
                  </a:lnTo>
                  <a:lnTo>
                    <a:pt x="260" y="30"/>
                  </a:lnTo>
                  <a:lnTo>
                    <a:pt x="251" y="33"/>
                  </a:lnTo>
                  <a:lnTo>
                    <a:pt x="235" y="19"/>
                  </a:lnTo>
                  <a:lnTo>
                    <a:pt x="222" y="13"/>
                  </a:lnTo>
                  <a:lnTo>
                    <a:pt x="213" y="4"/>
                  </a:lnTo>
                  <a:lnTo>
                    <a:pt x="207" y="2"/>
                  </a:lnTo>
                  <a:lnTo>
                    <a:pt x="191" y="0"/>
                  </a:lnTo>
                  <a:lnTo>
                    <a:pt x="178" y="4"/>
                  </a:lnTo>
                  <a:lnTo>
                    <a:pt x="167" y="4"/>
                  </a:lnTo>
                  <a:lnTo>
                    <a:pt x="161" y="9"/>
                  </a:lnTo>
                  <a:lnTo>
                    <a:pt x="155" y="19"/>
                  </a:lnTo>
                  <a:lnTo>
                    <a:pt x="155" y="39"/>
                  </a:lnTo>
                  <a:lnTo>
                    <a:pt x="159" y="61"/>
                  </a:lnTo>
                  <a:lnTo>
                    <a:pt x="159" y="71"/>
                  </a:lnTo>
                  <a:lnTo>
                    <a:pt x="144" y="85"/>
                  </a:lnTo>
                  <a:lnTo>
                    <a:pt x="135" y="93"/>
                  </a:lnTo>
                  <a:lnTo>
                    <a:pt x="128" y="84"/>
                  </a:lnTo>
                  <a:lnTo>
                    <a:pt x="109" y="76"/>
                  </a:lnTo>
                  <a:close/>
                </a:path>
              </a:pathLst>
            </a:custGeom>
            <a:solidFill>
              <a:schemeClr val="bg1">
                <a:lumMod val="85000"/>
              </a:schemeClr>
            </a:solidFill>
            <a:ln w="12700">
              <a:noFill/>
              <a:prstDash val="solid"/>
              <a:round/>
              <a:headEnd/>
              <a:tailEnd/>
            </a:ln>
          </p:spPr>
          <p:txBody>
            <a:bodyPr/>
            <a:lstStyle/>
            <a:p>
              <a:endParaRPr lang="de-DE"/>
            </a:p>
          </p:txBody>
        </p:sp>
        <p:sp>
          <p:nvSpPr>
            <p:cNvPr id="98" name="Freeform 95"/>
            <p:cNvSpPr>
              <a:spLocks noChangeAspect="1"/>
            </p:cNvSpPr>
            <p:nvPr/>
          </p:nvSpPr>
          <p:spPr bwMode="auto">
            <a:xfrm>
              <a:off x="2011452" y="3899663"/>
              <a:ext cx="155524" cy="85740"/>
            </a:xfrm>
            <a:custGeom>
              <a:avLst/>
              <a:gdLst>
                <a:gd name="T0" fmla="*/ 20 w 38"/>
                <a:gd name="T1" fmla="*/ 0 h 27"/>
                <a:gd name="T2" fmla="*/ 36 w 38"/>
                <a:gd name="T3" fmla="*/ 2 h 27"/>
                <a:gd name="T4" fmla="*/ 38 w 38"/>
                <a:gd name="T5" fmla="*/ 12 h 27"/>
                <a:gd name="T6" fmla="*/ 21 w 38"/>
                <a:gd name="T7" fmla="*/ 16 h 27"/>
                <a:gd name="T8" fmla="*/ 2 w 38"/>
                <a:gd name="T9" fmla="*/ 20 h 27"/>
                <a:gd name="T10" fmla="*/ 0 w 38"/>
                <a:gd name="T11" fmla="*/ 13 h 27"/>
                <a:gd name="T12" fmla="*/ 20 w 38"/>
                <a:gd name="T13" fmla="*/ 0 h 27"/>
                <a:gd name="T14" fmla="*/ 0 60000 65536"/>
                <a:gd name="T15" fmla="*/ 0 60000 65536"/>
                <a:gd name="T16" fmla="*/ 0 60000 65536"/>
                <a:gd name="T17" fmla="*/ 0 60000 65536"/>
                <a:gd name="T18" fmla="*/ 0 60000 65536"/>
                <a:gd name="T19" fmla="*/ 0 60000 65536"/>
                <a:gd name="T20" fmla="*/ 0 60000 65536"/>
                <a:gd name="T21" fmla="*/ 0 w 38"/>
                <a:gd name="T22" fmla="*/ 0 h 27"/>
                <a:gd name="T23" fmla="*/ 38 w 38"/>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7">
                  <a:moveTo>
                    <a:pt x="20" y="0"/>
                  </a:moveTo>
                  <a:lnTo>
                    <a:pt x="36" y="2"/>
                  </a:lnTo>
                  <a:lnTo>
                    <a:pt x="38" y="12"/>
                  </a:lnTo>
                  <a:lnTo>
                    <a:pt x="21" y="23"/>
                  </a:lnTo>
                  <a:lnTo>
                    <a:pt x="2" y="27"/>
                  </a:lnTo>
                  <a:lnTo>
                    <a:pt x="0" y="15"/>
                  </a:lnTo>
                  <a:lnTo>
                    <a:pt x="20" y="0"/>
                  </a:lnTo>
                  <a:close/>
                </a:path>
              </a:pathLst>
            </a:custGeom>
            <a:solidFill>
              <a:schemeClr val="bg1">
                <a:lumMod val="85000"/>
              </a:schemeClr>
            </a:solidFill>
            <a:ln w="12700">
              <a:noFill/>
              <a:prstDash val="solid"/>
              <a:round/>
              <a:headEnd/>
              <a:tailEnd/>
            </a:ln>
          </p:spPr>
          <p:txBody>
            <a:bodyPr/>
            <a:lstStyle/>
            <a:p>
              <a:endParaRPr lang="de-DE"/>
            </a:p>
          </p:txBody>
        </p:sp>
        <p:sp>
          <p:nvSpPr>
            <p:cNvPr id="99" name="Freeform 96"/>
            <p:cNvSpPr>
              <a:spLocks noChangeAspect="1"/>
            </p:cNvSpPr>
            <p:nvPr/>
          </p:nvSpPr>
          <p:spPr bwMode="auto">
            <a:xfrm>
              <a:off x="1966432" y="3639145"/>
              <a:ext cx="147339" cy="85740"/>
            </a:xfrm>
            <a:custGeom>
              <a:avLst/>
              <a:gdLst>
                <a:gd name="T0" fmla="*/ 24 w 37"/>
                <a:gd name="T1" fmla="*/ 0 h 27"/>
                <a:gd name="T2" fmla="*/ 30 w 37"/>
                <a:gd name="T3" fmla="*/ 13 h 27"/>
                <a:gd name="T4" fmla="*/ 18 w 37"/>
                <a:gd name="T5" fmla="*/ 16 h 27"/>
                <a:gd name="T6" fmla="*/ 4 w 37"/>
                <a:gd name="T7" fmla="*/ 20 h 27"/>
                <a:gd name="T8" fmla="*/ 0 w 37"/>
                <a:gd name="T9" fmla="*/ 13 h 27"/>
                <a:gd name="T10" fmla="*/ 7 w 37"/>
                <a:gd name="T11" fmla="*/ 5 h 27"/>
                <a:gd name="T12" fmla="*/ 24 w 37"/>
                <a:gd name="T13" fmla="*/ 0 h 27"/>
                <a:gd name="T14" fmla="*/ 0 60000 65536"/>
                <a:gd name="T15" fmla="*/ 0 60000 65536"/>
                <a:gd name="T16" fmla="*/ 0 60000 65536"/>
                <a:gd name="T17" fmla="*/ 0 60000 65536"/>
                <a:gd name="T18" fmla="*/ 0 60000 65536"/>
                <a:gd name="T19" fmla="*/ 0 60000 65536"/>
                <a:gd name="T20" fmla="*/ 0 60000 65536"/>
                <a:gd name="T21" fmla="*/ 0 w 37"/>
                <a:gd name="T22" fmla="*/ 0 h 27"/>
                <a:gd name="T23" fmla="*/ 37 w 3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7">
                  <a:moveTo>
                    <a:pt x="31" y="0"/>
                  </a:moveTo>
                  <a:lnTo>
                    <a:pt x="37" y="13"/>
                  </a:lnTo>
                  <a:lnTo>
                    <a:pt x="19" y="23"/>
                  </a:lnTo>
                  <a:lnTo>
                    <a:pt x="4" y="27"/>
                  </a:lnTo>
                  <a:lnTo>
                    <a:pt x="0" y="14"/>
                  </a:lnTo>
                  <a:lnTo>
                    <a:pt x="7" y="5"/>
                  </a:lnTo>
                  <a:lnTo>
                    <a:pt x="31" y="0"/>
                  </a:lnTo>
                  <a:close/>
                </a:path>
              </a:pathLst>
            </a:custGeom>
            <a:solidFill>
              <a:schemeClr val="bg1">
                <a:lumMod val="85000"/>
              </a:schemeClr>
            </a:solidFill>
            <a:ln w="12700">
              <a:noFill/>
              <a:prstDash val="solid"/>
              <a:round/>
              <a:headEnd/>
              <a:tailEnd/>
            </a:ln>
          </p:spPr>
          <p:txBody>
            <a:bodyPr/>
            <a:lstStyle/>
            <a:p>
              <a:endParaRPr lang="de-DE"/>
            </a:p>
          </p:txBody>
        </p:sp>
        <p:sp>
          <p:nvSpPr>
            <p:cNvPr id="100" name="Freeform 97"/>
            <p:cNvSpPr>
              <a:spLocks noChangeAspect="1"/>
            </p:cNvSpPr>
            <p:nvPr/>
          </p:nvSpPr>
          <p:spPr bwMode="auto">
            <a:xfrm>
              <a:off x="2072843" y="3335757"/>
              <a:ext cx="114597" cy="224244"/>
            </a:xfrm>
            <a:custGeom>
              <a:avLst/>
              <a:gdLst>
                <a:gd name="T0" fmla="*/ 97 w 20"/>
                <a:gd name="T1" fmla="*/ 340 h 52"/>
                <a:gd name="T2" fmla="*/ 211 w 20"/>
                <a:gd name="T3" fmla="*/ 256 h 52"/>
                <a:gd name="T4" fmla="*/ 165 w 20"/>
                <a:gd name="T5" fmla="*/ 145 h 52"/>
                <a:gd name="T6" fmla="*/ 136 w 20"/>
                <a:gd name="T7" fmla="*/ 85 h 52"/>
                <a:gd name="T8" fmla="*/ 97 w 20"/>
                <a:gd name="T9" fmla="*/ 0 h 52"/>
                <a:gd name="T10" fmla="*/ 0 w 20"/>
                <a:gd name="T11" fmla="*/ 38 h 52"/>
                <a:gd name="T12" fmla="*/ 55 w 20"/>
                <a:gd name="T13" fmla="*/ 160 h 52"/>
                <a:gd name="T14" fmla="*/ 97 w 20"/>
                <a:gd name="T15" fmla="*/ 340 h 52"/>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52"/>
                <a:gd name="T26" fmla="*/ 20 w 20"/>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52">
                  <a:moveTo>
                    <a:pt x="9" y="52"/>
                  </a:moveTo>
                  <a:lnTo>
                    <a:pt x="20" y="39"/>
                  </a:lnTo>
                  <a:lnTo>
                    <a:pt x="16" y="22"/>
                  </a:lnTo>
                  <a:lnTo>
                    <a:pt x="13" y="13"/>
                  </a:lnTo>
                  <a:lnTo>
                    <a:pt x="9" y="0"/>
                  </a:lnTo>
                  <a:lnTo>
                    <a:pt x="0" y="6"/>
                  </a:lnTo>
                  <a:lnTo>
                    <a:pt x="5" y="24"/>
                  </a:lnTo>
                  <a:lnTo>
                    <a:pt x="9" y="52"/>
                  </a:lnTo>
                  <a:close/>
                </a:path>
              </a:pathLst>
            </a:custGeom>
            <a:solidFill>
              <a:schemeClr val="bg1">
                <a:lumMod val="85000"/>
              </a:schemeClr>
            </a:solidFill>
            <a:ln w="12700">
              <a:noFill/>
              <a:prstDash val="solid"/>
              <a:round/>
              <a:headEnd/>
              <a:tailEnd/>
            </a:ln>
          </p:spPr>
          <p:txBody>
            <a:bodyPr/>
            <a:lstStyle/>
            <a:p>
              <a:endParaRPr lang="de-DE"/>
            </a:p>
          </p:txBody>
        </p:sp>
        <p:sp>
          <p:nvSpPr>
            <p:cNvPr id="101" name="Freeform 98"/>
            <p:cNvSpPr>
              <a:spLocks noChangeAspect="1"/>
            </p:cNvSpPr>
            <p:nvPr/>
          </p:nvSpPr>
          <p:spPr bwMode="auto">
            <a:xfrm>
              <a:off x="1868206" y="3784244"/>
              <a:ext cx="184174" cy="148397"/>
            </a:xfrm>
            <a:custGeom>
              <a:avLst/>
              <a:gdLst>
                <a:gd name="T0" fmla="*/ 0 w 97"/>
                <a:gd name="T1" fmla="*/ 0 h 99"/>
                <a:gd name="T2" fmla="*/ 0 w 97"/>
                <a:gd name="T3" fmla="*/ 0 h 99"/>
                <a:gd name="T4" fmla="*/ 0 w 97"/>
                <a:gd name="T5" fmla="*/ 0 h 99"/>
                <a:gd name="T6" fmla="*/ 0 w 97"/>
                <a:gd name="T7" fmla="*/ 0 h 99"/>
                <a:gd name="T8" fmla="*/ 0 w 97"/>
                <a:gd name="T9" fmla="*/ 0 h 99"/>
                <a:gd name="T10" fmla="*/ 0 w 97"/>
                <a:gd name="T11" fmla="*/ 0 h 99"/>
                <a:gd name="T12" fmla="*/ 0 w 97"/>
                <a:gd name="T13" fmla="*/ 0 h 99"/>
                <a:gd name="T14" fmla="*/ 0 w 97"/>
                <a:gd name="T15" fmla="*/ 0 h 99"/>
                <a:gd name="T16" fmla="*/ 0 w 97"/>
                <a:gd name="T17" fmla="*/ 0 h 99"/>
                <a:gd name="T18" fmla="*/ 0 w 97"/>
                <a:gd name="T19" fmla="*/ 0 h 99"/>
                <a:gd name="T20" fmla="*/ 0 w 97"/>
                <a:gd name="T21" fmla="*/ 0 h 99"/>
                <a:gd name="T22" fmla="*/ 0 w 97"/>
                <a:gd name="T23" fmla="*/ 0 h 99"/>
                <a:gd name="T24" fmla="*/ 0 w 97"/>
                <a:gd name="T25" fmla="*/ 0 h 99"/>
                <a:gd name="T26" fmla="*/ 0 w 97"/>
                <a:gd name="T27" fmla="*/ 0 h 99"/>
                <a:gd name="T28" fmla="*/ 0 w 97"/>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99"/>
                <a:gd name="T47" fmla="*/ 97 w 97"/>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99">
                  <a:moveTo>
                    <a:pt x="34" y="0"/>
                  </a:moveTo>
                  <a:lnTo>
                    <a:pt x="56" y="0"/>
                  </a:lnTo>
                  <a:lnTo>
                    <a:pt x="73" y="4"/>
                  </a:lnTo>
                  <a:lnTo>
                    <a:pt x="84" y="20"/>
                  </a:lnTo>
                  <a:lnTo>
                    <a:pt x="95" y="46"/>
                  </a:lnTo>
                  <a:lnTo>
                    <a:pt x="97" y="68"/>
                  </a:lnTo>
                  <a:lnTo>
                    <a:pt x="86" y="79"/>
                  </a:lnTo>
                  <a:lnTo>
                    <a:pt x="82" y="94"/>
                  </a:lnTo>
                  <a:lnTo>
                    <a:pt x="71" y="99"/>
                  </a:lnTo>
                  <a:lnTo>
                    <a:pt x="60" y="86"/>
                  </a:lnTo>
                  <a:lnTo>
                    <a:pt x="50" y="62"/>
                  </a:lnTo>
                  <a:lnTo>
                    <a:pt x="43" y="53"/>
                  </a:lnTo>
                  <a:lnTo>
                    <a:pt x="24" y="51"/>
                  </a:lnTo>
                  <a:lnTo>
                    <a:pt x="0" y="26"/>
                  </a:lnTo>
                  <a:lnTo>
                    <a:pt x="34" y="0"/>
                  </a:lnTo>
                  <a:close/>
                </a:path>
              </a:pathLst>
            </a:custGeom>
            <a:solidFill>
              <a:schemeClr val="bg1">
                <a:lumMod val="85000"/>
              </a:schemeClr>
            </a:solidFill>
            <a:ln w="12700">
              <a:noFill/>
              <a:prstDash val="solid"/>
              <a:round/>
              <a:headEnd/>
              <a:tailEnd/>
            </a:ln>
          </p:spPr>
          <p:txBody>
            <a:bodyPr/>
            <a:lstStyle/>
            <a:p>
              <a:endParaRPr lang="de-DE"/>
            </a:p>
          </p:txBody>
        </p:sp>
        <p:sp>
          <p:nvSpPr>
            <p:cNvPr id="102" name="Freeform 99"/>
            <p:cNvSpPr>
              <a:spLocks noChangeAspect="1"/>
            </p:cNvSpPr>
            <p:nvPr/>
          </p:nvSpPr>
          <p:spPr bwMode="auto">
            <a:xfrm>
              <a:off x="2093307" y="3365436"/>
              <a:ext cx="147339" cy="85740"/>
            </a:xfrm>
            <a:custGeom>
              <a:avLst/>
              <a:gdLst>
                <a:gd name="T0" fmla="*/ 4 w 50"/>
                <a:gd name="T1" fmla="*/ 0 h 37"/>
                <a:gd name="T2" fmla="*/ 5 w 50"/>
                <a:gd name="T3" fmla="*/ 1 h 37"/>
                <a:gd name="T4" fmla="*/ 3 w 50"/>
                <a:gd name="T5" fmla="*/ 2 h 37"/>
                <a:gd name="T6" fmla="*/ 1 w 50"/>
                <a:gd name="T7" fmla="*/ 3 h 37"/>
                <a:gd name="T8" fmla="*/ 1 w 50"/>
                <a:gd name="T9" fmla="*/ 3 h 37"/>
                <a:gd name="T10" fmla="*/ 0 w 50"/>
                <a:gd name="T11" fmla="*/ 1 h 37"/>
                <a:gd name="T12" fmla="*/ 0 w 50"/>
                <a:gd name="T13" fmla="*/ 1 h 37"/>
                <a:gd name="T14" fmla="*/ 3 w 50"/>
                <a:gd name="T15" fmla="*/ 0 h 37"/>
                <a:gd name="T16" fmla="*/ 4 w 50"/>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37"/>
                <a:gd name="T29" fmla="*/ 50 w 50"/>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37">
                  <a:moveTo>
                    <a:pt x="44" y="0"/>
                  </a:moveTo>
                  <a:lnTo>
                    <a:pt x="50" y="9"/>
                  </a:lnTo>
                  <a:lnTo>
                    <a:pt x="31" y="20"/>
                  </a:lnTo>
                  <a:lnTo>
                    <a:pt x="13" y="37"/>
                  </a:lnTo>
                  <a:lnTo>
                    <a:pt x="2" y="33"/>
                  </a:lnTo>
                  <a:lnTo>
                    <a:pt x="0" y="13"/>
                  </a:lnTo>
                  <a:lnTo>
                    <a:pt x="0" y="6"/>
                  </a:lnTo>
                  <a:lnTo>
                    <a:pt x="30" y="0"/>
                  </a:lnTo>
                  <a:lnTo>
                    <a:pt x="44" y="0"/>
                  </a:lnTo>
                  <a:close/>
                </a:path>
              </a:pathLst>
            </a:custGeom>
            <a:solidFill>
              <a:schemeClr val="bg1">
                <a:lumMod val="85000"/>
              </a:schemeClr>
            </a:solidFill>
            <a:ln w="12700">
              <a:noFill/>
              <a:prstDash val="solid"/>
              <a:round/>
              <a:headEnd/>
              <a:tailEnd/>
            </a:ln>
          </p:spPr>
          <p:txBody>
            <a:bodyPr/>
            <a:lstStyle/>
            <a:p>
              <a:endParaRPr lang="de-DE"/>
            </a:p>
          </p:txBody>
        </p:sp>
        <p:sp>
          <p:nvSpPr>
            <p:cNvPr id="103" name="Freeform 100"/>
            <p:cNvSpPr>
              <a:spLocks noChangeAspect="1"/>
            </p:cNvSpPr>
            <p:nvPr/>
          </p:nvSpPr>
          <p:spPr bwMode="auto">
            <a:xfrm>
              <a:off x="1548972" y="1977104"/>
              <a:ext cx="708045" cy="481464"/>
            </a:xfrm>
            <a:custGeom>
              <a:avLst/>
              <a:gdLst>
                <a:gd name="T0" fmla="*/ 0 w 372"/>
                <a:gd name="T1" fmla="*/ 0 h 323"/>
                <a:gd name="T2" fmla="*/ 0 w 372"/>
                <a:gd name="T3" fmla="*/ 0 h 323"/>
                <a:gd name="T4" fmla="*/ 0 w 372"/>
                <a:gd name="T5" fmla="*/ 0 h 323"/>
                <a:gd name="T6" fmla="*/ 0 w 372"/>
                <a:gd name="T7" fmla="*/ 1 h 323"/>
                <a:gd name="T8" fmla="*/ 0 w 372"/>
                <a:gd name="T9" fmla="*/ 1 h 323"/>
                <a:gd name="T10" fmla="*/ 0 w 372"/>
                <a:gd name="T11" fmla="*/ 1 h 323"/>
                <a:gd name="T12" fmla="*/ 0 w 372"/>
                <a:gd name="T13" fmla="*/ 1 h 323"/>
                <a:gd name="T14" fmla="*/ 0 w 372"/>
                <a:gd name="T15" fmla="*/ 1 h 323"/>
                <a:gd name="T16" fmla="*/ 0 w 372"/>
                <a:gd name="T17" fmla="*/ 1 h 323"/>
                <a:gd name="T18" fmla="*/ 1 w 372"/>
                <a:gd name="T19" fmla="*/ 1 h 323"/>
                <a:gd name="T20" fmla="*/ 1 w 372"/>
                <a:gd name="T21" fmla="*/ 1 h 323"/>
                <a:gd name="T22" fmla="*/ 1 w 372"/>
                <a:gd name="T23" fmla="*/ 1 h 323"/>
                <a:gd name="T24" fmla="*/ 1 w 372"/>
                <a:gd name="T25" fmla="*/ 1 h 323"/>
                <a:gd name="T26" fmla="*/ 1 w 372"/>
                <a:gd name="T27" fmla="*/ 1 h 323"/>
                <a:gd name="T28" fmla="*/ 1 w 372"/>
                <a:gd name="T29" fmla="*/ 1 h 323"/>
                <a:gd name="T30" fmla="*/ 1 w 372"/>
                <a:gd name="T31" fmla="*/ 1 h 323"/>
                <a:gd name="T32" fmla="*/ 2 w 372"/>
                <a:gd name="T33" fmla="*/ 1 h 323"/>
                <a:gd name="T34" fmla="*/ 2 w 372"/>
                <a:gd name="T35" fmla="*/ 1 h 323"/>
                <a:gd name="T36" fmla="*/ 2 w 372"/>
                <a:gd name="T37" fmla="*/ 0 h 323"/>
                <a:gd name="T38" fmla="*/ 1 w 372"/>
                <a:gd name="T39" fmla="*/ 0 h 323"/>
                <a:gd name="T40" fmla="*/ 1 w 372"/>
                <a:gd name="T41" fmla="*/ 0 h 323"/>
                <a:gd name="T42" fmla="*/ 1 w 372"/>
                <a:gd name="T43" fmla="*/ 0 h 323"/>
                <a:gd name="T44" fmla="*/ 1 w 372"/>
                <a:gd name="T45" fmla="*/ 0 h 323"/>
                <a:gd name="T46" fmla="*/ 1 w 372"/>
                <a:gd name="T47" fmla="*/ 0 h 323"/>
                <a:gd name="T48" fmla="*/ 1 w 372"/>
                <a:gd name="T49" fmla="*/ 0 h 323"/>
                <a:gd name="T50" fmla="*/ 1 w 372"/>
                <a:gd name="T51" fmla="*/ 0 h 323"/>
                <a:gd name="T52" fmla="*/ 1 w 372"/>
                <a:gd name="T53" fmla="*/ 0 h 323"/>
                <a:gd name="T54" fmla="*/ 1 w 372"/>
                <a:gd name="T55" fmla="*/ 0 h 323"/>
                <a:gd name="T56" fmla="*/ 1 w 372"/>
                <a:gd name="T57" fmla="*/ 0 h 323"/>
                <a:gd name="T58" fmla="*/ 1 w 372"/>
                <a:gd name="T59" fmla="*/ 0 h 323"/>
                <a:gd name="T60" fmla="*/ 0 w 372"/>
                <a:gd name="T61" fmla="*/ 0 h 323"/>
                <a:gd name="T62" fmla="*/ 0 w 372"/>
                <a:gd name="T63" fmla="*/ 0 h 323"/>
                <a:gd name="T64" fmla="*/ 0 w 372"/>
                <a:gd name="T65" fmla="*/ 0 h 323"/>
                <a:gd name="T66" fmla="*/ 0 w 372"/>
                <a:gd name="T67" fmla="*/ 0 h 323"/>
                <a:gd name="T68" fmla="*/ 0 w 372"/>
                <a:gd name="T69" fmla="*/ 0 h 323"/>
                <a:gd name="T70" fmla="*/ 0 w 372"/>
                <a:gd name="T71" fmla="*/ 0 h 323"/>
                <a:gd name="T72" fmla="*/ 0 w 372"/>
                <a:gd name="T73" fmla="*/ 0 h 323"/>
                <a:gd name="T74" fmla="*/ 0 w 372"/>
                <a:gd name="T75" fmla="*/ 0 h 323"/>
                <a:gd name="T76" fmla="*/ 0 w 372"/>
                <a:gd name="T77" fmla="*/ 0 h 323"/>
                <a:gd name="T78" fmla="*/ 0 w 372"/>
                <a:gd name="T79" fmla="*/ 0 h 323"/>
                <a:gd name="T80" fmla="*/ 0 w 372"/>
                <a:gd name="T81" fmla="*/ 0 h 323"/>
                <a:gd name="T82" fmla="*/ 0 w 372"/>
                <a:gd name="T83" fmla="*/ 0 h 323"/>
                <a:gd name="T84" fmla="*/ 0 w 372"/>
                <a:gd name="T85" fmla="*/ 0 h 323"/>
                <a:gd name="T86" fmla="*/ 0 w 372"/>
                <a:gd name="T87" fmla="*/ 0 h 323"/>
                <a:gd name="T88" fmla="*/ 0 w 372"/>
                <a:gd name="T89" fmla="*/ 0 h 323"/>
                <a:gd name="T90" fmla="*/ 0 w 372"/>
                <a:gd name="T91" fmla="*/ 0 h 323"/>
                <a:gd name="T92" fmla="*/ 0 w 372"/>
                <a:gd name="T93" fmla="*/ 0 h 323"/>
                <a:gd name="T94" fmla="*/ 0 w 372"/>
                <a:gd name="T95" fmla="*/ 0 h 323"/>
                <a:gd name="T96" fmla="*/ 0 w 372"/>
                <a:gd name="T97" fmla="*/ 0 h 3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2"/>
                <a:gd name="T148" fmla="*/ 0 h 323"/>
                <a:gd name="T149" fmla="*/ 372 w 372"/>
                <a:gd name="T150" fmla="*/ 323 h 3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2" h="323">
                  <a:moveTo>
                    <a:pt x="28" y="76"/>
                  </a:moveTo>
                  <a:lnTo>
                    <a:pt x="17" y="89"/>
                  </a:lnTo>
                  <a:lnTo>
                    <a:pt x="30" y="111"/>
                  </a:lnTo>
                  <a:lnTo>
                    <a:pt x="45" y="115"/>
                  </a:lnTo>
                  <a:lnTo>
                    <a:pt x="58" y="124"/>
                  </a:lnTo>
                  <a:lnTo>
                    <a:pt x="59" y="159"/>
                  </a:lnTo>
                  <a:lnTo>
                    <a:pt x="46" y="183"/>
                  </a:lnTo>
                  <a:lnTo>
                    <a:pt x="35" y="189"/>
                  </a:lnTo>
                  <a:lnTo>
                    <a:pt x="4" y="183"/>
                  </a:lnTo>
                  <a:lnTo>
                    <a:pt x="0" y="187"/>
                  </a:lnTo>
                  <a:lnTo>
                    <a:pt x="37" y="224"/>
                  </a:lnTo>
                  <a:lnTo>
                    <a:pt x="48" y="230"/>
                  </a:lnTo>
                  <a:lnTo>
                    <a:pt x="54" y="256"/>
                  </a:lnTo>
                  <a:lnTo>
                    <a:pt x="67" y="282"/>
                  </a:lnTo>
                  <a:lnTo>
                    <a:pt x="89" y="301"/>
                  </a:lnTo>
                  <a:lnTo>
                    <a:pt x="113" y="304"/>
                  </a:lnTo>
                  <a:lnTo>
                    <a:pt x="128" y="316"/>
                  </a:lnTo>
                  <a:lnTo>
                    <a:pt x="141" y="316"/>
                  </a:lnTo>
                  <a:lnTo>
                    <a:pt x="158" y="308"/>
                  </a:lnTo>
                  <a:lnTo>
                    <a:pt x="191" y="317"/>
                  </a:lnTo>
                  <a:lnTo>
                    <a:pt x="208" y="323"/>
                  </a:lnTo>
                  <a:lnTo>
                    <a:pt x="230" y="319"/>
                  </a:lnTo>
                  <a:lnTo>
                    <a:pt x="245" y="316"/>
                  </a:lnTo>
                  <a:lnTo>
                    <a:pt x="258" y="304"/>
                  </a:lnTo>
                  <a:lnTo>
                    <a:pt x="267" y="308"/>
                  </a:lnTo>
                  <a:lnTo>
                    <a:pt x="280" y="319"/>
                  </a:lnTo>
                  <a:lnTo>
                    <a:pt x="293" y="312"/>
                  </a:lnTo>
                  <a:lnTo>
                    <a:pt x="305" y="303"/>
                  </a:lnTo>
                  <a:lnTo>
                    <a:pt x="313" y="295"/>
                  </a:lnTo>
                  <a:lnTo>
                    <a:pt x="342" y="288"/>
                  </a:lnTo>
                  <a:lnTo>
                    <a:pt x="348" y="279"/>
                  </a:lnTo>
                  <a:lnTo>
                    <a:pt x="352" y="266"/>
                  </a:lnTo>
                  <a:lnTo>
                    <a:pt x="370" y="251"/>
                  </a:lnTo>
                  <a:lnTo>
                    <a:pt x="372" y="240"/>
                  </a:lnTo>
                  <a:lnTo>
                    <a:pt x="365" y="233"/>
                  </a:lnTo>
                  <a:lnTo>
                    <a:pt x="355" y="220"/>
                  </a:lnTo>
                  <a:lnTo>
                    <a:pt x="353" y="174"/>
                  </a:lnTo>
                  <a:lnTo>
                    <a:pt x="368" y="168"/>
                  </a:lnTo>
                  <a:lnTo>
                    <a:pt x="359" y="152"/>
                  </a:lnTo>
                  <a:lnTo>
                    <a:pt x="348" y="154"/>
                  </a:lnTo>
                  <a:lnTo>
                    <a:pt x="340" y="152"/>
                  </a:lnTo>
                  <a:lnTo>
                    <a:pt x="344" y="144"/>
                  </a:lnTo>
                  <a:lnTo>
                    <a:pt x="340" y="130"/>
                  </a:lnTo>
                  <a:lnTo>
                    <a:pt x="331" y="126"/>
                  </a:lnTo>
                  <a:lnTo>
                    <a:pt x="316" y="135"/>
                  </a:lnTo>
                  <a:lnTo>
                    <a:pt x="303" y="146"/>
                  </a:lnTo>
                  <a:lnTo>
                    <a:pt x="293" y="144"/>
                  </a:lnTo>
                  <a:lnTo>
                    <a:pt x="284" y="139"/>
                  </a:lnTo>
                  <a:lnTo>
                    <a:pt x="269" y="130"/>
                  </a:lnTo>
                  <a:lnTo>
                    <a:pt x="254" y="126"/>
                  </a:lnTo>
                  <a:lnTo>
                    <a:pt x="245" y="130"/>
                  </a:lnTo>
                  <a:lnTo>
                    <a:pt x="237" y="124"/>
                  </a:lnTo>
                  <a:lnTo>
                    <a:pt x="236" y="113"/>
                  </a:lnTo>
                  <a:lnTo>
                    <a:pt x="228" y="111"/>
                  </a:lnTo>
                  <a:lnTo>
                    <a:pt x="213" y="115"/>
                  </a:lnTo>
                  <a:lnTo>
                    <a:pt x="197" y="113"/>
                  </a:lnTo>
                  <a:lnTo>
                    <a:pt x="197" y="104"/>
                  </a:lnTo>
                  <a:lnTo>
                    <a:pt x="191" y="96"/>
                  </a:lnTo>
                  <a:lnTo>
                    <a:pt x="180" y="94"/>
                  </a:lnTo>
                  <a:lnTo>
                    <a:pt x="174" y="104"/>
                  </a:lnTo>
                  <a:lnTo>
                    <a:pt x="171" y="109"/>
                  </a:lnTo>
                  <a:lnTo>
                    <a:pt x="163" y="104"/>
                  </a:lnTo>
                  <a:lnTo>
                    <a:pt x="152" y="107"/>
                  </a:lnTo>
                  <a:lnTo>
                    <a:pt x="141" y="117"/>
                  </a:lnTo>
                  <a:lnTo>
                    <a:pt x="134" y="109"/>
                  </a:lnTo>
                  <a:lnTo>
                    <a:pt x="135" y="81"/>
                  </a:lnTo>
                  <a:lnTo>
                    <a:pt x="143" y="67"/>
                  </a:lnTo>
                  <a:lnTo>
                    <a:pt x="152" y="59"/>
                  </a:lnTo>
                  <a:lnTo>
                    <a:pt x="150" y="41"/>
                  </a:lnTo>
                  <a:lnTo>
                    <a:pt x="152" y="22"/>
                  </a:lnTo>
                  <a:lnTo>
                    <a:pt x="148" y="0"/>
                  </a:lnTo>
                  <a:lnTo>
                    <a:pt x="141" y="0"/>
                  </a:lnTo>
                  <a:lnTo>
                    <a:pt x="134" y="9"/>
                  </a:lnTo>
                  <a:lnTo>
                    <a:pt x="130" y="28"/>
                  </a:lnTo>
                  <a:lnTo>
                    <a:pt x="124" y="41"/>
                  </a:lnTo>
                  <a:lnTo>
                    <a:pt x="115" y="30"/>
                  </a:lnTo>
                  <a:lnTo>
                    <a:pt x="121" y="15"/>
                  </a:lnTo>
                  <a:lnTo>
                    <a:pt x="111" y="6"/>
                  </a:lnTo>
                  <a:lnTo>
                    <a:pt x="96" y="9"/>
                  </a:lnTo>
                  <a:lnTo>
                    <a:pt x="89" y="19"/>
                  </a:lnTo>
                  <a:lnTo>
                    <a:pt x="93" y="28"/>
                  </a:lnTo>
                  <a:lnTo>
                    <a:pt x="87" y="37"/>
                  </a:lnTo>
                  <a:lnTo>
                    <a:pt x="80" y="33"/>
                  </a:lnTo>
                  <a:lnTo>
                    <a:pt x="70" y="26"/>
                  </a:lnTo>
                  <a:lnTo>
                    <a:pt x="63" y="28"/>
                  </a:lnTo>
                  <a:lnTo>
                    <a:pt x="56" y="37"/>
                  </a:lnTo>
                  <a:lnTo>
                    <a:pt x="65" y="52"/>
                  </a:lnTo>
                  <a:lnTo>
                    <a:pt x="78" y="54"/>
                  </a:lnTo>
                  <a:lnTo>
                    <a:pt x="95" y="69"/>
                  </a:lnTo>
                  <a:lnTo>
                    <a:pt x="102" y="74"/>
                  </a:lnTo>
                  <a:lnTo>
                    <a:pt x="102" y="83"/>
                  </a:lnTo>
                  <a:lnTo>
                    <a:pt x="87" y="87"/>
                  </a:lnTo>
                  <a:lnTo>
                    <a:pt x="89" y="100"/>
                  </a:lnTo>
                  <a:lnTo>
                    <a:pt x="95" y="109"/>
                  </a:lnTo>
                  <a:lnTo>
                    <a:pt x="89" y="117"/>
                  </a:lnTo>
                  <a:lnTo>
                    <a:pt x="76" y="115"/>
                  </a:lnTo>
                  <a:lnTo>
                    <a:pt x="58" y="96"/>
                  </a:lnTo>
                  <a:lnTo>
                    <a:pt x="45" y="83"/>
                  </a:lnTo>
                  <a:lnTo>
                    <a:pt x="28" y="76"/>
                  </a:lnTo>
                  <a:close/>
                </a:path>
              </a:pathLst>
            </a:custGeom>
            <a:solidFill>
              <a:schemeClr val="bg1">
                <a:lumMod val="85000"/>
              </a:schemeClr>
            </a:solidFill>
            <a:ln w="12700">
              <a:noFill/>
              <a:prstDash val="solid"/>
              <a:round/>
              <a:headEnd/>
              <a:tailEnd/>
            </a:ln>
          </p:spPr>
          <p:txBody>
            <a:bodyPr/>
            <a:lstStyle/>
            <a:p>
              <a:endParaRPr lang="de-DE"/>
            </a:p>
          </p:txBody>
        </p:sp>
        <p:sp>
          <p:nvSpPr>
            <p:cNvPr id="104" name="Freeform 101"/>
            <p:cNvSpPr>
              <a:spLocks noChangeAspect="1"/>
            </p:cNvSpPr>
            <p:nvPr/>
          </p:nvSpPr>
          <p:spPr bwMode="auto">
            <a:xfrm>
              <a:off x="5314297" y="5858498"/>
              <a:ext cx="380625" cy="253923"/>
            </a:xfrm>
            <a:custGeom>
              <a:avLst/>
              <a:gdLst>
                <a:gd name="T0" fmla="*/ 0 w 199"/>
                <a:gd name="T1" fmla="*/ 0 h 171"/>
                <a:gd name="T2" fmla="*/ 0 w 199"/>
                <a:gd name="T3" fmla="*/ 0 h 171"/>
                <a:gd name="T4" fmla="*/ 0 w 199"/>
                <a:gd name="T5" fmla="*/ 0 h 171"/>
                <a:gd name="T6" fmla="*/ 0 w 199"/>
                <a:gd name="T7" fmla="*/ 0 h 171"/>
                <a:gd name="T8" fmla="*/ 0 w 199"/>
                <a:gd name="T9" fmla="*/ 0 h 171"/>
                <a:gd name="T10" fmla="*/ 0 w 199"/>
                <a:gd name="T11" fmla="*/ 0 h 171"/>
                <a:gd name="T12" fmla="*/ 0 w 199"/>
                <a:gd name="T13" fmla="*/ 0 h 171"/>
                <a:gd name="T14" fmla="*/ 0 w 199"/>
                <a:gd name="T15" fmla="*/ 0 h 171"/>
                <a:gd name="T16" fmla="*/ 0 w 199"/>
                <a:gd name="T17" fmla="*/ 0 h 171"/>
                <a:gd name="T18" fmla="*/ 0 w 199"/>
                <a:gd name="T19" fmla="*/ 0 h 171"/>
                <a:gd name="T20" fmla="*/ 0 w 199"/>
                <a:gd name="T21" fmla="*/ 0 h 171"/>
                <a:gd name="T22" fmla="*/ 0 w 199"/>
                <a:gd name="T23" fmla="*/ 0 h 171"/>
                <a:gd name="T24" fmla="*/ 1 w 199"/>
                <a:gd name="T25" fmla="*/ 0 h 171"/>
                <a:gd name="T26" fmla="*/ 1 w 199"/>
                <a:gd name="T27" fmla="*/ 0 h 171"/>
                <a:gd name="T28" fmla="*/ 1 w 199"/>
                <a:gd name="T29" fmla="*/ 0 h 171"/>
                <a:gd name="T30" fmla="*/ 1 w 199"/>
                <a:gd name="T31" fmla="*/ 0 h 171"/>
                <a:gd name="T32" fmla="*/ 0 w 199"/>
                <a:gd name="T33" fmla="*/ 0 h 171"/>
                <a:gd name="T34" fmla="*/ 0 w 199"/>
                <a:gd name="T35" fmla="*/ 0 h 171"/>
                <a:gd name="T36" fmla="*/ 0 w 199"/>
                <a:gd name="T37" fmla="*/ 0 h 171"/>
                <a:gd name="T38" fmla="*/ 0 w 199"/>
                <a:gd name="T39" fmla="*/ 0 h 171"/>
                <a:gd name="T40" fmla="*/ 0 w 199"/>
                <a:gd name="T41" fmla="*/ 0 h 171"/>
                <a:gd name="T42" fmla="*/ 0 w 199"/>
                <a:gd name="T43" fmla="*/ 0 h 171"/>
                <a:gd name="T44" fmla="*/ 0 w 199"/>
                <a:gd name="T45" fmla="*/ 0 h 171"/>
                <a:gd name="T46" fmla="*/ 0 w 199"/>
                <a:gd name="T47" fmla="*/ 0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9"/>
                <a:gd name="T73" fmla="*/ 0 h 171"/>
                <a:gd name="T74" fmla="*/ 199 w 199"/>
                <a:gd name="T75" fmla="*/ 171 h 1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9" h="171">
                  <a:moveTo>
                    <a:pt x="35" y="28"/>
                  </a:moveTo>
                  <a:lnTo>
                    <a:pt x="32" y="71"/>
                  </a:lnTo>
                  <a:lnTo>
                    <a:pt x="0" y="117"/>
                  </a:lnTo>
                  <a:lnTo>
                    <a:pt x="7" y="126"/>
                  </a:lnTo>
                  <a:lnTo>
                    <a:pt x="43" y="123"/>
                  </a:lnTo>
                  <a:lnTo>
                    <a:pt x="26" y="143"/>
                  </a:lnTo>
                  <a:lnTo>
                    <a:pt x="19" y="151"/>
                  </a:lnTo>
                  <a:lnTo>
                    <a:pt x="22" y="171"/>
                  </a:lnTo>
                  <a:lnTo>
                    <a:pt x="50" y="139"/>
                  </a:lnTo>
                  <a:lnTo>
                    <a:pt x="67" y="130"/>
                  </a:lnTo>
                  <a:lnTo>
                    <a:pt x="97" y="91"/>
                  </a:lnTo>
                  <a:lnTo>
                    <a:pt x="132" y="71"/>
                  </a:lnTo>
                  <a:lnTo>
                    <a:pt x="186" y="69"/>
                  </a:lnTo>
                  <a:lnTo>
                    <a:pt x="199" y="63"/>
                  </a:lnTo>
                  <a:lnTo>
                    <a:pt x="197" y="52"/>
                  </a:lnTo>
                  <a:lnTo>
                    <a:pt x="171" y="30"/>
                  </a:lnTo>
                  <a:lnTo>
                    <a:pt x="158" y="32"/>
                  </a:lnTo>
                  <a:lnTo>
                    <a:pt x="154" y="26"/>
                  </a:lnTo>
                  <a:lnTo>
                    <a:pt x="139" y="26"/>
                  </a:lnTo>
                  <a:lnTo>
                    <a:pt x="117" y="2"/>
                  </a:lnTo>
                  <a:lnTo>
                    <a:pt x="93" y="0"/>
                  </a:lnTo>
                  <a:lnTo>
                    <a:pt x="71" y="6"/>
                  </a:lnTo>
                  <a:lnTo>
                    <a:pt x="52" y="15"/>
                  </a:lnTo>
                  <a:lnTo>
                    <a:pt x="35" y="28"/>
                  </a:lnTo>
                  <a:close/>
                </a:path>
              </a:pathLst>
            </a:custGeom>
            <a:solidFill>
              <a:schemeClr val="bg1">
                <a:lumMod val="85000"/>
              </a:schemeClr>
            </a:solidFill>
            <a:ln w="12700">
              <a:noFill/>
              <a:prstDash val="solid"/>
              <a:round/>
              <a:headEnd/>
              <a:tailEnd/>
            </a:ln>
          </p:spPr>
          <p:txBody>
            <a:bodyPr/>
            <a:lstStyle/>
            <a:p>
              <a:endParaRPr lang="de-DE"/>
            </a:p>
          </p:txBody>
        </p:sp>
        <p:sp>
          <p:nvSpPr>
            <p:cNvPr id="105" name="Freeform 102"/>
            <p:cNvSpPr>
              <a:spLocks noChangeAspect="1"/>
            </p:cNvSpPr>
            <p:nvPr/>
          </p:nvSpPr>
          <p:spPr bwMode="auto">
            <a:xfrm>
              <a:off x="5371596" y="5617765"/>
              <a:ext cx="2549780" cy="995906"/>
            </a:xfrm>
            <a:custGeom>
              <a:avLst/>
              <a:gdLst>
                <a:gd name="T0" fmla="*/ 1 w 1334"/>
                <a:gd name="T1" fmla="*/ 1 h 670"/>
                <a:gd name="T2" fmla="*/ 1 w 1334"/>
                <a:gd name="T3" fmla="*/ 1 h 670"/>
                <a:gd name="T4" fmla="*/ 1 w 1334"/>
                <a:gd name="T5" fmla="*/ 1 h 670"/>
                <a:gd name="T6" fmla="*/ 1 w 1334"/>
                <a:gd name="T7" fmla="*/ 0 h 670"/>
                <a:gd name="T8" fmla="*/ 2 w 1334"/>
                <a:gd name="T9" fmla="*/ 0 h 670"/>
                <a:gd name="T10" fmla="*/ 3 w 1334"/>
                <a:gd name="T11" fmla="*/ 0 h 670"/>
                <a:gd name="T12" fmla="*/ 3 w 1334"/>
                <a:gd name="T13" fmla="*/ 0 h 670"/>
                <a:gd name="T14" fmla="*/ 3 w 1334"/>
                <a:gd name="T15" fmla="*/ 0 h 670"/>
                <a:gd name="T16" fmla="*/ 3 w 1334"/>
                <a:gd name="T17" fmla="*/ 0 h 670"/>
                <a:gd name="T18" fmla="*/ 4 w 1334"/>
                <a:gd name="T19" fmla="*/ 0 h 670"/>
                <a:gd name="T20" fmla="*/ 4 w 1334"/>
                <a:gd name="T21" fmla="*/ 0 h 670"/>
                <a:gd name="T22" fmla="*/ 5 w 1334"/>
                <a:gd name="T23" fmla="*/ 0 h 670"/>
                <a:gd name="T24" fmla="*/ 5 w 1334"/>
                <a:gd name="T25" fmla="*/ 0 h 670"/>
                <a:gd name="T26" fmla="*/ 5 w 1334"/>
                <a:gd name="T27" fmla="*/ 0 h 670"/>
                <a:gd name="T28" fmla="*/ 5 w 1334"/>
                <a:gd name="T29" fmla="*/ 0 h 670"/>
                <a:gd name="T30" fmla="*/ 6 w 1334"/>
                <a:gd name="T31" fmla="*/ 0 h 670"/>
                <a:gd name="T32" fmla="*/ 6 w 1334"/>
                <a:gd name="T33" fmla="*/ 0 h 670"/>
                <a:gd name="T34" fmla="*/ 6 w 1334"/>
                <a:gd name="T35" fmla="*/ 1 h 670"/>
                <a:gd name="T36" fmla="*/ 7 w 1334"/>
                <a:gd name="T37" fmla="*/ 1 h 670"/>
                <a:gd name="T38" fmla="*/ 7 w 1334"/>
                <a:gd name="T39" fmla="*/ 1 h 670"/>
                <a:gd name="T40" fmla="*/ 6 w 1334"/>
                <a:gd name="T41" fmla="*/ 1 h 670"/>
                <a:gd name="T42" fmla="*/ 6 w 1334"/>
                <a:gd name="T43" fmla="*/ 1 h 670"/>
                <a:gd name="T44" fmla="*/ 6 w 1334"/>
                <a:gd name="T45" fmla="*/ 1 h 670"/>
                <a:gd name="T46" fmla="*/ 6 w 1334"/>
                <a:gd name="T47" fmla="*/ 1 h 670"/>
                <a:gd name="T48" fmla="*/ 5 w 1334"/>
                <a:gd name="T49" fmla="*/ 1 h 670"/>
                <a:gd name="T50" fmla="*/ 5 w 1334"/>
                <a:gd name="T51" fmla="*/ 2 h 670"/>
                <a:gd name="T52" fmla="*/ 5 w 1334"/>
                <a:gd name="T53" fmla="*/ 2 h 670"/>
                <a:gd name="T54" fmla="*/ 5 w 1334"/>
                <a:gd name="T55" fmla="*/ 2 h 670"/>
                <a:gd name="T56" fmla="*/ 4 w 1334"/>
                <a:gd name="T57" fmla="*/ 2 h 670"/>
                <a:gd name="T58" fmla="*/ 4 w 1334"/>
                <a:gd name="T59" fmla="*/ 2 h 670"/>
                <a:gd name="T60" fmla="*/ 4 w 1334"/>
                <a:gd name="T61" fmla="*/ 2 h 670"/>
                <a:gd name="T62" fmla="*/ 3 w 1334"/>
                <a:gd name="T63" fmla="*/ 2 h 670"/>
                <a:gd name="T64" fmla="*/ 3 w 1334"/>
                <a:gd name="T65" fmla="*/ 2 h 670"/>
                <a:gd name="T66" fmla="*/ 3 w 1334"/>
                <a:gd name="T67" fmla="*/ 2 h 670"/>
                <a:gd name="T68" fmla="*/ 3 w 1334"/>
                <a:gd name="T69" fmla="*/ 2 h 670"/>
                <a:gd name="T70" fmla="*/ 3 w 1334"/>
                <a:gd name="T71" fmla="*/ 2 h 670"/>
                <a:gd name="T72" fmla="*/ 2 w 1334"/>
                <a:gd name="T73" fmla="*/ 2 h 670"/>
                <a:gd name="T74" fmla="*/ 1 w 1334"/>
                <a:gd name="T75" fmla="*/ 2 h 670"/>
                <a:gd name="T76" fmla="*/ 1 w 1334"/>
                <a:gd name="T77" fmla="*/ 2 h 670"/>
                <a:gd name="T78" fmla="*/ 1 w 1334"/>
                <a:gd name="T79" fmla="*/ 2 h 670"/>
                <a:gd name="T80" fmla="*/ 1 w 1334"/>
                <a:gd name="T81" fmla="*/ 2 h 670"/>
                <a:gd name="T82" fmla="*/ 1 w 1334"/>
                <a:gd name="T83" fmla="*/ 2 h 670"/>
                <a:gd name="T84" fmla="*/ 0 w 1334"/>
                <a:gd name="T85" fmla="*/ 2 h 670"/>
                <a:gd name="T86" fmla="*/ 0 w 1334"/>
                <a:gd name="T87" fmla="*/ 2 h 670"/>
                <a:gd name="T88" fmla="*/ 0 w 1334"/>
                <a:gd name="T89" fmla="*/ 2 h 670"/>
                <a:gd name="T90" fmla="*/ 0 w 1334"/>
                <a:gd name="T91" fmla="*/ 2 h 670"/>
                <a:gd name="T92" fmla="*/ 0 w 1334"/>
                <a:gd name="T93" fmla="*/ 2 h 670"/>
                <a:gd name="T94" fmla="*/ 0 w 1334"/>
                <a:gd name="T95" fmla="*/ 2 h 670"/>
                <a:gd name="T96" fmla="*/ 0 w 1334"/>
                <a:gd name="T97" fmla="*/ 2 h 670"/>
                <a:gd name="T98" fmla="*/ 0 w 1334"/>
                <a:gd name="T99" fmla="*/ 1 h 670"/>
                <a:gd name="T100" fmla="*/ 0 w 1334"/>
                <a:gd name="T101" fmla="*/ 1 h 670"/>
                <a:gd name="T102" fmla="*/ 0 w 1334"/>
                <a:gd name="T103" fmla="*/ 1 h 670"/>
                <a:gd name="T104" fmla="*/ 0 w 1334"/>
                <a:gd name="T105" fmla="*/ 1 h 6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34"/>
                <a:gd name="T160" fmla="*/ 0 h 670"/>
                <a:gd name="T161" fmla="*/ 1334 w 1334"/>
                <a:gd name="T162" fmla="*/ 670 h 6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34" h="670">
                  <a:moveTo>
                    <a:pt x="178" y="284"/>
                  </a:moveTo>
                  <a:lnTo>
                    <a:pt x="182" y="259"/>
                  </a:lnTo>
                  <a:lnTo>
                    <a:pt x="219" y="255"/>
                  </a:lnTo>
                  <a:lnTo>
                    <a:pt x="229" y="255"/>
                  </a:lnTo>
                  <a:lnTo>
                    <a:pt x="211" y="240"/>
                  </a:lnTo>
                  <a:lnTo>
                    <a:pt x="185" y="233"/>
                  </a:lnTo>
                  <a:lnTo>
                    <a:pt x="185" y="218"/>
                  </a:lnTo>
                  <a:lnTo>
                    <a:pt x="239" y="203"/>
                  </a:lnTo>
                  <a:lnTo>
                    <a:pt x="283" y="199"/>
                  </a:lnTo>
                  <a:lnTo>
                    <a:pt x="313" y="184"/>
                  </a:lnTo>
                  <a:lnTo>
                    <a:pt x="332" y="192"/>
                  </a:lnTo>
                  <a:lnTo>
                    <a:pt x="346" y="170"/>
                  </a:lnTo>
                  <a:lnTo>
                    <a:pt x="381" y="140"/>
                  </a:lnTo>
                  <a:lnTo>
                    <a:pt x="403" y="121"/>
                  </a:lnTo>
                  <a:lnTo>
                    <a:pt x="421" y="110"/>
                  </a:lnTo>
                  <a:lnTo>
                    <a:pt x="455" y="110"/>
                  </a:lnTo>
                  <a:lnTo>
                    <a:pt x="488" y="100"/>
                  </a:lnTo>
                  <a:lnTo>
                    <a:pt x="540" y="82"/>
                  </a:lnTo>
                  <a:lnTo>
                    <a:pt x="551" y="82"/>
                  </a:lnTo>
                  <a:lnTo>
                    <a:pt x="566" y="96"/>
                  </a:lnTo>
                  <a:lnTo>
                    <a:pt x="581" y="108"/>
                  </a:lnTo>
                  <a:lnTo>
                    <a:pt x="603" y="96"/>
                  </a:lnTo>
                  <a:lnTo>
                    <a:pt x="625" y="108"/>
                  </a:lnTo>
                  <a:lnTo>
                    <a:pt x="640" y="118"/>
                  </a:lnTo>
                  <a:lnTo>
                    <a:pt x="659" y="121"/>
                  </a:lnTo>
                  <a:lnTo>
                    <a:pt x="670" y="129"/>
                  </a:lnTo>
                  <a:lnTo>
                    <a:pt x="681" y="114"/>
                  </a:lnTo>
                  <a:lnTo>
                    <a:pt x="714" y="125"/>
                  </a:lnTo>
                  <a:lnTo>
                    <a:pt x="770" y="129"/>
                  </a:lnTo>
                  <a:lnTo>
                    <a:pt x="818" y="121"/>
                  </a:lnTo>
                  <a:lnTo>
                    <a:pt x="840" y="110"/>
                  </a:lnTo>
                  <a:lnTo>
                    <a:pt x="851" y="104"/>
                  </a:lnTo>
                  <a:lnTo>
                    <a:pt x="866" y="93"/>
                  </a:lnTo>
                  <a:lnTo>
                    <a:pt x="893" y="100"/>
                  </a:lnTo>
                  <a:lnTo>
                    <a:pt x="915" y="96"/>
                  </a:lnTo>
                  <a:lnTo>
                    <a:pt x="938" y="78"/>
                  </a:lnTo>
                  <a:lnTo>
                    <a:pt x="971" y="56"/>
                  </a:lnTo>
                  <a:lnTo>
                    <a:pt x="975" y="41"/>
                  </a:lnTo>
                  <a:lnTo>
                    <a:pt x="978" y="26"/>
                  </a:lnTo>
                  <a:lnTo>
                    <a:pt x="997" y="22"/>
                  </a:lnTo>
                  <a:lnTo>
                    <a:pt x="1015" y="26"/>
                  </a:lnTo>
                  <a:lnTo>
                    <a:pt x="1045" y="26"/>
                  </a:lnTo>
                  <a:lnTo>
                    <a:pt x="1056" y="15"/>
                  </a:lnTo>
                  <a:lnTo>
                    <a:pt x="1071" y="0"/>
                  </a:lnTo>
                  <a:lnTo>
                    <a:pt x="1086" y="4"/>
                  </a:lnTo>
                  <a:lnTo>
                    <a:pt x="1093" y="19"/>
                  </a:lnTo>
                  <a:lnTo>
                    <a:pt x="1134" y="26"/>
                  </a:lnTo>
                  <a:lnTo>
                    <a:pt x="1160" y="85"/>
                  </a:lnTo>
                  <a:lnTo>
                    <a:pt x="1241" y="89"/>
                  </a:lnTo>
                  <a:lnTo>
                    <a:pt x="1267" y="121"/>
                  </a:lnTo>
                  <a:lnTo>
                    <a:pt x="1230" y="170"/>
                  </a:lnTo>
                  <a:lnTo>
                    <a:pt x="1249" y="184"/>
                  </a:lnTo>
                  <a:lnTo>
                    <a:pt x="1245" y="218"/>
                  </a:lnTo>
                  <a:lnTo>
                    <a:pt x="1275" y="229"/>
                  </a:lnTo>
                  <a:lnTo>
                    <a:pt x="1260" y="277"/>
                  </a:lnTo>
                  <a:lnTo>
                    <a:pt x="1282" y="277"/>
                  </a:lnTo>
                  <a:lnTo>
                    <a:pt x="1308" y="284"/>
                  </a:lnTo>
                  <a:lnTo>
                    <a:pt x="1304" y="299"/>
                  </a:lnTo>
                  <a:lnTo>
                    <a:pt x="1312" y="322"/>
                  </a:lnTo>
                  <a:lnTo>
                    <a:pt x="1334" y="344"/>
                  </a:lnTo>
                  <a:lnTo>
                    <a:pt x="1319" y="351"/>
                  </a:lnTo>
                  <a:lnTo>
                    <a:pt x="1301" y="355"/>
                  </a:lnTo>
                  <a:lnTo>
                    <a:pt x="1264" y="362"/>
                  </a:lnTo>
                  <a:lnTo>
                    <a:pt x="1249" y="370"/>
                  </a:lnTo>
                  <a:lnTo>
                    <a:pt x="1230" y="355"/>
                  </a:lnTo>
                  <a:lnTo>
                    <a:pt x="1230" y="366"/>
                  </a:lnTo>
                  <a:lnTo>
                    <a:pt x="1219" y="373"/>
                  </a:lnTo>
                  <a:lnTo>
                    <a:pt x="1201" y="377"/>
                  </a:lnTo>
                  <a:lnTo>
                    <a:pt x="1186" y="359"/>
                  </a:lnTo>
                  <a:lnTo>
                    <a:pt x="1164" y="370"/>
                  </a:lnTo>
                  <a:lnTo>
                    <a:pt x="1171" y="385"/>
                  </a:lnTo>
                  <a:lnTo>
                    <a:pt x="1152" y="385"/>
                  </a:lnTo>
                  <a:lnTo>
                    <a:pt x="1123" y="385"/>
                  </a:lnTo>
                  <a:lnTo>
                    <a:pt x="1112" y="399"/>
                  </a:lnTo>
                  <a:lnTo>
                    <a:pt x="1097" y="396"/>
                  </a:lnTo>
                  <a:lnTo>
                    <a:pt x="1082" y="399"/>
                  </a:lnTo>
                  <a:lnTo>
                    <a:pt x="1082" y="410"/>
                  </a:lnTo>
                  <a:lnTo>
                    <a:pt x="1060" y="433"/>
                  </a:lnTo>
                  <a:lnTo>
                    <a:pt x="1030" y="459"/>
                  </a:lnTo>
                  <a:lnTo>
                    <a:pt x="982" y="462"/>
                  </a:lnTo>
                  <a:lnTo>
                    <a:pt x="978" y="477"/>
                  </a:lnTo>
                  <a:lnTo>
                    <a:pt x="975" y="485"/>
                  </a:lnTo>
                  <a:lnTo>
                    <a:pt x="949" y="485"/>
                  </a:lnTo>
                  <a:lnTo>
                    <a:pt x="923" y="492"/>
                  </a:lnTo>
                  <a:lnTo>
                    <a:pt x="900" y="485"/>
                  </a:lnTo>
                  <a:lnTo>
                    <a:pt x="889" y="477"/>
                  </a:lnTo>
                  <a:lnTo>
                    <a:pt x="875" y="492"/>
                  </a:lnTo>
                  <a:lnTo>
                    <a:pt x="840" y="507"/>
                  </a:lnTo>
                  <a:lnTo>
                    <a:pt x="799" y="507"/>
                  </a:lnTo>
                  <a:lnTo>
                    <a:pt x="777" y="499"/>
                  </a:lnTo>
                  <a:lnTo>
                    <a:pt x="759" y="518"/>
                  </a:lnTo>
                  <a:lnTo>
                    <a:pt x="762" y="548"/>
                  </a:lnTo>
                  <a:lnTo>
                    <a:pt x="740" y="588"/>
                  </a:lnTo>
                  <a:lnTo>
                    <a:pt x="722" y="596"/>
                  </a:lnTo>
                  <a:lnTo>
                    <a:pt x="707" y="570"/>
                  </a:lnTo>
                  <a:lnTo>
                    <a:pt x="699" y="559"/>
                  </a:lnTo>
                  <a:lnTo>
                    <a:pt x="707" y="540"/>
                  </a:lnTo>
                  <a:lnTo>
                    <a:pt x="714" y="529"/>
                  </a:lnTo>
                  <a:lnTo>
                    <a:pt x="707" y="522"/>
                  </a:lnTo>
                  <a:lnTo>
                    <a:pt x="696" y="522"/>
                  </a:lnTo>
                  <a:lnTo>
                    <a:pt x="685" y="540"/>
                  </a:lnTo>
                  <a:lnTo>
                    <a:pt x="662" y="559"/>
                  </a:lnTo>
                  <a:lnTo>
                    <a:pt x="640" y="551"/>
                  </a:lnTo>
                  <a:lnTo>
                    <a:pt x="610" y="548"/>
                  </a:lnTo>
                  <a:lnTo>
                    <a:pt x="577" y="592"/>
                  </a:lnTo>
                  <a:lnTo>
                    <a:pt x="566" y="600"/>
                  </a:lnTo>
                  <a:lnTo>
                    <a:pt x="562" y="611"/>
                  </a:lnTo>
                  <a:lnTo>
                    <a:pt x="514" y="626"/>
                  </a:lnTo>
                  <a:lnTo>
                    <a:pt x="503" y="626"/>
                  </a:lnTo>
                  <a:lnTo>
                    <a:pt x="418" y="600"/>
                  </a:lnTo>
                  <a:lnTo>
                    <a:pt x="392" y="596"/>
                  </a:lnTo>
                  <a:lnTo>
                    <a:pt x="362" y="588"/>
                  </a:lnTo>
                  <a:lnTo>
                    <a:pt x="332" y="585"/>
                  </a:lnTo>
                  <a:lnTo>
                    <a:pt x="324" y="603"/>
                  </a:lnTo>
                  <a:lnTo>
                    <a:pt x="320" y="629"/>
                  </a:lnTo>
                  <a:lnTo>
                    <a:pt x="317" y="637"/>
                  </a:lnTo>
                  <a:lnTo>
                    <a:pt x="294" y="644"/>
                  </a:lnTo>
                  <a:lnTo>
                    <a:pt x="291" y="644"/>
                  </a:lnTo>
                  <a:lnTo>
                    <a:pt x="265" y="670"/>
                  </a:lnTo>
                  <a:lnTo>
                    <a:pt x="250" y="670"/>
                  </a:lnTo>
                  <a:lnTo>
                    <a:pt x="243" y="651"/>
                  </a:lnTo>
                  <a:lnTo>
                    <a:pt x="232" y="648"/>
                  </a:lnTo>
                  <a:lnTo>
                    <a:pt x="219" y="637"/>
                  </a:lnTo>
                  <a:lnTo>
                    <a:pt x="215" y="622"/>
                  </a:lnTo>
                  <a:lnTo>
                    <a:pt x="185" y="618"/>
                  </a:lnTo>
                  <a:lnTo>
                    <a:pt x="170" y="611"/>
                  </a:lnTo>
                  <a:lnTo>
                    <a:pt x="167" y="603"/>
                  </a:lnTo>
                  <a:lnTo>
                    <a:pt x="148" y="603"/>
                  </a:lnTo>
                  <a:lnTo>
                    <a:pt x="133" y="588"/>
                  </a:lnTo>
                  <a:lnTo>
                    <a:pt x="130" y="581"/>
                  </a:lnTo>
                  <a:lnTo>
                    <a:pt x="115" y="588"/>
                  </a:lnTo>
                  <a:lnTo>
                    <a:pt x="100" y="585"/>
                  </a:lnTo>
                  <a:lnTo>
                    <a:pt x="93" y="581"/>
                  </a:lnTo>
                  <a:lnTo>
                    <a:pt x="96" y="566"/>
                  </a:lnTo>
                  <a:lnTo>
                    <a:pt x="74" y="551"/>
                  </a:lnTo>
                  <a:lnTo>
                    <a:pt x="78" y="540"/>
                  </a:lnTo>
                  <a:lnTo>
                    <a:pt x="85" y="533"/>
                  </a:lnTo>
                  <a:lnTo>
                    <a:pt x="63" y="518"/>
                  </a:lnTo>
                  <a:lnTo>
                    <a:pt x="7" y="496"/>
                  </a:lnTo>
                  <a:lnTo>
                    <a:pt x="15" y="474"/>
                  </a:lnTo>
                  <a:lnTo>
                    <a:pt x="33" y="474"/>
                  </a:lnTo>
                  <a:lnTo>
                    <a:pt x="41" y="488"/>
                  </a:lnTo>
                  <a:lnTo>
                    <a:pt x="37" y="466"/>
                  </a:lnTo>
                  <a:lnTo>
                    <a:pt x="48" y="448"/>
                  </a:lnTo>
                  <a:lnTo>
                    <a:pt x="56" y="429"/>
                  </a:lnTo>
                  <a:lnTo>
                    <a:pt x="37" y="414"/>
                  </a:lnTo>
                  <a:lnTo>
                    <a:pt x="22" y="399"/>
                  </a:lnTo>
                  <a:lnTo>
                    <a:pt x="22" y="385"/>
                  </a:lnTo>
                  <a:lnTo>
                    <a:pt x="7" y="385"/>
                  </a:lnTo>
                  <a:lnTo>
                    <a:pt x="0" y="381"/>
                  </a:lnTo>
                  <a:lnTo>
                    <a:pt x="4" y="347"/>
                  </a:lnTo>
                  <a:lnTo>
                    <a:pt x="30" y="299"/>
                  </a:lnTo>
                  <a:lnTo>
                    <a:pt x="33" y="299"/>
                  </a:lnTo>
                  <a:lnTo>
                    <a:pt x="56" y="299"/>
                  </a:lnTo>
                  <a:lnTo>
                    <a:pt x="74" y="307"/>
                  </a:lnTo>
                  <a:lnTo>
                    <a:pt x="85" y="307"/>
                  </a:lnTo>
                  <a:lnTo>
                    <a:pt x="85" y="292"/>
                  </a:lnTo>
                  <a:lnTo>
                    <a:pt x="107" y="288"/>
                  </a:lnTo>
                  <a:lnTo>
                    <a:pt x="148" y="288"/>
                  </a:lnTo>
                  <a:lnTo>
                    <a:pt x="178" y="284"/>
                  </a:lnTo>
                  <a:close/>
                </a:path>
              </a:pathLst>
            </a:custGeom>
            <a:solidFill>
              <a:schemeClr val="bg1">
                <a:lumMod val="85000"/>
              </a:schemeClr>
            </a:solidFill>
            <a:ln w="12700">
              <a:noFill/>
              <a:prstDash val="solid"/>
              <a:round/>
              <a:headEnd/>
              <a:tailEnd/>
            </a:ln>
          </p:spPr>
          <p:txBody>
            <a:bodyPr/>
            <a:lstStyle/>
            <a:p>
              <a:endParaRPr lang="de-DE"/>
            </a:p>
          </p:txBody>
        </p:sp>
        <p:sp>
          <p:nvSpPr>
            <p:cNvPr id="106" name="Freeform 103"/>
            <p:cNvSpPr>
              <a:spLocks noChangeAspect="1"/>
            </p:cNvSpPr>
            <p:nvPr/>
          </p:nvSpPr>
          <p:spPr bwMode="auto">
            <a:xfrm>
              <a:off x="7499823" y="5927749"/>
              <a:ext cx="143246" cy="102229"/>
            </a:xfrm>
            <a:custGeom>
              <a:avLst/>
              <a:gdLst>
                <a:gd name="T0" fmla="*/ 0 w 73"/>
                <a:gd name="T1" fmla="*/ 0 h 70"/>
                <a:gd name="T2" fmla="*/ 0 w 73"/>
                <a:gd name="T3" fmla="*/ 0 h 70"/>
                <a:gd name="T4" fmla="*/ 0 w 73"/>
                <a:gd name="T5" fmla="*/ 0 h 70"/>
                <a:gd name="T6" fmla="*/ 0 w 73"/>
                <a:gd name="T7" fmla="*/ 0 h 70"/>
                <a:gd name="T8" fmla="*/ 0 w 73"/>
                <a:gd name="T9" fmla="*/ 0 h 70"/>
                <a:gd name="T10" fmla="*/ 0 w 73"/>
                <a:gd name="T11" fmla="*/ 0 h 70"/>
                <a:gd name="T12" fmla="*/ 0 w 73"/>
                <a:gd name="T13" fmla="*/ 0 h 70"/>
                <a:gd name="T14" fmla="*/ 0 w 73"/>
                <a:gd name="T15" fmla="*/ 0 h 70"/>
                <a:gd name="T16" fmla="*/ 0 w 73"/>
                <a:gd name="T17" fmla="*/ 0 h 70"/>
                <a:gd name="T18" fmla="*/ 0 w 73"/>
                <a:gd name="T19" fmla="*/ 0 h 70"/>
                <a:gd name="T20" fmla="*/ 0 w 73"/>
                <a:gd name="T21" fmla="*/ 0 h 70"/>
                <a:gd name="T22" fmla="*/ 0 w 73"/>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70"/>
                <a:gd name="T38" fmla="*/ 73 w 73"/>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70">
                  <a:moveTo>
                    <a:pt x="73" y="4"/>
                  </a:moveTo>
                  <a:lnTo>
                    <a:pt x="51" y="33"/>
                  </a:lnTo>
                  <a:lnTo>
                    <a:pt x="55" y="52"/>
                  </a:lnTo>
                  <a:lnTo>
                    <a:pt x="55" y="59"/>
                  </a:lnTo>
                  <a:lnTo>
                    <a:pt x="15" y="70"/>
                  </a:lnTo>
                  <a:lnTo>
                    <a:pt x="4" y="66"/>
                  </a:lnTo>
                  <a:lnTo>
                    <a:pt x="4" y="52"/>
                  </a:lnTo>
                  <a:lnTo>
                    <a:pt x="0" y="37"/>
                  </a:lnTo>
                  <a:lnTo>
                    <a:pt x="18" y="18"/>
                  </a:lnTo>
                  <a:lnTo>
                    <a:pt x="29" y="15"/>
                  </a:lnTo>
                  <a:lnTo>
                    <a:pt x="40" y="0"/>
                  </a:lnTo>
                  <a:lnTo>
                    <a:pt x="73" y="4"/>
                  </a:lnTo>
                  <a:close/>
                </a:path>
              </a:pathLst>
            </a:custGeom>
            <a:solidFill>
              <a:schemeClr val="bg1">
                <a:lumMod val="85000"/>
              </a:schemeClr>
            </a:solidFill>
            <a:ln w="12700">
              <a:noFill/>
              <a:prstDash val="solid"/>
              <a:round/>
              <a:headEnd/>
              <a:tailEnd/>
            </a:ln>
          </p:spPr>
          <p:txBody>
            <a:bodyPr/>
            <a:lstStyle/>
            <a:p>
              <a:endParaRPr lang="de-DE"/>
            </a:p>
          </p:txBody>
        </p:sp>
        <p:sp>
          <p:nvSpPr>
            <p:cNvPr id="107" name="Freeform 104"/>
            <p:cNvSpPr>
              <a:spLocks noChangeAspect="1"/>
            </p:cNvSpPr>
            <p:nvPr/>
          </p:nvSpPr>
          <p:spPr bwMode="auto">
            <a:xfrm>
              <a:off x="4168329" y="4882378"/>
              <a:ext cx="675303" cy="234137"/>
            </a:xfrm>
            <a:custGeom>
              <a:avLst/>
              <a:gdLst>
                <a:gd name="T0" fmla="*/ 0 w 352"/>
                <a:gd name="T1" fmla="*/ 0 h 157"/>
                <a:gd name="T2" fmla="*/ 0 w 352"/>
                <a:gd name="T3" fmla="*/ 0 h 157"/>
                <a:gd name="T4" fmla="*/ 0 w 352"/>
                <a:gd name="T5" fmla="*/ 0 h 157"/>
                <a:gd name="T6" fmla="*/ 0 w 352"/>
                <a:gd name="T7" fmla="*/ 0 h 157"/>
                <a:gd name="T8" fmla="*/ 1 w 352"/>
                <a:gd name="T9" fmla="*/ 0 h 157"/>
                <a:gd name="T10" fmla="*/ 1 w 352"/>
                <a:gd name="T11" fmla="*/ 0 h 157"/>
                <a:gd name="T12" fmla="*/ 1 w 352"/>
                <a:gd name="T13" fmla="*/ 0 h 157"/>
                <a:gd name="T14" fmla="*/ 1 w 352"/>
                <a:gd name="T15" fmla="*/ 0 h 157"/>
                <a:gd name="T16" fmla="*/ 1 w 352"/>
                <a:gd name="T17" fmla="*/ 0 h 157"/>
                <a:gd name="T18" fmla="*/ 1 w 352"/>
                <a:gd name="T19" fmla="*/ 0 h 157"/>
                <a:gd name="T20" fmla="*/ 1 w 352"/>
                <a:gd name="T21" fmla="*/ 0 h 157"/>
                <a:gd name="T22" fmla="*/ 1 w 352"/>
                <a:gd name="T23" fmla="*/ 0 h 157"/>
                <a:gd name="T24" fmla="*/ 1 w 352"/>
                <a:gd name="T25" fmla="*/ 0 h 157"/>
                <a:gd name="T26" fmla="*/ 2 w 352"/>
                <a:gd name="T27" fmla="*/ 0 h 157"/>
                <a:gd name="T28" fmla="*/ 2 w 352"/>
                <a:gd name="T29" fmla="*/ 0 h 157"/>
                <a:gd name="T30" fmla="*/ 1 w 352"/>
                <a:gd name="T31" fmla="*/ 0 h 157"/>
                <a:gd name="T32" fmla="*/ 1 w 352"/>
                <a:gd name="T33" fmla="*/ 0 h 157"/>
                <a:gd name="T34" fmla="*/ 1 w 352"/>
                <a:gd name="T35" fmla="*/ 0 h 157"/>
                <a:gd name="T36" fmla="*/ 1 w 352"/>
                <a:gd name="T37" fmla="*/ 0 h 157"/>
                <a:gd name="T38" fmla="*/ 1 w 352"/>
                <a:gd name="T39" fmla="*/ 0 h 157"/>
                <a:gd name="T40" fmla="*/ 1 w 352"/>
                <a:gd name="T41" fmla="*/ 0 h 157"/>
                <a:gd name="T42" fmla="*/ 1 w 352"/>
                <a:gd name="T43" fmla="*/ 0 h 157"/>
                <a:gd name="T44" fmla="*/ 1 w 352"/>
                <a:gd name="T45" fmla="*/ 0 h 157"/>
                <a:gd name="T46" fmla="*/ 1 w 352"/>
                <a:gd name="T47" fmla="*/ 0 h 157"/>
                <a:gd name="T48" fmla="*/ 1 w 352"/>
                <a:gd name="T49" fmla="*/ 0 h 157"/>
                <a:gd name="T50" fmla="*/ 1 w 352"/>
                <a:gd name="T51" fmla="*/ 0 h 157"/>
                <a:gd name="T52" fmla="*/ 1 w 352"/>
                <a:gd name="T53" fmla="*/ 0 h 157"/>
                <a:gd name="T54" fmla="*/ 1 w 352"/>
                <a:gd name="T55" fmla="*/ 0 h 157"/>
                <a:gd name="T56" fmla="*/ 0 w 352"/>
                <a:gd name="T57" fmla="*/ 0 h 157"/>
                <a:gd name="T58" fmla="*/ 0 w 352"/>
                <a:gd name="T59" fmla="*/ 0 h 157"/>
                <a:gd name="T60" fmla="*/ 0 w 352"/>
                <a:gd name="T61" fmla="*/ 0 h 157"/>
                <a:gd name="T62" fmla="*/ 0 w 352"/>
                <a:gd name="T63" fmla="*/ 0 h 157"/>
                <a:gd name="T64" fmla="*/ 0 w 352"/>
                <a:gd name="T65" fmla="*/ 0 h 157"/>
                <a:gd name="T66" fmla="*/ 0 w 352"/>
                <a:gd name="T67" fmla="*/ 0 h 157"/>
                <a:gd name="T68" fmla="*/ 0 w 352"/>
                <a:gd name="T69" fmla="*/ 0 h 157"/>
                <a:gd name="T70" fmla="*/ 0 w 352"/>
                <a:gd name="T71" fmla="*/ 0 h 157"/>
                <a:gd name="T72" fmla="*/ 0 w 352"/>
                <a:gd name="T73" fmla="*/ 0 h 157"/>
                <a:gd name="T74" fmla="*/ 0 w 352"/>
                <a:gd name="T75" fmla="*/ 0 h 157"/>
                <a:gd name="T76" fmla="*/ 0 w 352"/>
                <a:gd name="T77" fmla="*/ 0 h 157"/>
                <a:gd name="T78" fmla="*/ 0 w 352"/>
                <a:gd name="T79" fmla="*/ 0 h 157"/>
                <a:gd name="T80" fmla="*/ 0 w 352"/>
                <a:gd name="T81" fmla="*/ 0 h 157"/>
                <a:gd name="T82" fmla="*/ 0 w 352"/>
                <a:gd name="T83" fmla="*/ 0 h 157"/>
                <a:gd name="T84" fmla="*/ 0 w 352"/>
                <a:gd name="T85" fmla="*/ 0 h 157"/>
                <a:gd name="T86" fmla="*/ 0 w 352"/>
                <a:gd name="T87" fmla="*/ 0 h 1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
                <a:gd name="T133" fmla="*/ 0 h 157"/>
                <a:gd name="T134" fmla="*/ 352 w 352"/>
                <a:gd name="T135" fmla="*/ 157 h 1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 h="157">
                  <a:moveTo>
                    <a:pt x="120" y="8"/>
                  </a:moveTo>
                  <a:lnTo>
                    <a:pt x="132" y="0"/>
                  </a:lnTo>
                  <a:lnTo>
                    <a:pt x="146" y="0"/>
                  </a:lnTo>
                  <a:lnTo>
                    <a:pt x="152" y="11"/>
                  </a:lnTo>
                  <a:lnTo>
                    <a:pt x="165" y="2"/>
                  </a:lnTo>
                  <a:lnTo>
                    <a:pt x="178" y="6"/>
                  </a:lnTo>
                  <a:lnTo>
                    <a:pt x="198" y="27"/>
                  </a:lnTo>
                  <a:lnTo>
                    <a:pt x="220" y="36"/>
                  </a:lnTo>
                  <a:lnTo>
                    <a:pt x="228" y="38"/>
                  </a:lnTo>
                  <a:lnTo>
                    <a:pt x="239" y="29"/>
                  </a:lnTo>
                  <a:lnTo>
                    <a:pt x="250" y="25"/>
                  </a:lnTo>
                  <a:lnTo>
                    <a:pt x="280" y="33"/>
                  </a:lnTo>
                  <a:lnTo>
                    <a:pt x="320" y="42"/>
                  </a:lnTo>
                  <a:lnTo>
                    <a:pt x="352" y="51"/>
                  </a:lnTo>
                  <a:lnTo>
                    <a:pt x="341" y="64"/>
                  </a:lnTo>
                  <a:lnTo>
                    <a:pt x="320" y="85"/>
                  </a:lnTo>
                  <a:lnTo>
                    <a:pt x="315" y="92"/>
                  </a:lnTo>
                  <a:lnTo>
                    <a:pt x="317" y="107"/>
                  </a:lnTo>
                  <a:lnTo>
                    <a:pt x="302" y="107"/>
                  </a:lnTo>
                  <a:lnTo>
                    <a:pt x="287" y="96"/>
                  </a:lnTo>
                  <a:lnTo>
                    <a:pt x="272" y="92"/>
                  </a:lnTo>
                  <a:lnTo>
                    <a:pt x="233" y="101"/>
                  </a:lnTo>
                  <a:lnTo>
                    <a:pt x="223" y="110"/>
                  </a:lnTo>
                  <a:lnTo>
                    <a:pt x="212" y="124"/>
                  </a:lnTo>
                  <a:lnTo>
                    <a:pt x="191" y="137"/>
                  </a:lnTo>
                  <a:lnTo>
                    <a:pt x="179" y="137"/>
                  </a:lnTo>
                  <a:lnTo>
                    <a:pt x="166" y="126"/>
                  </a:lnTo>
                  <a:lnTo>
                    <a:pt x="155" y="126"/>
                  </a:lnTo>
                  <a:lnTo>
                    <a:pt x="115" y="145"/>
                  </a:lnTo>
                  <a:lnTo>
                    <a:pt x="96" y="155"/>
                  </a:lnTo>
                  <a:lnTo>
                    <a:pt x="82" y="157"/>
                  </a:lnTo>
                  <a:lnTo>
                    <a:pt x="50" y="155"/>
                  </a:lnTo>
                  <a:lnTo>
                    <a:pt x="37" y="155"/>
                  </a:lnTo>
                  <a:lnTo>
                    <a:pt x="27" y="140"/>
                  </a:lnTo>
                  <a:lnTo>
                    <a:pt x="22" y="135"/>
                  </a:lnTo>
                  <a:lnTo>
                    <a:pt x="11" y="129"/>
                  </a:lnTo>
                  <a:lnTo>
                    <a:pt x="5" y="122"/>
                  </a:lnTo>
                  <a:lnTo>
                    <a:pt x="0" y="107"/>
                  </a:lnTo>
                  <a:lnTo>
                    <a:pt x="0" y="90"/>
                  </a:lnTo>
                  <a:lnTo>
                    <a:pt x="34" y="76"/>
                  </a:lnTo>
                  <a:lnTo>
                    <a:pt x="72" y="76"/>
                  </a:lnTo>
                  <a:lnTo>
                    <a:pt x="95" y="55"/>
                  </a:lnTo>
                  <a:lnTo>
                    <a:pt x="98" y="19"/>
                  </a:lnTo>
                  <a:lnTo>
                    <a:pt x="120" y="8"/>
                  </a:lnTo>
                  <a:close/>
                </a:path>
              </a:pathLst>
            </a:custGeom>
            <a:solidFill>
              <a:schemeClr val="bg1">
                <a:lumMod val="85000"/>
              </a:schemeClr>
            </a:solidFill>
            <a:ln w="12700">
              <a:noFill/>
              <a:prstDash val="solid"/>
              <a:round/>
              <a:headEnd/>
              <a:tailEnd/>
            </a:ln>
          </p:spPr>
          <p:txBody>
            <a:bodyPr/>
            <a:lstStyle/>
            <a:p>
              <a:endParaRPr lang="de-DE"/>
            </a:p>
          </p:txBody>
        </p:sp>
        <p:sp>
          <p:nvSpPr>
            <p:cNvPr id="108" name="Freeform 105"/>
            <p:cNvSpPr>
              <a:spLocks noChangeAspect="1"/>
            </p:cNvSpPr>
            <p:nvPr/>
          </p:nvSpPr>
          <p:spPr bwMode="auto">
            <a:xfrm>
              <a:off x="4004619" y="5449583"/>
              <a:ext cx="458387" cy="573800"/>
            </a:xfrm>
            <a:custGeom>
              <a:avLst/>
              <a:gdLst>
                <a:gd name="T0" fmla="*/ 6 w 179"/>
                <a:gd name="T1" fmla="*/ 1 h 312"/>
                <a:gd name="T2" fmla="*/ 6 w 179"/>
                <a:gd name="T3" fmla="*/ 1 h 312"/>
                <a:gd name="T4" fmla="*/ 6 w 179"/>
                <a:gd name="T5" fmla="*/ 1 h 312"/>
                <a:gd name="T6" fmla="*/ 5 w 179"/>
                <a:gd name="T7" fmla="*/ 1 h 312"/>
                <a:gd name="T8" fmla="*/ 4 w 179"/>
                <a:gd name="T9" fmla="*/ 1 h 312"/>
                <a:gd name="T10" fmla="*/ 4 w 179"/>
                <a:gd name="T11" fmla="*/ 1 h 312"/>
                <a:gd name="T12" fmla="*/ 4 w 179"/>
                <a:gd name="T13" fmla="*/ 1 h 312"/>
                <a:gd name="T14" fmla="*/ 4 w 179"/>
                <a:gd name="T15" fmla="*/ 1 h 312"/>
                <a:gd name="T16" fmla="*/ 3 w 179"/>
                <a:gd name="T17" fmla="*/ 1 h 312"/>
                <a:gd name="T18" fmla="*/ 3 w 179"/>
                <a:gd name="T19" fmla="*/ 0 h 312"/>
                <a:gd name="T20" fmla="*/ 2 w 179"/>
                <a:gd name="T21" fmla="*/ 1 h 312"/>
                <a:gd name="T22" fmla="*/ 1 w 179"/>
                <a:gd name="T23" fmla="*/ 1 h 312"/>
                <a:gd name="T24" fmla="*/ 0 w 179"/>
                <a:gd name="T25" fmla="*/ 1 h 312"/>
                <a:gd name="T26" fmla="*/ 0 w 179"/>
                <a:gd name="T27" fmla="*/ 1 h 312"/>
                <a:gd name="T28" fmla="*/ 2 w 179"/>
                <a:gd name="T29" fmla="*/ 1 h 312"/>
                <a:gd name="T30" fmla="*/ 2 w 179"/>
                <a:gd name="T31" fmla="*/ 1 h 312"/>
                <a:gd name="T32" fmla="*/ 3 w 179"/>
                <a:gd name="T33" fmla="*/ 2 h 312"/>
                <a:gd name="T34" fmla="*/ 3 w 179"/>
                <a:gd name="T35" fmla="*/ 2 h 312"/>
                <a:gd name="T36" fmla="*/ 4 w 179"/>
                <a:gd name="T37" fmla="*/ 2 h 312"/>
                <a:gd name="T38" fmla="*/ 4 w 179"/>
                <a:gd name="T39" fmla="*/ 3 h 312"/>
                <a:gd name="T40" fmla="*/ 4 w 179"/>
                <a:gd name="T41" fmla="*/ 3 h 312"/>
                <a:gd name="T42" fmla="*/ 6 w 179"/>
                <a:gd name="T43" fmla="*/ 5 h 312"/>
                <a:gd name="T44" fmla="*/ 4 w 179"/>
                <a:gd name="T45" fmla="*/ 3 h 312"/>
                <a:gd name="T46" fmla="*/ 5 w 179"/>
                <a:gd name="T47" fmla="*/ 3 h 312"/>
                <a:gd name="T48" fmla="*/ 5 w 179"/>
                <a:gd name="T49" fmla="*/ 2 h 312"/>
                <a:gd name="T50" fmla="*/ 6 w 179"/>
                <a:gd name="T51" fmla="*/ 2 h 312"/>
                <a:gd name="T52" fmla="*/ 6 w 179"/>
                <a:gd name="T53" fmla="*/ 2 h 312"/>
                <a:gd name="T54" fmla="*/ 6 w 179"/>
                <a:gd name="T55" fmla="*/ 2 h 312"/>
                <a:gd name="T56" fmla="*/ 7 w 179"/>
                <a:gd name="T57" fmla="*/ 2 h 312"/>
                <a:gd name="T58" fmla="*/ 6 w 179"/>
                <a:gd name="T59" fmla="*/ 2 h 312"/>
                <a:gd name="T60" fmla="*/ 7 w 179"/>
                <a:gd name="T61" fmla="*/ 1 h 312"/>
                <a:gd name="T62" fmla="*/ 6 w 179"/>
                <a:gd name="T63" fmla="*/ 1 h 312"/>
                <a:gd name="T64" fmla="*/ 7 w 179"/>
                <a:gd name="T65" fmla="*/ 1 h 312"/>
                <a:gd name="T66" fmla="*/ 6 w 179"/>
                <a:gd name="T67" fmla="*/ 1 h 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9"/>
                <a:gd name="T103" fmla="*/ 0 h 312"/>
                <a:gd name="T104" fmla="*/ 179 w 179"/>
                <a:gd name="T105" fmla="*/ 312 h 3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9" h="312">
                  <a:moveTo>
                    <a:pt x="165" y="25"/>
                  </a:moveTo>
                  <a:lnTo>
                    <a:pt x="156" y="25"/>
                  </a:lnTo>
                  <a:lnTo>
                    <a:pt x="147" y="18"/>
                  </a:lnTo>
                  <a:lnTo>
                    <a:pt x="134" y="11"/>
                  </a:lnTo>
                  <a:lnTo>
                    <a:pt x="118" y="19"/>
                  </a:lnTo>
                  <a:lnTo>
                    <a:pt x="104" y="15"/>
                  </a:lnTo>
                  <a:lnTo>
                    <a:pt x="91" y="22"/>
                  </a:lnTo>
                  <a:lnTo>
                    <a:pt x="90" y="15"/>
                  </a:lnTo>
                  <a:lnTo>
                    <a:pt x="79" y="15"/>
                  </a:lnTo>
                  <a:lnTo>
                    <a:pt x="65" y="0"/>
                  </a:lnTo>
                  <a:lnTo>
                    <a:pt x="45" y="24"/>
                  </a:lnTo>
                  <a:lnTo>
                    <a:pt x="13" y="13"/>
                  </a:lnTo>
                  <a:lnTo>
                    <a:pt x="0" y="17"/>
                  </a:lnTo>
                  <a:lnTo>
                    <a:pt x="0" y="25"/>
                  </a:lnTo>
                  <a:lnTo>
                    <a:pt x="35" y="63"/>
                  </a:lnTo>
                  <a:lnTo>
                    <a:pt x="43" y="88"/>
                  </a:lnTo>
                  <a:lnTo>
                    <a:pt x="61" y="103"/>
                  </a:lnTo>
                  <a:lnTo>
                    <a:pt x="68" y="100"/>
                  </a:lnTo>
                  <a:lnTo>
                    <a:pt x="113" y="151"/>
                  </a:lnTo>
                  <a:lnTo>
                    <a:pt x="116" y="163"/>
                  </a:lnTo>
                  <a:lnTo>
                    <a:pt x="113" y="171"/>
                  </a:lnTo>
                  <a:lnTo>
                    <a:pt x="158" y="312"/>
                  </a:lnTo>
                  <a:lnTo>
                    <a:pt x="116" y="174"/>
                  </a:lnTo>
                  <a:lnTo>
                    <a:pt x="138" y="168"/>
                  </a:lnTo>
                  <a:lnTo>
                    <a:pt x="138" y="151"/>
                  </a:lnTo>
                  <a:lnTo>
                    <a:pt x="151" y="139"/>
                  </a:lnTo>
                  <a:lnTo>
                    <a:pt x="156" y="127"/>
                  </a:lnTo>
                  <a:lnTo>
                    <a:pt x="170" y="121"/>
                  </a:lnTo>
                  <a:lnTo>
                    <a:pt x="172" y="107"/>
                  </a:lnTo>
                  <a:lnTo>
                    <a:pt x="170" y="93"/>
                  </a:lnTo>
                  <a:lnTo>
                    <a:pt x="177" y="87"/>
                  </a:lnTo>
                  <a:lnTo>
                    <a:pt x="165" y="69"/>
                  </a:lnTo>
                  <a:lnTo>
                    <a:pt x="179" y="42"/>
                  </a:lnTo>
                  <a:lnTo>
                    <a:pt x="165" y="25"/>
                  </a:lnTo>
                  <a:close/>
                </a:path>
              </a:pathLst>
            </a:custGeom>
            <a:solidFill>
              <a:schemeClr val="bg1">
                <a:lumMod val="85000"/>
              </a:schemeClr>
            </a:solidFill>
            <a:ln w="12700">
              <a:noFill/>
              <a:prstDash val="solid"/>
              <a:round/>
              <a:headEnd/>
              <a:tailEnd/>
            </a:ln>
          </p:spPr>
          <p:txBody>
            <a:bodyPr/>
            <a:lstStyle/>
            <a:p>
              <a:endParaRPr lang="de-DE"/>
            </a:p>
          </p:txBody>
        </p:sp>
        <p:sp>
          <p:nvSpPr>
            <p:cNvPr id="109" name="Freeform 106"/>
            <p:cNvSpPr>
              <a:spLocks noChangeAspect="1"/>
            </p:cNvSpPr>
            <p:nvPr/>
          </p:nvSpPr>
          <p:spPr bwMode="auto">
            <a:xfrm>
              <a:off x="4626716" y="5878284"/>
              <a:ext cx="311049" cy="161587"/>
            </a:xfrm>
            <a:custGeom>
              <a:avLst/>
              <a:gdLst>
                <a:gd name="T0" fmla="*/ 0 w 162"/>
                <a:gd name="T1" fmla="*/ 0 h 110"/>
                <a:gd name="T2" fmla="*/ 0 w 162"/>
                <a:gd name="T3" fmla="*/ 0 h 110"/>
                <a:gd name="T4" fmla="*/ 0 w 162"/>
                <a:gd name="T5" fmla="*/ 0 h 110"/>
                <a:gd name="T6" fmla="*/ 0 w 162"/>
                <a:gd name="T7" fmla="*/ 0 h 110"/>
                <a:gd name="T8" fmla="*/ 0 w 162"/>
                <a:gd name="T9" fmla="*/ 0 h 110"/>
                <a:gd name="T10" fmla="*/ 0 w 162"/>
                <a:gd name="T11" fmla="*/ 0 h 110"/>
                <a:gd name="T12" fmla="*/ 0 w 162"/>
                <a:gd name="T13" fmla="*/ 0 h 110"/>
                <a:gd name="T14" fmla="*/ 0 w 162"/>
                <a:gd name="T15" fmla="*/ 0 h 110"/>
                <a:gd name="T16" fmla="*/ 1 w 162"/>
                <a:gd name="T17" fmla="*/ 0 h 110"/>
                <a:gd name="T18" fmla="*/ 1 w 162"/>
                <a:gd name="T19" fmla="*/ 0 h 110"/>
                <a:gd name="T20" fmla="*/ 1 w 162"/>
                <a:gd name="T21" fmla="*/ 0 h 110"/>
                <a:gd name="T22" fmla="*/ 0 w 162"/>
                <a:gd name="T23" fmla="*/ 0 h 110"/>
                <a:gd name="T24" fmla="*/ 0 w 162"/>
                <a:gd name="T25" fmla="*/ 0 h 110"/>
                <a:gd name="T26" fmla="*/ 0 w 162"/>
                <a:gd name="T27" fmla="*/ 0 h 110"/>
                <a:gd name="T28" fmla="*/ 0 w 162"/>
                <a:gd name="T29" fmla="*/ 0 h 110"/>
                <a:gd name="T30" fmla="*/ 0 w 162"/>
                <a:gd name="T31" fmla="*/ 0 h 110"/>
                <a:gd name="T32" fmla="*/ 0 w 162"/>
                <a:gd name="T33" fmla="*/ 0 h 110"/>
                <a:gd name="T34" fmla="*/ 0 w 162"/>
                <a:gd name="T35" fmla="*/ 0 h 110"/>
                <a:gd name="T36" fmla="*/ 0 w 162"/>
                <a:gd name="T37" fmla="*/ 0 h 110"/>
                <a:gd name="T38" fmla="*/ 0 w 162"/>
                <a:gd name="T39" fmla="*/ 0 h 110"/>
                <a:gd name="T40" fmla="*/ 0 w 162"/>
                <a:gd name="T41" fmla="*/ 0 h 110"/>
                <a:gd name="T42" fmla="*/ 0 w 162"/>
                <a:gd name="T43" fmla="*/ 0 h 110"/>
                <a:gd name="T44" fmla="*/ 0 w 162"/>
                <a:gd name="T45" fmla="*/ 0 h 110"/>
                <a:gd name="T46" fmla="*/ 0 w 162"/>
                <a:gd name="T47" fmla="*/ 0 h 1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10"/>
                <a:gd name="T74" fmla="*/ 162 w 162"/>
                <a:gd name="T75" fmla="*/ 110 h 1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10">
                  <a:moveTo>
                    <a:pt x="6" y="33"/>
                  </a:moveTo>
                  <a:lnTo>
                    <a:pt x="34" y="14"/>
                  </a:lnTo>
                  <a:lnTo>
                    <a:pt x="52" y="11"/>
                  </a:lnTo>
                  <a:lnTo>
                    <a:pt x="70" y="6"/>
                  </a:lnTo>
                  <a:lnTo>
                    <a:pt x="85" y="6"/>
                  </a:lnTo>
                  <a:lnTo>
                    <a:pt x="100" y="0"/>
                  </a:lnTo>
                  <a:lnTo>
                    <a:pt x="126" y="6"/>
                  </a:lnTo>
                  <a:lnTo>
                    <a:pt x="141" y="5"/>
                  </a:lnTo>
                  <a:lnTo>
                    <a:pt x="156" y="20"/>
                  </a:lnTo>
                  <a:lnTo>
                    <a:pt x="154" y="63"/>
                  </a:lnTo>
                  <a:lnTo>
                    <a:pt x="162" y="68"/>
                  </a:lnTo>
                  <a:lnTo>
                    <a:pt x="151" y="86"/>
                  </a:lnTo>
                  <a:lnTo>
                    <a:pt x="115" y="93"/>
                  </a:lnTo>
                  <a:lnTo>
                    <a:pt x="100" y="89"/>
                  </a:lnTo>
                  <a:lnTo>
                    <a:pt x="90" y="110"/>
                  </a:lnTo>
                  <a:lnTo>
                    <a:pt x="63" y="108"/>
                  </a:lnTo>
                  <a:lnTo>
                    <a:pt x="52" y="105"/>
                  </a:lnTo>
                  <a:lnTo>
                    <a:pt x="36" y="104"/>
                  </a:lnTo>
                  <a:lnTo>
                    <a:pt x="27" y="95"/>
                  </a:lnTo>
                  <a:lnTo>
                    <a:pt x="21" y="98"/>
                  </a:lnTo>
                  <a:lnTo>
                    <a:pt x="9" y="89"/>
                  </a:lnTo>
                  <a:lnTo>
                    <a:pt x="0" y="63"/>
                  </a:lnTo>
                  <a:lnTo>
                    <a:pt x="7" y="50"/>
                  </a:lnTo>
                  <a:lnTo>
                    <a:pt x="6" y="33"/>
                  </a:lnTo>
                  <a:close/>
                </a:path>
              </a:pathLst>
            </a:custGeom>
            <a:solidFill>
              <a:schemeClr val="bg1">
                <a:lumMod val="85000"/>
              </a:schemeClr>
            </a:solidFill>
            <a:ln w="12700">
              <a:noFill/>
              <a:prstDash val="solid"/>
              <a:round/>
              <a:headEnd/>
              <a:tailEnd/>
            </a:ln>
          </p:spPr>
          <p:txBody>
            <a:bodyPr/>
            <a:lstStyle/>
            <a:p>
              <a:endParaRPr lang="de-DE"/>
            </a:p>
          </p:txBody>
        </p:sp>
        <p:sp>
          <p:nvSpPr>
            <p:cNvPr id="110" name="Freeform 107"/>
            <p:cNvSpPr>
              <a:spLocks noChangeAspect="1"/>
            </p:cNvSpPr>
            <p:nvPr/>
          </p:nvSpPr>
          <p:spPr bwMode="auto">
            <a:xfrm>
              <a:off x="4401615" y="5350652"/>
              <a:ext cx="519779" cy="573800"/>
            </a:xfrm>
            <a:custGeom>
              <a:avLst/>
              <a:gdLst>
                <a:gd name="T0" fmla="*/ 1 w 204"/>
                <a:gd name="T1" fmla="*/ 1 h 314"/>
                <a:gd name="T2" fmla="*/ 3 w 204"/>
                <a:gd name="T3" fmla="*/ 1 h 314"/>
                <a:gd name="T4" fmla="*/ 4 w 204"/>
                <a:gd name="T5" fmla="*/ 1 h 314"/>
                <a:gd name="T6" fmla="*/ 4 w 204"/>
                <a:gd name="T7" fmla="*/ 1 h 314"/>
                <a:gd name="T8" fmla="*/ 4 w 204"/>
                <a:gd name="T9" fmla="*/ 1 h 314"/>
                <a:gd name="T10" fmla="*/ 4 w 204"/>
                <a:gd name="T11" fmla="*/ 1 h 314"/>
                <a:gd name="T12" fmla="*/ 4 w 204"/>
                <a:gd name="T13" fmla="*/ 2 h 314"/>
                <a:gd name="T14" fmla="*/ 6 w 204"/>
                <a:gd name="T15" fmla="*/ 2 h 314"/>
                <a:gd name="T16" fmla="*/ 6 w 204"/>
                <a:gd name="T17" fmla="*/ 2 h 314"/>
                <a:gd name="T18" fmla="*/ 7 w 204"/>
                <a:gd name="T19" fmla="*/ 2 h 314"/>
                <a:gd name="T20" fmla="*/ 7 w 204"/>
                <a:gd name="T21" fmla="*/ 2 h 314"/>
                <a:gd name="T22" fmla="*/ 7 w 204"/>
                <a:gd name="T23" fmla="*/ 2 h 314"/>
                <a:gd name="T24" fmla="*/ 7 w 204"/>
                <a:gd name="T25" fmla="*/ 3 h 314"/>
                <a:gd name="T26" fmla="*/ 7 w 204"/>
                <a:gd name="T27" fmla="*/ 3 h 314"/>
                <a:gd name="T28" fmla="*/ 7 w 204"/>
                <a:gd name="T29" fmla="*/ 4 h 314"/>
                <a:gd name="T30" fmla="*/ 7 w 204"/>
                <a:gd name="T31" fmla="*/ 4 h 314"/>
                <a:gd name="T32" fmla="*/ 6 w 204"/>
                <a:gd name="T33" fmla="*/ 4 h 314"/>
                <a:gd name="T34" fmla="*/ 5 w 204"/>
                <a:gd name="T35" fmla="*/ 5 h 314"/>
                <a:gd name="T36" fmla="*/ 4 w 204"/>
                <a:gd name="T37" fmla="*/ 5 h 314"/>
                <a:gd name="T38" fmla="*/ 4 w 204"/>
                <a:gd name="T39" fmla="*/ 4 h 314"/>
                <a:gd name="T40" fmla="*/ 2 w 204"/>
                <a:gd name="T41" fmla="*/ 4 h 314"/>
                <a:gd name="T42" fmla="*/ 2 w 204"/>
                <a:gd name="T43" fmla="*/ 4 h 314"/>
                <a:gd name="T44" fmla="*/ 1 w 204"/>
                <a:gd name="T45" fmla="*/ 4 h 314"/>
                <a:gd name="T46" fmla="*/ 2 w 204"/>
                <a:gd name="T47" fmla="*/ 4 h 314"/>
                <a:gd name="T48" fmla="*/ 2 w 204"/>
                <a:gd name="T49" fmla="*/ 4 h 314"/>
                <a:gd name="T50" fmla="*/ 1 w 204"/>
                <a:gd name="T51" fmla="*/ 2 h 314"/>
                <a:gd name="T52" fmla="*/ 1 w 204"/>
                <a:gd name="T53" fmla="*/ 3 h 314"/>
                <a:gd name="T54" fmla="*/ 1 w 204"/>
                <a:gd name="T55" fmla="*/ 4 h 314"/>
                <a:gd name="T56" fmla="*/ 1 w 204"/>
                <a:gd name="T57" fmla="*/ 3 h 314"/>
                <a:gd name="T58" fmla="*/ 1 w 204"/>
                <a:gd name="T59" fmla="*/ 2 h 314"/>
                <a:gd name="T60" fmla="*/ 1 w 204"/>
                <a:gd name="T61" fmla="*/ 2 h 314"/>
                <a:gd name="T62" fmla="*/ 1 w 204"/>
                <a:gd name="T63" fmla="*/ 1 h 314"/>
                <a:gd name="T64" fmla="*/ 0 w 204"/>
                <a:gd name="T65" fmla="*/ 1 h 3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314"/>
                <a:gd name="T101" fmla="*/ 204 w 204"/>
                <a:gd name="T102" fmla="*/ 314 h 3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314">
                  <a:moveTo>
                    <a:pt x="0" y="22"/>
                  </a:moveTo>
                  <a:lnTo>
                    <a:pt x="49" y="2"/>
                  </a:lnTo>
                  <a:lnTo>
                    <a:pt x="71" y="0"/>
                  </a:lnTo>
                  <a:lnTo>
                    <a:pt x="85" y="1"/>
                  </a:lnTo>
                  <a:lnTo>
                    <a:pt x="90" y="5"/>
                  </a:lnTo>
                  <a:lnTo>
                    <a:pt x="94" y="10"/>
                  </a:lnTo>
                  <a:lnTo>
                    <a:pt x="95" y="15"/>
                  </a:lnTo>
                  <a:lnTo>
                    <a:pt x="99" y="17"/>
                  </a:lnTo>
                  <a:lnTo>
                    <a:pt x="105" y="29"/>
                  </a:lnTo>
                  <a:lnTo>
                    <a:pt x="106" y="47"/>
                  </a:lnTo>
                  <a:lnTo>
                    <a:pt x="112" y="53"/>
                  </a:lnTo>
                  <a:lnTo>
                    <a:pt x="126" y="53"/>
                  </a:lnTo>
                  <a:lnTo>
                    <a:pt x="135" y="79"/>
                  </a:lnTo>
                  <a:lnTo>
                    <a:pt x="135" y="95"/>
                  </a:lnTo>
                  <a:lnTo>
                    <a:pt x="141" y="107"/>
                  </a:lnTo>
                  <a:lnTo>
                    <a:pt x="148" y="107"/>
                  </a:lnTo>
                  <a:lnTo>
                    <a:pt x="162" y="95"/>
                  </a:lnTo>
                  <a:lnTo>
                    <a:pt x="170" y="103"/>
                  </a:lnTo>
                  <a:lnTo>
                    <a:pt x="171" y="117"/>
                  </a:lnTo>
                  <a:lnTo>
                    <a:pt x="186" y="126"/>
                  </a:lnTo>
                  <a:lnTo>
                    <a:pt x="184" y="142"/>
                  </a:lnTo>
                  <a:lnTo>
                    <a:pt x="185" y="146"/>
                  </a:lnTo>
                  <a:lnTo>
                    <a:pt x="187" y="148"/>
                  </a:lnTo>
                  <a:lnTo>
                    <a:pt x="182" y="156"/>
                  </a:lnTo>
                  <a:lnTo>
                    <a:pt x="180" y="166"/>
                  </a:lnTo>
                  <a:lnTo>
                    <a:pt x="188" y="185"/>
                  </a:lnTo>
                  <a:lnTo>
                    <a:pt x="200" y="188"/>
                  </a:lnTo>
                  <a:lnTo>
                    <a:pt x="204" y="197"/>
                  </a:lnTo>
                  <a:lnTo>
                    <a:pt x="200" y="217"/>
                  </a:lnTo>
                  <a:lnTo>
                    <a:pt x="182" y="235"/>
                  </a:lnTo>
                  <a:lnTo>
                    <a:pt x="187" y="265"/>
                  </a:lnTo>
                  <a:lnTo>
                    <a:pt x="180" y="278"/>
                  </a:lnTo>
                  <a:lnTo>
                    <a:pt x="185" y="293"/>
                  </a:lnTo>
                  <a:lnTo>
                    <a:pt x="162" y="288"/>
                  </a:lnTo>
                  <a:lnTo>
                    <a:pt x="151" y="293"/>
                  </a:lnTo>
                  <a:lnTo>
                    <a:pt x="140" y="293"/>
                  </a:lnTo>
                  <a:lnTo>
                    <a:pt x="126" y="297"/>
                  </a:lnTo>
                  <a:lnTo>
                    <a:pt x="113" y="299"/>
                  </a:lnTo>
                  <a:lnTo>
                    <a:pt x="92" y="314"/>
                  </a:lnTo>
                  <a:lnTo>
                    <a:pt x="93" y="274"/>
                  </a:lnTo>
                  <a:lnTo>
                    <a:pt x="72" y="262"/>
                  </a:lnTo>
                  <a:lnTo>
                    <a:pt x="75" y="244"/>
                  </a:lnTo>
                  <a:lnTo>
                    <a:pt x="69" y="264"/>
                  </a:lnTo>
                  <a:lnTo>
                    <a:pt x="60" y="263"/>
                  </a:lnTo>
                  <a:lnTo>
                    <a:pt x="56" y="266"/>
                  </a:lnTo>
                  <a:lnTo>
                    <a:pt x="38" y="263"/>
                  </a:lnTo>
                  <a:lnTo>
                    <a:pt x="66" y="241"/>
                  </a:lnTo>
                  <a:lnTo>
                    <a:pt x="54" y="253"/>
                  </a:lnTo>
                  <a:lnTo>
                    <a:pt x="30" y="265"/>
                  </a:lnTo>
                  <a:lnTo>
                    <a:pt x="54" y="214"/>
                  </a:lnTo>
                  <a:lnTo>
                    <a:pt x="36" y="187"/>
                  </a:lnTo>
                  <a:lnTo>
                    <a:pt x="33" y="160"/>
                  </a:lnTo>
                  <a:lnTo>
                    <a:pt x="15" y="157"/>
                  </a:lnTo>
                  <a:lnTo>
                    <a:pt x="36" y="187"/>
                  </a:lnTo>
                  <a:lnTo>
                    <a:pt x="51" y="199"/>
                  </a:lnTo>
                  <a:lnTo>
                    <a:pt x="39" y="241"/>
                  </a:lnTo>
                  <a:lnTo>
                    <a:pt x="27" y="151"/>
                  </a:lnTo>
                  <a:lnTo>
                    <a:pt x="15" y="163"/>
                  </a:lnTo>
                  <a:lnTo>
                    <a:pt x="14" y="151"/>
                  </a:lnTo>
                  <a:lnTo>
                    <a:pt x="22" y="143"/>
                  </a:lnTo>
                  <a:lnTo>
                    <a:pt x="11" y="125"/>
                  </a:lnTo>
                  <a:lnTo>
                    <a:pt x="23" y="100"/>
                  </a:lnTo>
                  <a:lnTo>
                    <a:pt x="9" y="83"/>
                  </a:lnTo>
                  <a:lnTo>
                    <a:pt x="13" y="64"/>
                  </a:lnTo>
                  <a:lnTo>
                    <a:pt x="0" y="47"/>
                  </a:lnTo>
                  <a:lnTo>
                    <a:pt x="0" y="22"/>
                  </a:lnTo>
                  <a:close/>
                </a:path>
              </a:pathLst>
            </a:custGeom>
            <a:solidFill>
              <a:schemeClr val="bg1">
                <a:lumMod val="85000"/>
              </a:schemeClr>
            </a:solidFill>
            <a:ln w="12700" cap="flat" cmpd="sng">
              <a:noFill/>
              <a:prstDash val="solid"/>
              <a:round/>
              <a:headEnd type="none" w="med" len="med"/>
              <a:tailEnd type="none" w="med" len="med"/>
            </a:ln>
          </p:spPr>
          <p:txBody>
            <a:bodyPr/>
            <a:lstStyle/>
            <a:p>
              <a:endParaRPr lang="de-DE"/>
            </a:p>
          </p:txBody>
        </p:sp>
        <p:sp>
          <p:nvSpPr>
            <p:cNvPr id="113" name="Freeform 110"/>
            <p:cNvSpPr>
              <a:spLocks/>
            </p:cNvSpPr>
            <p:nvPr/>
          </p:nvSpPr>
          <p:spPr bwMode="auto">
            <a:xfrm>
              <a:off x="4585789" y="4077739"/>
              <a:ext cx="233286" cy="237434"/>
            </a:xfrm>
            <a:custGeom>
              <a:avLst/>
              <a:gdLst>
                <a:gd name="T0" fmla="*/ 0 w 197"/>
                <a:gd name="T1" fmla="*/ 7 h 99"/>
                <a:gd name="T2" fmla="*/ 0 w 197"/>
                <a:gd name="T3" fmla="*/ 3 h 99"/>
                <a:gd name="T4" fmla="*/ 0 w 197"/>
                <a:gd name="T5" fmla="*/ 2 h 99"/>
                <a:gd name="T6" fmla="*/ 0 w 197"/>
                <a:gd name="T7" fmla="*/ 0 h 99"/>
                <a:gd name="T8" fmla="*/ 0 w 197"/>
                <a:gd name="T9" fmla="*/ 3 h 99"/>
                <a:gd name="T10" fmla="*/ 0 w 197"/>
                <a:gd name="T11" fmla="*/ 11 h 99"/>
                <a:gd name="T12" fmla="*/ 0 w 197"/>
                <a:gd name="T13" fmla="*/ 9 h 99"/>
                <a:gd name="T14" fmla="*/ 0 w 197"/>
                <a:gd name="T15" fmla="*/ 8 h 99"/>
                <a:gd name="T16" fmla="*/ 0 w 197"/>
                <a:gd name="T17" fmla="*/ 7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99"/>
                <a:gd name="T29" fmla="*/ 197 w 197"/>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99">
                  <a:moveTo>
                    <a:pt x="20" y="63"/>
                  </a:moveTo>
                  <a:cubicBezTo>
                    <a:pt x="77" y="25"/>
                    <a:pt x="0" y="82"/>
                    <a:pt x="44" y="27"/>
                  </a:cubicBezTo>
                  <a:cubicBezTo>
                    <a:pt x="48" y="22"/>
                    <a:pt x="56" y="24"/>
                    <a:pt x="62" y="21"/>
                  </a:cubicBezTo>
                  <a:cubicBezTo>
                    <a:pt x="68" y="18"/>
                    <a:pt x="86" y="4"/>
                    <a:pt x="92" y="0"/>
                  </a:cubicBezTo>
                  <a:cubicBezTo>
                    <a:pt x="112" y="7"/>
                    <a:pt x="114" y="17"/>
                    <a:pt x="134" y="24"/>
                  </a:cubicBezTo>
                  <a:cubicBezTo>
                    <a:pt x="143" y="59"/>
                    <a:pt x="197" y="72"/>
                    <a:pt x="182" y="99"/>
                  </a:cubicBezTo>
                  <a:cubicBezTo>
                    <a:pt x="176" y="97"/>
                    <a:pt x="122" y="82"/>
                    <a:pt x="116" y="81"/>
                  </a:cubicBezTo>
                  <a:cubicBezTo>
                    <a:pt x="90" y="78"/>
                    <a:pt x="63" y="82"/>
                    <a:pt x="38" y="75"/>
                  </a:cubicBezTo>
                  <a:cubicBezTo>
                    <a:pt x="5" y="66"/>
                    <a:pt x="56" y="45"/>
                    <a:pt x="20" y="63"/>
                  </a:cubicBezTo>
                  <a:close/>
                </a:path>
              </a:pathLst>
            </a:custGeom>
            <a:solidFill>
              <a:schemeClr val="bg1">
                <a:lumMod val="85000"/>
              </a:schemeClr>
            </a:solidFill>
            <a:ln w="9525">
              <a:noFill/>
              <a:round/>
              <a:headEnd/>
              <a:tailEnd/>
            </a:ln>
          </p:spPr>
          <p:txBody>
            <a:bodyPr wrap="none" anchor="ctr"/>
            <a:lstStyle/>
            <a:p>
              <a:endParaRPr lang="de-DE"/>
            </a:p>
          </p:txBody>
        </p:sp>
        <p:grpSp>
          <p:nvGrpSpPr>
            <p:cNvPr id="8" name="Gruppieren 32"/>
            <p:cNvGrpSpPr/>
            <p:nvPr/>
          </p:nvGrpSpPr>
          <p:grpSpPr>
            <a:xfrm>
              <a:off x="1279952" y="1772816"/>
              <a:ext cx="5633312" cy="4612366"/>
              <a:chOff x="667088" y="1568528"/>
              <a:chExt cx="5633312" cy="4612366"/>
            </a:xfrm>
          </p:grpSpPr>
          <p:pic>
            <p:nvPicPr>
              <p:cNvPr id="25" name="Grafik 24" descr="1251_1-poeppel-halmakegel-gross-figuren-holz-figure-blau-blue.jpg"/>
              <p:cNvPicPr>
                <a:picLocks noChangeAspect="1"/>
              </p:cNvPicPr>
              <p:nvPr/>
            </p:nvPicPr>
            <p:blipFill>
              <a:blip r:embed="rId2" cstate="print">
                <a:duotone>
                  <a:prstClr val="black"/>
                  <a:schemeClr val="accent6">
                    <a:tint val="45000"/>
                    <a:satMod val="400000"/>
                  </a:schemeClr>
                </a:duotone>
                <a:lum bright="-12000"/>
              </a:blip>
              <a:stretch>
                <a:fillRect/>
              </a:stretch>
            </p:blipFill>
            <p:spPr>
              <a:xfrm>
                <a:off x="1619880" y="3349314"/>
                <a:ext cx="504056" cy="504056"/>
              </a:xfrm>
              <a:prstGeom prst="rect">
                <a:avLst/>
              </a:prstGeom>
            </p:spPr>
          </p:pic>
          <p:grpSp>
            <p:nvGrpSpPr>
              <p:cNvPr id="9" name="Gruppieren 58"/>
              <p:cNvGrpSpPr/>
              <p:nvPr/>
            </p:nvGrpSpPr>
            <p:grpSpPr>
              <a:xfrm>
                <a:off x="667088" y="1568528"/>
                <a:ext cx="5633312" cy="4612366"/>
                <a:chOff x="1007568" y="1568528"/>
                <a:chExt cx="5633312" cy="4612366"/>
              </a:xfrm>
            </p:grpSpPr>
            <p:sp>
              <p:nvSpPr>
                <p:cNvPr id="36" name="Abgerundetes Rechteck 35"/>
                <p:cNvSpPr>
                  <a:spLocks noChangeAspect="1"/>
                </p:cNvSpPr>
                <p:nvPr/>
              </p:nvSpPr>
              <p:spPr>
                <a:xfrm>
                  <a:off x="4840680" y="4725144"/>
                  <a:ext cx="1800200" cy="1080120"/>
                </a:xfrm>
                <a:prstGeom prst="roundRect">
                  <a:avLst/>
                </a:prstGeom>
                <a:solidFill>
                  <a:schemeClr val="accent2">
                    <a:alpha val="55000"/>
                  </a:schemeClr>
                </a:solidFill>
                <a:ln>
                  <a:noFill/>
                </a:ln>
                <a:effectLst>
                  <a:outerShdw blurRad="40005" dist="22860" dir="5400000" algn="ctr" rotWithShape="0">
                    <a:srgbClr val="000000">
                      <a:alpha val="35000"/>
                    </a:srgbClr>
                  </a:outerShdw>
                </a:effectLst>
                <a:scene3d>
                  <a:camera prst="orthographicFront"/>
                  <a:lightRig rig="flat" dir="t"/>
                </a:scene3d>
                <a:sp3d prstMaterial="plastic">
                  <a:bevelT w="120650" h="88900"/>
                  <a:bevelB w="8890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p:cNvSpPr>
                  <a:spLocks noChangeAspect="1"/>
                </p:cNvSpPr>
                <p:nvPr/>
              </p:nvSpPr>
              <p:spPr>
                <a:xfrm>
                  <a:off x="1115616" y="4725144"/>
                  <a:ext cx="1800200" cy="1080120"/>
                </a:xfrm>
                <a:prstGeom prst="roundRect">
                  <a:avLst/>
                </a:prstGeom>
                <a:solidFill>
                  <a:srgbClr val="92D050">
                    <a:alpha val="55000"/>
                  </a:srgbClr>
                </a:solidFill>
                <a:ln>
                  <a:noFill/>
                </a:ln>
                <a:effectLst>
                  <a:outerShdw blurRad="40005" dist="22860" dir="5400000" algn="ctr" rotWithShape="0">
                    <a:srgbClr val="000000">
                      <a:alpha val="35000"/>
                    </a:srgbClr>
                  </a:outerShdw>
                </a:effectLst>
                <a:scene3d>
                  <a:camera prst="orthographicFront"/>
                  <a:lightRig rig="flat" dir="t"/>
                </a:scene3d>
                <a:sp3d prstMaterial="plastic">
                  <a:bevelT w="120650" h="88900"/>
                  <a:bevelB w="8890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p:cNvSpPr>
                  <a:spLocks noChangeAspect="1"/>
                </p:cNvSpPr>
                <p:nvPr/>
              </p:nvSpPr>
              <p:spPr>
                <a:xfrm>
                  <a:off x="3131840" y="2708920"/>
                  <a:ext cx="1800200" cy="1080120"/>
                </a:xfrm>
                <a:prstGeom prst="roundRect">
                  <a:avLst/>
                </a:prstGeom>
                <a:solidFill>
                  <a:srgbClr val="FF9900">
                    <a:alpha val="55000"/>
                  </a:srgbClr>
                </a:solidFill>
                <a:ln>
                  <a:noFill/>
                </a:ln>
                <a:effectLst>
                  <a:outerShdw blurRad="40005" dist="22860" dir="5400000" algn="ctr" rotWithShape="0">
                    <a:srgbClr val="000000">
                      <a:alpha val="35000"/>
                    </a:srgbClr>
                  </a:outerShdw>
                </a:effectLst>
                <a:scene3d>
                  <a:camera prst="orthographicFront"/>
                  <a:lightRig rig="flat" dir="t"/>
                </a:scene3d>
                <a:sp3d prstMaterial="plastic">
                  <a:bevelT w="120650" h="88900"/>
                  <a:bevelB w="8890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 Box 6"/>
                <p:cNvSpPr txBox="1">
                  <a:spLocks noChangeArrowheads="1"/>
                </p:cNvSpPr>
                <p:nvPr/>
              </p:nvSpPr>
              <p:spPr bwMode="black">
                <a:xfrm>
                  <a:off x="3147488" y="2864672"/>
                  <a:ext cx="1733832" cy="757130"/>
                </a:xfrm>
                <a:prstGeom prst="rect">
                  <a:avLst/>
                </a:prstGeom>
                <a:noFill/>
                <a:ln w="9525">
                  <a:noFill/>
                  <a:miter lim="800000"/>
                  <a:headEnd/>
                  <a:tailEnd/>
                </a:ln>
              </p:spPr>
              <p:txBody>
                <a:bodyPr wrap="square">
                  <a:spAutoFit/>
                </a:bodyPr>
                <a:lstStyle/>
                <a:p>
                  <a:pPr algn="ctr">
                    <a:lnSpc>
                      <a:spcPct val="90000"/>
                    </a:lnSpc>
                    <a:defRPr/>
                  </a:pPr>
                  <a:r>
                    <a:rPr lang="de-DE" sz="1600" dirty="0" smtClean="0">
                      <a:solidFill>
                        <a:srgbClr val="292929"/>
                      </a:solidFill>
                      <a:latin typeface="Verdana" pitchFamily="34" charset="0"/>
                      <a:ea typeface="ＭＳ Ｐゴシック" pitchFamily="-80" charset="-128"/>
                    </a:rPr>
                    <a:t>Forschungs-</a:t>
                  </a:r>
                  <a:r>
                    <a:rPr lang="de-DE" sz="1600" dirty="0" err="1" smtClean="0">
                      <a:solidFill>
                        <a:srgbClr val="292929"/>
                      </a:solidFill>
                      <a:latin typeface="Verdana" pitchFamily="34" charset="0"/>
                      <a:ea typeface="ＭＳ Ｐゴシック" pitchFamily="-80" charset="-128"/>
                    </a:rPr>
                    <a:t>einrichtung</a:t>
                  </a:r>
                  <a:r>
                    <a:rPr lang="de-DE" sz="1600" dirty="0" smtClean="0">
                      <a:solidFill>
                        <a:srgbClr val="292929"/>
                      </a:solidFill>
                      <a:latin typeface="Verdana" pitchFamily="34" charset="0"/>
                      <a:ea typeface="ＭＳ Ｐゴシック" pitchFamily="-80" charset="-128"/>
                    </a:rPr>
                    <a:t>, </a:t>
                  </a:r>
                </a:p>
                <a:p>
                  <a:pPr algn="ctr">
                    <a:lnSpc>
                      <a:spcPct val="90000"/>
                    </a:lnSpc>
                    <a:defRPr/>
                  </a:pPr>
                  <a:r>
                    <a:rPr lang="de-DE" sz="1600" dirty="0" smtClean="0">
                      <a:solidFill>
                        <a:srgbClr val="292929"/>
                      </a:solidFill>
                      <a:latin typeface="Verdana" pitchFamily="34" charset="0"/>
                      <a:ea typeface="ＭＳ Ｐゴシック" pitchFamily="-80" charset="-128"/>
                    </a:rPr>
                    <a:t>Universität,</a:t>
                  </a:r>
                </a:p>
              </p:txBody>
            </p:sp>
            <p:sp>
              <p:nvSpPr>
                <p:cNvPr id="18" name="TextBox 64"/>
                <p:cNvSpPr txBox="1">
                  <a:spLocks noChangeArrowheads="1"/>
                </p:cNvSpPr>
                <p:nvPr/>
              </p:nvSpPr>
              <p:spPr bwMode="auto">
                <a:xfrm>
                  <a:off x="3198050" y="2297872"/>
                  <a:ext cx="1574277" cy="338554"/>
                </a:xfrm>
                <a:prstGeom prst="rect">
                  <a:avLst/>
                </a:prstGeom>
                <a:noFill/>
                <a:ln w="9525">
                  <a:noFill/>
                  <a:miter lim="800000"/>
                  <a:headEnd/>
                  <a:tailEnd/>
                </a:ln>
              </p:spPr>
              <p:txBody>
                <a:bodyPr wrap="none">
                  <a:spAutoFit/>
                </a:bodyPr>
                <a:lstStyle/>
                <a:p>
                  <a:r>
                    <a:rPr lang="de-DE" sz="1600" dirty="0" smtClean="0">
                      <a:solidFill>
                        <a:srgbClr val="FF9900"/>
                      </a:solidFill>
                      <a:latin typeface="Verdana" pitchFamily="34" charset="0"/>
                    </a:rPr>
                    <a:t>Partnerland 1</a:t>
                  </a:r>
                  <a:endParaRPr lang="de-DE" sz="1600" dirty="0">
                    <a:solidFill>
                      <a:srgbClr val="FF9900"/>
                    </a:solidFill>
                    <a:latin typeface="Verdana" pitchFamily="34" charset="0"/>
                  </a:endParaRPr>
                </a:p>
              </p:txBody>
            </p:sp>
            <p:sp>
              <p:nvSpPr>
                <p:cNvPr id="19" name="TextBox 65"/>
                <p:cNvSpPr txBox="1">
                  <a:spLocks noChangeArrowheads="1"/>
                </p:cNvSpPr>
                <p:nvPr/>
              </p:nvSpPr>
              <p:spPr bwMode="auto">
                <a:xfrm>
                  <a:off x="4932112" y="5842340"/>
                  <a:ext cx="1574277" cy="338554"/>
                </a:xfrm>
                <a:prstGeom prst="rect">
                  <a:avLst/>
                </a:prstGeom>
                <a:noFill/>
                <a:ln w="9525">
                  <a:noFill/>
                  <a:miter lim="800000"/>
                  <a:headEnd/>
                  <a:tailEnd/>
                </a:ln>
              </p:spPr>
              <p:txBody>
                <a:bodyPr wrap="none">
                  <a:spAutoFit/>
                </a:bodyPr>
                <a:lstStyle/>
                <a:p>
                  <a:r>
                    <a:rPr lang="de-DE" sz="1600" dirty="0" smtClean="0">
                      <a:solidFill>
                        <a:schemeClr val="accent2"/>
                      </a:solidFill>
                      <a:latin typeface="Verdana" pitchFamily="34" charset="0"/>
                    </a:rPr>
                    <a:t>Partnerland 3</a:t>
                  </a:r>
                  <a:endParaRPr lang="de-DE" sz="1600" dirty="0">
                    <a:solidFill>
                      <a:schemeClr val="accent2"/>
                    </a:solidFill>
                    <a:latin typeface="Verdana" pitchFamily="34" charset="0"/>
                  </a:endParaRPr>
                </a:p>
              </p:txBody>
            </p:sp>
            <p:sp>
              <p:nvSpPr>
                <p:cNvPr id="20" name="TextBox 66"/>
                <p:cNvSpPr txBox="1">
                  <a:spLocks noChangeArrowheads="1"/>
                </p:cNvSpPr>
                <p:nvPr/>
              </p:nvSpPr>
              <p:spPr bwMode="auto">
                <a:xfrm>
                  <a:off x="1193087" y="5817783"/>
                  <a:ext cx="1574277" cy="338554"/>
                </a:xfrm>
                <a:prstGeom prst="rect">
                  <a:avLst/>
                </a:prstGeom>
                <a:noFill/>
                <a:ln w="9525">
                  <a:noFill/>
                  <a:miter lim="800000"/>
                  <a:headEnd/>
                  <a:tailEnd/>
                </a:ln>
              </p:spPr>
              <p:txBody>
                <a:bodyPr wrap="none">
                  <a:spAutoFit/>
                </a:bodyPr>
                <a:lstStyle/>
                <a:p>
                  <a:r>
                    <a:rPr lang="de-DE" sz="1600" dirty="0" smtClean="0">
                      <a:solidFill>
                        <a:srgbClr val="92D050"/>
                      </a:solidFill>
                      <a:latin typeface="Verdana" pitchFamily="34" charset="0"/>
                    </a:rPr>
                    <a:t>Partnerland 2</a:t>
                  </a:r>
                  <a:endParaRPr lang="de-DE" sz="1600" dirty="0">
                    <a:solidFill>
                      <a:srgbClr val="92D050"/>
                    </a:solidFill>
                    <a:latin typeface="Verdana" pitchFamily="34" charset="0"/>
                  </a:endParaRPr>
                </a:p>
              </p:txBody>
            </p:sp>
            <p:sp>
              <p:nvSpPr>
                <p:cNvPr id="41" name="Abgerundetes Rechteck 40"/>
                <p:cNvSpPr>
                  <a:spLocks noChangeAspect="1"/>
                </p:cNvSpPr>
                <p:nvPr/>
              </p:nvSpPr>
              <p:spPr>
                <a:xfrm>
                  <a:off x="1059256" y="1568528"/>
                  <a:ext cx="1152128" cy="1080120"/>
                </a:xfrm>
                <a:prstGeom prst="roundRect">
                  <a:avLst/>
                </a:prstGeom>
                <a:solidFill>
                  <a:schemeClr val="accent6">
                    <a:lumMod val="60000"/>
                    <a:lumOff val="40000"/>
                    <a:alpha val="55000"/>
                  </a:schemeClr>
                </a:solidFill>
                <a:ln>
                  <a:noFill/>
                </a:ln>
                <a:effectLst>
                  <a:outerShdw blurRad="40005" dist="22860" dir="5400000" algn="ctr" rotWithShape="0">
                    <a:srgbClr val="000000">
                      <a:alpha val="35000"/>
                    </a:srgbClr>
                  </a:outerShdw>
                </a:effectLst>
                <a:scene3d>
                  <a:camera prst="orthographicFront"/>
                  <a:lightRig rig="flat" dir="t"/>
                </a:scene3d>
                <a:sp3d prstMaterial="plastic">
                  <a:bevelT w="120650" h="88900"/>
                  <a:bevelB w="8890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 Box 6"/>
                <p:cNvSpPr txBox="1">
                  <a:spLocks noChangeArrowheads="1"/>
                </p:cNvSpPr>
                <p:nvPr/>
              </p:nvSpPr>
              <p:spPr bwMode="black">
                <a:xfrm>
                  <a:off x="1007568" y="1748432"/>
                  <a:ext cx="1224136" cy="701731"/>
                </a:xfrm>
                <a:prstGeom prst="rect">
                  <a:avLst/>
                </a:prstGeom>
                <a:noFill/>
                <a:ln w="9525">
                  <a:noFill/>
                  <a:miter lim="800000"/>
                  <a:headEnd/>
                  <a:tailEnd/>
                </a:ln>
              </p:spPr>
              <p:txBody>
                <a:bodyPr wrap="square">
                  <a:spAutoFit/>
                </a:bodyPr>
                <a:lstStyle/>
                <a:p>
                  <a:pPr algn="ctr">
                    <a:lnSpc>
                      <a:spcPct val="90000"/>
                    </a:lnSpc>
                    <a:defRPr/>
                  </a:pPr>
                  <a:r>
                    <a:rPr lang="de-DE" sz="1100" dirty="0" smtClean="0">
                      <a:solidFill>
                        <a:srgbClr val="292929"/>
                      </a:solidFill>
                      <a:latin typeface="Verdana" pitchFamily="34" charset="0"/>
                      <a:ea typeface="ＭＳ Ｐゴシック" pitchFamily="-80" charset="-128"/>
                    </a:rPr>
                    <a:t>Forschungs-</a:t>
                  </a:r>
                  <a:r>
                    <a:rPr lang="de-DE" sz="1100" dirty="0" err="1" smtClean="0">
                      <a:solidFill>
                        <a:srgbClr val="292929"/>
                      </a:solidFill>
                      <a:latin typeface="Verdana" pitchFamily="34" charset="0"/>
                      <a:ea typeface="ＭＳ Ｐゴシック" pitchFamily="-80" charset="-128"/>
                    </a:rPr>
                    <a:t>einrichtung</a:t>
                  </a:r>
                  <a:r>
                    <a:rPr lang="de-DE" sz="1100" dirty="0" smtClean="0">
                      <a:solidFill>
                        <a:srgbClr val="292929"/>
                      </a:solidFill>
                      <a:latin typeface="Verdana" pitchFamily="34" charset="0"/>
                      <a:ea typeface="ＭＳ Ｐゴシック" pitchFamily="-80" charset="-128"/>
                    </a:rPr>
                    <a:t>, Universität,</a:t>
                  </a:r>
                </a:p>
                <a:p>
                  <a:pPr algn="ctr">
                    <a:lnSpc>
                      <a:spcPct val="90000"/>
                    </a:lnSpc>
                    <a:defRPr/>
                  </a:pPr>
                  <a:r>
                    <a:rPr lang="de-DE" sz="1100" dirty="0" smtClean="0">
                      <a:solidFill>
                        <a:srgbClr val="292929"/>
                      </a:solidFill>
                      <a:latin typeface="Verdana" pitchFamily="34" charset="0"/>
                      <a:ea typeface="ＭＳ Ｐゴシック" pitchFamily="-80" charset="-128"/>
                    </a:rPr>
                    <a:t>Unternehmen</a:t>
                  </a:r>
                </a:p>
              </p:txBody>
            </p:sp>
            <p:sp>
              <p:nvSpPr>
                <p:cNvPr id="43" name="Pfeil nach rechts 42"/>
                <p:cNvSpPr/>
                <p:nvPr/>
              </p:nvSpPr>
              <p:spPr>
                <a:xfrm rot="8027915">
                  <a:off x="1897623" y="4008346"/>
                  <a:ext cx="1278536" cy="169401"/>
                </a:xfrm>
                <a:prstGeom prst="rightArrow">
                  <a:avLst/>
                </a:prstGeom>
                <a:solidFill>
                  <a:srgbClr val="FF99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Pfeil nach rechts 43"/>
                <p:cNvSpPr/>
                <p:nvPr/>
              </p:nvSpPr>
              <p:spPr>
                <a:xfrm rot="18759764">
                  <a:off x="2473471" y="4153368"/>
                  <a:ext cx="858122" cy="171903"/>
                </a:xfrm>
                <a:prstGeom prst="rightArrow">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Pfeil nach rechts 44"/>
                <p:cNvSpPr/>
                <p:nvPr/>
              </p:nvSpPr>
              <p:spPr>
                <a:xfrm>
                  <a:off x="3131840" y="5085184"/>
                  <a:ext cx="1564824" cy="175968"/>
                </a:xfrm>
                <a:prstGeom prst="rightArrow">
                  <a:avLst/>
                </a:prstGeom>
                <a:solidFill>
                  <a:srgbClr val="92D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Pfeil nach rechts 45"/>
                <p:cNvSpPr/>
                <p:nvPr/>
              </p:nvSpPr>
              <p:spPr>
                <a:xfrm rot="10800000">
                  <a:off x="3095848" y="5445224"/>
                  <a:ext cx="1528808" cy="175968"/>
                </a:xfrm>
                <a:prstGeom prst="rightArrow">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Pfeil nach rechts 46"/>
                <p:cNvSpPr/>
                <p:nvPr/>
              </p:nvSpPr>
              <p:spPr>
                <a:xfrm rot="2730842">
                  <a:off x="4729966" y="4150209"/>
                  <a:ext cx="992289" cy="165376"/>
                </a:xfrm>
                <a:prstGeom prst="rightArrow">
                  <a:avLst/>
                </a:prstGeom>
                <a:solidFill>
                  <a:srgbClr val="FF99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Pfeil nach rechts 47"/>
                <p:cNvSpPr/>
                <p:nvPr/>
              </p:nvSpPr>
              <p:spPr>
                <a:xfrm rot="13537714">
                  <a:off x="4844178" y="3907726"/>
                  <a:ext cx="1145679" cy="167521"/>
                </a:xfrm>
                <a:prstGeom prst="rightArrow">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9" name="Straight Arrow Connector 51"/>
                <p:cNvCxnSpPr>
                  <a:cxnSpLocks noChangeShapeType="1"/>
                </p:cNvCxnSpPr>
                <p:nvPr/>
              </p:nvCxnSpPr>
              <p:spPr bwMode="auto">
                <a:xfrm flipH="1" flipV="1">
                  <a:off x="2283392" y="2144592"/>
                  <a:ext cx="648072" cy="576064"/>
                </a:xfrm>
                <a:prstGeom prst="straightConnector1">
                  <a:avLst/>
                </a:prstGeom>
                <a:noFill/>
                <a:ln w="9525" algn="ctr">
                  <a:solidFill>
                    <a:schemeClr val="tx1"/>
                  </a:solidFill>
                  <a:prstDash val="dash"/>
                  <a:round/>
                  <a:headEnd/>
                  <a:tailEnd type="arrow" w="med" len="med"/>
                </a:ln>
              </p:spPr>
            </p:cxnSp>
            <p:cxnSp>
              <p:nvCxnSpPr>
                <p:cNvPr id="52" name="Straight Arrow Connector 51"/>
                <p:cNvCxnSpPr>
                  <a:cxnSpLocks noChangeShapeType="1"/>
                </p:cNvCxnSpPr>
                <p:nvPr/>
              </p:nvCxnSpPr>
              <p:spPr bwMode="auto">
                <a:xfrm flipV="1">
                  <a:off x="1419296" y="2792664"/>
                  <a:ext cx="0" cy="1800200"/>
                </a:xfrm>
                <a:prstGeom prst="straightConnector1">
                  <a:avLst/>
                </a:prstGeom>
                <a:noFill/>
                <a:ln w="9525" algn="ctr">
                  <a:solidFill>
                    <a:schemeClr val="tx1"/>
                  </a:solidFill>
                  <a:prstDash val="dash"/>
                  <a:round/>
                  <a:headEnd/>
                  <a:tailEnd type="arrow" w="med" len="med"/>
                </a:ln>
              </p:spPr>
            </p:cxnSp>
          </p:grpSp>
          <p:pic>
            <p:nvPicPr>
              <p:cNvPr id="26" name="Grafik 25" descr="1251_1-poeppel-halmakegel-gross-figuren-holz-figure-blau-blue.jpg"/>
              <p:cNvPicPr>
                <a:picLocks noChangeAspect="1"/>
              </p:cNvPicPr>
              <p:nvPr/>
            </p:nvPicPr>
            <p:blipFill>
              <a:blip r:embed="rId2" cstate="print">
                <a:duotone>
                  <a:prstClr val="black"/>
                  <a:schemeClr val="accent3">
                    <a:tint val="45000"/>
                    <a:satMod val="400000"/>
                  </a:schemeClr>
                </a:duotone>
                <a:lum bright="-20000"/>
              </a:blip>
              <a:stretch>
                <a:fillRect/>
              </a:stretch>
            </p:blipFill>
            <p:spPr>
              <a:xfrm>
                <a:off x="3276064" y="4429434"/>
                <a:ext cx="504056" cy="504056"/>
              </a:xfrm>
              <a:prstGeom prst="rect">
                <a:avLst/>
              </a:prstGeom>
            </p:spPr>
          </p:pic>
          <p:pic>
            <p:nvPicPr>
              <p:cNvPr id="27" name="Grafik 26" descr="1251_1-poeppel-halmakegel-gross-figuren-holz-figure-blau-blue.jpg"/>
              <p:cNvPicPr>
                <a:picLocks noChangeAspect="1"/>
              </p:cNvPicPr>
              <p:nvPr/>
            </p:nvPicPr>
            <p:blipFill>
              <a:blip r:embed="rId2" cstate="print">
                <a:duotone>
                  <a:prstClr val="black"/>
                  <a:schemeClr val="accent2">
                    <a:tint val="45000"/>
                    <a:satMod val="400000"/>
                  </a:schemeClr>
                </a:duotone>
                <a:lum bright="-14000"/>
              </a:blip>
              <a:stretch>
                <a:fillRect/>
              </a:stretch>
            </p:blipFill>
            <p:spPr>
              <a:xfrm>
                <a:off x="5436304" y="3277306"/>
                <a:ext cx="504056" cy="504056"/>
              </a:xfrm>
              <a:prstGeom prst="rect">
                <a:avLst/>
              </a:prstGeom>
            </p:spPr>
          </p:pic>
        </p:grpSp>
      </p:grpSp>
      <p:sp>
        <p:nvSpPr>
          <p:cNvPr id="132" name="Text Box 6"/>
          <p:cNvSpPr txBox="1">
            <a:spLocks noChangeArrowheads="1"/>
          </p:cNvSpPr>
          <p:nvPr/>
        </p:nvSpPr>
        <p:spPr bwMode="black">
          <a:xfrm>
            <a:off x="4644008" y="5264158"/>
            <a:ext cx="1733832" cy="757130"/>
          </a:xfrm>
          <a:prstGeom prst="rect">
            <a:avLst/>
          </a:prstGeom>
          <a:noFill/>
          <a:ln w="9525">
            <a:noFill/>
            <a:miter lim="800000"/>
            <a:headEnd/>
            <a:tailEnd/>
          </a:ln>
        </p:spPr>
        <p:txBody>
          <a:bodyPr wrap="square">
            <a:spAutoFit/>
          </a:bodyPr>
          <a:lstStyle/>
          <a:p>
            <a:pPr algn="ctr">
              <a:lnSpc>
                <a:spcPct val="90000"/>
              </a:lnSpc>
              <a:defRPr/>
            </a:pPr>
            <a:r>
              <a:rPr lang="de-DE" sz="1600" dirty="0" smtClean="0">
                <a:solidFill>
                  <a:srgbClr val="292929"/>
                </a:solidFill>
                <a:latin typeface="Verdana" pitchFamily="34" charset="0"/>
                <a:ea typeface="ＭＳ Ｐゴシック" pitchFamily="-80" charset="-128"/>
              </a:rPr>
              <a:t>Forschungs-</a:t>
            </a:r>
            <a:r>
              <a:rPr lang="de-DE" sz="1600" dirty="0" err="1" smtClean="0">
                <a:solidFill>
                  <a:srgbClr val="292929"/>
                </a:solidFill>
                <a:latin typeface="Verdana" pitchFamily="34" charset="0"/>
                <a:ea typeface="ＭＳ Ｐゴシック" pitchFamily="-80" charset="-128"/>
              </a:rPr>
              <a:t>einrichtung</a:t>
            </a:r>
            <a:r>
              <a:rPr lang="de-DE" sz="1600" dirty="0" smtClean="0">
                <a:solidFill>
                  <a:srgbClr val="292929"/>
                </a:solidFill>
                <a:latin typeface="Verdana" pitchFamily="34" charset="0"/>
                <a:ea typeface="ＭＳ Ｐゴシック" pitchFamily="-80" charset="-128"/>
              </a:rPr>
              <a:t>, </a:t>
            </a:r>
          </a:p>
          <a:p>
            <a:pPr algn="ctr">
              <a:lnSpc>
                <a:spcPct val="90000"/>
              </a:lnSpc>
              <a:defRPr/>
            </a:pPr>
            <a:r>
              <a:rPr lang="de-DE" sz="1600" dirty="0" smtClean="0">
                <a:solidFill>
                  <a:srgbClr val="292929"/>
                </a:solidFill>
                <a:latin typeface="Verdana" pitchFamily="34" charset="0"/>
                <a:ea typeface="ＭＳ Ｐゴシック" pitchFamily="-80" charset="-128"/>
              </a:rPr>
              <a:t>Universität,</a:t>
            </a:r>
          </a:p>
        </p:txBody>
      </p:sp>
      <p:sp>
        <p:nvSpPr>
          <p:cNvPr id="133" name="Text Box 6"/>
          <p:cNvSpPr txBox="1">
            <a:spLocks noChangeArrowheads="1"/>
          </p:cNvSpPr>
          <p:nvPr/>
        </p:nvSpPr>
        <p:spPr bwMode="black">
          <a:xfrm>
            <a:off x="914400" y="5264158"/>
            <a:ext cx="1733832" cy="757130"/>
          </a:xfrm>
          <a:prstGeom prst="rect">
            <a:avLst/>
          </a:prstGeom>
          <a:noFill/>
          <a:ln w="9525">
            <a:noFill/>
            <a:miter lim="800000"/>
            <a:headEnd/>
            <a:tailEnd/>
          </a:ln>
        </p:spPr>
        <p:txBody>
          <a:bodyPr wrap="square">
            <a:spAutoFit/>
          </a:bodyPr>
          <a:lstStyle/>
          <a:p>
            <a:pPr algn="ctr">
              <a:lnSpc>
                <a:spcPct val="90000"/>
              </a:lnSpc>
              <a:defRPr/>
            </a:pPr>
            <a:r>
              <a:rPr lang="de-DE" sz="1600" dirty="0" smtClean="0">
                <a:solidFill>
                  <a:srgbClr val="292929"/>
                </a:solidFill>
                <a:latin typeface="Verdana" pitchFamily="34" charset="0"/>
                <a:ea typeface="ＭＳ Ｐゴシック" pitchFamily="-80" charset="-128"/>
              </a:rPr>
              <a:t>Forschungs-</a:t>
            </a:r>
            <a:r>
              <a:rPr lang="de-DE" sz="1600" dirty="0" err="1" smtClean="0">
                <a:solidFill>
                  <a:srgbClr val="292929"/>
                </a:solidFill>
                <a:latin typeface="Verdana" pitchFamily="34" charset="0"/>
                <a:ea typeface="ＭＳ Ｐゴシック" pitchFamily="-80" charset="-128"/>
              </a:rPr>
              <a:t>einrichtung</a:t>
            </a:r>
            <a:r>
              <a:rPr lang="de-DE" sz="1600" dirty="0" smtClean="0">
                <a:solidFill>
                  <a:srgbClr val="292929"/>
                </a:solidFill>
                <a:latin typeface="Verdana" pitchFamily="34" charset="0"/>
                <a:ea typeface="ＭＳ Ｐゴシック" pitchFamily="-80" charset="-128"/>
              </a:rPr>
              <a:t>, Universität,</a:t>
            </a:r>
          </a:p>
        </p:txBody>
      </p:sp>
      <p:sp>
        <p:nvSpPr>
          <p:cNvPr id="134" name="Textfeld 128"/>
          <p:cNvSpPr txBox="1"/>
          <p:nvPr/>
        </p:nvSpPr>
        <p:spPr>
          <a:xfrm>
            <a:off x="6516216" y="1970251"/>
            <a:ext cx="2516839" cy="455509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lvl="1">
              <a:spcAft>
                <a:spcPts val="600"/>
              </a:spcAft>
              <a:buClr>
                <a:schemeClr val="accent6"/>
              </a:buClr>
              <a:buFont typeface="Wingdings" charset="2"/>
              <a:buChar char="ü"/>
            </a:pPr>
            <a:r>
              <a:rPr lang="de-DE" dirty="0" smtClean="0">
                <a:solidFill>
                  <a:srgbClr val="292929"/>
                </a:solidFill>
                <a:latin typeface="Verdana"/>
                <a:cs typeface="Verdana"/>
              </a:rPr>
              <a:t> Max. 540 Forschermonate für max. 4 Jahre</a:t>
            </a:r>
          </a:p>
          <a:p>
            <a:pPr>
              <a:spcAft>
                <a:spcPts val="600"/>
              </a:spcAft>
              <a:buClr>
                <a:schemeClr val="accent6"/>
              </a:buClr>
              <a:buFont typeface="Wingdings" charset="2"/>
              <a:buChar char="ü"/>
            </a:pPr>
            <a:r>
              <a:rPr lang="de-DE" dirty="0" smtClean="0">
                <a:solidFill>
                  <a:srgbClr val="292929"/>
                </a:solidFill>
                <a:latin typeface="Verdana"/>
                <a:cs typeface="Verdana"/>
              </a:rPr>
              <a:t> 3-36 </a:t>
            </a:r>
            <a:r>
              <a:rPr lang="de-DE" dirty="0" smtClean="0">
                <a:solidFill>
                  <a:srgbClr val="292929"/>
                </a:solidFill>
                <a:latin typeface="Verdana"/>
                <a:cs typeface="Verdana"/>
              </a:rPr>
              <a:t>Monate je </a:t>
            </a:r>
            <a:r>
              <a:rPr lang="de-DE" dirty="0" err="1" smtClean="0">
                <a:solidFill>
                  <a:srgbClr val="292929"/>
                </a:solidFill>
                <a:latin typeface="Verdana"/>
                <a:cs typeface="Verdana"/>
              </a:rPr>
              <a:t>Fellow</a:t>
            </a:r>
            <a:endParaRPr lang="de-DE" dirty="0" smtClean="0">
              <a:solidFill>
                <a:srgbClr val="292929"/>
              </a:solidFill>
              <a:latin typeface="Verdana"/>
              <a:cs typeface="Verdana"/>
            </a:endParaRPr>
          </a:p>
          <a:p>
            <a:pPr>
              <a:spcAft>
                <a:spcPts val="600"/>
              </a:spcAft>
              <a:buClr>
                <a:schemeClr val="accent6"/>
              </a:buClr>
              <a:buFont typeface="Wingdings" charset="2"/>
              <a:buChar char="ü"/>
            </a:pPr>
            <a:r>
              <a:rPr lang="de-DE" dirty="0" smtClean="0">
                <a:solidFill>
                  <a:srgbClr val="292929"/>
                </a:solidFill>
                <a:latin typeface="Verdana"/>
                <a:cs typeface="Verdana"/>
              </a:rPr>
              <a:t> Einschreibung in gem. Promotions-</a:t>
            </a:r>
            <a:r>
              <a:rPr lang="de-DE" dirty="0" err="1" smtClean="0">
                <a:solidFill>
                  <a:srgbClr val="292929"/>
                </a:solidFill>
                <a:latin typeface="Verdana"/>
                <a:cs typeface="Verdana"/>
              </a:rPr>
              <a:t>programm</a:t>
            </a:r>
            <a:endParaRPr lang="de-DE" dirty="0" smtClean="0">
              <a:solidFill>
                <a:srgbClr val="292929"/>
              </a:solidFill>
              <a:latin typeface="Verdana"/>
              <a:cs typeface="Verdana"/>
            </a:endParaRPr>
          </a:p>
          <a:p>
            <a:pPr>
              <a:spcAft>
                <a:spcPts val="600"/>
              </a:spcAft>
              <a:buClr>
                <a:schemeClr val="accent6"/>
              </a:buClr>
              <a:buFont typeface="Wingdings" charset="2"/>
              <a:buChar char="ü"/>
            </a:pPr>
            <a:r>
              <a:rPr lang="de-DE" dirty="0" smtClean="0">
                <a:solidFill>
                  <a:srgbClr val="292929"/>
                </a:solidFill>
                <a:latin typeface="Verdana"/>
                <a:cs typeface="Verdana"/>
              </a:rPr>
              <a:t> Vergabe von </a:t>
            </a:r>
            <a:r>
              <a:rPr lang="de-DE" dirty="0" err="1" smtClean="0">
                <a:solidFill>
                  <a:srgbClr val="292929"/>
                </a:solidFill>
                <a:latin typeface="Verdana"/>
                <a:cs typeface="Verdana"/>
              </a:rPr>
              <a:t>joint</a:t>
            </a:r>
            <a:r>
              <a:rPr lang="de-DE" dirty="0" smtClean="0">
                <a:solidFill>
                  <a:srgbClr val="292929"/>
                </a:solidFill>
                <a:latin typeface="Verdana"/>
                <a:cs typeface="Verdana"/>
              </a:rPr>
              <a:t>, double </a:t>
            </a:r>
            <a:r>
              <a:rPr lang="de-DE" dirty="0" err="1" smtClean="0">
                <a:solidFill>
                  <a:srgbClr val="292929"/>
                </a:solidFill>
                <a:latin typeface="Verdana"/>
                <a:cs typeface="Verdana"/>
              </a:rPr>
              <a:t>degrees</a:t>
            </a:r>
            <a:r>
              <a:rPr lang="de-DE" dirty="0" smtClean="0">
                <a:solidFill>
                  <a:srgbClr val="292929"/>
                </a:solidFill>
                <a:latin typeface="Verdana"/>
                <a:cs typeface="Verdana"/>
              </a:rPr>
              <a:t> (durch min. 2 Partner)</a:t>
            </a:r>
          </a:p>
          <a:p>
            <a:pPr>
              <a:spcAft>
                <a:spcPts val="600"/>
              </a:spcAft>
              <a:buClr>
                <a:schemeClr val="accent6"/>
              </a:buClr>
              <a:buFont typeface="Wingdings" charset="2"/>
              <a:buChar char="ü"/>
            </a:pPr>
            <a:r>
              <a:rPr lang="de-DE" dirty="0" smtClean="0">
                <a:solidFill>
                  <a:srgbClr val="292929"/>
                </a:solidFill>
                <a:latin typeface="Verdana"/>
                <a:cs typeface="Verdana"/>
              </a:rPr>
              <a:t>Gemeinsame „</a:t>
            </a:r>
            <a:r>
              <a:rPr lang="de-DE" dirty="0" err="1" smtClean="0">
                <a:solidFill>
                  <a:srgbClr val="292929"/>
                </a:solidFill>
                <a:latin typeface="Verdana"/>
                <a:cs typeface="Verdana"/>
              </a:rPr>
              <a:t>governance</a:t>
            </a:r>
            <a:r>
              <a:rPr lang="de-DE" dirty="0" smtClean="0">
                <a:solidFill>
                  <a:srgbClr val="292929"/>
                </a:solidFill>
                <a:latin typeface="Verdana"/>
                <a:cs typeface="Verdana"/>
              </a:rPr>
              <a:t> </a:t>
            </a:r>
            <a:r>
              <a:rPr lang="de-DE" dirty="0" err="1" smtClean="0">
                <a:solidFill>
                  <a:srgbClr val="292929"/>
                </a:solidFill>
                <a:latin typeface="Verdana"/>
                <a:cs typeface="Verdana"/>
              </a:rPr>
              <a:t>structure</a:t>
            </a:r>
            <a:r>
              <a:rPr lang="de-DE" dirty="0" smtClean="0">
                <a:solidFill>
                  <a:srgbClr val="292929"/>
                </a:solidFill>
                <a:latin typeface="Verdana"/>
                <a:cs typeface="Verdana"/>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2693988"/>
            <a:ext cx="7772400" cy="1470025"/>
          </a:xfrm>
        </p:spPr>
        <p:txBody>
          <a:bodyPr/>
          <a:lstStyle/>
          <a:p>
            <a:r>
              <a:rPr lang="de-DE" dirty="0" smtClean="0"/>
              <a:t>Förderung von Personalaustausch</a:t>
            </a:r>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dirty="0" smtClean="0"/>
              <a:t>Research and Innovation Staff Exchange (RISE)</a:t>
            </a:r>
            <a:endParaRPr lang="en-US" dirty="0">
              <a:solidFill>
                <a:srgbClr val="292929"/>
              </a:solidFill>
            </a:endParaRPr>
          </a:p>
        </p:txBody>
      </p:sp>
      <p:sp>
        <p:nvSpPr>
          <p:cNvPr id="32" name="Inhaltsplatzhalter 31"/>
          <p:cNvSpPr>
            <a:spLocks noGrp="1"/>
          </p:cNvSpPr>
          <p:nvPr>
            <p:ph idx="1"/>
          </p:nvPr>
        </p:nvSpPr>
        <p:spPr>
          <a:xfrm>
            <a:off x="457200" y="2060848"/>
            <a:ext cx="8229600" cy="4555952"/>
          </a:xfrm>
        </p:spPr>
        <p:txBody>
          <a:bodyPr>
            <a:normAutofit/>
          </a:bodyPr>
          <a:lstStyle/>
          <a:p>
            <a:r>
              <a:rPr lang="de-DE" dirty="0" smtClean="0">
                <a:solidFill>
                  <a:srgbClr val="292929"/>
                </a:solidFill>
              </a:rPr>
              <a:t>Förderung </a:t>
            </a:r>
            <a:r>
              <a:rPr lang="de-DE" b="1" dirty="0" smtClean="0">
                <a:solidFill>
                  <a:srgbClr val="FF9900"/>
                </a:solidFill>
              </a:rPr>
              <a:t>internationaler </a:t>
            </a:r>
            <a:r>
              <a:rPr lang="de-DE" b="1" dirty="0" smtClean="0">
                <a:solidFill>
                  <a:srgbClr val="FF9900"/>
                </a:solidFill>
              </a:rPr>
              <a:t>und/oder </a:t>
            </a:r>
            <a:r>
              <a:rPr lang="de-DE" b="1" dirty="0" smtClean="0">
                <a:solidFill>
                  <a:srgbClr val="FF9900"/>
                </a:solidFill>
              </a:rPr>
              <a:t>intersektoraler Mobilität </a:t>
            </a:r>
            <a:r>
              <a:rPr lang="de-DE" dirty="0" smtClean="0">
                <a:solidFill>
                  <a:srgbClr val="292929"/>
                </a:solidFill>
              </a:rPr>
              <a:t>auf Basis eines gemeinsamen Forschungsprojekts </a:t>
            </a:r>
          </a:p>
          <a:p>
            <a:r>
              <a:rPr lang="de-DE" dirty="0" smtClean="0"/>
              <a:t>Konsortium: Mind. 3 Partner aus drei verschiedenen Ländern (mind. 2 MS/AS)</a:t>
            </a:r>
          </a:p>
          <a:p>
            <a:r>
              <a:rPr lang="de-DE" dirty="0" smtClean="0"/>
              <a:t>Voraussetzungen für eine Entsendung von Personal:</a:t>
            </a:r>
          </a:p>
          <a:p>
            <a:pPr lvl="1"/>
            <a:r>
              <a:rPr lang="de-DE" dirty="0"/>
              <a:t>Personal: “</a:t>
            </a:r>
            <a:r>
              <a:rPr lang="de-DE" dirty="0" err="1"/>
              <a:t>early-stage</a:t>
            </a:r>
            <a:r>
              <a:rPr lang="de-DE" dirty="0"/>
              <a:t>” und “</a:t>
            </a:r>
            <a:r>
              <a:rPr lang="de-DE" dirty="0" err="1"/>
              <a:t>experienced</a:t>
            </a:r>
            <a:r>
              <a:rPr lang="de-DE" dirty="0"/>
              <a:t> </a:t>
            </a:r>
            <a:r>
              <a:rPr lang="de-DE" dirty="0" err="1"/>
              <a:t>researchers</a:t>
            </a:r>
            <a:r>
              <a:rPr lang="de-DE" dirty="0"/>
              <a:t>”, administrative oder technische Mitarbeiter</a:t>
            </a:r>
          </a:p>
          <a:p>
            <a:pPr lvl="1"/>
            <a:r>
              <a:rPr lang="de-DE" dirty="0"/>
              <a:t>Beiderseitige Entsendung von Mitarbeitern mit einer </a:t>
            </a:r>
            <a:r>
              <a:rPr lang="de-DE" dirty="0" smtClean="0"/>
              <a:t>Rückkehrphase</a:t>
            </a:r>
            <a:endParaRPr lang="de-DE" dirty="0"/>
          </a:p>
          <a:p>
            <a:pPr lvl="1"/>
            <a:r>
              <a:rPr lang="de-DE" dirty="0" smtClean="0">
                <a:solidFill>
                  <a:srgbClr val="292929"/>
                </a:solidFill>
              </a:rPr>
              <a:t>Neueinstellung von Forschenden nicht möglich </a:t>
            </a:r>
          </a:p>
          <a:p>
            <a:r>
              <a:rPr lang="de-DE" dirty="0" smtClean="0">
                <a:solidFill>
                  <a:srgbClr val="292929"/>
                </a:solidFill>
              </a:rPr>
              <a:t>Entsendedauer: 1 bis 12 Monate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RISE</a:t>
            </a:r>
            <a:r>
              <a:rPr lang="de-DE" dirty="0" smtClean="0"/>
              <a:t> Teilnehmer</a:t>
            </a:r>
            <a:endParaRPr lang="de-DE" dirty="0"/>
          </a:p>
        </p:txBody>
      </p:sp>
      <p:sp>
        <p:nvSpPr>
          <p:cNvPr id="3" name="Inhaltsplatzhalter 2"/>
          <p:cNvSpPr>
            <a:spLocks noGrp="1"/>
          </p:cNvSpPr>
          <p:nvPr>
            <p:ph idx="1"/>
          </p:nvPr>
        </p:nvSpPr>
        <p:spPr/>
        <p:txBody>
          <a:bodyPr>
            <a:normAutofit/>
          </a:bodyPr>
          <a:lstStyle/>
          <a:p>
            <a:r>
              <a:rPr lang="de-DE" dirty="0" smtClean="0"/>
              <a:t>Teilnahmeberechtigt sind </a:t>
            </a:r>
          </a:p>
          <a:p>
            <a:pPr lvl="1"/>
            <a:r>
              <a:rPr lang="de-DE" dirty="0" smtClean="0"/>
              <a:t>Einrichtungen aus allen Ländern</a:t>
            </a:r>
          </a:p>
          <a:p>
            <a:pPr lvl="1"/>
            <a:r>
              <a:rPr lang="de-DE" dirty="0" smtClean="0"/>
              <a:t>Forschende aller Nationalitäten</a:t>
            </a:r>
          </a:p>
          <a:p>
            <a:r>
              <a:rPr lang="de-DE" b="1" dirty="0" smtClean="0">
                <a:solidFill>
                  <a:srgbClr val="FF9900"/>
                </a:solidFill>
              </a:rPr>
              <a:t>Internationale Mobilität</a:t>
            </a:r>
            <a:r>
              <a:rPr lang="de-DE" dirty="0" smtClean="0">
                <a:solidFill>
                  <a:schemeClr val="tx1"/>
                </a:solidFill>
              </a:rPr>
              <a:t>: mind. 3 Institutionen, 2 davon aus verschiedenen MS/AS, 1 aus einem Drittstaat </a:t>
            </a:r>
          </a:p>
          <a:p>
            <a:r>
              <a:rPr lang="de-DE" b="1" dirty="0" smtClean="0">
                <a:solidFill>
                  <a:srgbClr val="FF9900"/>
                </a:solidFill>
              </a:rPr>
              <a:t>Intersektorale Mobilität</a:t>
            </a:r>
            <a:r>
              <a:rPr lang="de-DE" dirty="0" smtClean="0">
                <a:solidFill>
                  <a:schemeClr val="tx1"/>
                </a:solidFill>
              </a:rPr>
              <a:t>: mind. 3 Institutionen, davon mind. 1 Partner aus jedem Sektor in verschiedenen MS/AS</a:t>
            </a:r>
          </a:p>
          <a:p>
            <a:r>
              <a:rPr lang="de-DE" dirty="0" smtClean="0">
                <a:solidFill>
                  <a:schemeClr val="tx1"/>
                </a:solidFill>
              </a:rPr>
              <a:t>… oder eine Kombination aus beidem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2693988"/>
            <a:ext cx="7772400" cy="1470025"/>
          </a:xfrm>
        </p:spPr>
        <p:txBody>
          <a:bodyPr/>
          <a:lstStyle/>
          <a:p>
            <a:r>
              <a:rPr lang="de-DE" dirty="0" err="1" smtClean="0"/>
              <a:t>Kofinanzierung</a:t>
            </a:r>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smtClean="0"/>
              <a:t>Co-</a:t>
            </a:r>
            <a:r>
              <a:rPr lang="de-DE" dirty="0" err="1" smtClean="0"/>
              <a:t>funding</a:t>
            </a:r>
            <a:r>
              <a:rPr lang="de-DE" dirty="0" smtClean="0"/>
              <a:t> </a:t>
            </a:r>
            <a:r>
              <a:rPr lang="de-DE" dirty="0" err="1" smtClean="0"/>
              <a:t>of</a:t>
            </a:r>
            <a:r>
              <a:rPr lang="de-DE" dirty="0" smtClean="0"/>
              <a:t> regional, national </a:t>
            </a:r>
            <a:r>
              <a:rPr lang="de-DE" dirty="0" err="1" smtClean="0"/>
              <a:t>and</a:t>
            </a:r>
            <a:r>
              <a:rPr lang="de-DE" dirty="0" smtClean="0"/>
              <a:t> international </a:t>
            </a:r>
            <a:r>
              <a:rPr lang="de-DE" dirty="0" err="1" smtClean="0"/>
              <a:t>programmes</a:t>
            </a:r>
            <a:r>
              <a:rPr lang="de-DE" dirty="0" smtClean="0"/>
              <a:t> (</a:t>
            </a:r>
            <a:r>
              <a:rPr lang="de-DE" dirty="0" err="1" smtClean="0"/>
              <a:t>COFUND</a:t>
            </a:r>
            <a:r>
              <a:rPr lang="de-DE" dirty="0" smtClean="0"/>
              <a:t>)</a:t>
            </a:r>
            <a:endParaRPr lang="de-DE" dirty="0"/>
          </a:p>
        </p:txBody>
      </p:sp>
      <p:sp>
        <p:nvSpPr>
          <p:cNvPr id="3" name="Inhaltsplatzhalter 2"/>
          <p:cNvSpPr>
            <a:spLocks noGrp="1"/>
          </p:cNvSpPr>
          <p:nvPr>
            <p:ph idx="1"/>
          </p:nvPr>
        </p:nvSpPr>
        <p:spPr/>
        <p:txBody>
          <a:bodyPr>
            <a:normAutofit fontScale="92500" lnSpcReduction="10000"/>
          </a:bodyPr>
          <a:lstStyle/>
          <a:p>
            <a:r>
              <a:rPr lang="de-DE" b="1" dirty="0" err="1" smtClean="0">
                <a:solidFill>
                  <a:srgbClr val="FF9900"/>
                </a:solidFill>
              </a:rPr>
              <a:t>Kofinanzierung</a:t>
            </a:r>
            <a:r>
              <a:rPr lang="de-DE" b="1" dirty="0" smtClean="0">
                <a:solidFill>
                  <a:srgbClr val="FF9900"/>
                </a:solidFill>
              </a:rPr>
              <a:t> von Doktorandenprogrammen oder Fellowship-Programmen</a:t>
            </a:r>
          </a:p>
          <a:p>
            <a:pPr lvl="1"/>
            <a:r>
              <a:rPr lang="de-DE" dirty="0" smtClean="0"/>
              <a:t>Basis: neue oder aktuell laufende Programme nach dem Prinzip der Marie </a:t>
            </a:r>
            <a:r>
              <a:rPr lang="de-DE" dirty="0" err="1" smtClean="0"/>
              <a:t>Skłodowska</a:t>
            </a:r>
            <a:r>
              <a:rPr lang="de-DE" dirty="0" smtClean="0"/>
              <a:t>-Curie Actions</a:t>
            </a:r>
            <a:endParaRPr lang="de-DE" b="1" dirty="0" smtClean="0">
              <a:solidFill>
                <a:srgbClr val="FF9900"/>
              </a:solidFill>
            </a:endParaRPr>
          </a:p>
          <a:p>
            <a:r>
              <a:rPr lang="de-DE" dirty="0" smtClean="0"/>
              <a:t>1 Antragsteller: öffentliche Einrichtungen, Forschungs- und/oder Forschungsfördereinrichtungen in MS/AS</a:t>
            </a:r>
          </a:p>
          <a:p>
            <a:r>
              <a:rPr lang="de-DE" dirty="0" smtClean="0"/>
              <a:t>Programme sollen den </a:t>
            </a:r>
            <a:r>
              <a:rPr lang="de-DE" b="1" dirty="0" err="1" smtClean="0">
                <a:solidFill>
                  <a:srgbClr val="FF9900"/>
                </a:solidFill>
              </a:rPr>
              <a:t>MSCA</a:t>
            </a:r>
            <a:r>
              <a:rPr lang="de-DE" b="1" dirty="0" smtClean="0">
                <a:solidFill>
                  <a:srgbClr val="FF9900"/>
                </a:solidFill>
              </a:rPr>
              <a:t> Mobilitätskriterien </a:t>
            </a:r>
            <a:r>
              <a:rPr lang="de-DE" dirty="0" smtClean="0"/>
              <a:t>entsprechen: Forschende müssen die Mobilitätsregel erfüllen</a:t>
            </a:r>
          </a:p>
          <a:p>
            <a:r>
              <a:rPr lang="de-DE" b="1" dirty="0" smtClean="0">
                <a:solidFill>
                  <a:srgbClr val="FF9900"/>
                </a:solidFill>
                <a:sym typeface="Wingdings" pitchFamily="2" charset="2"/>
              </a:rPr>
              <a:t>Förderung: 50% </a:t>
            </a:r>
            <a:r>
              <a:rPr lang="de-DE" dirty="0" smtClean="0">
                <a:sym typeface="Wingdings" pitchFamily="2" charset="2"/>
              </a:rPr>
              <a:t>der Kosten für Forschergehalt </a:t>
            </a:r>
            <a:r>
              <a:rPr lang="de-DE" smtClean="0">
                <a:sym typeface="Wingdings" pitchFamily="2" charset="2"/>
              </a:rPr>
              <a:t>&amp; </a:t>
            </a:r>
            <a:r>
              <a:rPr lang="de-DE" smtClean="0">
                <a:sym typeface="Wingdings" pitchFamily="2" charset="2"/>
              </a:rPr>
              <a:t>Managementkosten</a:t>
            </a:r>
            <a:endParaRPr lang="de-DE" dirty="0" smtClean="0">
              <a:sym typeface="Wingdings" pitchFamily="2" charset="2"/>
            </a:endParaRPr>
          </a:p>
          <a:p>
            <a:r>
              <a:rPr lang="de-DE" dirty="0" smtClean="0"/>
              <a:t>Maximale Fördersumme pro Einrichtung: 10 Mio. </a:t>
            </a:r>
            <a:r>
              <a:rPr lang="de-DE" dirty="0" err="1" smtClean="0"/>
              <a:t>EUR</a:t>
            </a:r>
            <a:endParaRPr lang="de-DE" dirty="0" smtClean="0">
              <a:sym typeface="Wingdings" pitchFamily="2" charset="2"/>
            </a:endParaRPr>
          </a:p>
          <a:p>
            <a:r>
              <a:rPr lang="de-DE" dirty="0" smtClean="0">
                <a:sym typeface="Wingdings" pitchFamily="2" charset="2"/>
              </a:rPr>
              <a:t>Laufzeit: bis zu 5 Jahre</a:t>
            </a:r>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2693988"/>
            <a:ext cx="7772400" cy="1470025"/>
          </a:xfrm>
        </p:spPr>
        <p:txBody>
          <a:bodyPr/>
          <a:lstStyle/>
          <a:p>
            <a:r>
              <a:rPr lang="de-DE" dirty="0" smtClean="0"/>
              <a:t>Vertragsnetzwerk und Finanzierung</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2693988"/>
            <a:ext cx="7772400" cy="1470025"/>
          </a:xfrm>
        </p:spPr>
        <p:txBody>
          <a:bodyPr/>
          <a:lstStyle/>
          <a:p>
            <a:r>
              <a:rPr lang="de-DE" dirty="0" smtClean="0"/>
              <a:t>Über KoWi</a:t>
            </a:r>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MSCA</a:t>
            </a:r>
            <a:r>
              <a:rPr lang="de-DE" dirty="0" smtClean="0"/>
              <a:t> Vertragsnetzwerk</a:t>
            </a:r>
            <a:endParaRPr lang="de-DE" dirty="0"/>
          </a:p>
        </p:txBody>
      </p:sp>
      <p:sp>
        <p:nvSpPr>
          <p:cNvPr id="25" name="Pfeil nach oben und unten 24"/>
          <p:cNvSpPr/>
          <p:nvPr/>
        </p:nvSpPr>
        <p:spPr>
          <a:xfrm rot="3202949">
            <a:off x="4686925" y="2635514"/>
            <a:ext cx="358890" cy="914991"/>
          </a:xfrm>
          <a:prstGeom prst="upDownArrow">
            <a:avLst/>
          </a:prstGeom>
          <a:solidFill>
            <a:srgbClr val="F78421"/>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p:cNvSpPr/>
          <p:nvPr/>
        </p:nvSpPr>
        <p:spPr>
          <a:xfrm>
            <a:off x="5267016" y="2143794"/>
            <a:ext cx="1360226" cy="584579"/>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latin typeface="Verdana" pitchFamily="34" charset="0"/>
              </a:rPr>
              <a:t>EC/REA</a:t>
            </a:r>
            <a:endParaRPr lang="de-DE" b="1" dirty="0">
              <a:latin typeface="Verdana" pitchFamily="34" charset="0"/>
            </a:endParaRPr>
          </a:p>
        </p:txBody>
      </p:sp>
      <p:pic>
        <p:nvPicPr>
          <p:cNvPr id="465924" name="Picture 4"/>
          <p:cNvPicPr>
            <a:picLocks noChangeAspect="1" noChangeArrowheads="1"/>
          </p:cNvPicPr>
          <p:nvPr/>
        </p:nvPicPr>
        <p:blipFill>
          <a:blip r:embed="rId3" cstate="print"/>
          <a:srcRect/>
          <a:stretch>
            <a:fillRect/>
          </a:stretch>
        </p:blipFill>
        <p:spPr bwMode="auto">
          <a:xfrm>
            <a:off x="4283968" y="4729649"/>
            <a:ext cx="669239" cy="931599"/>
          </a:xfrm>
          <a:prstGeom prst="rect">
            <a:avLst/>
          </a:prstGeom>
          <a:ln>
            <a:noFill/>
          </a:ln>
          <a:effectLst>
            <a:outerShdw blurRad="292100" dist="139700" dir="2700000" algn="tl" rotWithShape="0">
              <a:srgbClr val="333333">
                <a:alpha val="65000"/>
              </a:srgbClr>
            </a:outerShdw>
          </a:effectLst>
        </p:spPr>
      </p:pic>
      <p:sp>
        <p:nvSpPr>
          <p:cNvPr id="41" name="Textfeld 40"/>
          <p:cNvSpPr txBox="1"/>
          <p:nvPr/>
        </p:nvSpPr>
        <p:spPr>
          <a:xfrm>
            <a:off x="1714480" y="5072074"/>
            <a:ext cx="1857388" cy="369332"/>
          </a:xfrm>
          <a:prstGeom prst="rect">
            <a:avLst/>
          </a:prstGeom>
          <a:noFill/>
        </p:spPr>
        <p:txBody>
          <a:bodyPr wrap="square" rtlCol="0">
            <a:spAutoFit/>
          </a:bodyPr>
          <a:lstStyle/>
          <a:p>
            <a:r>
              <a:rPr lang="de-DE" dirty="0" smtClean="0">
                <a:solidFill>
                  <a:srgbClr val="292929"/>
                </a:solidFill>
                <a:latin typeface="Verdana" pitchFamily="34" charset="0"/>
              </a:rPr>
              <a:t>Arbeitsvertrag</a:t>
            </a:r>
          </a:p>
        </p:txBody>
      </p:sp>
      <p:grpSp>
        <p:nvGrpSpPr>
          <p:cNvPr id="3" name="Gruppieren 50"/>
          <p:cNvGrpSpPr/>
          <p:nvPr/>
        </p:nvGrpSpPr>
        <p:grpSpPr>
          <a:xfrm>
            <a:off x="2643174" y="1868565"/>
            <a:ext cx="2128345" cy="975957"/>
            <a:chOff x="2406691" y="1978925"/>
            <a:chExt cx="2128345" cy="975957"/>
          </a:xfrm>
        </p:grpSpPr>
        <p:pic>
          <p:nvPicPr>
            <p:cNvPr id="465923" name="Picture 3"/>
            <p:cNvPicPr>
              <a:picLocks noChangeAspect="1" noChangeArrowheads="1"/>
            </p:cNvPicPr>
            <p:nvPr/>
          </p:nvPicPr>
          <p:blipFill>
            <a:blip r:embed="rId4" cstate="print"/>
            <a:srcRect/>
            <a:stretch>
              <a:fillRect/>
            </a:stretch>
          </p:blipFill>
          <p:spPr bwMode="auto">
            <a:xfrm>
              <a:off x="3907915" y="2060811"/>
              <a:ext cx="627121" cy="894071"/>
            </a:xfrm>
            <a:prstGeom prst="rect">
              <a:avLst/>
            </a:prstGeom>
            <a:ln>
              <a:noFill/>
            </a:ln>
            <a:effectLst>
              <a:outerShdw blurRad="292100" dist="139700" dir="2700000" algn="tl" rotWithShape="0">
                <a:srgbClr val="333333">
                  <a:alpha val="65000"/>
                </a:srgbClr>
              </a:outerShdw>
            </a:effectLst>
          </p:spPr>
        </p:pic>
        <p:sp>
          <p:nvSpPr>
            <p:cNvPr id="42" name="Textfeld 41"/>
            <p:cNvSpPr txBox="1"/>
            <p:nvPr/>
          </p:nvSpPr>
          <p:spPr>
            <a:xfrm>
              <a:off x="2406691" y="1978925"/>
              <a:ext cx="1621673" cy="584775"/>
            </a:xfrm>
            <a:prstGeom prst="rect">
              <a:avLst/>
            </a:prstGeom>
            <a:noFill/>
          </p:spPr>
          <p:txBody>
            <a:bodyPr wrap="square" rtlCol="0">
              <a:spAutoFit/>
            </a:bodyPr>
            <a:lstStyle/>
            <a:p>
              <a:r>
                <a:rPr lang="de-DE" sz="1600" dirty="0" smtClean="0">
                  <a:solidFill>
                    <a:srgbClr val="292929"/>
                  </a:solidFill>
                  <a:latin typeface="Verdana" pitchFamily="34" charset="0"/>
                </a:rPr>
                <a:t>Grant Agreement</a:t>
              </a:r>
            </a:p>
          </p:txBody>
        </p:sp>
      </p:grpSp>
      <p:grpSp>
        <p:nvGrpSpPr>
          <p:cNvPr id="4" name="Gruppieren 64"/>
          <p:cNvGrpSpPr/>
          <p:nvPr/>
        </p:nvGrpSpPr>
        <p:grpSpPr>
          <a:xfrm>
            <a:off x="5403607" y="3802078"/>
            <a:ext cx="3704897" cy="2490717"/>
            <a:chOff x="5439103" y="3770546"/>
            <a:chExt cx="3704897" cy="2490717"/>
          </a:xfrm>
          <a:solidFill>
            <a:schemeClr val="bg1">
              <a:lumMod val="85000"/>
            </a:schemeClr>
          </a:solidFill>
        </p:grpSpPr>
        <p:sp>
          <p:nvSpPr>
            <p:cNvPr id="44" name="Ellipse 43"/>
            <p:cNvSpPr/>
            <p:nvPr/>
          </p:nvSpPr>
          <p:spPr>
            <a:xfrm>
              <a:off x="5439103" y="3770546"/>
              <a:ext cx="3704897" cy="24907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bgerundetes Rechteck 21"/>
            <p:cNvSpPr/>
            <p:nvPr/>
          </p:nvSpPr>
          <p:spPr>
            <a:xfrm>
              <a:off x="6361127" y="4333572"/>
              <a:ext cx="2160240" cy="584579"/>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latin typeface="Verdana" pitchFamily="34" charset="0"/>
                </a:rPr>
                <a:t>Partnerorganisation</a:t>
              </a:r>
              <a:endParaRPr lang="de-DE" sz="1400" dirty="0">
                <a:latin typeface="Verdana" pitchFamily="34" charset="0"/>
              </a:endParaRPr>
            </a:p>
          </p:txBody>
        </p:sp>
      </p:grpSp>
      <p:grpSp>
        <p:nvGrpSpPr>
          <p:cNvPr id="5" name="Gruppieren 65"/>
          <p:cNvGrpSpPr/>
          <p:nvPr/>
        </p:nvGrpSpPr>
        <p:grpSpPr>
          <a:xfrm>
            <a:off x="504497" y="2663432"/>
            <a:ext cx="4084681" cy="2408642"/>
            <a:chOff x="677917" y="2568839"/>
            <a:chExt cx="4084681" cy="2759906"/>
          </a:xfrm>
        </p:grpSpPr>
        <p:sp>
          <p:nvSpPr>
            <p:cNvPr id="43" name="Ellipse 42"/>
            <p:cNvSpPr/>
            <p:nvPr/>
          </p:nvSpPr>
          <p:spPr>
            <a:xfrm>
              <a:off x="677917" y="2568839"/>
              <a:ext cx="4084681" cy="2759906"/>
            </a:xfrm>
            <a:prstGeom prst="ellipse">
              <a:avLst/>
            </a:prstGeom>
            <a:solidFill>
              <a:srgbClr val="FF99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p:cNvSpPr/>
            <p:nvPr/>
          </p:nvSpPr>
          <p:spPr>
            <a:xfrm>
              <a:off x="1387834" y="3691597"/>
              <a:ext cx="2928958" cy="827077"/>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latin typeface="Verdana" pitchFamily="34" charset="0"/>
                </a:rPr>
                <a:t>Gasteinrichtung(en) (EU)</a:t>
              </a:r>
              <a:endParaRPr lang="de-DE" sz="2000" dirty="0">
                <a:latin typeface="Verdana" pitchFamily="34" charset="0"/>
              </a:endParaRPr>
            </a:p>
          </p:txBody>
        </p:sp>
        <p:sp>
          <p:nvSpPr>
            <p:cNvPr id="39" name="Textfeld 38"/>
            <p:cNvSpPr txBox="1"/>
            <p:nvPr/>
          </p:nvSpPr>
          <p:spPr>
            <a:xfrm>
              <a:off x="1303661" y="2941016"/>
              <a:ext cx="3009711" cy="670056"/>
            </a:xfrm>
            <a:prstGeom prst="rect">
              <a:avLst/>
            </a:prstGeom>
            <a:noFill/>
          </p:spPr>
          <p:txBody>
            <a:bodyPr wrap="square" rtlCol="0">
              <a:spAutoFit/>
            </a:bodyPr>
            <a:lstStyle/>
            <a:p>
              <a:pPr algn="ctr"/>
              <a:r>
                <a:rPr lang="de-DE" sz="1600" dirty="0" smtClean="0">
                  <a:solidFill>
                    <a:srgbClr val="292929"/>
                  </a:solidFill>
                  <a:latin typeface="Verdana" pitchFamily="34" charset="0"/>
                </a:rPr>
                <a:t>Zuwendungs-</a:t>
              </a:r>
            </a:p>
            <a:p>
              <a:pPr algn="ctr"/>
              <a:r>
                <a:rPr lang="de-DE" sz="1600" dirty="0" err="1" smtClean="0">
                  <a:solidFill>
                    <a:srgbClr val="292929"/>
                  </a:solidFill>
                  <a:latin typeface="Verdana" pitchFamily="34" charset="0"/>
                </a:rPr>
                <a:t>empfänger</a:t>
              </a:r>
              <a:endParaRPr lang="de-DE" sz="1600" dirty="0">
                <a:solidFill>
                  <a:srgbClr val="292929"/>
                </a:solidFill>
                <a:latin typeface="Verdana" pitchFamily="34" charset="0"/>
              </a:endParaRPr>
            </a:p>
          </p:txBody>
        </p:sp>
      </p:grpSp>
      <p:grpSp>
        <p:nvGrpSpPr>
          <p:cNvPr id="6" name="Gruppieren 48"/>
          <p:cNvGrpSpPr/>
          <p:nvPr/>
        </p:nvGrpSpPr>
        <p:grpSpPr>
          <a:xfrm>
            <a:off x="5715009" y="2754368"/>
            <a:ext cx="3428991" cy="1029238"/>
            <a:chOff x="6085489" y="2979963"/>
            <a:chExt cx="3428991" cy="1029238"/>
          </a:xfrm>
        </p:grpSpPr>
        <p:sp>
          <p:nvSpPr>
            <p:cNvPr id="36" name="Pfeil nach oben und unten 35"/>
            <p:cNvSpPr/>
            <p:nvPr/>
          </p:nvSpPr>
          <p:spPr>
            <a:xfrm rot="21294955">
              <a:off x="6504926" y="2979963"/>
              <a:ext cx="361895" cy="1029238"/>
            </a:xfrm>
            <a:prstGeom prst="upDownArrow">
              <a:avLst/>
            </a:prstGeom>
            <a:solidFill>
              <a:srgbClr val="F78421"/>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xplosion 1 34"/>
            <p:cNvSpPr/>
            <p:nvPr/>
          </p:nvSpPr>
          <p:spPr>
            <a:xfrm>
              <a:off x="6085489" y="3225967"/>
              <a:ext cx="1214446" cy="463163"/>
            </a:xfrm>
            <a:prstGeom prst="irregularSeal1">
              <a:avLst/>
            </a:prstGeom>
            <a:gradFill>
              <a:gsLst>
                <a:gs pos="0">
                  <a:srgbClr val="FF6600"/>
                </a:gs>
                <a:gs pos="22000">
                  <a:srgbClr val="FF0000"/>
                </a:gs>
                <a:gs pos="100000">
                  <a:srgbClr val="FFC000"/>
                </a:gs>
              </a:gsLst>
              <a:lin ang="5400000" scaled="0"/>
            </a:gra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p:cNvSpPr txBox="1"/>
            <p:nvPr/>
          </p:nvSpPr>
          <p:spPr>
            <a:xfrm>
              <a:off x="7319779" y="3154529"/>
              <a:ext cx="2194701" cy="584775"/>
            </a:xfrm>
            <a:prstGeom prst="rect">
              <a:avLst/>
            </a:prstGeom>
            <a:noFill/>
          </p:spPr>
          <p:txBody>
            <a:bodyPr wrap="square" rtlCol="0">
              <a:spAutoFit/>
            </a:bodyPr>
            <a:lstStyle/>
            <a:p>
              <a:r>
                <a:rPr lang="de-DE" sz="1600" dirty="0" smtClean="0">
                  <a:solidFill>
                    <a:srgbClr val="292929"/>
                  </a:solidFill>
                  <a:latin typeface="Verdana" pitchFamily="34" charset="0"/>
                </a:rPr>
                <a:t>Keine vertragliche Beziehung </a:t>
              </a:r>
              <a:endParaRPr lang="de-DE" sz="1600" dirty="0">
                <a:solidFill>
                  <a:srgbClr val="292929"/>
                </a:solidFill>
                <a:latin typeface="Verdana" pitchFamily="34" charset="0"/>
              </a:endParaRPr>
            </a:p>
          </p:txBody>
        </p:sp>
      </p:grpSp>
      <p:sp>
        <p:nvSpPr>
          <p:cNvPr id="56" name="Abgerundetes Rechteck 55"/>
          <p:cNvSpPr/>
          <p:nvPr/>
        </p:nvSpPr>
        <p:spPr>
          <a:xfrm>
            <a:off x="571472" y="5857892"/>
            <a:ext cx="1428760" cy="486849"/>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bg1"/>
                </a:solidFill>
                <a:latin typeface="Verdana" pitchFamily="34" charset="0"/>
              </a:rPr>
              <a:t>Fellow</a:t>
            </a:r>
            <a:r>
              <a:rPr lang="de-DE" dirty="0" smtClean="0">
                <a:solidFill>
                  <a:schemeClr val="bg1"/>
                </a:solidFill>
                <a:latin typeface="Verdana" pitchFamily="34" charset="0"/>
              </a:rPr>
              <a:t> </a:t>
            </a:r>
            <a:endParaRPr lang="de-DE" dirty="0">
              <a:solidFill>
                <a:schemeClr val="bg1"/>
              </a:solidFill>
              <a:latin typeface="Verdana" pitchFamily="34" charset="0"/>
            </a:endParaRPr>
          </a:p>
        </p:txBody>
      </p:sp>
      <p:sp>
        <p:nvSpPr>
          <p:cNvPr id="64" name="Textfeld 63"/>
          <p:cNvSpPr txBox="1"/>
          <p:nvPr/>
        </p:nvSpPr>
        <p:spPr>
          <a:xfrm>
            <a:off x="3923928" y="5796553"/>
            <a:ext cx="1806016" cy="584775"/>
          </a:xfrm>
          <a:prstGeom prst="rect">
            <a:avLst/>
          </a:prstGeom>
          <a:noFill/>
        </p:spPr>
        <p:txBody>
          <a:bodyPr wrap="square" rtlCol="0">
            <a:spAutoFit/>
          </a:bodyPr>
          <a:lstStyle/>
          <a:p>
            <a:r>
              <a:rPr lang="de-DE" sz="1600" dirty="0" smtClean="0">
                <a:solidFill>
                  <a:srgbClr val="292929"/>
                </a:solidFill>
                <a:latin typeface="Verdana" pitchFamily="34" charset="0"/>
              </a:rPr>
              <a:t>Partnerschafts- abkommen</a:t>
            </a:r>
            <a:endParaRPr lang="de-DE" sz="1600" dirty="0">
              <a:solidFill>
                <a:srgbClr val="292929"/>
              </a:solidFill>
              <a:latin typeface="Verdana" pitchFamily="34" charset="0"/>
            </a:endParaRPr>
          </a:p>
        </p:txBody>
      </p:sp>
      <p:sp>
        <p:nvSpPr>
          <p:cNvPr id="40" name="Pfeil nach links und rechts 39"/>
          <p:cNvSpPr/>
          <p:nvPr/>
        </p:nvSpPr>
        <p:spPr>
          <a:xfrm rot="975013">
            <a:off x="4520571" y="4071935"/>
            <a:ext cx="1051517" cy="360143"/>
          </a:xfrm>
          <a:prstGeom prst="leftRightArrow">
            <a:avLst/>
          </a:prstGeom>
          <a:solidFill>
            <a:srgbClr val="F78421"/>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Pfeil nach links und rechts 48"/>
          <p:cNvSpPr/>
          <p:nvPr/>
        </p:nvSpPr>
        <p:spPr>
          <a:xfrm rot="18069083">
            <a:off x="1017882" y="5203252"/>
            <a:ext cx="884529" cy="373507"/>
          </a:xfrm>
          <a:prstGeom prst="leftRightArrow">
            <a:avLst/>
          </a:prstGeom>
          <a:solidFill>
            <a:srgbClr val="F78421"/>
          </a:solidFill>
          <a:ln>
            <a:noFill/>
          </a:ln>
          <a:effectLst>
            <a:outerShdw blurRad="508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146" name="Picture 2"/>
          <p:cNvPicPr>
            <a:picLocks noChangeAspect="1" noChangeArrowheads="1"/>
          </p:cNvPicPr>
          <p:nvPr/>
        </p:nvPicPr>
        <p:blipFill>
          <a:blip r:embed="rId5" cstate="print"/>
          <a:srcRect l="28624" t="15381" r="26113" b="5407"/>
          <a:stretch>
            <a:fillRect/>
          </a:stretch>
        </p:blipFill>
        <p:spPr bwMode="auto">
          <a:xfrm>
            <a:off x="2214546" y="5500702"/>
            <a:ext cx="714380" cy="1000132"/>
          </a:xfrm>
          <a:prstGeom prst="rect">
            <a:avLst/>
          </a:prstGeom>
          <a:ln>
            <a:noFill/>
          </a:ln>
          <a:effectLst>
            <a:outerShdw blurRad="292100" dist="139700" dir="2700000" algn="tl" rotWithShape="0">
              <a:srgbClr val="333333">
                <a:alpha val="65000"/>
              </a:srgbClr>
            </a:outerShdw>
          </a:effectLst>
        </p:spPr>
      </p:pic>
      <p:sp>
        <p:nvSpPr>
          <p:cNvPr id="30" name="Abgerundetes Rechteck 29"/>
          <p:cNvSpPr/>
          <p:nvPr/>
        </p:nvSpPr>
        <p:spPr>
          <a:xfrm>
            <a:off x="5868144" y="5157192"/>
            <a:ext cx="2160240" cy="584579"/>
          </a:xfrm>
          <a:prstGeom prst="round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latin typeface="Verdana" pitchFamily="34" charset="0"/>
              </a:rPr>
              <a:t>Partnerorganisation</a:t>
            </a:r>
            <a:endParaRPr lang="de-DE" sz="1400" dirty="0">
              <a:latin typeface="Verdana"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385948" y="2037608"/>
            <a:ext cx="85344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a:solidFill>
                <a:prstClr val="white"/>
              </a:solidFill>
            </a:endParaRPr>
          </a:p>
        </p:txBody>
      </p:sp>
      <p:graphicFrame>
        <p:nvGraphicFramePr>
          <p:cNvPr id="4" name="Tabelle 3"/>
          <p:cNvGraphicFramePr>
            <a:graphicFrameLocks noGrp="1"/>
          </p:cNvGraphicFramePr>
          <p:nvPr>
            <p:extLst>
              <p:ext uri="{D42A27DB-BD31-4B8C-83A1-F6EECF244321}">
                <p14:modId xmlns="" xmlns:p14="http://schemas.microsoft.com/office/powerpoint/2010/main" val="1631472131"/>
              </p:ext>
            </p:extLst>
          </p:nvPr>
        </p:nvGraphicFramePr>
        <p:xfrm>
          <a:off x="251520" y="1844824"/>
          <a:ext cx="8576572" cy="4203708"/>
        </p:xfrm>
        <a:graphic>
          <a:graphicData uri="http://schemas.openxmlformats.org/drawingml/2006/table">
            <a:tbl>
              <a:tblPr/>
              <a:tblGrid>
                <a:gridCol w="1211283"/>
                <a:gridCol w="1487962"/>
                <a:gridCol w="1353787"/>
                <a:gridCol w="116840"/>
                <a:gridCol w="1371122"/>
                <a:gridCol w="1517789"/>
                <a:gridCol w="1517789"/>
              </a:tblGrid>
              <a:tr h="484391">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GB" sz="1000" b="1" noProof="0" dirty="0" err="1" smtClean="0">
                          <a:solidFill>
                            <a:schemeClr val="tx1"/>
                          </a:solidFill>
                          <a:latin typeface="Verdana" pitchFamily="34" charset="0"/>
                          <a:ea typeface="Times New Roman"/>
                          <a:cs typeface="Times New Roman"/>
                        </a:rPr>
                        <a:t>Förderung</a:t>
                      </a:r>
                      <a:endParaRPr lang="en-GB" sz="1000" b="1" noProof="0" dirty="0" smtClean="0">
                        <a:solidFill>
                          <a:schemeClr val="tx1"/>
                        </a:solidFill>
                        <a:latin typeface="Verdana" pitchFamily="34" charset="0"/>
                        <a:ea typeface="Times New Roman"/>
                        <a:cs typeface="Times New Roman"/>
                      </a:endParaRPr>
                    </a:p>
                    <a:p>
                      <a:pPr marL="71755" marR="71755" indent="0" algn="ctr" defTabSz="914400" rtl="0" eaLnBrk="1" fontAlgn="auto" latinLnBrk="0" hangingPunct="1">
                        <a:lnSpc>
                          <a:spcPct val="100000"/>
                        </a:lnSpc>
                        <a:spcBef>
                          <a:spcPts val="0"/>
                        </a:spcBef>
                        <a:spcAft>
                          <a:spcPts val="0"/>
                        </a:spcAft>
                        <a:buClrTx/>
                        <a:buSzTx/>
                        <a:buFontTx/>
                        <a:buNone/>
                        <a:tabLst/>
                        <a:defRPr/>
                      </a:pPr>
                      <a:r>
                        <a:rPr lang="en-GB" sz="1000" b="1" noProof="0" dirty="0" smtClean="0">
                          <a:solidFill>
                            <a:schemeClr val="tx1"/>
                          </a:solidFill>
                          <a:latin typeface="Verdana" pitchFamily="34" charset="0"/>
                          <a:ea typeface="Times New Roman"/>
                          <a:cs typeface="Times New Roman"/>
                        </a:rPr>
                        <a:t>100%</a:t>
                      </a: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4">
                  <a:txBody>
                    <a:bodyPr/>
                    <a:lstStyle/>
                    <a:p>
                      <a:pPr algn="ctr">
                        <a:spcAft>
                          <a:spcPts val="0"/>
                        </a:spcAft>
                      </a:pPr>
                      <a:r>
                        <a:rPr lang="en-GB" sz="1200" b="1" noProof="0" dirty="0" smtClean="0">
                          <a:solidFill>
                            <a:schemeClr val="tx1"/>
                          </a:solidFill>
                          <a:latin typeface="Verdana" pitchFamily="34" charset="0"/>
                          <a:ea typeface="Times New Roman"/>
                          <a:cs typeface="Times New Roman"/>
                        </a:rPr>
                        <a:t>Researcher</a:t>
                      </a:r>
                      <a:r>
                        <a:rPr lang="en-GB" sz="1200" b="1" baseline="0" noProof="0" dirty="0" smtClean="0">
                          <a:solidFill>
                            <a:schemeClr val="tx1"/>
                          </a:solidFill>
                          <a:latin typeface="Verdana" pitchFamily="34" charset="0"/>
                          <a:ea typeface="Times New Roman"/>
                          <a:cs typeface="Times New Roman"/>
                        </a:rPr>
                        <a:t> unit cost</a:t>
                      </a:r>
                    </a:p>
                    <a:p>
                      <a:pPr algn="ctr">
                        <a:spcAft>
                          <a:spcPts val="600"/>
                        </a:spcAft>
                      </a:pPr>
                      <a:r>
                        <a:rPr lang="en-GB" sz="1000" baseline="0" noProof="0" dirty="0" smtClean="0">
                          <a:solidFill>
                            <a:schemeClr val="tx1"/>
                          </a:solidFill>
                          <a:latin typeface="Verdana" pitchFamily="34" charset="0"/>
                          <a:ea typeface="Times New Roman"/>
                          <a:cs typeface="Times New Roman"/>
                        </a:rPr>
                        <a:t>(Person/</a:t>
                      </a:r>
                      <a:r>
                        <a:rPr lang="en-GB" sz="1000" baseline="0" noProof="0" dirty="0" err="1" smtClean="0">
                          <a:solidFill>
                            <a:schemeClr val="tx1"/>
                          </a:solidFill>
                          <a:latin typeface="Verdana" pitchFamily="34" charset="0"/>
                          <a:ea typeface="Times New Roman"/>
                          <a:cs typeface="Times New Roman"/>
                        </a:rPr>
                        <a:t>Monat</a:t>
                      </a:r>
                      <a:r>
                        <a:rPr lang="en-GB" sz="1000" baseline="0" noProof="0" dirty="0" smtClean="0">
                          <a:solidFill>
                            <a:schemeClr val="tx1"/>
                          </a:solidFill>
                          <a:latin typeface="Verdana" pitchFamily="34" charset="0"/>
                          <a:ea typeface="Times New Roman"/>
                          <a:cs typeface="Times New Roman"/>
                        </a:rPr>
                        <a:t>)</a:t>
                      </a:r>
                      <a:endParaRPr lang="en-GB" sz="1000" b="1" noProof="0" dirty="0" smtClean="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spcAft>
                          <a:spcPts val="600"/>
                        </a:spcAft>
                      </a:pPr>
                      <a:endParaRPr lang="en-GB" sz="1000" b="1" dirty="0" smtClean="0">
                        <a:solidFill>
                          <a:schemeClr val="bg1"/>
                        </a:solidFill>
                        <a:latin typeface="Verdana" pitchFamily="34" charset="0"/>
                        <a:ea typeface="Times New Roman"/>
                        <a:cs typeface="Times New Roman"/>
                      </a:endParaRPr>
                    </a:p>
                  </a:txBody>
                  <a:tcPr marL="58615" marR="5861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hMerge="1">
                  <a:txBody>
                    <a:bodyPr/>
                    <a:lstStyle/>
                    <a:p>
                      <a:pPr algn="ctr">
                        <a:spcAft>
                          <a:spcPts val="600"/>
                        </a:spcAft>
                      </a:pPr>
                      <a:endParaRPr lang="en-GB" sz="1000" b="1" dirty="0" smtClean="0">
                        <a:solidFill>
                          <a:schemeClr val="bg1"/>
                        </a:solidFill>
                        <a:latin typeface="Verdana" pitchFamily="34" charset="0"/>
                        <a:ea typeface="Times New Roman"/>
                        <a:cs typeface="Times New Roman"/>
                      </a:endParaRPr>
                    </a:p>
                  </a:txBody>
                  <a:tcPr marL="58615" marR="5861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hMerge="1">
                  <a:txBody>
                    <a:bodyPr/>
                    <a:lstStyle/>
                    <a:p>
                      <a:endParaRPr lang="de-DE"/>
                    </a:p>
                  </a:txBody>
                  <a:tcPr/>
                </a:tc>
                <a:tc gridSpan="2">
                  <a:txBody>
                    <a:bodyPr/>
                    <a:lstStyle/>
                    <a:p>
                      <a:pPr algn="ctr">
                        <a:spcAft>
                          <a:spcPts val="0"/>
                        </a:spcAft>
                      </a:pPr>
                      <a:r>
                        <a:rPr lang="en-GB" sz="1200" b="1" noProof="0" dirty="0" smtClean="0">
                          <a:solidFill>
                            <a:schemeClr val="tx1"/>
                          </a:solidFill>
                          <a:latin typeface="Verdana" pitchFamily="34" charset="0"/>
                          <a:ea typeface="Times New Roman"/>
                          <a:cs typeface="Times New Roman"/>
                        </a:rPr>
                        <a:t>Institutional unit</a:t>
                      </a:r>
                      <a:r>
                        <a:rPr lang="en-GB" sz="1200" b="1" baseline="0" noProof="0" dirty="0" smtClean="0">
                          <a:solidFill>
                            <a:schemeClr val="tx1"/>
                          </a:solidFill>
                          <a:latin typeface="Verdana" pitchFamily="34" charset="0"/>
                          <a:ea typeface="Times New Roman"/>
                          <a:cs typeface="Times New Roman"/>
                        </a:rPr>
                        <a:t> cost  </a:t>
                      </a:r>
                      <a:r>
                        <a:rPr lang="en-GB" sz="1000" baseline="0" noProof="0" dirty="0" smtClean="0">
                          <a:solidFill>
                            <a:schemeClr val="tx1"/>
                          </a:solidFill>
                          <a:latin typeface="Verdana" pitchFamily="34" charset="0"/>
                          <a:ea typeface="Times New Roman"/>
                          <a:cs typeface="Times New Roman"/>
                        </a:rPr>
                        <a:t>(Person/</a:t>
                      </a:r>
                      <a:r>
                        <a:rPr lang="en-GB" sz="1000" baseline="0" noProof="0" dirty="0" err="1" smtClean="0">
                          <a:solidFill>
                            <a:schemeClr val="tx1"/>
                          </a:solidFill>
                          <a:latin typeface="Verdana" pitchFamily="34" charset="0"/>
                          <a:ea typeface="Times New Roman"/>
                          <a:cs typeface="Times New Roman"/>
                        </a:rPr>
                        <a:t>Monat</a:t>
                      </a:r>
                      <a:r>
                        <a:rPr lang="en-GB" sz="1000" baseline="0" noProof="0" dirty="0" smtClean="0">
                          <a:solidFill>
                            <a:schemeClr val="tx1"/>
                          </a:solidFill>
                          <a:latin typeface="Verdana" pitchFamily="34" charset="0"/>
                          <a:ea typeface="Times New Roman"/>
                          <a:cs typeface="Times New Roman"/>
                        </a:rPr>
                        <a:t>)</a:t>
                      </a:r>
                      <a:endParaRPr lang="en-GB" sz="1000" noProof="0" dirty="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spcAft>
                          <a:spcPts val="0"/>
                        </a:spcAft>
                      </a:pPr>
                      <a:endParaRPr lang="de-DE" sz="1000" dirty="0">
                        <a:solidFill>
                          <a:schemeClr val="bg1"/>
                        </a:solidFill>
                        <a:latin typeface="Verdana" pitchFamily="34" charset="0"/>
                        <a:ea typeface="Times New Roman"/>
                        <a:cs typeface="Times New Roman"/>
                      </a:endParaRPr>
                    </a:p>
                  </a:txBody>
                  <a:tcPr marL="58615" marR="5861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r>
              <a:tr h="0">
                <a:tc gridSpan="7">
                  <a:txBody>
                    <a:bodyPr/>
                    <a:lstStyle/>
                    <a:p>
                      <a:pPr marL="71755" marR="71755" algn="l">
                        <a:spcAft>
                          <a:spcPts val="0"/>
                        </a:spcAft>
                      </a:pPr>
                      <a:endParaRPr lang="de-DE" sz="100" b="1" dirty="0">
                        <a:solidFill>
                          <a:schemeClr val="bg1"/>
                        </a:solidFill>
                        <a:latin typeface="Verdana" pitchFamily="34" charset="0"/>
                        <a:ea typeface="Times New Roman"/>
                        <a:cs typeface="Times New Roman"/>
                      </a:endParaRPr>
                    </a:p>
                  </a:txBody>
                  <a:tcPr marL="58615" marR="5861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pPr algn="ctr">
                        <a:spcAft>
                          <a:spcPts val="0"/>
                        </a:spcAft>
                      </a:pPr>
                      <a:endParaRPr lang="de-DE" sz="1000" dirty="0">
                        <a:solidFill>
                          <a:schemeClr val="bg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hMerge="1">
                  <a:txBody>
                    <a:bodyPr/>
                    <a:lstStyle/>
                    <a:p>
                      <a:endParaRPr lang="de-DE"/>
                    </a:p>
                  </a:txBody>
                  <a:tcPr/>
                </a:tc>
              </a:tr>
              <a:tr h="861497">
                <a:tc>
                  <a:txBody>
                    <a:bodyPr/>
                    <a:lstStyle/>
                    <a:p>
                      <a:pPr marL="71755" marR="71755" algn="l">
                        <a:spcAft>
                          <a:spcPts val="0"/>
                        </a:spcAft>
                      </a:pPr>
                      <a:endParaRPr lang="de-DE" sz="1000" b="1" dirty="0" smtClean="0">
                        <a:solidFill>
                          <a:schemeClr val="tx1"/>
                        </a:solidFill>
                        <a:latin typeface="Verdana" pitchFamily="34" charset="0"/>
                        <a:ea typeface="Times New Roman"/>
                        <a:cs typeface="Times New Roman"/>
                      </a:endParaRPr>
                    </a:p>
                  </a:txBody>
                  <a:tcPr marL="58615" marR="5861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spcAft>
                          <a:spcPts val="600"/>
                        </a:spcAft>
                        <a:buFontTx/>
                        <a:buNone/>
                      </a:pPr>
                      <a:r>
                        <a:rPr lang="en-GB" sz="1100" b="1" dirty="0" smtClean="0">
                          <a:solidFill>
                            <a:schemeClr val="tx1"/>
                          </a:solidFill>
                          <a:latin typeface="Verdana" pitchFamily="34" charset="0"/>
                          <a:ea typeface="Times New Roman"/>
                          <a:cs typeface="Times New Roman"/>
                        </a:rPr>
                        <a:t>Living allowance</a:t>
                      </a:r>
                      <a:r>
                        <a:rPr lang="en-GB" sz="900" b="1" dirty="0" smtClean="0">
                          <a:solidFill>
                            <a:schemeClr val="tx1"/>
                          </a:solidFill>
                          <a:latin typeface="Verdana" pitchFamily="34" charset="0"/>
                          <a:ea typeface="Times New Roman"/>
                          <a:cs typeface="Times New Roman"/>
                        </a:rPr>
                        <a:t>*</a:t>
                      </a:r>
                      <a:r>
                        <a:rPr lang="en-GB" sz="1100" b="1" dirty="0" smtClean="0">
                          <a:solidFill>
                            <a:schemeClr val="tx1"/>
                          </a:solidFill>
                          <a:latin typeface="Verdana" pitchFamily="34" charset="0"/>
                          <a:ea typeface="Times New Roman"/>
                          <a:cs typeface="Times New Roman"/>
                        </a:rPr>
                        <a:t> </a:t>
                      </a: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spcAft>
                          <a:spcPts val="600"/>
                        </a:spcAft>
                      </a:pPr>
                      <a:r>
                        <a:rPr lang="en-GB" sz="1100" b="1" baseline="0" dirty="0" smtClean="0">
                          <a:solidFill>
                            <a:schemeClr val="tx1"/>
                          </a:solidFill>
                          <a:latin typeface="Verdana" pitchFamily="34" charset="0"/>
                          <a:ea typeface="Times New Roman"/>
                          <a:cs typeface="Times New Roman"/>
                        </a:rPr>
                        <a:t>Mobility</a:t>
                      </a:r>
                      <a:r>
                        <a:rPr lang="en-GB" sz="1100" b="1" dirty="0" smtClean="0">
                          <a:solidFill>
                            <a:schemeClr val="tx1"/>
                          </a:solidFill>
                          <a:latin typeface="Verdana" pitchFamily="34" charset="0"/>
                          <a:ea typeface="Times New Roman"/>
                          <a:cs typeface="Times New Roman"/>
                        </a:rPr>
                        <a:t> allowance </a:t>
                      </a:r>
                      <a:endParaRPr lang="de-DE" sz="1100" b="0" dirty="0" smtClean="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pPr algn="ctr">
                        <a:spcAft>
                          <a:spcPts val="600"/>
                        </a:spcAft>
                      </a:pPr>
                      <a:r>
                        <a:rPr lang="de-DE" sz="1100" b="1" dirty="0" smtClean="0">
                          <a:solidFill>
                            <a:schemeClr val="tx1"/>
                          </a:solidFill>
                          <a:latin typeface="Verdana" pitchFamily="34" charset="0"/>
                          <a:ea typeface="Times New Roman"/>
                          <a:cs typeface="Times New Roman"/>
                        </a:rPr>
                        <a:t>Family </a:t>
                      </a:r>
                      <a:r>
                        <a:rPr lang="de-DE" sz="1100" b="1" baseline="0" dirty="0" smtClean="0">
                          <a:solidFill>
                            <a:schemeClr val="tx1"/>
                          </a:solidFill>
                          <a:latin typeface="Verdana" pitchFamily="34" charset="0"/>
                          <a:ea typeface="Times New Roman"/>
                          <a:cs typeface="Times New Roman"/>
                        </a:rPr>
                        <a:t> </a:t>
                      </a:r>
                      <a:r>
                        <a:rPr lang="de-DE" sz="1100" b="1" dirty="0" err="1" smtClean="0">
                          <a:solidFill>
                            <a:schemeClr val="tx1"/>
                          </a:solidFill>
                          <a:latin typeface="Verdana" pitchFamily="34" charset="0"/>
                          <a:ea typeface="Times New Roman"/>
                          <a:cs typeface="Times New Roman"/>
                        </a:rPr>
                        <a:t>allowance</a:t>
                      </a:r>
                      <a:endParaRPr lang="de-DE" sz="1100" b="1" dirty="0" smtClean="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de-DE"/>
                    </a:p>
                  </a:txBody>
                  <a:tcPr/>
                </a:tc>
                <a:tc>
                  <a:txBody>
                    <a:bodyPr/>
                    <a:lstStyle/>
                    <a:p>
                      <a:pPr algn="ctr">
                        <a:spcAft>
                          <a:spcPts val="0"/>
                        </a:spcAft>
                      </a:pPr>
                      <a:endParaRPr lang="de-DE" sz="1100" dirty="0">
                        <a:solidFill>
                          <a:schemeClr val="tx1"/>
                        </a:solidFill>
                        <a:latin typeface="Verdana" pitchFamily="34" charset="0"/>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smtClean="0">
                          <a:solidFill>
                            <a:schemeClr val="tx1"/>
                          </a:solidFill>
                          <a:latin typeface="Verdana" pitchFamily="34" charset="0"/>
                          <a:ea typeface="Times New Roman"/>
                          <a:cs typeface="Times New Roman"/>
                        </a:rPr>
                        <a:t>Research</a:t>
                      </a:r>
                      <a:r>
                        <a:rPr lang="en-GB" sz="1100" b="1" baseline="0" dirty="0" smtClean="0">
                          <a:solidFill>
                            <a:schemeClr val="tx1"/>
                          </a:solidFill>
                          <a:latin typeface="Verdana" pitchFamily="34" charset="0"/>
                          <a:ea typeface="Times New Roman"/>
                          <a:cs typeface="Times New Roman"/>
                        </a:rPr>
                        <a:t>, training and networking costs</a:t>
                      </a:r>
                      <a:endParaRPr lang="en-GB" sz="1100" b="1" dirty="0" smtClean="0">
                        <a:solidFill>
                          <a:schemeClr val="tx1"/>
                        </a:solidFill>
                        <a:latin typeface="Verdana" pitchFamily="34" charset="0"/>
                        <a:ea typeface="Times New Roman"/>
                        <a:cs typeface="Times New Roman"/>
                      </a:endParaRPr>
                    </a:p>
                    <a:p>
                      <a:pPr algn="ctr">
                        <a:spcAft>
                          <a:spcPts val="0"/>
                        </a:spcAft>
                      </a:pPr>
                      <a:endParaRPr lang="de-DE" sz="1100" dirty="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spcAft>
                          <a:spcPts val="0"/>
                        </a:spcAft>
                      </a:pPr>
                      <a:r>
                        <a:rPr lang="en-GB" sz="1100" b="1" dirty="0" smtClean="0">
                          <a:solidFill>
                            <a:schemeClr val="tx1"/>
                          </a:solidFill>
                          <a:latin typeface="Verdana" pitchFamily="34" charset="0"/>
                          <a:ea typeface="Times New Roman"/>
                          <a:cs typeface="Times New Roman"/>
                        </a:rPr>
                        <a:t>Management &amp;</a:t>
                      </a:r>
                      <a:r>
                        <a:rPr lang="en-GB" sz="1100" b="1" baseline="0" dirty="0" smtClean="0">
                          <a:solidFill>
                            <a:schemeClr val="tx1"/>
                          </a:solidFill>
                          <a:latin typeface="Verdana" pitchFamily="34" charset="0"/>
                          <a:ea typeface="Times New Roman"/>
                          <a:cs typeface="Times New Roman"/>
                        </a:rPr>
                        <a:t> Overhead</a:t>
                      </a:r>
                      <a:endParaRPr lang="de-DE" sz="1100" dirty="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407007">
                <a:tc>
                  <a:txBody>
                    <a:bodyPr/>
                    <a:lstStyle/>
                    <a:p>
                      <a:pPr marL="71755" marR="71755" algn="l">
                        <a:spcAft>
                          <a:spcPts val="0"/>
                        </a:spcAft>
                      </a:pPr>
                      <a:r>
                        <a:rPr lang="de-DE" sz="1200" b="1" dirty="0" smtClean="0">
                          <a:solidFill>
                            <a:schemeClr val="tx1"/>
                          </a:solidFill>
                          <a:latin typeface="Verdana" pitchFamily="34" charset="0"/>
                          <a:ea typeface="Verdana" pitchFamily="34" charset="0"/>
                          <a:cs typeface="Verdana" pitchFamily="34" charset="0"/>
                        </a:rPr>
                        <a:t>ITN (ESR)</a:t>
                      </a:r>
                      <a:endParaRPr lang="de-DE" sz="1200" b="1" dirty="0">
                        <a:solidFill>
                          <a:schemeClr val="tx1"/>
                        </a:solidFill>
                        <a:latin typeface="Verdana" pitchFamily="34" charset="0"/>
                        <a:ea typeface="Verdana" pitchFamily="34" charset="0"/>
                        <a:cs typeface="Verdana" pitchFamily="34" charset="0"/>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chemeClr val="tx1"/>
                          </a:solidFill>
                          <a:latin typeface="Verdana" pitchFamily="34" charset="0"/>
                          <a:ea typeface="Times New Roman"/>
                          <a:cs typeface="Times New Roman"/>
                          <a:sym typeface="Wingdings 2"/>
                        </a:rPr>
                        <a:t>EUR 3,110</a:t>
                      </a:r>
                      <a:endParaRPr lang="en-GB" sz="1200" b="1" kern="1200" noProof="0" dirty="0" smtClean="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chemeClr val="tx1"/>
                          </a:solidFill>
                          <a:latin typeface="Verdana" pitchFamily="34" charset="0"/>
                          <a:ea typeface="Times New Roman"/>
                          <a:cs typeface="Times New Roman"/>
                          <a:sym typeface="Wingdings 2"/>
                        </a:rPr>
                        <a:t>EUR</a:t>
                      </a:r>
                      <a:r>
                        <a:rPr lang="en-GB" sz="1200" b="1" kern="1200" baseline="0" noProof="0" dirty="0" smtClean="0">
                          <a:solidFill>
                            <a:schemeClr val="tx1"/>
                          </a:solidFill>
                          <a:latin typeface="Verdana" pitchFamily="34" charset="0"/>
                          <a:ea typeface="Times New Roman"/>
                          <a:cs typeface="Times New Roman"/>
                          <a:sym typeface="Wingdings 2"/>
                        </a:rPr>
                        <a:t> </a:t>
                      </a:r>
                      <a:r>
                        <a:rPr lang="en-GB" sz="1200" b="1" kern="1200" noProof="0" dirty="0" smtClean="0">
                          <a:solidFill>
                            <a:schemeClr val="tx1"/>
                          </a:solidFill>
                          <a:latin typeface="Verdana" pitchFamily="34" charset="0"/>
                          <a:ea typeface="Times New Roman"/>
                          <a:cs typeface="Times New Roman"/>
                          <a:sym typeface="Wingdings 2"/>
                        </a:rPr>
                        <a:t>600</a:t>
                      </a:r>
                      <a:endParaRPr lang="en-GB" sz="1200" b="1" kern="1200" noProof="0" dirty="0" smtClean="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chemeClr val="tx1"/>
                          </a:solidFill>
                          <a:latin typeface="Verdana" pitchFamily="34" charset="0"/>
                          <a:ea typeface="Times New Roman"/>
                          <a:cs typeface="Times New Roman"/>
                          <a:sym typeface="Wingdings 2"/>
                        </a:rPr>
                        <a:t>EUR 500</a:t>
                      </a:r>
                      <a:endParaRPr lang="en-GB" sz="1200" b="1" kern="1200" noProof="0" dirty="0" smtClean="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de-DE"/>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chemeClr val="tx1"/>
                          </a:solidFill>
                          <a:latin typeface="Verdana" pitchFamily="34" charset="0"/>
                          <a:ea typeface="Times New Roman"/>
                          <a:cs typeface="Times New Roman"/>
                          <a:sym typeface="Wingdings 2"/>
                        </a:rPr>
                        <a:t>EUR 1,800</a:t>
                      </a:r>
                      <a:endParaRPr lang="en-GB" sz="1200" b="1" kern="1200" noProof="0" dirty="0" smtClean="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chemeClr val="tx1"/>
                          </a:solidFill>
                          <a:latin typeface="Verdana" pitchFamily="34" charset="0"/>
                          <a:ea typeface="Times New Roman"/>
                          <a:cs typeface="Times New Roman"/>
                          <a:sym typeface="Wingdings 2"/>
                        </a:rPr>
                        <a:t>EUR 1,200</a:t>
                      </a:r>
                      <a:endParaRPr lang="en-GB" sz="1200" b="1" kern="1200" noProof="0" dirty="0" smtClean="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07007">
                <a:tc>
                  <a:txBody>
                    <a:bodyPr/>
                    <a:lstStyle/>
                    <a:p>
                      <a:pPr marL="71755" marR="71755" algn="l">
                        <a:spcAft>
                          <a:spcPts val="0"/>
                        </a:spcAft>
                      </a:pPr>
                      <a:r>
                        <a:rPr lang="de-DE" sz="1200" b="1" dirty="0" smtClean="0">
                          <a:solidFill>
                            <a:schemeClr val="tx1"/>
                          </a:solidFill>
                          <a:latin typeface="Verdana" pitchFamily="34" charset="0"/>
                          <a:ea typeface="Verdana" pitchFamily="34" charset="0"/>
                          <a:cs typeface="Verdana" pitchFamily="34" charset="0"/>
                        </a:rPr>
                        <a:t>IF (ER)</a:t>
                      </a:r>
                      <a:endParaRPr lang="de-DE" sz="1200" b="1" dirty="0">
                        <a:solidFill>
                          <a:schemeClr val="tx1"/>
                        </a:solidFill>
                        <a:latin typeface="Verdana" pitchFamily="34" charset="0"/>
                        <a:ea typeface="Verdana" pitchFamily="34" charset="0"/>
                        <a:cs typeface="Verdana" pitchFamily="34" charset="0"/>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chemeClr val="tx1"/>
                          </a:solidFill>
                          <a:latin typeface="Verdana" pitchFamily="34" charset="0"/>
                          <a:ea typeface="Times New Roman"/>
                          <a:cs typeface="Times New Roman"/>
                          <a:sym typeface="Wingdings 2"/>
                        </a:rPr>
                        <a:t>EUR 4,650</a:t>
                      </a:r>
                      <a:endParaRPr lang="en-GB" sz="1200" b="1" kern="1200" noProof="0" dirty="0" smtClean="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chemeClr val="tx1"/>
                          </a:solidFill>
                          <a:latin typeface="Verdana" pitchFamily="34" charset="0"/>
                          <a:ea typeface="Times New Roman"/>
                          <a:cs typeface="Times New Roman"/>
                          <a:sym typeface="Wingdings 2"/>
                        </a:rPr>
                        <a:t>EUR 600</a:t>
                      </a:r>
                      <a:endParaRPr lang="en-GB" sz="1200" b="1" kern="1200" noProof="0" dirty="0" smtClean="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2">
                  <a:txBody>
                    <a:bodyPr/>
                    <a:lstStyle/>
                    <a:p>
                      <a:pPr algn="ctr"/>
                      <a:r>
                        <a:rPr lang="de-DE" sz="1200" b="1" kern="1200" dirty="0" smtClean="0">
                          <a:solidFill>
                            <a:schemeClr val="tx1"/>
                          </a:solidFill>
                          <a:latin typeface="Verdana" pitchFamily="34" charset="0"/>
                          <a:ea typeface="Times New Roman"/>
                          <a:cs typeface="Times New Roman"/>
                        </a:rPr>
                        <a:t>EUR 500</a:t>
                      </a: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de-DE"/>
                    </a:p>
                  </a:txBody>
                  <a:tcPr/>
                </a:tc>
                <a:tc>
                  <a:txBody>
                    <a:bodyPr/>
                    <a:lstStyle/>
                    <a:p>
                      <a:pPr algn="ctr"/>
                      <a:r>
                        <a:rPr lang="de-DE" sz="1200" b="1" kern="1200" dirty="0" smtClean="0">
                          <a:solidFill>
                            <a:schemeClr val="tx1"/>
                          </a:solidFill>
                          <a:latin typeface="Verdana" pitchFamily="34" charset="0"/>
                          <a:ea typeface="Times New Roman"/>
                          <a:cs typeface="Times New Roman"/>
                        </a:rPr>
                        <a:t>EUR 800</a:t>
                      </a: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chemeClr val="tx1"/>
                          </a:solidFill>
                          <a:latin typeface="Verdana" pitchFamily="34" charset="0"/>
                          <a:ea typeface="Times New Roman"/>
                          <a:cs typeface="Times New Roman"/>
                          <a:sym typeface="Wingdings 2"/>
                        </a:rPr>
                        <a:t>EUR</a:t>
                      </a:r>
                      <a:r>
                        <a:rPr lang="en-GB" sz="1200" b="1" kern="1200" baseline="0" noProof="0" dirty="0" smtClean="0">
                          <a:solidFill>
                            <a:schemeClr val="tx1"/>
                          </a:solidFill>
                          <a:latin typeface="Verdana" pitchFamily="34" charset="0"/>
                          <a:ea typeface="Times New Roman"/>
                          <a:cs typeface="Times New Roman"/>
                          <a:sym typeface="Wingdings 2"/>
                        </a:rPr>
                        <a:t> </a:t>
                      </a:r>
                      <a:r>
                        <a:rPr lang="en-GB" sz="1200" b="1" kern="1200" noProof="0" dirty="0" smtClean="0">
                          <a:solidFill>
                            <a:schemeClr val="tx1"/>
                          </a:solidFill>
                          <a:latin typeface="Verdana" pitchFamily="34" charset="0"/>
                          <a:ea typeface="Times New Roman"/>
                          <a:cs typeface="Times New Roman"/>
                          <a:sym typeface="Wingdings 2"/>
                        </a:rPr>
                        <a:t>650</a:t>
                      </a:r>
                      <a:endParaRPr lang="en-GB" sz="1200" b="1" kern="1200" noProof="0" dirty="0" smtClean="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538174">
                <a:tc>
                  <a:txBody>
                    <a:bodyPr/>
                    <a:lstStyle/>
                    <a:p>
                      <a:pPr marL="71755" marR="71755" algn="l">
                        <a:spcAft>
                          <a:spcPts val="0"/>
                        </a:spcAft>
                      </a:pPr>
                      <a:r>
                        <a:rPr lang="de-DE" sz="1200" b="1" dirty="0" smtClean="0">
                          <a:solidFill>
                            <a:schemeClr val="tx1"/>
                          </a:solidFill>
                          <a:latin typeface="Verdana" pitchFamily="34" charset="0"/>
                          <a:ea typeface="Verdana" pitchFamily="34" charset="0"/>
                          <a:cs typeface="Verdana" pitchFamily="34" charset="0"/>
                        </a:rPr>
                        <a:t>RISE</a:t>
                      </a:r>
                      <a:endParaRPr lang="de-DE" sz="1200" b="1" dirty="0">
                        <a:solidFill>
                          <a:schemeClr val="tx1"/>
                        </a:solidFill>
                        <a:latin typeface="Verdana" pitchFamily="34" charset="0"/>
                        <a:ea typeface="Verdana" pitchFamily="34" charset="0"/>
                        <a:cs typeface="Verdana" pitchFamily="34" charset="0"/>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chemeClr val="tx1"/>
                          </a:solidFill>
                          <a:latin typeface="Verdana" pitchFamily="34" charset="0"/>
                          <a:ea typeface="Times New Roman"/>
                          <a:cs typeface="Times New Roman"/>
                          <a:sym typeface="Wingdings 2"/>
                        </a:rPr>
                        <a:t>EUR 2,000</a:t>
                      </a:r>
                      <a:endParaRPr lang="en-GB" sz="1200" b="1" kern="1200" noProof="0" dirty="0" smtClean="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b="1" noProof="0" dirty="0" smtClean="0">
                        <a:solidFill>
                          <a:schemeClr val="tx1">
                            <a:lumMod val="85000"/>
                            <a:lumOff val="15000"/>
                          </a:schemeClr>
                        </a:solidFill>
                        <a:latin typeface="Verdana" pitchFamily="34" charset="0"/>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b="1" noProof="0" dirty="0" smtClean="0">
                        <a:solidFill>
                          <a:schemeClr val="tx1">
                            <a:lumMod val="85000"/>
                            <a:lumOff val="15000"/>
                          </a:schemeClr>
                        </a:solidFill>
                        <a:latin typeface="Verdana" pitchFamily="34" charset="0"/>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hMerge="1">
                  <a:txBody>
                    <a:bodyPr/>
                    <a:lstStyle/>
                    <a:p>
                      <a:endParaRPr lang="de-DE"/>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chemeClr val="tx1"/>
                          </a:solidFill>
                          <a:latin typeface="Verdana" pitchFamily="34" charset="0"/>
                          <a:ea typeface="Times New Roman"/>
                          <a:cs typeface="Times New Roman"/>
                          <a:sym typeface="Wingdings 2"/>
                        </a:rPr>
                        <a:t>EUR 1,800</a:t>
                      </a:r>
                      <a:endParaRPr lang="en-GB" sz="1200" b="1" kern="1200" noProof="0" dirty="0" smtClean="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chemeClr val="tx1"/>
                          </a:solidFill>
                          <a:latin typeface="Verdana" pitchFamily="34" charset="0"/>
                          <a:ea typeface="Times New Roman"/>
                          <a:cs typeface="Times New Roman"/>
                          <a:sym typeface="Wingdings 2"/>
                        </a:rPr>
                        <a:t>EUR 700</a:t>
                      </a:r>
                      <a:endParaRPr lang="en-GB" sz="1200" b="1" kern="1200" noProof="0" dirty="0" smtClean="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372868">
                <a:tc gridSpan="7">
                  <a:txBody>
                    <a:bodyPr/>
                    <a:lstStyle/>
                    <a:p>
                      <a:endParaRPr lang="en-GB" sz="1000" b="1" kern="1200" noProof="0" dirty="0" smtClean="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b="1" noProof="0" dirty="0" smtClean="0">
                        <a:solidFill>
                          <a:schemeClr val="accent1">
                            <a:lumMod val="50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de-DE"/>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b="1" kern="1200" noProof="0" dirty="0" smtClean="0">
                        <a:solidFill>
                          <a:schemeClr val="accent1">
                            <a:lumMod val="50000"/>
                          </a:schemeClr>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85098"/>
                      </a:schemeClr>
                    </a:solidFill>
                  </a:tcPr>
                </a:tc>
                <a:tc hMerge="1">
                  <a:txBody>
                    <a:bodyPr/>
                    <a:lstStyle/>
                    <a:p>
                      <a:endParaRPr lang="de-DE"/>
                    </a:p>
                  </a:txBody>
                  <a:tcPr/>
                </a:tc>
              </a:tr>
              <a:tr h="467284">
                <a:tc>
                  <a:txBody>
                    <a:bodyPr/>
                    <a:lstStyle/>
                    <a:p>
                      <a:pPr marL="71755" marR="71755" algn="ctr" defTabSz="914400" rtl="0" eaLnBrk="1" latinLnBrk="0" hangingPunct="1">
                        <a:spcAft>
                          <a:spcPts val="0"/>
                        </a:spcAft>
                      </a:pPr>
                      <a:r>
                        <a:rPr lang="en-GB" sz="1000" b="1" kern="1200" noProof="0" dirty="0" err="1" smtClean="0">
                          <a:solidFill>
                            <a:schemeClr val="tx1"/>
                          </a:solidFill>
                          <a:latin typeface="Verdana" pitchFamily="34" charset="0"/>
                          <a:ea typeface="Times New Roman"/>
                          <a:cs typeface="Times New Roman"/>
                        </a:rPr>
                        <a:t>Förderung</a:t>
                      </a:r>
                      <a:r>
                        <a:rPr lang="en-GB" sz="1000" b="1" kern="1200" noProof="0" dirty="0" smtClean="0">
                          <a:solidFill>
                            <a:schemeClr val="tx1"/>
                          </a:solidFill>
                          <a:latin typeface="Verdana" pitchFamily="34" charset="0"/>
                          <a:ea typeface="Times New Roman"/>
                          <a:cs typeface="Times New Roman"/>
                        </a:rPr>
                        <a:t> 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chemeClr val="tx1"/>
                          </a:solidFill>
                          <a:latin typeface="Verdana" pitchFamily="34" charset="0"/>
                          <a:ea typeface="Times New Roman"/>
                          <a:cs typeface="Times New Roman"/>
                        </a:rPr>
                        <a:t>Researcher unit cost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tx1"/>
                          </a:solidFill>
                          <a:latin typeface="Verdana" pitchFamily="34" charset="0"/>
                          <a:ea typeface="Times New Roman"/>
                          <a:cs typeface="Times New Roman"/>
                        </a:rPr>
                        <a:t>(Person/</a:t>
                      </a:r>
                      <a:r>
                        <a:rPr lang="en-GB" sz="1000" baseline="0" dirty="0" err="1" smtClean="0">
                          <a:solidFill>
                            <a:schemeClr val="tx1"/>
                          </a:solidFill>
                          <a:latin typeface="Verdana" pitchFamily="34" charset="0"/>
                          <a:ea typeface="Times New Roman"/>
                          <a:cs typeface="Times New Roman"/>
                        </a:rPr>
                        <a:t>Monat</a:t>
                      </a:r>
                      <a:r>
                        <a:rPr lang="en-GB" sz="1000" baseline="0" dirty="0" smtClean="0">
                          <a:solidFill>
                            <a:schemeClr val="tx1"/>
                          </a:solidFill>
                          <a:latin typeface="Verdana" pitchFamily="34" charset="0"/>
                          <a:ea typeface="Times New Roman"/>
                          <a:cs typeface="Times New Roman"/>
                        </a:rPr>
                        <a:t>)</a:t>
                      </a:r>
                      <a:endParaRPr lang="en-GB" sz="1000" b="1" dirty="0" smtClean="0">
                        <a:solidFill>
                          <a:schemeClr val="tx1"/>
                        </a:solidFill>
                        <a:latin typeface="Verdana" pitchFamily="34" charset="0"/>
                        <a:ea typeface="Times New Roman"/>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chemeClr val="tx1"/>
                          </a:solidFill>
                          <a:latin typeface="Verdana" pitchFamily="34" charset="0"/>
                          <a:ea typeface="Times New Roman"/>
                          <a:cs typeface="Times New Roman"/>
                        </a:rPr>
                        <a:t>Institutional unit cost</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tx1"/>
                          </a:solidFill>
                          <a:latin typeface="Verdana" pitchFamily="34" charset="0"/>
                          <a:ea typeface="Times New Roman"/>
                          <a:cs typeface="Times New Roman"/>
                        </a:rPr>
                        <a:t>(Person/</a:t>
                      </a:r>
                      <a:r>
                        <a:rPr lang="en-GB" sz="1000" baseline="0" dirty="0" err="1" smtClean="0">
                          <a:solidFill>
                            <a:schemeClr val="tx1"/>
                          </a:solidFill>
                          <a:latin typeface="Verdana" pitchFamily="34" charset="0"/>
                          <a:ea typeface="Times New Roman"/>
                          <a:cs typeface="Times New Roman"/>
                        </a:rPr>
                        <a:t>Monat</a:t>
                      </a:r>
                      <a:r>
                        <a:rPr lang="en-GB" sz="1000" baseline="0" dirty="0" smtClean="0">
                          <a:solidFill>
                            <a:schemeClr val="tx1"/>
                          </a:solidFill>
                          <a:latin typeface="Verdana" pitchFamily="34" charset="0"/>
                          <a:ea typeface="Times New Roman"/>
                          <a:cs typeface="Times New Roman"/>
                        </a:rPr>
                        <a:t>)</a:t>
                      </a:r>
                      <a:r>
                        <a:rPr lang="en-GB" sz="1000" b="1" kern="1200" noProof="0" dirty="0" smtClean="0">
                          <a:solidFill>
                            <a:schemeClr val="tx1"/>
                          </a:solidFill>
                          <a:latin typeface="Verdana" pitchFamily="34" charset="0"/>
                          <a:ea typeface="Times New Roman"/>
                          <a:cs typeface="Times New Roman"/>
                        </a:rPr>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00" b="1" noProof="0" dirty="0" smtClean="0">
                        <a:solidFill>
                          <a:schemeClr val="tx1">
                            <a:lumMod val="85000"/>
                            <a:lumOff val="15000"/>
                          </a:schemeClr>
                        </a:solidFill>
                        <a:latin typeface="Verdana"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r>
              <a:tr h="589798">
                <a:tc>
                  <a:txBody>
                    <a:bodyPr/>
                    <a:lstStyle/>
                    <a:p>
                      <a:pPr marL="71755" marR="71755" algn="l" defTabSz="914400" rtl="0" eaLnBrk="1" latinLnBrk="0" hangingPunct="1">
                        <a:spcAft>
                          <a:spcPts val="0"/>
                        </a:spcAft>
                      </a:pPr>
                      <a:r>
                        <a:rPr lang="en-GB" sz="1200" b="1" kern="1200" noProof="0" dirty="0" smtClean="0">
                          <a:solidFill>
                            <a:schemeClr val="tx1"/>
                          </a:solidFill>
                          <a:latin typeface="Verdana" pitchFamily="34" charset="0"/>
                          <a:ea typeface="Verdana" pitchFamily="34" charset="0"/>
                          <a:cs typeface="Verdana" pitchFamily="34" charset="0"/>
                        </a:rPr>
                        <a:t>COFUND</a:t>
                      </a:r>
                      <a:r>
                        <a:rPr lang="en-GB" sz="900" b="1" kern="1200" noProof="0" dirty="0" smtClean="0">
                          <a:solidFill>
                            <a:schemeClr val="tx1"/>
                          </a:solidFill>
                          <a:latin typeface="Verdana" pitchFamily="34" charset="0"/>
                          <a:ea typeface="Verdana" pitchFamily="34" charset="0"/>
                          <a:cs typeface="Verdana" pitchFamily="34" charset="0"/>
                        </a:rPr>
                        <a:t>**</a:t>
                      </a:r>
                      <a:endParaRPr lang="en-GB" sz="900" b="1" kern="1200" baseline="-25000" noProof="0" dirty="0" smtClean="0">
                        <a:solidFill>
                          <a:schemeClr val="tx1"/>
                        </a:solidFill>
                        <a:latin typeface="Verdana" pitchFamily="34" charset="0"/>
                        <a:ea typeface="Verdana" pitchFamily="34" charset="0"/>
                        <a:cs typeface="Verdana"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chemeClr val="tx1"/>
                          </a:solidFill>
                          <a:latin typeface="Verdana" pitchFamily="34" charset="0"/>
                          <a:ea typeface="Times New Roman"/>
                          <a:cs typeface="Times New Roman"/>
                          <a:sym typeface="Wingdings 2"/>
                        </a:rPr>
                        <a:t>ESR: EUR 3,710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chemeClr val="tx1"/>
                          </a:solidFill>
                          <a:latin typeface="Verdana" pitchFamily="34" charset="0"/>
                          <a:ea typeface="Times New Roman"/>
                          <a:cs typeface="Times New Roman"/>
                          <a:sym typeface="Wingdings 2"/>
                        </a:rPr>
                        <a:t>ER: EUR</a:t>
                      </a:r>
                      <a:r>
                        <a:rPr lang="en-GB" sz="1200" b="1" kern="1200" baseline="0" noProof="0" dirty="0" smtClean="0">
                          <a:solidFill>
                            <a:schemeClr val="tx1"/>
                          </a:solidFill>
                          <a:latin typeface="Verdana" pitchFamily="34" charset="0"/>
                          <a:ea typeface="Times New Roman"/>
                          <a:cs typeface="Times New Roman"/>
                          <a:sym typeface="Wingdings 2"/>
                        </a:rPr>
                        <a:t> </a:t>
                      </a:r>
                      <a:r>
                        <a:rPr lang="en-GB" sz="1200" b="1" kern="1200" noProof="0" dirty="0" smtClean="0">
                          <a:solidFill>
                            <a:schemeClr val="tx1"/>
                          </a:solidFill>
                          <a:latin typeface="Verdana" pitchFamily="34" charset="0"/>
                          <a:ea typeface="Times New Roman"/>
                          <a:cs typeface="Times New Roman"/>
                          <a:sym typeface="Wingdings 2"/>
                        </a:rPr>
                        <a:t>5,250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b="1" noProof="0" dirty="0" smtClean="0">
                        <a:solidFill>
                          <a:schemeClr val="accent1">
                            <a:lumMod val="50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b="1" noProof="0" dirty="0" smtClean="0">
                        <a:solidFill>
                          <a:schemeClr val="tx1">
                            <a:lumMod val="85000"/>
                            <a:lumOff val="1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76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kern="1200" noProof="0" dirty="0" smtClean="0">
                        <a:solidFill>
                          <a:schemeClr val="tx1"/>
                        </a:solidFill>
                        <a:latin typeface="Verdana" pitchFamily="34" charset="0"/>
                        <a:ea typeface="Times New Roman"/>
                        <a:cs typeface="Times New Roman"/>
                        <a:sym typeface="Wingdings 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kern="1200" noProof="0" dirty="0" smtClean="0">
                        <a:solidFill>
                          <a:schemeClr val="tx1"/>
                        </a:solidFill>
                        <a:latin typeface="Verdana" pitchFamily="34" charset="0"/>
                        <a:ea typeface="Times New Roman"/>
                        <a:cs typeface="Times New Roman"/>
                        <a:sym typeface="Wingdings 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chemeClr val="tx1"/>
                          </a:solidFill>
                          <a:latin typeface="Verdana" pitchFamily="34" charset="0"/>
                          <a:ea typeface="Times New Roman"/>
                          <a:cs typeface="Times New Roman"/>
                          <a:sym typeface="Wingdings 2"/>
                        </a:rPr>
                        <a:t>EUR 650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chemeClr val="tx1"/>
                          </a:solidFill>
                          <a:latin typeface="Verdana" pitchFamily="34" charset="0"/>
                          <a:ea typeface="Times New Roman"/>
                          <a:cs typeface="Times New Roman"/>
                          <a:sym typeface="Wingdings 2"/>
                        </a:rPr>
                        <a:t> (</a:t>
                      </a:r>
                      <a:r>
                        <a:rPr lang="en-GB" sz="1200" b="1" kern="1200" noProof="0" dirty="0" err="1" smtClean="0">
                          <a:solidFill>
                            <a:schemeClr val="tx1"/>
                          </a:solidFill>
                          <a:latin typeface="Verdana" pitchFamily="34" charset="0"/>
                          <a:ea typeface="Times New Roman"/>
                          <a:cs typeface="Times New Roman"/>
                          <a:sym typeface="Wingdings 2"/>
                        </a:rPr>
                        <a:t>nur</a:t>
                      </a:r>
                      <a:r>
                        <a:rPr lang="en-GB" sz="1200" b="1" kern="1200" noProof="0" dirty="0" smtClean="0">
                          <a:solidFill>
                            <a:schemeClr val="tx1"/>
                          </a:solidFill>
                          <a:latin typeface="Verdana" pitchFamily="34" charset="0"/>
                          <a:ea typeface="Times New Roman"/>
                          <a:cs typeface="Times New Roman"/>
                          <a:sym typeface="Wingdings 2"/>
                        </a:rPr>
                        <a:t> Mgmt)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bl>
          </a:graphicData>
        </a:graphic>
      </p:graphicFrame>
      <p:sp>
        <p:nvSpPr>
          <p:cNvPr id="22" name="Titel 1"/>
          <p:cNvSpPr txBox="1">
            <a:spLocks/>
          </p:cNvSpPr>
          <p:nvPr/>
        </p:nvSpPr>
        <p:spPr>
          <a:xfrm>
            <a:off x="457200" y="908720"/>
            <a:ext cx="8229600" cy="900000"/>
          </a:xfrm>
          <a:prstGeom prst="rect">
            <a:avLst/>
          </a:prstGeom>
        </p:spPr>
        <p:txBody>
          <a:bodyPr anchor="ctr" anchorCtr="0"/>
          <a:lstStyle/>
          <a:p>
            <a:pPr algn="ctr">
              <a:spcBef>
                <a:spcPct val="0"/>
              </a:spcBef>
            </a:pPr>
            <a:r>
              <a:rPr lang="en-GB" sz="2800" dirty="0" err="1" smtClean="0">
                <a:solidFill>
                  <a:srgbClr val="292929"/>
                </a:solidFill>
                <a:latin typeface="Verdana" pitchFamily="34" charset="0"/>
              </a:rPr>
              <a:t>MSCA</a:t>
            </a:r>
            <a:r>
              <a:rPr lang="en-GB" sz="2800" dirty="0" smtClean="0">
                <a:solidFill>
                  <a:srgbClr val="292929"/>
                </a:solidFill>
                <a:latin typeface="Verdana" pitchFamily="34" charset="0"/>
              </a:rPr>
              <a:t> </a:t>
            </a:r>
            <a:r>
              <a:rPr lang="en-GB" sz="2800" dirty="0" err="1" smtClean="0">
                <a:solidFill>
                  <a:srgbClr val="292929"/>
                </a:solidFill>
                <a:latin typeface="Verdana" pitchFamily="34" charset="0"/>
              </a:rPr>
              <a:t>Finanzierung</a:t>
            </a:r>
            <a:endParaRPr lang="en-GB" sz="2800" dirty="0">
              <a:solidFill>
                <a:srgbClr val="292929"/>
              </a:solidFill>
              <a:latin typeface="Verdana" pitchFamily="34" charset="0"/>
            </a:endParaRPr>
          </a:p>
        </p:txBody>
      </p:sp>
      <p:sp>
        <p:nvSpPr>
          <p:cNvPr id="16" name="Textfeld 15"/>
          <p:cNvSpPr txBox="1"/>
          <p:nvPr/>
        </p:nvSpPr>
        <p:spPr>
          <a:xfrm>
            <a:off x="3347864" y="6088559"/>
            <a:ext cx="5616624" cy="769441"/>
          </a:xfrm>
          <a:prstGeom prst="rect">
            <a:avLst/>
          </a:prstGeom>
          <a:noFill/>
        </p:spPr>
        <p:txBody>
          <a:bodyPr wrap="square" rtlCol="0">
            <a:spAutoFit/>
          </a:bodyPr>
          <a:lstStyle/>
          <a:p>
            <a:pPr algn="r" fontAlgn="base">
              <a:spcBef>
                <a:spcPct val="0"/>
              </a:spcBef>
              <a:spcAft>
                <a:spcPct val="0"/>
              </a:spcAft>
            </a:pPr>
            <a:r>
              <a:rPr lang="en-GB" sz="1100" dirty="0" smtClean="0">
                <a:solidFill>
                  <a:prstClr val="black"/>
                </a:solidFill>
                <a:latin typeface="Verdana" pitchFamily="34" charset="0"/>
                <a:ea typeface="Verdana" pitchFamily="34" charset="0"/>
                <a:cs typeface="Verdana" pitchFamily="34" charset="0"/>
              </a:rPr>
              <a:t>*</a:t>
            </a:r>
            <a:r>
              <a:rPr lang="de-DE" sz="1100" dirty="0" smtClean="0">
                <a:solidFill>
                  <a:prstClr val="black"/>
                </a:solidFill>
                <a:latin typeface="Verdana" pitchFamily="34" charset="0"/>
                <a:ea typeface="Verdana" pitchFamily="34" charset="0"/>
                <a:cs typeface="Verdana" pitchFamily="34" charset="0"/>
              </a:rPr>
              <a:t>Anwendung des Länderkorrekturfaktors: Deutschland 2014/2015: 98.8%</a:t>
            </a:r>
          </a:p>
          <a:p>
            <a:pPr algn="r" fontAlgn="base">
              <a:spcBef>
                <a:spcPct val="0"/>
              </a:spcBef>
              <a:spcAft>
                <a:spcPct val="0"/>
              </a:spcAft>
            </a:pPr>
            <a:endParaRPr lang="de-DE" sz="1050" dirty="0" smtClean="0">
              <a:solidFill>
                <a:prstClr val="black"/>
              </a:solidFill>
              <a:latin typeface="Verdana" pitchFamily="34" charset="0"/>
              <a:ea typeface="Verdana" pitchFamily="34" charset="0"/>
              <a:cs typeface="Verdana" pitchFamily="34" charset="0"/>
            </a:endParaRPr>
          </a:p>
          <a:p>
            <a:pPr algn="r" fontAlgn="base">
              <a:spcBef>
                <a:spcPct val="0"/>
              </a:spcBef>
              <a:spcAft>
                <a:spcPct val="0"/>
              </a:spcAft>
            </a:pPr>
            <a:r>
              <a:rPr lang="de-DE" sz="1100" dirty="0" smtClean="0">
                <a:solidFill>
                  <a:prstClr val="black"/>
                </a:solidFill>
                <a:latin typeface="Verdana" pitchFamily="34" charset="0"/>
                <a:ea typeface="Verdana" pitchFamily="34" charset="0"/>
                <a:cs typeface="Verdana" pitchFamily="34" charset="0"/>
              </a:rPr>
              <a:t>** Diese </a:t>
            </a:r>
            <a:r>
              <a:rPr lang="de-DE" sz="1100" dirty="0" err="1" smtClean="0">
                <a:solidFill>
                  <a:prstClr val="black"/>
                </a:solidFill>
                <a:latin typeface="Verdana" pitchFamily="34" charset="0"/>
                <a:ea typeface="Verdana" pitchFamily="34" charset="0"/>
                <a:cs typeface="Verdana" pitchFamily="34" charset="0"/>
              </a:rPr>
              <a:t>unit</a:t>
            </a:r>
            <a:r>
              <a:rPr lang="de-DE" sz="1100" dirty="0" smtClean="0">
                <a:solidFill>
                  <a:prstClr val="black"/>
                </a:solidFill>
                <a:latin typeface="Verdana" pitchFamily="34" charset="0"/>
                <a:ea typeface="Verdana" pitchFamily="34" charset="0"/>
                <a:cs typeface="Verdana" pitchFamily="34" charset="0"/>
              </a:rPr>
              <a:t> </a:t>
            </a:r>
            <a:r>
              <a:rPr lang="de-DE" sz="1100" dirty="0" err="1" smtClean="0">
                <a:solidFill>
                  <a:prstClr val="black"/>
                </a:solidFill>
                <a:latin typeface="Verdana" pitchFamily="34" charset="0"/>
                <a:ea typeface="Verdana" pitchFamily="34" charset="0"/>
                <a:cs typeface="Verdana" pitchFamily="34" charset="0"/>
              </a:rPr>
              <a:t>costs</a:t>
            </a:r>
            <a:r>
              <a:rPr lang="de-DE" sz="1100" dirty="0" smtClean="0">
                <a:solidFill>
                  <a:prstClr val="black"/>
                </a:solidFill>
                <a:latin typeface="Verdana" pitchFamily="34" charset="0"/>
                <a:ea typeface="Verdana" pitchFamily="34" charset="0"/>
                <a:cs typeface="Verdana" pitchFamily="34" charset="0"/>
              </a:rPr>
              <a:t> werden einer </a:t>
            </a:r>
            <a:r>
              <a:rPr lang="de-DE" sz="1100" dirty="0" err="1" smtClean="0">
                <a:solidFill>
                  <a:prstClr val="black"/>
                </a:solidFill>
                <a:latin typeface="Verdana" pitchFamily="34" charset="0"/>
                <a:ea typeface="Verdana" pitchFamily="34" charset="0"/>
                <a:cs typeface="Verdana" pitchFamily="34" charset="0"/>
              </a:rPr>
              <a:t>co-funding</a:t>
            </a:r>
            <a:r>
              <a:rPr lang="de-DE" sz="1100" dirty="0" smtClean="0">
                <a:solidFill>
                  <a:prstClr val="black"/>
                </a:solidFill>
                <a:latin typeface="Verdana" pitchFamily="34" charset="0"/>
                <a:ea typeface="Verdana" pitchFamily="34" charset="0"/>
                <a:cs typeface="Verdana" pitchFamily="34" charset="0"/>
              </a:rPr>
              <a:t> Rate von 50% unterzogen</a:t>
            </a:r>
          </a:p>
          <a:p>
            <a:pPr algn="r" fontAlgn="base">
              <a:spcBef>
                <a:spcPct val="0"/>
              </a:spcBef>
              <a:spcAft>
                <a:spcPct val="0"/>
              </a:spcAft>
            </a:pPr>
            <a:r>
              <a:rPr lang="de-DE" sz="1100" dirty="0" smtClean="0">
                <a:solidFill>
                  <a:prstClr val="black"/>
                </a:solidFill>
                <a:latin typeface="Verdana" pitchFamily="34" charset="0"/>
                <a:ea typeface="Verdana" pitchFamily="34" charset="0"/>
                <a:cs typeface="Verdana" pitchFamily="34" charset="0"/>
              </a:rPr>
              <a:t>Mindestgehalt: </a:t>
            </a:r>
            <a:r>
              <a:rPr lang="de-DE" sz="1100" dirty="0" err="1" smtClean="0">
                <a:solidFill>
                  <a:prstClr val="black"/>
                </a:solidFill>
                <a:latin typeface="Verdana" pitchFamily="34" charset="0"/>
                <a:ea typeface="Verdana" pitchFamily="34" charset="0"/>
                <a:cs typeface="Verdana" pitchFamily="34" charset="0"/>
              </a:rPr>
              <a:t>EUR</a:t>
            </a:r>
            <a:r>
              <a:rPr lang="de-DE" sz="1100" dirty="0" smtClean="0">
                <a:solidFill>
                  <a:prstClr val="black"/>
                </a:solidFill>
                <a:latin typeface="Verdana" pitchFamily="34" charset="0"/>
                <a:ea typeface="Verdana" pitchFamily="34" charset="0"/>
                <a:cs typeface="Verdana" pitchFamily="34" charset="0"/>
              </a:rPr>
              <a:t> 2,597 (</a:t>
            </a:r>
            <a:r>
              <a:rPr lang="de-DE" sz="1100" dirty="0" err="1" smtClean="0">
                <a:solidFill>
                  <a:prstClr val="black"/>
                </a:solidFill>
                <a:latin typeface="Verdana" pitchFamily="34" charset="0"/>
                <a:ea typeface="Verdana" pitchFamily="34" charset="0"/>
                <a:cs typeface="Verdana" pitchFamily="34" charset="0"/>
              </a:rPr>
              <a:t>ESR</a:t>
            </a:r>
            <a:r>
              <a:rPr lang="de-DE" sz="1100" dirty="0" smtClean="0">
                <a:solidFill>
                  <a:prstClr val="black"/>
                </a:solidFill>
                <a:latin typeface="Verdana" pitchFamily="34" charset="0"/>
                <a:ea typeface="Verdana" pitchFamily="34" charset="0"/>
                <a:cs typeface="Verdana" pitchFamily="34" charset="0"/>
              </a:rPr>
              <a:t>), </a:t>
            </a:r>
            <a:r>
              <a:rPr lang="de-DE" sz="1100" dirty="0" err="1" smtClean="0">
                <a:solidFill>
                  <a:prstClr val="black"/>
                </a:solidFill>
                <a:latin typeface="Verdana" pitchFamily="34" charset="0"/>
                <a:ea typeface="Verdana" pitchFamily="34" charset="0"/>
                <a:cs typeface="Verdana" pitchFamily="34" charset="0"/>
              </a:rPr>
              <a:t>EUR</a:t>
            </a:r>
            <a:r>
              <a:rPr lang="de-DE" sz="1100" dirty="0" smtClean="0">
                <a:solidFill>
                  <a:prstClr val="black"/>
                </a:solidFill>
                <a:latin typeface="Verdana" pitchFamily="34" charset="0"/>
                <a:ea typeface="Verdana" pitchFamily="34" charset="0"/>
                <a:cs typeface="Verdana" pitchFamily="34" charset="0"/>
              </a:rPr>
              <a:t> 3,675 (ER)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err="1" smtClean="0"/>
              <a:t>COFUND</a:t>
            </a:r>
            <a:r>
              <a:rPr lang="de-DE" dirty="0" smtClean="0"/>
              <a:t> Finanzierung</a:t>
            </a:r>
            <a:endParaRPr lang="de-DE" dirty="0"/>
          </a:p>
        </p:txBody>
      </p:sp>
      <p:sp>
        <p:nvSpPr>
          <p:cNvPr id="3" name="Inhaltsplatzhalter 2"/>
          <p:cNvSpPr>
            <a:spLocks noGrp="1"/>
          </p:cNvSpPr>
          <p:nvPr>
            <p:ph idx="1"/>
          </p:nvPr>
        </p:nvSpPr>
        <p:spPr/>
        <p:txBody>
          <a:bodyPr>
            <a:normAutofit/>
          </a:bodyPr>
          <a:lstStyle/>
          <a:p>
            <a:r>
              <a:rPr lang="de-DE" dirty="0" smtClean="0"/>
              <a:t>Gegenfinanzierung (</a:t>
            </a:r>
            <a:r>
              <a:rPr lang="de-DE" dirty="0" err="1" smtClean="0"/>
              <a:t>GF</a:t>
            </a:r>
            <a:r>
              <a:rPr lang="de-DE" dirty="0" smtClean="0"/>
              <a:t>): </a:t>
            </a:r>
          </a:p>
          <a:p>
            <a:pPr lvl="1"/>
            <a:r>
              <a:rPr lang="de-DE" dirty="0" smtClean="0"/>
              <a:t>50% der Personalmittel + 50% der Managementkosten + 100% der Forschungskosten + 100% der Trainingskosten</a:t>
            </a:r>
          </a:p>
          <a:p>
            <a:pPr lvl="1"/>
            <a:r>
              <a:rPr lang="de-DE" dirty="0" smtClean="0"/>
              <a:t>Eigene Mittel oder Drittmittel</a:t>
            </a:r>
          </a:p>
          <a:p>
            <a:pPr lvl="1"/>
            <a:r>
              <a:rPr lang="de-DE" dirty="0" smtClean="0"/>
              <a:t>Wenn Drittmittel verwendet werden: </a:t>
            </a:r>
            <a:r>
              <a:rPr lang="de-DE" dirty="0"/>
              <a:t>Regeln des Mittelgebers zur Verwendbarkeit überprüfen</a:t>
            </a:r>
            <a:r>
              <a:rPr lang="de-DE" dirty="0" smtClean="0"/>
              <a:t>! </a:t>
            </a:r>
            <a:endParaRPr lang="de-DE" dirty="0"/>
          </a:p>
        </p:txBody>
      </p:sp>
      <p:graphicFrame>
        <p:nvGraphicFramePr>
          <p:cNvPr id="4" name="Tabelle 3"/>
          <p:cNvGraphicFramePr>
            <a:graphicFrameLocks noGrp="1"/>
          </p:cNvGraphicFramePr>
          <p:nvPr>
            <p:extLst>
              <p:ext uri="{D42A27DB-BD31-4B8C-83A1-F6EECF244321}">
                <p14:modId xmlns="" xmlns:p14="http://schemas.microsoft.com/office/powerpoint/2010/main" val="1631472131"/>
              </p:ext>
            </p:extLst>
          </p:nvPr>
        </p:nvGraphicFramePr>
        <p:xfrm>
          <a:off x="251520" y="4581129"/>
          <a:ext cx="8712967" cy="1847273"/>
        </p:xfrm>
        <a:graphic>
          <a:graphicData uri="http://schemas.openxmlformats.org/drawingml/2006/table">
            <a:tbl>
              <a:tblPr/>
              <a:tblGrid>
                <a:gridCol w="2340344"/>
                <a:gridCol w="1509305"/>
                <a:gridCol w="1272300"/>
                <a:gridCol w="1795509"/>
                <a:gridCol w="1795509"/>
              </a:tblGrid>
              <a:tr h="439257">
                <a:tc gridSpan="3">
                  <a:txBody>
                    <a:bodyPr/>
                    <a:lstStyle/>
                    <a:p>
                      <a:pPr algn="ctr">
                        <a:spcAft>
                          <a:spcPts val="0"/>
                        </a:spcAft>
                      </a:pPr>
                      <a:r>
                        <a:rPr lang="en-GB" sz="1200" b="1" noProof="0" dirty="0" smtClean="0">
                          <a:solidFill>
                            <a:schemeClr val="tx1"/>
                          </a:solidFill>
                          <a:latin typeface="Verdana" pitchFamily="34" charset="0"/>
                          <a:ea typeface="Times New Roman"/>
                          <a:cs typeface="Times New Roman"/>
                        </a:rPr>
                        <a:t>Researcher</a:t>
                      </a:r>
                      <a:r>
                        <a:rPr lang="en-GB" sz="1200" b="1" baseline="0" noProof="0" dirty="0" smtClean="0">
                          <a:solidFill>
                            <a:schemeClr val="tx1"/>
                          </a:solidFill>
                          <a:latin typeface="Verdana" pitchFamily="34" charset="0"/>
                          <a:ea typeface="Times New Roman"/>
                          <a:cs typeface="Times New Roman"/>
                        </a:rPr>
                        <a:t> unit cost</a:t>
                      </a:r>
                    </a:p>
                    <a:p>
                      <a:pPr algn="ctr">
                        <a:spcAft>
                          <a:spcPts val="600"/>
                        </a:spcAft>
                      </a:pPr>
                      <a:r>
                        <a:rPr lang="en-GB" sz="1000" baseline="0" noProof="0" dirty="0" smtClean="0">
                          <a:solidFill>
                            <a:schemeClr val="tx1"/>
                          </a:solidFill>
                          <a:latin typeface="Verdana" pitchFamily="34" charset="0"/>
                          <a:ea typeface="Times New Roman"/>
                          <a:cs typeface="Times New Roman"/>
                        </a:rPr>
                        <a:t>(Person/</a:t>
                      </a:r>
                      <a:r>
                        <a:rPr lang="en-GB" sz="1000" baseline="0" noProof="0" dirty="0" err="1" smtClean="0">
                          <a:solidFill>
                            <a:schemeClr val="tx1"/>
                          </a:solidFill>
                          <a:latin typeface="Verdana" pitchFamily="34" charset="0"/>
                          <a:ea typeface="Times New Roman"/>
                          <a:cs typeface="Times New Roman"/>
                        </a:rPr>
                        <a:t>Monat</a:t>
                      </a:r>
                      <a:r>
                        <a:rPr lang="en-GB" sz="1000" baseline="0" noProof="0" dirty="0" smtClean="0">
                          <a:solidFill>
                            <a:schemeClr val="tx1"/>
                          </a:solidFill>
                          <a:latin typeface="Verdana" pitchFamily="34" charset="0"/>
                          <a:ea typeface="Times New Roman"/>
                          <a:cs typeface="Times New Roman"/>
                        </a:rPr>
                        <a:t>)</a:t>
                      </a:r>
                      <a:endParaRPr lang="en-GB" sz="1000" b="1" noProof="0" dirty="0" smtClean="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spcAft>
                          <a:spcPts val="600"/>
                        </a:spcAft>
                      </a:pPr>
                      <a:endParaRPr lang="en-GB" sz="1000" b="1" dirty="0" smtClean="0">
                        <a:solidFill>
                          <a:schemeClr val="bg1"/>
                        </a:solidFill>
                        <a:latin typeface="Verdana" pitchFamily="34" charset="0"/>
                        <a:ea typeface="Times New Roman"/>
                        <a:cs typeface="Times New Roman"/>
                      </a:endParaRPr>
                    </a:p>
                  </a:txBody>
                  <a:tcPr marL="58615" marR="5861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hMerge="1">
                  <a:txBody>
                    <a:bodyPr/>
                    <a:lstStyle/>
                    <a:p>
                      <a:pPr algn="ctr">
                        <a:spcAft>
                          <a:spcPts val="600"/>
                        </a:spcAft>
                      </a:pPr>
                      <a:endParaRPr lang="en-GB" sz="1000" b="1" dirty="0" smtClean="0">
                        <a:solidFill>
                          <a:schemeClr val="bg1"/>
                        </a:solidFill>
                        <a:latin typeface="Verdana" pitchFamily="34" charset="0"/>
                        <a:ea typeface="Times New Roman"/>
                        <a:cs typeface="Times New Roman"/>
                      </a:endParaRPr>
                    </a:p>
                  </a:txBody>
                  <a:tcPr marL="58615" marR="5861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gridSpan="2">
                  <a:txBody>
                    <a:bodyPr/>
                    <a:lstStyle/>
                    <a:p>
                      <a:pPr algn="ctr">
                        <a:spcAft>
                          <a:spcPts val="0"/>
                        </a:spcAft>
                      </a:pPr>
                      <a:r>
                        <a:rPr lang="en-GB" sz="1200" b="1" noProof="0" dirty="0" smtClean="0">
                          <a:solidFill>
                            <a:schemeClr val="tx1"/>
                          </a:solidFill>
                          <a:latin typeface="Verdana" pitchFamily="34" charset="0"/>
                          <a:ea typeface="Times New Roman"/>
                          <a:cs typeface="Times New Roman"/>
                        </a:rPr>
                        <a:t>Institutional unit</a:t>
                      </a:r>
                      <a:r>
                        <a:rPr lang="en-GB" sz="1200" b="1" baseline="0" noProof="0" dirty="0" smtClean="0">
                          <a:solidFill>
                            <a:schemeClr val="tx1"/>
                          </a:solidFill>
                          <a:latin typeface="Verdana" pitchFamily="34" charset="0"/>
                          <a:ea typeface="Times New Roman"/>
                          <a:cs typeface="Times New Roman"/>
                        </a:rPr>
                        <a:t> cost </a:t>
                      </a:r>
                      <a:br>
                        <a:rPr lang="en-GB" sz="1200" b="1" baseline="0" noProof="0" dirty="0" smtClean="0">
                          <a:solidFill>
                            <a:schemeClr val="tx1"/>
                          </a:solidFill>
                          <a:latin typeface="Verdana" pitchFamily="34" charset="0"/>
                          <a:ea typeface="Times New Roman"/>
                          <a:cs typeface="Times New Roman"/>
                        </a:rPr>
                      </a:br>
                      <a:r>
                        <a:rPr lang="en-GB" sz="1000" baseline="0" noProof="0" dirty="0" smtClean="0">
                          <a:solidFill>
                            <a:schemeClr val="tx1"/>
                          </a:solidFill>
                          <a:latin typeface="Verdana" pitchFamily="34" charset="0"/>
                          <a:ea typeface="Times New Roman"/>
                          <a:cs typeface="Times New Roman"/>
                        </a:rPr>
                        <a:t>(Person/</a:t>
                      </a:r>
                      <a:r>
                        <a:rPr lang="en-GB" sz="1000" baseline="0" noProof="0" dirty="0" err="1" smtClean="0">
                          <a:solidFill>
                            <a:schemeClr val="tx1"/>
                          </a:solidFill>
                          <a:latin typeface="Verdana" pitchFamily="34" charset="0"/>
                          <a:ea typeface="Times New Roman"/>
                          <a:cs typeface="Times New Roman"/>
                        </a:rPr>
                        <a:t>Monat</a:t>
                      </a:r>
                      <a:r>
                        <a:rPr lang="en-GB" sz="1000" baseline="0" noProof="0" dirty="0" smtClean="0">
                          <a:solidFill>
                            <a:schemeClr val="tx1"/>
                          </a:solidFill>
                          <a:latin typeface="Verdana" pitchFamily="34" charset="0"/>
                          <a:ea typeface="Times New Roman"/>
                          <a:cs typeface="Times New Roman"/>
                        </a:rPr>
                        <a:t>)</a:t>
                      </a:r>
                      <a:endParaRPr lang="en-GB" sz="1000" noProof="0" dirty="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spcAft>
                          <a:spcPts val="0"/>
                        </a:spcAft>
                      </a:pPr>
                      <a:endParaRPr lang="de-DE" sz="1000" dirty="0">
                        <a:solidFill>
                          <a:schemeClr val="bg1"/>
                        </a:solidFill>
                        <a:latin typeface="Verdana" pitchFamily="34" charset="0"/>
                        <a:ea typeface="Times New Roman"/>
                        <a:cs typeface="Times New Roman"/>
                      </a:endParaRPr>
                    </a:p>
                  </a:txBody>
                  <a:tcPr marL="58615" marR="5861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r>
              <a:tr h="34972">
                <a:tc gridSpan="5">
                  <a:txBody>
                    <a:bodyPr/>
                    <a:lstStyle/>
                    <a:p>
                      <a:pPr marL="71755" marR="71755" algn="l">
                        <a:spcAft>
                          <a:spcPts val="0"/>
                        </a:spcAft>
                      </a:pPr>
                      <a:endParaRPr lang="de-DE" sz="100" b="1" dirty="0">
                        <a:solidFill>
                          <a:schemeClr val="bg1"/>
                        </a:solidFill>
                        <a:latin typeface="Verdana" pitchFamily="34" charset="0"/>
                        <a:ea typeface="Times New Roman"/>
                        <a:cs typeface="Times New Roman"/>
                      </a:endParaRPr>
                    </a:p>
                  </a:txBody>
                  <a:tcPr marL="58615" marR="5861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a:p>
                  </a:txBody>
                  <a:tcPr/>
                </a:tc>
                <a:tc hMerge="1">
                  <a:txBody>
                    <a:bodyPr/>
                    <a:lstStyle/>
                    <a:p>
                      <a:endParaRPr lang="de-DE"/>
                    </a:p>
                  </a:txBody>
                  <a:tcPr/>
                </a:tc>
                <a:tc hMerge="1">
                  <a:txBody>
                    <a:bodyPr/>
                    <a:lstStyle/>
                    <a:p>
                      <a:pPr algn="ctr">
                        <a:spcAft>
                          <a:spcPts val="0"/>
                        </a:spcAft>
                      </a:pPr>
                      <a:endParaRPr lang="de-DE" sz="1000" dirty="0">
                        <a:solidFill>
                          <a:schemeClr val="bg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hMerge="1">
                  <a:txBody>
                    <a:bodyPr/>
                    <a:lstStyle/>
                    <a:p>
                      <a:endParaRPr lang="de-DE"/>
                    </a:p>
                  </a:txBody>
                  <a:tcPr/>
                </a:tc>
              </a:tr>
              <a:tr h="791127">
                <a:tc>
                  <a:txBody>
                    <a:bodyPr/>
                    <a:lstStyle/>
                    <a:p>
                      <a:pPr algn="ctr">
                        <a:spcAft>
                          <a:spcPts val="600"/>
                        </a:spcAft>
                        <a:buFontTx/>
                        <a:buNone/>
                      </a:pPr>
                      <a:r>
                        <a:rPr lang="en-GB" sz="1100" b="1" dirty="0" smtClean="0">
                          <a:solidFill>
                            <a:schemeClr val="tx1"/>
                          </a:solidFill>
                          <a:latin typeface="Verdana" pitchFamily="34" charset="0"/>
                          <a:ea typeface="Times New Roman"/>
                          <a:cs typeface="Times New Roman"/>
                        </a:rPr>
                        <a:t>Living allowance </a:t>
                      </a: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spcAft>
                          <a:spcPts val="600"/>
                        </a:spcAft>
                      </a:pPr>
                      <a:r>
                        <a:rPr lang="en-GB" sz="1100" b="1" baseline="0" dirty="0" smtClean="0">
                          <a:solidFill>
                            <a:schemeClr val="tx1"/>
                          </a:solidFill>
                          <a:latin typeface="Verdana" pitchFamily="34" charset="0"/>
                          <a:ea typeface="Times New Roman"/>
                          <a:cs typeface="Times New Roman"/>
                        </a:rPr>
                        <a:t>Mobility</a:t>
                      </a:r>
                      <a:r>
                        <a:rPr lang="en-GB" sz="1100" b="1" dirty="0" smtClean="0">
                          <a:solidFill>
                            <a:schemeClr val="tx1"/>
                          </a:solidFill>
                          <a:latin typeface="Verdana" pitchFamily="34" charset="0"/>
                          <a:ea typeface="Times New Roman"/>
                          <a:cs typeface="Times New Roman"/>
                        </a:rPr>
                        <a:t> allowance </a:t>
                      </a:r>
                      <a:endParaRPr lang="de-DE" sz="1100" b="0" dirty="0" smtClean="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spcAft>
                          <a:spcPts val="600"/>
                        </a:spcAft>
                      </a:pPr>
                      <a:r>
                        <a:rPr lang="de-DE" sz="1100" b="1" dirty="0" smtClean="0">
                          <a:solidFill>
                            <a:schemeClr val="tx1"/>
                          </a:solidFill>
                          <a:latin typeface="Verdana" pitchFamily="34" charset="0"/>
                          <a:ea typeface="Times New Roman"/>
                          <a:cs typeface="Times New Roman"/>
                        </a:rPr>
                        <a:t>Family </a:t>
                      </a:r>
                      <a:r>
                        <a:rPr lang="de-DE" sz="1100" b="1" baseline="0" dirty="0" smtClean="0">
                          <a:solidFill>
                            <a:schemeClr val="tx1"/>
                          </a:solidFill>
                          <a:latin typeface="Verdana" pitchFamily="34" charset="0"/>
                          <a:ea typeface="Times New Roman"/>
                          <a:cs typeface="Times New Roman"/>
                        </a:rPr>
                        <a:t> </a:t>
                      </a:r>
                      <a:r>
                        <a:rPr lang="de-DE" sz="1100" b="1" dirty="0" err="1" smtClean="0">
                          <a:solidFill>
                            <a:schemeClr val="tx1"/>
                          </a:solidFill>
                          <a:latin typeface="Verdana" pitchFamily="34" charset="0"/>
                          <a:ea typeface="Times New Roman"/>
                          <a:cs typeface="Times New Roman"/>
                        </a:rPr>
                        <a:t>allowance</a:t>
                      </a:r>
                      <a:endParaRPr lang="de-DE" sz="1100" b="1" dirty="0" smtClean="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spcAft>
                          <a:spcPts val="0"/>
                        </a:spcAft>
                      </a:pPr>
                      <a:endParaRPr lang="de-DE" sz="1100" dirty="0" smtClean="0">
                        <a:solidFill>
                          <a:schemeClr val="tx1"/>
                        </a:solidFill>
                        <a:latin typeface="Verdana" pitchFamily="34" charset="0"/>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smtClean="0">
                          <a:solidFill>
                            <a:schemeClr val="tx1"/>
                          </a:solidFill>
                          <a:latin typeface="Verdana" pitchFamily="34" charset="0"/>
                          <a:ea typeface="Times New Roman"/>
                          <a:cs typeface="Times New Roman"/>
                        </a:rPr>
                        <a:t>Research</a:t>
                      </a:r>
                      <a:r>
                        <a:rPr lang="en-GB" sz="1100" b="1" baseline="0" dirty="0" smtClean="0">
                          <a:solidFill>
                            <a:schemeClr val="tx1"/>
                          </a:solidFill>
                          <a:latin typeface="Verdana" pitchFamily="34" charset="0"/>
                          <a:ea typeface="Times New Roman"/>
                          <a:cs typeface="Times New Roman"/>
                        </a:rPr>
                        <a:t>, training and networking costs</a:t>
                      </a:r>
                    </a:p>
                    <a:p>
                      <a:pPr algn="ctr">
                        <a:spcAft>
                          <a:spcPts val="0"/>
                        </a:spcAft>
                      </a:pPr>
                      <a:endParaRPr lang="de-DE" sz="1100" dirty="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spcAft>
                          <a:spcPts val="0"/>
                        </a:spcAft>
                      </a:pPr>
                      <a:r>
                        <a:rPr lang="en-GB" sz="1100" b="1" dirty="0" smtClean="0">
                          <a:solidFill>
                            <a:schemeClr val="tx1"/>
                          </a:solidFill>
                          <a:latin typeface="Verdana" pitchFamily="34" charset="0"/>
                          <a:ea typeface="Times New Roman"/>
                          <a:cs typeface="Times New Roman"/>
                        </a:rPr>
                        <a:t>Management</a:t>
                      </a:r>
                      <a:endParaRPr lang="de-DE" sz="1100" dirty="0">
                        <a:solidFill>
                          <a:schemeClr val="tx1"/>
                        </a:solidFill>
                        <a:latin typeface="Verdana" pitchFamily="34" charset="0"/>
                        <a:ea typeface="Times New Roman"/>
                        <a:cs typeface="Times New Roman"/>
                      </a:endParaRPr>
                    </a:p>
                  </a:txBody>
                  <a:tcPr marL="58615" marR="5861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5348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dirty="0" err="1" smtClean="0">
                          <a:solidFill>
                            <a:srgbClr val="292929"/>
                          </a:solidFill>
                          <a:latin typeface="Verdana" pitchFamily="34" charset="0"/>
                          <a:ea typeface="Verdana" pitchFamily="34" charset="0"/>
                          <a:cs typeface="Verdana" pitchFamily="34" charset="0"/>
                        </a:rPr>
                        <a:t>ESR</a:t>
                      </a:r>
                      <a:r>
                        <a:rPr lang="de-DE" sz="1200" b="1" dirty="0" smtClean="0">
                          <a:solidFill>
                            <a:srgbClr val="292929"/>
                          </a:solidFill>
                          <a:latin typeface="Verdana" pitchFamily="34" charset="0"/>
                          <a:ea typeface="Verdana" pitchFamily="34" charset="0"/>
                          <a:cs typeface="Verdana" pitchFamily="34" charset="0"/>
                        </a:rPr>
                        <a:t>: 1.855 </a:t>
                      </a:r>
                      <a:r>
                        <a:rPr lang="de-DE" sz="1200" b="1" dirty="0" err="1" smtClean="0">
                          <a:solidFill>
                            <a:srgbClr val="292929"/>
                          </a:solidFill>
                          <a:latin typeface="Verdana" pitchFamily="34" charset="0"/>
                          <a:ea typeface="Verdana" pitchFamily="34" charset="0"/>
                          <a:cs typeface="Verdana" pitchFamily="34" charset="0"/>
                        </a:rPr>
                        <a:t>EUR</a:t>
                      </a:r>
                      <a:r>
                        <a:rPr lang="de-DE" sz="1200" b="1" baseline="0" dirty="0" smtClean="0">
                          <a:solidFill>
                            <a:srgbClr val="292929"/>
                          </a:solidFill>
                          <a:latin typeface="Verdana" pitchFamily="34" charset="0"/>
                          <a:ea typeface="Verdana" pitchFamily="34" charset="0"/>
                          <a:cs typeface="Verdana" pitchFamily="34" charset="0"/>
                        </a:rPr>
                        <a:t> </a:t>
                      </a:r>
                      <a:r>
                        <a:rPr lang="de-DE" sz="1200" b="1" baseline="0" dirty="0" smtClean="0">
                          <a:solidFill>
                            <a:srgbClr val="C00000"/>
                          </a:solidFill>
                          <a:latin typeface="Verdana" pitchFamily="34" charset="0"/>
                          <a:ea typeface="Verdana" pitchFamily="34" charset="0"/>
                          <a:cs typeface="Verdana" pitchFamily="34" charset="0"/>
                        </a:rPr>
                        <a:t>+ X </a:t>
                      </a:r>
                      <a:r>
                        <a:rPr lang="de-DE" sz="1200" b="1" baseline="0" dirty="0" err="1" smtClean="0">
                          <a:solidFill>
                            <a:srgbClr val="C00000"/>
                          </a:solidFill>
                          <a:latin typeface="Verdana" pitchFamily="34" charset="0"/>
                          <a:ea typeface="Verdana" pitchFamily="34" charset="0"/>
                          <a:cs typeface="Verdana" pitchFamily="34" charset="0"/>
                        </a:rPr>
                        <a:t>GF</a:t>
                      </a:r>
                      <a:r>
                        <a:rPr lang="de-DE" sz="1200" b="1" baseline="0" dirty="0" smtClean="0">
                          <a:solidFill>
                            <a:srgbClr val="C00000"/>
                          </a:solidFill>
                          <a:latin typeface="Verdana" pitchFamily="34" charset="0"/>
                          <a:ea typeface="Verdana" pitchFamily="34" charset="0"/>
                          <a:cs typeface="Verdana" pitchFamily="34" charset="0"/>
                        </a:rPr>
                        <a:t>*</a:t>
                      </a:r>
                      <a:r>
                        <a:rPr lang="de-DE" sz="1200" b="1" dirty="0" smtClean="0">
                          <a:solidFill>
                            <a:srgbClr val="292929"/>
                          </a:solidFill>
                          <a:latin typeface="Verdana" pitchFamily="34" charset="0"/>
                          <a:ea typeface="Verdana" pitchFamily="34" charset="0"/>
                          <a:cs typeface="Verdana" pitchFamily="34" charset="0"/>
                        </a:rPr>
                        <a:t/>
                      </a:r>
                      <a:br>
                        <a:rPr lang="de-DE" sz="1200" b="1" dirty="0" smtClean="0">
                          <a:solidFill>
                            <a:srgbClr val="292929"/>
                          </a:solidFill>
                          <a:latin typeface="Verdana" pitchFamily="34" charset="0"/>
                          <a:ea typeface="Verdana" pitchFamily="34" charset="0"/>
                          <a:cs typeface="Verdana" pitchFamily="34" charset="0"/>
                        </a:rPr>
                      </a:br>
                      <a:r>
                        <a:rPr lang="de-DE" sz="1200" b="1" dirty="0" smtClean="0">
                          <a:solidFill>
                            <a:srgbClr val="292929"/>
                          </a:solidFill>
                          <a:latin typeface="Verdana" pitchFamily="34" charset="0"/>
                          <a:ea typeface="Verdana" pitchFamily="34" charset="0"/>
                          <a:cs typeface="Verdana" pitchFamily="34" charset="0"/>
                        </a:rPr>
                        <a:t>ER:</a:t>
                      </a:r>
                      <a:r>
                        <a:rPr lang="de-DE" sz="1200" b="1" baseline="0" dirty="0" smtClean="0">
                          <a:solidFill>
                            <a:srgbClr val="292929"/>
                          </a:solidFill>
                          <a:latin typeface="Verdana" pitchFamily="34" charset="0"/>
                          <a:ea typeface="Verdana" pitchFamily="34" charset="0"/>
                          <a:cs typeface="Verdana" pitchFamily="34" charset="0"/>
                        </a:rPr>
                        <a:t> </a:t>
                      </a:r>
                      <a:r>
                        <a:rPr lang="de-DE" sz="1200" b="1" dirty="0" smtClean="0">
                          <a:solidFill>
                            <a:srgbClr val="292929"/>
                          </a:solidFill>
                          <a:latin typeface="Verdana" pitchFamily="34" charset="0"/>
                          <a:ea typeface="Verdana" pitchFamily="34" charset="0"/>
                          <a:cs typeface="Verdana" pitchFamily="34" charset="0"/>
                        </a:rPr>
                        <a:t>2.625 </a:t>
                      </a:r>
                      <a:r>
                        <a:rPr lang="de-DE" sz="1200" b="1" dirty="0" err="1" smtClean="0">
                          <a:solidFill>
                            <a:srgbClr val="292929"/>
                          </a:solidFill>
                          <a:latin typeface="Verdana" pitchFamily="34" charset="0"/>
                          <a:ea typeface="Verdana" pitchFamily="34" charset="0"/>
                          <a:cs typeface="Verdana" pitchFamily="34" charset="0"/>
                        </a:rPr>
                        <a:t>EUR</a:t>
                      </a:r>
                      <a:r>
                        <a:rPr lang="de-DE" sz="1200" b="1" dirty="0" smtClean="0">
                          <a:solidFill>
                            <a:srgbClr val="292929"/>
                          </a:solidFill>
                          <a:latin typeface="Verdana" pitchFamily="34" charset="0"/>
                          <a:ea typeface="Verdana" pitchFamily="34" charset="0"/>
                          <a:cs typeface="Verdana" pitchFamily="34" charset="0"/>
                        </a:rPr>
                        <a:t> </a:t>
                      </a:r>
                      <a:r>
                        <a:rPr lang="de-DE" sz="1200" b="1" dirty="0" smtClean="0">
                          <a:solidFill>
                            <a:srgbClr val="C00000"/>
                          </a:solidFill>
                          <a:latin typeface="Verdana" pitchFamily="34" charset="0"/>
                          <a:ea typeface="Verdana" pitchFamily="34" charset="0"/>
                          <a:cs typeface="Verdana" pitchFamily="34" charset="0"/>
                        </a:rPr>
                        <a:t>+ X </a:t>
                      </a:r>
                      <a:r>
                        <a:rPr lang="de-DE" sz="1200" b="1" dirty="0" err="1" smtClean="0">
                          <a:solidFill>
                            <a:srgbClr val="C00000"/>
                          </a:solidFill>
                          <a:latin typeface="Verdana" pitchFamily="34" charset="0"/>
                          <a:ea typeface="Verdana" pitchFamily="34" charset="0"/>
                          <a:cs typeface="Verdana" pitchFamily="34" charset="0"/>
                        </a:rPr>
                        <a:t>GF</a:t>
                      </a:r>
                      <a:r>
                        <a:rPr lang="de-DE" sz="1200" b="1" dirty="0" smtClean="0">
                          <a:solidFill>
                            <a:srgbClr val="C00000"/>
                          </a:solidFill>
                          <a:latin typeface="Verdana" pitchFamily="34" charset="0"/>
                          <a:ea typeface="Verdana" pitchFamily="34" charset="0"/>
                          <a:cs typeface="Verdana" pitchFamily="34" charset="0"/>
                        </a:rPr>
                        <a:t>*</a:t>
                      </a:r>
                      <a:endParaRPr lang="en-GB" sz="1200" b="1" kern="1200" noProof="0" dirty="0" smtClean="0">
                        <a:solidFill>
                          <a:srgbClr val="C00000"/>
                        </a:solidFill>
                        <a:latin typeface="Verdana" pitchFamily="34" charset="0"/>
                        <a:ea typeface="Times New Roman"/>
                        <a:cs typeface="Times New Roman"/>
                        <a:sym typeface="Wingdings 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noProof="0" dirty="0" err="1" smtClean="0">
                          <a:solidFill>
                            <a:srgbClr val="C00000"/>
                          </a:solidFill>
                          <a:latin typeface="Verdana" pitchFamily="34" charset="0"/>
                          <a:ea typeface="Verdana" pitchFamily="34" charset="0"/>
                          <a:cs typeface="Verdana" pitchFamily="34" charset="0"/>
                        </a:rPr>
                        <a:t>GF</a:t>
                      </a:r>
                      <a:endParaRPr lang="en-GB" sz="1600" b="1" noProof="0" dirty="0" smtClean="0">
                        <a:solidFill>
                          <a:srgbClr val="C00000"/>
                        </a:solidFill>
                        <a:latin typeface="Verdana" pitchFamily="34" charset="0"/>
                        <a:ea typeface="Verdana" pitchFamily="34" charset="0"/>
                        <a:cs typeface="Verdana"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noProof="0" dirty="0" err="1" smtClean="0">
                          <a:solidFill>
                            <a:srgbClr val="C00000"/>
                          </a:solidFill>
                          <a:latin typeface="Verdana" pitchFamily="34" charset="0"/>
                          <a:ea typeface="Verdana" pitchFamily="34" charset="0"/>
                          <a:cs typeface="Verdana" pitchFamily="34" charset="0"/>
                        </a:rPr>
                        <a:t>GF</a:t>
                      </a:r>
                      <a:endParaRPr lang="en-GB" sz="1600" b="1" noProof="0" dirty="0" smtClean="0">
                        <a:solidFill>
                          <a:srgbClr val="C00000"/>
                        </a:solidFill>
                        <a:latin typeface="Verdana" pitchFamily="34" charset="0"/>
                        <a:ea typeface="Verdana" pitchFamily="34" charset="0"/>
                        <a:cs typeface="Verdana"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kern="1200" noProof="0" dirty="0" err="1" smtClean="0">
                          <a:solidFill>
                            <a:srgbClr val="C00000"/>
                          </a:solidFill>
                          <a:latin typeface="Verdana" pitchFamily="34" charset="0"/>
                          <a:ea typeface="Verdana" pitchFamily="34" charset="0"/>
                          <a:cs typeface="Verdana" pitchFamily="34" charset="0"/>
                          <a:sym typeface="Wingdings 2"/>
                        </a:rPr>
                        <a:t>GF</a:t>
                      </a:r>
                      <a:endParaRPr lang="en-GB" sz="1600" b="1" kern="1200" noProof="0" dirty="0" smtClean="0">
                        <a:solidFill>
                          <a:srgbClr val="C00000"/>
                        </a:solidFill>
                        <a:latin typeface="Verdana" pitchFamily="34" charset="0"/>
                        <a:ea typeface="Verdana" pitchFamily="34" charset="0"/>
                        <a:cs typeface="Verdana" pitchFamily="34" charset="0"/>
                        <a:sym typeface="Wingdings 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noProof="0" dirty="0" smtClean="0">
                          <a:solidFill>
                            <a:srgbClr val="292929"/>
                          </a:solidFill>
                          <a:latin typeface="Verdana" pitchFamily="34" charset="0"/>
                          <a:ea typeface="Times New Roman"/>
                          <a:cs typeface="Times New Roman"/>
                          <a:sym typeface="Wingdings 2"/>
                        </a:rPr>
                        <a:t>325 </a:t>
                      </a:r>
                      <a:r>
                        <a:rPr lang="en-GB" sz="1200" b="1" kern="1200" noProof="0" dirty="0" err="1" smtClean="0">
                          <a:solidFill>
                            <a:srgbClr val="292929"/>
                          </a:solidFill>
                          <a:latin typeface="Verdana" pitchFamily="34" charset="0"/>
                          <a:ea typeface="Times New Roman"/>
                          <a:cs typeface="Times New Roman"/>
                          <a:sym typeface="Wingdings 2"/>
                        </a:rPr>
                        <a:t>EUR</a:t>
                      </a:r>
                      <a:r>
                        <a:rPr lang="en-GB" sz="1200" b="1" kern="1200" noProof="0" dirty="0" smtClean="0">
                          <a:solidFill>
                            <a:srgbClr val="292929"/>
                          </a:solidFill>
                          <a:latin typeface="Verdana" pitchFamily="34" charset="0"/>
                          <a:ea typeface="Times New Roman"/>
                          <a:cs typeface="Times New Roman"/>
                          <a:sym typeface="Wingdings 2"/>
                        </a:rPr>
                        <a:t>+ </a:t>
                      </a:r>
                      <a:r>
                        <a:rPr lang="en-GB" sz="1200" b="1" kern="1200" noProof="0" dirty="0" smtClean="0">
                          <a:solidFill>
                            <a:srgbClr val="C00000"/>
                          </a:solidFill>
                          <a:latin typeface="Verdana" pitchFamily="34" charset="0"/>
                          <a:ea typeface="Times New Roman"/>
                          <a:cs typeface="Times New Roman"/>
                          <a:sym typeface="Wingdings 2"/>
                        </a:rPr>
                        <a:t>325 </a:t>
                      </a:r>
                      <a:r>
                        <a:rPr lang="en-GB" sz="1200" b="1" kern="1200" noProof="0" dirty="0" err="1" smtClean="0">
                          <a:solidFill>
                            <a:srgbClr val="C00000"/>
                          </a:solidFill>
                          <a:latin typeface="Verdana" pitchFamily="34" charset="0"/>
                          <a:ea typeface="Times New Roman"/>
                          <a:cs typeface="Times New Roman"/>
                          <a:sym typeface="Wingdings 2"/>
                        </a:rPr>
                        <a:t>GF</a:t>
                      </a:r>
                      <a:endParaRPr lang="en-GB" sz="1200" b="1" kern="1200" noProof="0" dirty="0" smtClean="0">
                        <a:solidFill>
                          <a:srgbClr val="C00000"/>
                        </a:solidFill>
                        <a:latin typeface="Verdana" pitchFamily="34" charset="0"/>
                        <a:ea typeface="Times New Roman"/>
                        <a:cs typeface="Times New Roman"/>
                        <a:sym typeface="Wingdings 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bl>
          </a:graphicData>
        </a:graphic>
      </p:graphicFrame>
      <p:sp>
        <p:nvSpPr>
          <p:cNvPr id="5" name="Textfeld 4"/>
          <p:cNvSpPr txBox="1"/>
          <p:nvPr/>
        </p:nvSpPr>
        <p:spPr>
          <a:xfrm>
            <a:off x="3419872" y="6551766"/>
            <a:ext cx="5616624" cy="261610"/>
          </a:xfrm>
          <a:prstGeom prst="rect">
            <a:avLst/>
          </a:prstGeom>
          <a:noFill/>
        </p:spPr>
        <p:txBody>
          <a:bodyPr wrap="square" rtlCol="0">
            <a:spAutoFit/>
          </a:bodyPr>
          <a:lstStyle/>
          <a:p>
            <a:pPr algn="r" fontAlgn="base">
              <a:spcBef>
                <a:spcPct val="0"/>
              </a:spcBef>
              <a:spcAft>
                <a:spcPct val="0"/>
              </a:spcAft>
            </a:pPr>
            <a:r>
              <a:rPr lang="de-DE" sz="1100" dirty="0" smtClean="0">
                <a:solidFill>
                  <a:prstClr val="black"/>
                </a:solidFill>
                <a:latin typeface="Verdana" pitchFamily="34" charset="0"/>
                <a:ea typeface="Verdana" pitchFamily="34" charset="0"/>
                <a:cs typeface="Verdana" pitchFamily="34" charset="0"/>
              </a:rPr>
              <a:t>* Mindestgehalt: EUR 2,597 (ESR), EUR 3,675 (ER)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2693988"/>
            <a:ext cx="7772400" cy="1470025"/>
          </a:xfrm>
        </p:spPr>
        <p:txBody>
          <a:bodyPr/>
          <a:lstStyle/>
          <a:p>
            <a:r>
              <a:rPr lang="de-DE" dirty="0" smtClean="0"/>
              <a:t>Weitere Informationen</a:t>
            </a:r>
            <a:endParaRPr lang="de-DE"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de-DE" dirty="0" smtClean="0"/>
              <a:t>Ausschreibungen 2015</a:t>
            </a:r>
          </a:p>
        </p:txBody>
      </p:sp>
      <p:graphicFrame>
        <p:nvGraphicFramePr>
          <p:cNvPr id="4" name="Tabelle 3"/>
          <p:cNvGraphicFramePr>
            <a:graphicFrameLocks noGrp="1"/>
          </p:cNvGraphicFramePr>
          <p:nvPr/>
        </p:nvGraphicFramePr>
        <p:xfrm>
          <a:off x="285720" y="2217221"/>
          <a:ext cx="8643997" cy="3948084"/>
        </p:xfrm>
        <a:graphic>
          <a:graphicData uri="http://schemas.openxmlformats.org/drawingml/2006/table">
            <a:tbl>
              <a:tblPr firstRow="1" bandRow="1">
                <a:tableStyleId>{93296810-A885-4BE3-A3E7-6D5BEEA58F35}</a:tableStyleId>
              </a:tblPr>
              <a:tblGrid>
                <a:gridCol w="3500462"/>
                <a:gridCol w="2571768"/>
                <a:gridCol w="2571767"/>
              </a:tblGrid>
              <a:tr h="695692">
                <a:tc>
                  <a:txBody>
                    <a:bodyPr/>
                    <a:lstStyle/>
                    <a:p>
                      <a:pPr algn="ctr"/>
                      <a:r>
                        <a:rPr lang="de-DE" dirty="0" smtClean="0">
                          <a:latin typeface="Verdana" pitchFamily="34" charset="0"/>
                        </a:rPr>
                        <a:t>Förderlinie</a:t>
                      </a:r>
                      <a:endParaRPr lang="de-DE" dirty="0">
                        <a:solidFill>
                          <a:schemeClr val="bg1"/>
                        </a:solidFill>
                        <a:latin typeface="Verdana" pitchFamily="34" charset="0"/>
                      </a:endParaRPr>
                    </a:p>
                  </a:txBody>
                  <a:tcPr anchor="ctr"/>
                </a:tc>
                <a:tc>
                  <a:txBody>
                    <a:bodyPr/>
                    <a:lstStyle/>
                    <a:p>
                      <a:pPr algn="ctr"/>
                      <a:r>
                        <a:rPr lang="de-DE" dirty="0" smtClean="0">
                          <a:latin typeface="Verdana" pitchFamily="34" charset="0"/>
                        </a:rPr>
                        <a:t>Veröffentlichung</a:t>
                      </a:r>
                      <a:endParaRPr lang="de-DE" dirty="0">
                        <a:solidFill>
                          <a:schemeClr val="bg1"/>
                        </a:solidFill>
                        <a:latin typeface="Verdana" pitchFamily="34" charset="0"/>
                      </a:endParaRPr>
                    </a:p>
                  </a:txBody>
                  <a:tcPr anchor="ctr"/>
                </a:tc>
                <a:tc>
                  <a:txBody>
                    <a:bodyPr/>
                    <a:lstStyle/>
                    <a:p>
                      <a:pPr algn="ctr"/>
                      <a:r>
                        <a:rPr lang="de-DE" dirty="0" smtClean="0">
                          <a:latin typeface="Verdana" pitchFamily="34" charset="0"/>
                        </a:rPr>
                        <a:t>Deadline</a:t>
                      </a:r>
                      <a:endParaRPr lang="de-DE" dirty="0">
                        <a:solidFill>
                          <a:schemeClr val="bg1"/>
                        </a:solidFill>
                        <a:latin typeface="Verdana" pitchFamily="34" charset="0"/>
                      </a:endParaRPr>
                    </a:p>
                  </a:txBody>
                  <a:tcPr anchor="ctr"/>
                </a:tc>
              </a:tr>
              <a:tr h="782865">
                <a:tc>
                  <a:txBody>
                    <a:bodyPr/>
                    <a:lstStyle/>
                    <a:p>
                      <a:pPr algn="l"/>
                      <a:r>
                        <a:rPr lang="en-US" noProof="0" dirty="0" smtClean="0">
                          <a:solidFill>
                            <a:srgbClr val="292929"/>
                          </a:solidFill>
                          <a:latin typeface="Verdana" pitchFamily="34" charset="0"/>
                        </a:rPr>
                        <a:t>Innovative Training Networks (</a:t>
                      </a:r>
                      <a:r>
                        <a:rPr lang="en-US" noProof="0" dirty="0" err="1" smtClean="0">
                          <a:solidFill>
                            <a:srgbClr val="292929"/>
                          </a:solidFill>
                          <a:latin typeface="Verdana" pitchFamily="34" charset="0"/>
                        </a:rPr>
                        <a:t>ITN</a:t>
                      </a:r>
                      <a:r>
                        <a:rPr lang="en-US" noProof="0" dirty="0" smtClean="0">
                          <a:solidFill>
                            <a:srgbClr val="292929"/>
                          </a:solidFill>
                          <a:latin typeface="Verdana" pitchFamily="34" charset="0"/>
                        </a:rPr>
                        <a:t>)</a:t>
                      </a:r>
                      <a:endParaRPr lang="en-US" noProof="0" dirty="0">
                        <a:solidFill>
                          <a:srgbClr val="292929"/>
                        </a:solidFill>
                        <a:latin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b="0" dirty="0" smtClean="0">
                          <a:solidFill>
                            <a:srgbClr val="292929"/>
                          </a:solidFill>
                          <a:latin typeface="Verdana" pitchFamily="34" charset="0"/>
                        </a:rPr>
                        <a:t>02. September 2014</a:t>
                      </a:r>
                      <a:endParaRPr lang="de-DE" b="0" dirty="0">
                        <a:solidFill>
                          <a:srgbClr val="292929"/>
                        </a:solidFill>
                        <a:latin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b="0" dirty="0" smtClean="0">
                          <a:solidFill>
                            <a:srgbClr val="292929"/>
                          </a:solidFill>
                          <a:latin typeface="Verdana" pitchFamily="34" charset="0"/>
                        </a:rPr>
                        <a:t>13. Januar 2015</a:t>
                      </a:r>
                    </a:p>
                  </a:txBody>
                  <a:tcPr anchor="ctr"/>
                </a:tc>
              </a:tr>
              <a:tr h="7724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solidFill>
                            <a:srgbClr val="292929"/>
                          </a:solidFill>
                          <a:latin typeface="Verdana" pitchFamily="34" charset="0"/>
                        </a:rPr>
                        <a:t>Individual Fellowships (IF)</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solidFill>
                            <a:srgbClr val="292929"/>
                          </a:solidFill>
                          <a:latin typeface="Verdana" pitchFamily="34" charset="0"/>
                        </a:rPr>
                        <a:t>12. März 2015 </a:t>
                      </a:r>
                      <a:endParaRPr lang="de-DE" b="0" dirty="0">
                        <a:solidFill>
                          <a:srgbClr val="292929"/>
                        </a:solidFill>
                        <a:latin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solidFill>
                            <a:srgbClr val="292929"/>
                          </a:solidFill>
                          <a:latin typeface="Verdana" pitchFamily="34" charset="0"/>
                        </a:rPr>
                        <a:t>10. September</a:t>
                      </a:r>
                      <a:r>
                        <a:rPr lang="de-DE" baseline="0" dirty="0" smtClean="0">
                          <a:solidFill>
                            <a:srgbClr val="292929"/>
                          </a:solidFill>
                          <a:latin typeface="Verdana" pitchFamily="34" charset="0"/>
                        </a:rPr>
                        <a:t> 2015</a:t>
                      </a:r>
                      <a:endParaRPr lang="de-DE" b="0" dirty="0" smtClean="0">
                        <a:solidFill>
                          <a:srgbClr val="292929"/>
                        </a:solidFill>
                        <a:latin typeface="Verdana" pitchFamily="34" charset="0"/>
                      </a:endParaRPr>
                    </a:p>
                  </a:txBody>
                  <a:tcPr anchor="ctr"/>
                </a:tc>
              </a:tr>
              <a:tr h="782865">
                <a:tc>
                  <a:txBody>
                    <a:bodyPr/>
                    <a:lstStyle/>
                    <a:p>
                      <a:pPr algn="l"/>
                      <a:r>
                        <a:rPr lang="en-US" b="0" noProof="0" dirty="0" smtClean="0">
                          <a:solidFill>
                            <a:srgbClr val="292929"/>
                          </a:solidFill>
                          <a:latin typeface="Verdana" pitchFamily="34" charset="0"/>
                        </a:rPr>
                        <a:t>Research</a:t>
                      </a:r>
                      <a:r>
                        <a:rPr lang="en-US" b="0" baseline="0" noProof="0" dirty="0" smtClean="0">
                          <a:solidFill>
                            <a:srgbClr val="292929"/>
                          </a:solidFill>
                          <a:latin typeface="Verdana" pitchFamily="34" charset="0"/>
                        </a:rPr>
                        <a:t> &amp; Innovation Staff Exchange (RISE)</a:t>
                      </a:r>
                      <a:endParaRPr lang="en-US" b="0" noProof="0" dirty="0">
                        <a:solidFill>
                          <a:srgbClr val="292929"/>
                        </a:solidFill>
                        <a:latin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solidFill>
                            <a:srgbClr val="292929"/>
                          </a:solidFill>
                          <a:latin typeface="Verdana" pitchFamily="34" charset="0"/>
                        </a:rPr>
                        <a:t>06. Januar 2015</a:t>
                      </a:r>
                      <a:endParaRPr lang="de-DE" b="0" dirty="0">
                        <a:solidFill>
                          <a:srgbClr val="292929"/>
                        </a:solidFill>
                        <a:latin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solidFill>
                            <a:srgbClr val="292929"/>
                          </a:solidFill>
                          <a:latin typeface="Verdana" pitchFamily="34" charset="0"/>
                        </a:rPr>
                        <a:t>28. April 2</a:t>
                      </a:r>
                      <a:r>
                        <a:rPr lang="de-DE" baseline="0" dirty="0" smtClean="0">
                          <a:solidFill>
                            <a:srgbClr val="292929"/>
                          </a:solidFill>
                          <a:latin typeface="Verdana" pitchFamily="34" charset="0"/>
                        </a:rPr>
                        <a:t>015</a:t>
                      </a:r>
                      <a:endParaRPr lang="de-DE" b="0" dirty="0" smtClean="0">
                        <a:solidFill>
                          <a:srgbClr val="292929"/>
                        </a:solidFill>
                        <a:latin typeface="Verdana" pitchFamily="34" charset="0"/>
                      </a:endParaRPr>
                    </a:p>
                  </a:txBody>
                  <a:tcPr anchor="ctr"/>
                </a:tc>
              </a:tr>
              <a:tr h="914251">
                <a:tc>
                  <a:txBody>
                    <a:bodyPr/>
                    <a:lstStyle/>
                    <a:p>
                      <a:pPr algn="l"/>
                      <a:r>
                        <a:rPr lang="en-US" b="0" noProof="0" dirty="0" err="1" smtClean="0">
                          <a:solidFill>
                            <a:srgbClr val="292929"/>
                          </a:solidFill>
                          <a:latin typeface="Verdana" pitchFamily="34" charset="0"/>
                        </a:rPr>
                        <a:t>COFUND</a:t>
                      </a:r>
                      <a:endParaRPr lang="en-US" b="0" noProof="0" dirty="0">
                        <a:solidFill>
                          <a:srgbClr val="292929"/>
                        </a:solidFill>
                        <a:latin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b="0" dirty="0" smtClean="0">
                          <a:solidFill>
                            <a:srgbClr val="292929"/>
                          </a:solidFill>
                          <a:latin typeface="Verdana" pitchFamily="34" charset="0"/>
                        </a:rPr>
                        <a:t>14. April 2015</a:t>
                      </a:r>
                      <a:endParaRPr lang="de-DE" b="0" dirty="0">
                        <a:solidFill>
                          <a:srgbClr val="292929"/>
                        </a:solidFill>
                        <a:latin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b="0" dirty="0" smtClean="0">
                          <a:solidFill>
                            <a:srgbClr val="292929"/>
                          </a:solidFill>
                          <a:latin typeface="Verdana" pitchFamily="34" charset="0"/>
                        </a:rPr>
                        <a:t>01. Oktober 2015</a:t>
                      </a:r>
                    </a:p>
                  </a:txBody>
                  <a:tcPr anchor="ctr"/>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Erfolgsquoten 2013</a:t>
            </a:r>
            <a:endParaRPr lang="de-DE" dirty="0"/>
          </a:p>
        </p:txBody>
      </p:sp>
      <p:graphicFrame>
        <p:nvGraphicFramePr>
          <p:cNvPr id="5" name="Tabelle 4"/>
          <p:cNvGraphicFramePr>
            <a:graphicFrameLocks noGrp="1"/>
          </p:cNvGraphicFramePr>
          <p:nvPr/>
        </p:nvGraphicFramePr>
        <p:xfrm>
          <a:off x="395536" y="2060848"/>
          <a:ext cx="8352928" cy="4281436"/>
        </p:xfrm>
        <a:graphic>
          <a:graphicData uri="http://schemas.openxmlformats.org/drawingml/2006/table">
            <a:tbl>
              <a:tblPr firstRow="1" bandRow="1">
                <a:tableStyleId>{93296810-A885-4BE3-A3E7-6D5BEEA58F35}</a:tableStyleId>
              </a:tblPr>
              <a:tblGrid>
                <a:gridCol w="2676181"/>
                <a:gridCol w="3055703"/>
                <a:gridCol w="2621044"/>
              </a:tblGrid>
              <a:tr h="648072">
                <a:tc>
                  <a:txBody>
                    <a:bodyPr/>
                    <a:lstStyle/>
                    <a:p>
                      <a:pPr algn="ctr"/>
                      <a:r>
                        <a:rPr lang="de-DE" sz="2000" dirty="0" smtClean="0">
                          <a:latin typeface="Verdana" pitchFamily="34" charset="0"/>
                        </a:rPr>
                        <a:t>Maßnahme</a:t>
                      </a:r>
                      <a:endParaRPr lang="de-DE" sz="2000" dirty="0">
                        <a:latin typeface="Verdana" pitchFamily="34" charset="0"/>
                      </a:endParaRPr>
                    </a:p>
                  </a:txBody>
                  <a:tcPr marL="97616" marR="97616" anchor="ctr"/>
                </a:tc>
                <a:tc>
                  <a:txBody>
                    <a:bodyPr/>
                    <a:lstStyle/>
                    <a:p>
                      <a:pPr algn="ctr"/>
                      <a:r>
                        <a:rPr lang="de-DE" sz="2000" dirty="0" smtClean="0">
                          <a:latin typeface="Verdana" pitchFamily="34" charset="0"/>
                        </a:rPr>
                        <a:t>Anträge</a:t>
                      </a:r>
                      <a:endParaRPr lang="de-DE" sz="2000" dirty="0">
                        <a:latin typeface="Verdana" pitchFamily="34" charset="0"/>
                      </a:endParaRPr>
                    </a:p>
                  </a:txBody>
                  <a:tcPr marL="97616" marR="97616" anchor="ctr"/>
                </a:tc>
                <a:tc>
                  <a:txBody>
                    <a:bodyPr/>
                    <a:lstStyle/>
                    <a:p>
                      <a:pPr algn="ctr"/>
                      <a:r>
                        <a:rPr lang="de-DE" sz="2000" dirty="0" smtClean="0">
                          <a:latin typeface="Verdana" pitchFamily="34" charset="0"/>
                        </a:rPr>
                        <a:t>Erfolgsquote</a:t>
                      </a:r>
                      <a:endParaRPr lang="de-DE" sz="2000" dirty="0">
                        <a:latin typeface="Verdana" pitchFamily="34" charset="0"/>
                      </a:endParaRPr>
                    </a:p>
                  </a:txBody>
                  <a:tcPr marL="97616" marR="97616" anchor="ctr"/>
                </a:tc>
              </a:tr>
              <a:tr h="539832">
                <a:tc>
                  <a:txBody>
                    <a:bodyPr/>
                    <a:lstStyle/>
                    <a:p>
                      <a:pPr algn="ctr"/>
                      <a:r>
                        <a:rPr lang="de-DE" sz="2000" dirty="0" smtClean="0">
                          <a:solidFill>
                            <a:srgbClr val="292929"/>
                          </a:solidFill>
                          <a:latin typeface="Verdana" pitchFamily="34" charset="0"/>
                        </a:rPr>
                        <a:t>ITN</a:t>
                      </a:r>
                      <a:endParaRPr lang="de-DE" sz="2000" dirty="0">
                        <a:solidFill>
                          <a:srgbClr val="292929"/>
                        </a:solidFill>
                        <a:latin typeface="Verdana" pitchFamily="34" charset="0"/>
                      </a:endParaRPr>
                    </a:p>
                  </a:txBody>
                  <a:tcPr marL="97616" marR="97616" anchor="ctr"/>
                </a:tc>
                <a:tc>
                  <a:txBody>
                    <a:bodyPr/>
                    <a:lstStyle/>
                    <a:p>
                      <a:pPr marL="0" marR="0" lvl="0" indent="0" algn="ctr"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Verdana" pitchFamily="34" charset="0"/>
                        </a:rPr>
                        <a:t>1.165</a:t>
                      </a:r>
                    </a:p>
                  </a:txBody>
                  <a:tcPr marL="97616" marR="97616" anchor="ctr" horzOverflow="overflow"/>
                </a:tc>
                <a:tc>
                  <a:txBody>
                    <a:bodyPr/>
                    <a:lstStyle/>
                    <a:p>
                      <a:pPr marL="0" marR="0" lvl="0" indent="0" algn="ctr"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Verdana" pitchFamily="34" charset="0"/>
                        </a:rPr>
                        <a:t>11,7%</a:t>
                      </a:r>
                    </a:p>
                  </a:txBody>
                  <a:tcPr marL="97616" marR="97616" anchor="ctr" horzOverflow="overflow"/>
                </a:tc>
              </a:tr>
              <a:tr h="485849">
                <a:tc>
                  <a:txBody>
                    <a:bodyPr/>
                    <a:lstStyle/>
                    <a:p>
                      <a:pPr algn="ctr"/>
                      <a:r>
                        <a:rPr lang="de-DE" sz="2000" dirty="0" smtClean="0">
                          <a:solidFill>
                            <a:srgbClr val="292929"/>
                          </a:solidFill>
                          <a:latin typeface="Verdana" pitchFamily="34" charset="0"/>
                        </a:rPr>
                        <a:t>IAPP</a:t>
                      </a:r>
                      <a:endParaRPr lang="de-DE" sz="2000" dirty="0">
                        <a:solidFill>
                          <a:srgbClr val="292929"/>
                        </a:solidFill>
                        <a:latin typeface="Verdana" pitchFamily="34" charset="0"/>
                      </a:endParaRPr>
                    </a:p>
                  </a:txBody>
                  <a:tcPr marL="97616" marR="97616" anchor="ctr"/>
                </a:tc>
                <a:tc>
                  <a:txBody>
                    <a:bodyPr/>
                    <a:lstStyle/>
                    <a:p>
                      <a:pPr marL="0" marR="0" lvl="0" indent="0" algn="ctr"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Verdana" pitchFamily="34" charset="0"/>
                        </a:rPr>
                        <a:t>306</a:t>
                      </a:r>
                    </a:p>
                  </a:txBody>
                  <a:tcPr marL="97616" marR="97616" anchor="ctr" horzOverflow="overflow"/>
                </a:tc>
                <a:tc>
                  <a:txBody>
                    <a:bodyPr/>
                    <a:lstStyle/>
                    <a:p>
                      <a:pPr marL="0" marR="0" lvl="0" indent="0" algn="ctr"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Verdana" pitchFamily="34" charset="0"/>
                        </a:rPr>
                        <a:t>15,7%</a:t>
                      </a:r>
                    </a:p>
                  </a:txBody>
                  <a:tcPr marL="97616" marR="97616" anchor="ctr" horzOverflow="overflow"/>
                </a:tc>
              </a:tr>
              <a:tr h="485849">
                <a:tc>
                  <a:txBody>
                    <a:bodyPr/>
                    <a:lstStyle/>
                    <a:p>
                      <a:pPr algn="ctr"/>
                      <a:r>
                        <a:rPr lang="de-DE" sz="2000" dirty="0" smtClean="0">
                          <a:solidFill>
                            <a:srgbClr val="292929"/>
                          </a:solidFill>
                          <a:latin typeface="Verdana" pitchFamily="34" charset="0"/>
                        </a:rPr>
                        <a:t>IEF</a:t>
                      </a:r>
                      <a:endParaRPr lang="de-DE" sz="2000" dirty="0">
                        <a:solidFill>
                          <a:srgbClr val="292929"/>
                        </a:solidFill>
                        <a:latin typeface="Verdana" pitchFamily="34" charset="0"/>
                      </a:endParaRPr>
                    </a:p>
                  </a:txBody>
                  <a:tcPr marL="97616" marR="97616" anchor="ctr"/>
                </a:tc>
                <a:tc>
                  <a:txBody>
                    <a:bodyPr/>
                    <a:lstStyle/>
                    <a:p>
                      <a:pPr algn="ctr"/>
                      <a:r>
                        <a:rPr lang="de-DE" sz="2000" dirty="0" smtClean="0">
                          <a:solidFill>
                            <a:srgbClr val="292929"/>
                          </a:solidFill>
                          <a:latin typeface="Verdana" pitchFamily="34" charset="0"/>
                        </a:rPr>
                        <a:t>4.915</a:t>
                      </a:r>
                      <a:endParaRPr lang="de-DE" sz="2000" dirty="0">
                        <a:solidFill>
                          <a:srgbClr val="292929"/>
                        </a:solidFill>
                        <a:latin typeface="Verdana" pitchFamily="34" charset="0"/>
                      </a:endParaRPr>
                    </a:p>
                  </a:txBody>
                  <a:tcPr anchor="ctr"/>
                </a:tc>
                <a:tc>
                  <a:txBody>
                    <a:bodyPr/>
                    <a:lstStyle/>
                    <a:p>
                      <a:pPr algn="ctr"/>
                      <a:r>
                        <a:rPr lang="de-DE" sz="2000" dirty="0" smtClean="0">
                          <a:solidFill>
                            <a:srgbClr val="292929"/>
                          </a:solidFill>
                          <a:latin typeface="Verdana" pitchFamily="34" charset="0"/>
                        </a:rPr>
                        <a:t>12,5 %</a:t>
                      </a:r>
                      <a:endParaRPr lang="de-DE" sz="2000" dirty="0">
                        <a:solidFill>
                          <a:srgbClr val="292929"/>
                        </a:solidFill>
                        <a:latin typeface="Verdana" pitchFamily="34" charset="0"/>
                      </a:endParaRPr>
                    </a:p>
                  </a:txBody>
                  <a:tcPr anchor="ctr"/>
                </a:tc>
              </a:tr>
              <a:tr h="485849">
                <a:tc>
                  <a:txBody>
                    <a:bodyPr/>
                    <a:lstStyle/>
                    <a:p>
                      <a:pPr algn="ctr"/>
                      <a:r>
                        <a:rPr lang="de-DE" sz="2000" dirty="0" smtClean="0">
                          <a:solidFill>
                            <a:srgbClr val="292929"/>
                          </a:solidFill>
                          <a:latin typeface="Verdana" pitchFamily="34" charset="0"/>
                        </a:rPr>
                        <a:t>IOF</a:t>
                      </a:r>
                      <a:endParaRPr lang="de-DE" sz="2000" dirty="0">
                        <a:solidFill>
                          <a:srgbClr val="292929"/>
                        </a:solidFill>
                        <a:latin typeface="Verdana" pitchFamily="34" charset="0"/>
                      </a:endParaRPr>
                    </a:p>
                  </a:txBody>
                  <a:tcPr marL="97616" marR="97616" anchor="ctr"/>
                </a:tc>
                <a:tc>
                  <a:txBody>
                    <a:bodyPr/>
                    <a:lstStyle/>
                    <a:p>
                      <a:pPr algn="ctr"/>
                      <a:r>
                        <a:rPr lang="de-DE" sz="2000" dirty="0" smtClean="0">
                          <a:solidFill>
                            <a:srgbClr val="292929"/>
                          </a:solidFill>
                          <a:latin typeface="Verdana" pitchFamily="34" charset="0"/>
                        </a:rPr>
                        <a:t>1.270</a:t>
                      </a:r>
                      <a:endParaRPr lang="de-DE" sz="2000" dirty="0">
                        <a:solidFill>
                          <a:srgbClr val="292929"/>
                        </a:solidFill>
                        <a:latin typeface="Verdana" pitchFamily="34" charset="0"/>
                      </a:endParaRPr>
                    </a:p>
                  </a:txBody>
                  <a:tcPr anchor="ctr"/>
                </a:tc>
                <a:tc>
                  <a:txBody>
                    <a:bodyPr/>
                    <a:lstStyle/>
                    <a:p>
                      <a:pPr algn="ctr"/>
                      <a:r>
                        <a:rPr lang="de-DE" sz="2000" dirty="0" smtClean="0">
                          <a:solidFill>
                            <a:srgbClr val="292929"/>
                          </a:solidFill>
                          <a:latin typeface="Verdana" pitchFamily="34" charset="0"/>
                        </a:rPr>
                        <a:t>11,9 %</a:t>
                      </a:r>
                      <a:endParaRPr lang="de-DE" sz="2000" dirty="0">
                        <a:solidFill>
                          <a:srgbClr val="292929"/>
                        </a:solidFill>
                        <a:latin typeface="Verdana" pitchFamily="34" charset="0"/>
                      </a:endParaRPr>
                    </a:p>
                  </a:txBody>
                  <a:tcPr anchor="ctr"/>
                </a:tc>
              </a:tr>
              <a:tr h="485849">
                <a:tc>
                  <a:txBody>
                    <a:bodyPr/>
                    <a:lstStyle/>
                    <a:p>
                      <a:pPr algn="ctr"/>
                      <a:r>
                        <a:rPr lang="de-DE" sz="2000" dirty="0" smtClean="0">
                          <a:solidFill>
                            <a:srgbClr val="292929"/>
                          </a:solidFill>
                          <a:latin typeface="Verdana" pitchFamily="34" charset="0"/>
                        </a:rPr>
                        <a:t>IIF</a:t>
                      </a:r>
                      <a:endParaRPr lang="de-DE" sz="2000" dirty="0">
                        <a:solidFill>
                          <a:srgbClr val="292929"/>
                        </a:solidFill>
                        <a:latin typeface="Verdana" pitchFamily="34" charset="0"/>
                      </a:endParaRPr>
                    </a:p>
                  </a:txBody>
                  <a:tcPr marL="97616" marR="97616" anchor="ctr"/>
                </a:tc>
                <a:tc>
                  <a:txBody>
                    <a:bodyPr/>
                    <a:lstStyle/>
                    <a:p>
                      <a:pPr algn="ctr"/>
                      <a:r>
                        <a:rPr lang="de-DE" sz="2000" dirty="0" smtClean="0">
                          <a:solidFill>
                            <a:srgbClr val="292929"/>
                          </a:solidFill>
                          <a:latin typeface="Verdana" pitchFamily="34" charset="0"/>
                        </a:rPr>
                        <a:t>1.936</a:t>
                      </a:r>
                      <a:endParaRPr lang="de-DE" sz="2000" dirty="0">
                        <a:solidFill>
                          <a:srgbClr val="292929"/>
                        </a:solidFill>
                        <a:latin typeface="Verdana" pitchFamily="34" charset="0"/>
                      </a:endParaRPr>
                    </a:p>
                  </a:txBody>
                  <a:tcPr anchor="ctr"/>
                </a:tc>
                <a:tc>
                  <a:txBody>
                    <a:bodyPr/>
                    <a:lstStyle/>
                    <a:p>
                      <a:pPr algn="ctr"/>
                      <a:r>
                        <a:rPr lang="de-DE" sz="2000" dirty="0" smtClean="0">
                          <a:solidFill>
                            <a:srgbClr val="292929"/>
                          </a:solidFill>
                          <a:latin typeface="Verdana" pitchFamily="34" charset="0"/>
                        </a:rPr>
                        <a:t>9,5 %</a:t>
                      </a:r>
                      <a:endParaRPr lang="de-DE" sz="2000" dirty="0">
                        <a:solidFill>
                          <a:srgbClr val="292929"/>
                        </a:solidFill>
                        <a:latin typeface="Verdana" pitchFamily="34" charset="0"/>
                      </a:endParaRPr>
                    </a:p>
                  </a:txBody>
                  <a:tcPr anchor="ctr"/>
                </a:tc>
              </a:tr>
              <a:tr h="575068">
                <a:tc>
                  <a:txBody>
                    <a:bodyPr/>
                    <a:lstStyle/>
                    <a:p>
                      <a:pPr algn="ctr"/>
                      <a:r>
                        <a:rPr lang="de-DE" sz="2000" dirty="0" smtClean="0">
                          <a:solidFill>
                            <a:srgbClr val="292929"/>
                          </a:solidFill>
                          <a:latin typeface="Verdana" pitchFamily="34" charset="0"/>
                        </a:rPr>
                        <a:t>CIG</a:t>
                      </a:r>
                      <a:endParaRPr lang="de-DE" sz="2000" dirty="0">
                        <a:solidFill>
                          <a:srgbClr val="292929"/>
                        </a:solidFill>
                        <a:latin typeface="Verdana" pitchFamily="34" charset="0"/>
                      </a:endParaRPr>
                    </a:p>
                  </a:txBody>
                  <a:tcPr marL="97616" marR="97616" anchor="ctr"/>
                </a:tc>
                <a:tc>
                  <a:txBody>
                    <a:bodyPr/>
                    <a:lstStyle/>
                    <a:p>
                      <a:pPr marL="0" marR="0" lvl="0" indent="0" algn="ctr"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Verdana" pitchFamily="34" charset="0"/>
                        </a:rPr>
                        <a:t>2.142</a:t>
                      </a:r>
                    </a:p>
                  </a:txBody>
                  <a:tcPr marL="97616" marR="97616" anchor="ctr" horzOverflow="overflow"/>
                </a:tc>
                <a:tc>
                  <a:txBody>
                    <a:bodyPr/>
                    <a:lstStyle/>
                    <a:p>
                      <a:pPr marL="0" marR="0" lvl="0" indent="0" algn="ctr"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Verdana" pitchFamily="34" charset="0"/>
                        </a:rPr>
                        <a:t>18,8%</a:t>
                      </a:r>
                    </a:p>
                  </a:txBody>
                  <a:tcPr marL="97616" marR="97616" anchor="ctr" horzOverflow="overflow"/>
                </a:tc>
              </a:tr>
              <a:tr h="575068">
                <a:tc>
                  <a:txBody>
                    <a:bodyPr/>
                    <a:lstStyle/>
                    <a:p>
                      <a:pPr algn="ctr"/>
                      <a:r>
                        <a:rPr lang="de-DE" sz="2000" dirty="0" smtClean="0">
                          <a:solidFill>
                            <a:srgbClr val="292929"/>
                          </a:solidFill>
                          <a:latin typeface="Verdana" pitchFamily="34" charset="0"/>
                        </a:rPr>
                        <a:t>COFUND</a:t>
                      </a:r>
                      <a:endParaRPr lang="de-DE" sz="2000" dirty="0">
                        <a:solidFill>
                          <a:srgbClr val="292929"/>
                        </a:solidFill>
                        <a:latin typeface="Verdana" pitchFamily="34" charset="0"/>
                      </a:endParaRPr>
                    </a:p>
                  </a:txBody>
                  <a:tcPr marL="97616" marR="97616" anchor="ctr"/>
                </a:tc>
                <a:tc>
                  <a:txBody>
                    <a:bodyPr/>
                    <a:lstStyle/>
                    <a:p>
                      <a:pPr marL="0" marR="0" lvl="0" indent="0" algn="ctr"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Verdana" pitchFamily="34" charset="0"/>
                        </a:rPr>
                        <a:t>69</a:t>
                      </a:r>
                    </a:p>
                  </a:txBody>
                  <a:tcPr marL="97616" marR="97616" anchor="ctr" horzOverflow="overflow"/>
                </a:tc>
                <a:tc>
                  <a:txBody>
                    <a:bodyPr/>
                    <a:lstStyle/>
                    <a:p>
                      <a:pPr marL="0" marR="0" lvl="0" indent="0" algn="ctr"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Verdana" pitchFamily="34" charset="0"/>
                        </a:rPr>
                        <a:t>42%</a:t>
                      </a:r>
                    </a:p>
                  </a:txBody>
                  <a:tcPr marL="97616" marR="97616" anchor="ctr" horzOverflow="overflow"/>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Wichtige Links</a:t>
            </a:r>
            <a:endParaRPr lang="de-DE" dirty="0"/>
          </a:p>
        </p:txBody>
      </p:sp>
      <p:sp>
        <p:nvSpPr>
          <p:cNvPr id="3" name="Inhaltsplatzhalter 2"/>
          <p:cNvSpPr>
            <a:spLocks noGrp="1"/>
          </p:cNvSpPr>
          <p:nvPr>
            <p:ph idx="1"/>
          </p:nvPr>
        </p:nvSpPr>
        <p:spPr>
          <a:xfrm>
            <a:off x="457200" y="2022785"/>
            <a:ext cx="8229600" cy="4502560"/>
          </a:xfrm>
        </p:spPr>
        <p:txBody>
          <a:bodyPr>
            <a:normAutofit lnSpcReduction="10000"/>
          </a:bodyPr>
          <a:lstStyle/>
          <a:p>
            <a:pPr>
              <a:spcAft>
                <a:spcPts val="0"/>
              </a:spcAft>
            </a:pPr>
            <a:r>
              <a:rPr lang="de-DE" sz="1800" dirty="0" smtClean="0"/>
              <a:t>KoWi-Webseite:</a:t>
            </a:r>
            <a:r>
              <a:rPr lang="de-DE" sz="1800" b="1" dirty="0" smtClean="0"/>
              <a:t> </a:t>
            </a:r>
            <a:r>
              <a:rPr lang="de-DE" sz="1800" dirty="0" smtClean="0">
                <a:hlinkClick r:id="rId2"/>
              </a:rPr>
              <a:t/>
            </a:r>
            <a:br>
              <a:rPr lang="de-DE" sz="1800" dirty="0" smtClean="0">
                <a:hlinkClick r:id="rId2"/>
              </a:rPr>
            </a:br>
            <a:r>
              <a:rPr lang="de-DE" sz="1800" dirty="0" err="1" smtClean="0">
                <a:hlinkClick r:id="rId2"/>
              </a:rPr>
              <a:t>www.kowi.de/mariecurie</a:t>
            </a:r>
            <a:r>
              <a:rPr lang="de-DE" sz="1800" dirty="0" smtClean="0"/>
              <a:t/>
            </a:r>
            <a:br>
              <a:rPr lang="de-DE" sz="1800" dirty="0" smtClean="0"/>
            </a:br>
            <a:endParaRPr lang="de-DE" sz="1800" dirty="0" smtClean="0"/>
          </a:p>
          <a:p>
            <a:pPr>
              <a:spcAft>
                <a:spcPts val="0"/>
              </a:spcAft>
            </a:pPr>
            <a:r>
              <a:rPr lang="de-DE" sz="1800" dirty="0" smtClean="0"/>
              <a:t>EURAXESS: </a:t>
            </a:r>
            <a:r>
              <a:rPr lang="de-DE" sz="1800" dirty="0" smtClean="0">
                <a:hlinkClick r:id="rId3"/>
              </a:rPr>
              <a:t/>
            </a:r>
            <a:br>
              <a:rPr lang="de-DE" sz="1800" dirty="0" smtClean="0">
                <a:hlinkClick r:id="rId3"/>
              </a:rPr>
            </a:br>
            <a:r>
              <a:rPr lang="de-DE" sz="1800" dirty="0" err="1" smtClean="0">
                <a:hlinkClick r:id="rId3"/>
              </a:rPr>
              <a:t>http://ec.europa.eu/euraxess/index.cfm/rights/index</a:t>
            </a:r>
            <a:r>
              <a:rPr lang="de-DE" sz="1800" dirty="0" smtClean="0"/>
              <a:t/>
            </a:r>
            <a:br>
              <a:rPr lang="de-DE" sz="1800" dirty="0" smtClean="0"/>
            </a:br>
            <a:endParaRPr lang="de-DE" sz="1800" dirty="0" smtClean="0"/>
          </a:p>
          <a:p>
            <a:pPr>
              <a:spcAft>
                <a:spcPts val="0"/>
              </a:spcAft>
            </a:pPr>
            <a:r>
              <a:rPr lang="de-DE" sz="1800" dirty="0" smtClean="0"/>
              <a:t>Europäische Forschercharta: </a:t>
            </a:r>
            <a:r>
              <a:rPr lang="de-DE" sz="1800" dirty="0" smtClean="0">
                <a:hlinkClick r:id="rId4"/>
              </a:rPr>
              <a:t/>
            </a:r>
            <a:br>
              <a:rPr lang="de-DE" sz="1800" dirty="0" smtClean="0">
                <a:hlinkClick r:id="rId4"/>
              </a:rPr>
            </a:br>
            <a:r>
              <a:rPr lang="de-DE" sz="1800" dirty="0" err="1" smtClean="0">
                <a:hlinkClick r:id="rId4"/>
              </a:rPr>
              <a:t>http://ec.europa.eu/euraxess/index.cfm/rights/whatIsAResearcher</a:t>
            </a:r>
            <a:r>
              <a:rPr lang="de-DE" sz="1800" dirty="0" smtClean="0"/>
              <a:t/>
            </a:r>
            <a:br>
              <a:rPr lang="de-DE" sz="1800" dirty="0" smtClean="0"/>
            </a:br>
            <a:endParaRPr lang="de-DE" sz="1800" dirty="0" smtClean="0"/>
          </a:p>
          <a:p>
            <a:pPr>
              <a:spcAft>
                <a:spcPts val="0"/>
              </a:spcAft>
            </a:pPr>
            <a:r>
              <a:rPr lang="de-DE" sz="1800" dirty="0" smtClean="0"/>
              <a:t>Webseite der Kommission: </a:t>
            </a:r>
            <a:r>
              <a:rPr lang="de-DE" sz="1800" dirty="0" smtClean="0">
                <a:hlinkClick r:id="rId5"/>
              </a:rPr>
              <a:t>http://cordis.europa.eu/fp7/mariecurieactions/itn_en.html</a:t>
            </a:r>
            <a:r>
              <a:rPr lang="de-DE" sz="1800" dirty="0" smtClean="0"/>
              <a:t/>
            </a:r>
            <a:br>
              <a:rPr lang="de-DE" sz="1800" dirty="0" smtClean="0"/>
            </a:br>
            <a:endParaRPr lang="de-DE" sz="1800" dirty="0" smtClean="0"/>
          </a:p>
          <a:p>
            <a:pPr>
              <a:spcAft>
                <a:spcPts val="0"/>
              </a:spcAft>
            </a:pPr>
            <a:r>
              <a:rPr lang="de-DE" sz="1800" dirty="0" smtClean="0"/>
              <a:t>Nationale Kontaktstelle Mobilität: </a:t>
            </a:r>
            <a:r>
              <a:rPr lang="de-DE" sz="1800" dirty="0" smtClean="0">
                <a:hlinkClick r:id="rId6"/>
              </a:rPr>
              <a:t/>
            </a:r>
            <a:br>
              <a:rPr lang="de-DE" sz="1800" dirty="0" smtClean="0">
                <a:hlinkClick r:id="rId6"/>
              </a:rPr>
            </a:br>
            <a:r>
              <a:rPr lang="de-DE" sz="1800" dirty="0" smtClean="0">
                <a:hlinkClick r:id="rId6"/>
              </a:rPr>
              <a:t>http://www.humboldt-foundation.de/web/3097.html</a:t>
            </a:r>
            <a:endParaRPr lang="de-DE" sz="1800" dirty="0" smtClean="0"/>
          </a:p>
          <a:p>
            <a:pPr>
              <a:buNone/>
            </a:pPr>
            <a:endParaRPr lang="de-DE" sz="1800" b="1"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2693988"/>
            <a:ext cx="7772400" cy="1470025"/>
          </a:xfrm>
        </p:spPr>
        <p:txBody>
          <a:bodyPr/>
          <a:lstStyle/>
          <a:p>
            <a:r>
              <a:rPr lang="de-DE" dirty="0" err="1" smtClean="0"/>
              <a:t>KoWi</a:t>
            </a:r>
            <a:r>
              <a:rPr lang="de-DE" dirty="0" smtClean="0"/>
              <a:t> Services</a:t>
            </a:r>
            <a:endParaRPr lang="de-D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smtClean="0">
                <a:solidFill>
                  <a:srgbClr val="292929"/>
                </a:solidFill>
              </a:rPr>
              <a:t>KoWi</a:t>
            </a:r>
            <a:r>
              <a:rPr lang="de-DE" dirty="0" smtClean="0">
                <a:solidFill>
                  <a:srgbClr val="292929"/>
                </a:solidFill>
              </a:rPr>
              <a:t>-Services zu </a:t>
            </a:r>
            <a:r>
              <a:rPr lang="de-DE" dirty="0" err="1" smtClean="0">
                <a:solidFill>
                  <a:srgbClr val="292929"/>
                </a:solidFill>
              </a:rPr>
              <a:t>MSCA</a:t>
            </a:r>
            <a:endParaRPr lang="de-DE" dirty="0">
              <a:solidFill>
                <a:srgbClr val="292929"/>
              </a:solidFill>
            </a:endParaRPr>
          </a:p>
        </p:txBody>
      </p:sp>
      <p:sp>
        <p:nvSpPr>
          <p:cNvPr id="6" name="Inhaltsplatzhalter 5"/>
          <p:cNvSpPr>
            <a:spLocks noGrp="1"/>
          </p:cNvSpPr>
          <p:nvPr>
            <p:ph idx="1"/>
          </p:nvPr>
        </p:nvSpPr>
        <p:spPr/>
        <p:txBody>
          <a:bodyPr/>
          <a:lstStyle/>
          <a:p>
            <a:r>
              <a:rPr lang="de-DE" dirty="0" smtClean="0">
                <a:solidFill>
                  <a:srgbClr val="292929"/>
                </a:solidFill>
              </a:rPr>
              <a:t>Individuelle Antragsberatung und </a:t>
            </a:r>
            <a:r>
              <a:rPr lang="de-DE" dirty="0" smtClean="0"/>
              <a:t>-</a:t>
            </a:r>
            <a:r>
              <a:rPr lang="de-DE" dirty="0" smtClean="0">
                <a:solidFill>
                  <a:srgbClr val="292929"/>
                </a:solidFill>
              </a:rPr>
              <a:t>begleitung: </a:t>
            </a:r>
            <a:endParaRPr lang="de-DE" u="sng" dirty="0" smtClean="0">
              <a:solidFill>
                <a:srgbClr val="FF6600"/>
              </a:solidFill>
            </a:endParaRPr>
          </a:p>
          <a:p>
            <a:r>
              <a:rPr lang="de-DE" dirty="0" smtClean="0">
                <a:solidFill>
                  <a:srgbClr val="292929"/>
                </a:solidFill>
              </a:rPr>
              <a:t>Webseite zu den Marie </a:t>
            </a:r>
            <a:r>
              <a:rPr lang="en-GB" dirty="0" err="1" smtClean="0"/>
              <a:t>Skłodowska</a:t>
            </a:r>
            <a:r>
              <a:rPr lang="en-GB" dirty="0" smtClean="0"/>
              <a:t>-Curie-</a:t>
            </a:r>
            <a:r>
              <a:rPr lang="de-DE" dirty="0" smtClean="0">
                <a:solidFill>
                  <a:srgbClr val="292929"/>
                </a:solidFill>
              </a:rPr>
              <a:t>Maßnahmen</a:t>
            </a:r>
          </a:p>
          <a:p>
            <a:r>
              <a:rPr lang="de-DE" dirty="0" smtClean="0">
                <a:solidFill>
                  <a:srgbClr val="292929"/>
                </a:solidFill>
              </a:rPr>
              <a:t>Newsletter („Aktiver Informationsdienst“, </a:t>
            </a:r>
            <a:r>
              <a:rPr lang="de-DE" dirty="0" err="1" smtClean="0">
                <a:solidFill>
                  <a:srgbClr val="292929"/>
                </a:solidFill>
              </a:rPr>
              <a:t>AiD</a:t>
            </a:r>
            <a:r>
              <a:rPr lang="de-DE" dirty="0" smtClean="0">
                <a:solidFill>
                  <a:srgbClr val="292929"/>
                </a:solidFill>
              </a:rPr>
              <a:t>)</a:t>
            </a:r>
          </a:p>
          <a:p>
            <a:r>
              <a:rPr lang="de-DE" dirty="0" err="1" smtClean="0">
                <a:solidFill>
                  <a:srgbClr val="292929"/>
                </a:solidFill>
              </a:rPr>
              <a:t>Informationsveranstaltungen</a:t>
            </a:r>
            <a:r>
              <a:rPr lang="de-DE" dirty="0" smtClean="0">
                <a:solidFill>
                  <a:srgbClr val="292929"/>
                </a:solidFill>
              </a:rPr>
              <a:t> sowie Antragstellerworkshops an deutschen Hochschulen &amp; Forschungseinrichtungen</a:t>
            </a:r>
          </a:p>
          <a:p>
            <a:r>
              <a:rPr lang="de-DE" dirty="0" smtClean="0">
                <a:solidFill>
                  <a:srgbClr val="292929"/>
                </a:solidFill>
              </a:rPr>
              <a:t>Beratung zum Projekt- und Finanzmanagement </a:t>
            </a:r>
            <a:r>
              <a:rPr lang="de-DE" dirty="0" smtClean="0"/>
              <a:t>	</a:t>
            </a:r>
          </a:p>
          <a:p>
            <a:endParaRPr lang="de-DE" dirty="0" smtClean="0"/>
          </a:p>
          <a:p>
            <a:endParaRPr lang="de-D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540000" y="1816790"/>
            <a:ext cx="1282659" cy="307777"/>
          </a:xfrm>
          <a:prstGeom prst="rect">
            <a:avLst/>
          </a:prstGeom>
        </p:spPr>
        <p:txBody>
          <a:bodyPr wrap="none">
            <a:spAutoFit/>
          </a:bodyPr>
          <a:lstStyle/>
          <a:p>
            <a:r>
              <a:rPr lang="de-DE" sz="1400" dirty="0" smtClean="0">
                <a:solidFill>
                  <a:srgbClr val="FF9900"/>
                </a:solidFill>
                <a:latin typeface="Verdana" pitchFamily="34" charset="0"/>
                <a:ea typeface="Verdana" pitchFamily="34" charset="0"/>
                <a:cs typeface="Verdana" pitchFamily="34" charset="0"/>
              </a:rPr>
              <a:t>Teamleitung</a:t>
            </a:r>
            <a:endParaRPr lang="de-DE" sz="1400" dirty="0">
              <a:solidFill>
                <a:srgbClr val="FF9900"/>
              </a:solidFill>
              <a:latin typeface="Verdana" pitchFamily="34" charset="0"/>
              <a:ea typeface="Verdana" pitchFamily="34" charset="0"/>
              <a:cs typeface="Verdana" pitchFamily="34" charset="0"/>
            </a:endParaRPr>
          </a:p>
        </p:txBody>
      </p:sp>
      <p:sp>
        <p:nvSpPr>
          <p:cNvPr id="46" name="Textfeld 45"/>
          <p:cNvSpPr txBox="1"/>
          <p:nvPr/>
        </p:nvSpPr>
        <p:spPr>
          <a:xfrm>
            <a:off x="540000" y="3049215"/>
            <a:ext cx="2447824" cy="307777"/>
          </a:xfrm>
          <a:prstGeom prst="rect">
            <a:avLst/>
          </a:prstGeom>
          <a:noFill/>
        </p:spPr>
        <p:txBody>
          <a:bodyPr wrap="square" rtlCol="0">
            <a:spAutoFit/>
          </a:bodyPr>
          <a:lstStyle/>
          <a:p>
            <a:r>
              <a:rPr lang="de-DE" sz="1400" dirty="0" smtClean="0">
                <a:solidFill>
                  <a:srgbClr val="FF9900"/>
                </a:solidFill>
                <a:latin typeface="Verdana" pitchFamily="34" charset="0"/>
                <a:ea typeface="Verdana" pitchFamily="34" charset="0"/>
                <a:cs typeface="Verdana" pitchFamily="34" charset="0"/>
              </a:rPr>
              <a:t>Das </a:t>
            </a:r>
            <a:r>
              <a:rPr lang="de-DE" sz="1400" dirty="0" err="1" smtClean="0">
                <a:solidFill>
                  <a:srgbClr val="FF9900"/>
                </a:solidFill>
                <a:latin typeface="Verdana" pitchFamily="34" charset="0"/>
                <a:ea typeface="Verdana" pitchFamily="34" charset="0"/>
                <a:cs typeface="Verdana" pitchFamily="34" charset="0"/>
              </a:rPr>
              <a:t>KoWi</a:t>
            </a:r>
            <a:r>
              <a:rPr lang="de-DE" sz="1400" dirty="0" smtClean="0">
                <a:solidFill>
                  <a:srgbClr val="FF9900"/>
                </a:solidFill>
                <a:latin typeface="Verdana" pitchFamily="34" charset="0"/>
                <a:ea typeface="Verdana" pitchFamily="34" charset="0"/>
                <a:cs typeface="Verdana" pitchFamily="34" charset="0"/>
              </a:rPr>
              <a:t>-MSCA-Team</a:t>
            </a:r>
            <a:endParaRPr lang="de-DE" sz="1400" dirty="0">
              <a:solidFill>
                <a:srgbClr val="FF9900"/>
              </a:solidFill>
              <a:latin typeface="Verdana" pitchFamily="34" charset="0"/>
              <a:ea typeface="Verdana" pitchFamily="34" charset="0"/>
              <a:cs typeface="Verdana" pitchFamily="34" charset="0"/>
            </a:endParaRPr>
          </a:p>
        </p:txBody>
      </p:sp>
      <p:grpSp>
        <p:nvGrpSpPr>
          <p:cNvPr id="2" name="Gruppieren 58"/>
          <p:cNvGrpSpPr/>
          <p:nvPr/>
        </p:nvGrpSpPr>
        <p:grpSpPr>
          <a:xfrm>
            <a:off x="3071802" y="4429132"/>
            <a:ext cx="1777393" cy="584775"/>
            <a:chOff x="500034" y="3920308"/>
            <a:chExt cx="1777393" cy="584775"/>
          </a:xfrm>
        </p:grpSpPr>
        <p:pic>
          <p:nvPicPr>
            <p:cNvPr id="60" name="Picture 24" descr="http://www.kowi.de/Portaldata/2/Resources/fotos/ma/vl.png"/>
            <p:cNvPicPr preferRelativeResize="0">
              <a:picLocks noChangeArrowheads="1"/>
            </p:cNvPicPr>
            <p:nvPr/>
          </p:nvPicPr>
          <p:blipFill>
            <a:blip r:embed="rId3" cstate="print"/>
            <a:srcRect/>
            <a:stretch>
              <a:fillRect/>
            </a:stretch>
          </p:blipFill>
          <p:spPr bwMode="auto">
            <a:xfrm>
              <a:off x="500034" y="3992308"/>
              <a:ext cx="712800" cy="507600"/>
            </a:xfrm>
            <a:prstGeom prst="rect">
              <a:avLst/>
            </a:prstGeom>
            <a:noFill/>
          </p:spPr>
        </p:pic>
        <p:sp>
          <p:nvSpPr>
            <p:cNvPr id="61" name="Textfeld 60"/>
            <p:cNvSpPr txBox="1"/>
            <p:nvPr/>
          </p:nvSpPr>
          <p:spPr>
            <a:xfrm>
              <a:off x="1212712" y="3920308"/>
              <a:ext cx="1064715" cy="584775"/>
            </a:xfrm>
            <a:prstGeom prst="rect">
              <a:avLst/>
            </a:prstGeom>
            <a:noFill/>
          </p:spPr>
          <p:txBody>
            <a:bodyPr wrap="none" rtlCol="0">
              <a:spAutoFit/>
            </a:bodyPr>
            <a:lstStyle/>
            <a:p>
              <a:r>
                <a:rPr lang="de-DE" sz="800" b="1" dirty="0" smtClean="0">
                  <a:solidFill>
                    <a:prstClr val="black"/>
                  </a:solidFill>
                  <a:latin typeface="Verdana" pitchFamily="34" charset="0"/>
                  <a:ea typeface="Verdana" pitchFamily="34" charset="0"/>
                  <a:cs typeface="Verdana" pitchFamily="34" charset="0"/>
                </a:rPr>
                <a:t>Victoria Llobet</a:t>
              </a:r>
            </a:p>
            <a:p>
              <a:r>
                <a:rPr lang="de-DE" sz="800" dirty="0" smtClean="0">
                  <a:latin typeface="Verdana" pitchFamily="34" charset="0"/>
                  <a:ea typeface="Verdana" pitchFamily="34" charset="0"/>
                  <a:cs typeface="Verdana" pitchFamily="34" charset="0"/>
                </a:rPr>
                <a:t>ITN</a:t>
              </a:r>
            </a:p>
            <a:p>
              <a:r>
                <a:rPr lang="de-DE" sz="800" dirty="0" smtClean="0">
                  <a:latin typeface="Verdana" pitchFamily="34" charset="0"/>
                  <a:ea typeface="Verdana" pitchFamily="34" charset="0"/>
                  <a:cs typeface="Verdana" pitchFamily="34" charset="0"/>
                </a:rPr>
                <a:t>+32-2-54802-20</a:t>
              </a:r>
              <a:br>
                <a:rPr lang="de-DE" sz="800" dirty="0" smtClean="0">
                  <a:latin typeface="Verdana" pitchFamily="34" charset="0"/>
                  <a:ea typeface="Verdana" pitchFamily="34" charset="0"/>
                  <a:cs typeface="Verdana" pitchFamily="34" charset="0"/>
                </a:rPr>
              </a:br>
              <a:r>
                <a:rPr lang="de-DE" sz="800" dirty="0" smtClean="0">
                  <a:latin typeface="Verdana" pitchFamily="34" charset="0"/>
                  <a:ea typeface="Verdana" pitchFamily="34" charset="0"/>
                  <a:cs typeface="Verdana" pitchFamily="34" charset="0"/>
                </a:rPr>
                <a:t>vl@kowi.de</a:t>
              </a:r>
              <a:endParaRPr lang="de-DE" sz="800" dirty="0" smtClean="0">
                <a:solidFill>
                  <a:prstClr val="black"/>
                </a:solidFill>
                <a:latin typeface="Verdana" pitchFamily="34" charset="0"/>
                <a:ea typeface="Verdana" pitchFamily="34" charset="0"/>
                <a:cs typeface="Verdana" pitchFamily="34" charset="0"/>
              </a:endParaRPr>
            </a:p>
          </p:txBody>
        </p:sp>
      </p:grpSp>
      <p:grpSp>
        <p:nvGrpSpPr>
          <p:cNvPr id="3" name="Gruppieren 49"/>
          <p:cNvGrpSpPr/>
          <p:nvPr/>
        </p:nvGrpSpPr>
        <p:grpSpPr>
          <a:xfrm>
            <a:off x="683568" y="5072074"/>
            <a:ext cx="2226331" cy="707886"/>
            <a:chOff x="642911" y="3358800"/>
            <a:chExt cx="2226331" cy="707886"/>
          </a:xfrm>
        </p:grpSpPr>
        <p:pic>
          <p:nvPicPr>
            <p:cNvPr id="48" name="Picture 28" descr="http://www.kowi.de/Portaldata/2/Resources/fotos/ma/ab.png"/>
            <p:cNvPicPr preferRelativeResize="0">
              <a:picLocks noChangeArrowheads="1"/>
            </p:cNvPicPr>
            <p:nvPr/>
          </p:nvPicPr>
          <p:blipFill>
            <a:blip r:embed="rId4" cstate="print"/>
            <a:srcRect/>
            <a:stretch>
              <a:fillRect/>
            </a:stretch>
          </p:blipFill>
          <p:spPr bwMode="auto">
            <a:xfrm>
              <a:off x="642911" y="3430724"/>
              <a:ext cx="713347" cy="507600"/>
            </a:xfrm>
            <a:prstGeom prst="rect">
              <a:avLst/>
            </a:prstGeom>
            <a:noFill/>
          </p:spPr>
        </p:pic>
        <p:sp>
          <p:nvSpPr>
            <p:cNvPr id="49" name="Textfeld 48"/>
            <p:cNvSpPr txBox="1"/>
            <p:nvPr/>
          </p:nvSpPr>
          <p:spPr>
            <a:xfrm>
              <a:off x="1357290" y="3358800"/>
              <a:ext cx="1511952" cy="707886"/>
            </a:xfrm>
            <a:prstGeom prst="rect">
              <a:avLst/>
            </a:prstGeom>
            <a:noFill/>
          </p:spPr>
          <p:txBody>
            <a:bodyPr wrap="none" rtlCol="0">
              <a:spAutoFit/>
            </a:bodyPr>
            <a:lstStyle/>
            <a:p>
              <a:r>
                <a:rPr lang="de-DE" sz="800" b="1" dirty="0" smtClean="0">
                  <a:solidFill>
                    <a:prstClr val="black"/>
                  </a:solidFill>
                  <a:latin typeface="Verdana" pitchFamily="34" charset="0"/>
                  <a:ea typeface="Verdana" pitchFamily="34" charset="0"/>
                  <a:cs typeface="Verdana" pitchFamily="34" charset="0"/>
                </a:rPr>
                <a:t>Anita Bindhammer</a:t>
              </a:r>
            </a:p>
            <a:p>
              <a:r>
                <a:rPr lang="de-DE" sz="800" dirty="0" smtClean="0">
                  <a:latin typeface="Verdana" pitchFamily="34" charset="0"/>
                  <a:ea typeface="Verdana" pitchFamily="34" charset="0"/>
                  <a:cs typeface="Verdana" pitchFamily="34" charset="0"/>
                </a:rPr>
                <a:t>RISE, Researchers‘ </a:t>
              </a:r>
              <a:r>
                <a:rPr lang="de-DE" sz="800" dirty="0" err="1" smtClean="0">
                  <a:latin typeface="Verdana" pitchFamily="34" charset="0"/>
                  <a:ea typeface="Verdana" pitchFamily="34" charset="0"/>
                  <a:cs typeface="Verdana" pitchFamily="34" charset="0"/>
                </a:rPr>
                <a:t>Night</a:t>
              </a:r>
              <a:r>
                <a:rPr lang="de-DE" sz="800" dirty="0" smtClean="0">
                  <a:latin typeface="Verdana" pitchFamily="34" charset="0"/>
                  <a:ea typeface="Verdana" pitchFamily="34" charset="0"/>
                  <a:cs typeface="Verdana" pitchFamily="34" charset="0"/>
                </a:rPr>
                <a:t>,</a:t>
              </a:r>
            </a:p>
            <a:p>
              <a:r>
                <a:rPr lang="de-DE" sz="800" dirty="0" smtClean="0">
                  <a:latin typeface="Verdana" pitchFamily="34" charset="0"/>
                  <a:ea typeface="Verdana" pitchFamily="34" charset="0"/>
                  <a:cs typeface="Verdana" pitchFamily="34" charset="0"/>
                </a:rPr>
                <a:t>Projektmanagement</a:t>
              </a:r>
            </a:p>
            <a:p>
              <a:r>
                <a:rPr lang="de-DE" sz="800" dirty="0" smtClean="0">
                  <a:latin typeface="Verdana" pitchFamily="34" charset="0"/>
                  <a:ea typeface="Verdana" pitchFamily="34" charset="0"/>
                  <a:cs typeface="Verdana" pitchFamily="34" charset="0"/>
                </a:rPr>
                <a:t>+49-228-95997-21 </a:t>
              </a:r>
              <a:br>
                <a:rPr lang="de-DE" sz="800" dirty="0" smtClean="0">
                  <a:latin typeface="Verdana" pitchFamily="34" charset="0"/>
                  <a:ea typeface="Verdana" pitchFamily="34" charset="0"/>
                  <a:cs typeface="Verdana" pitchFamily="34" charset="0"/>
                </a:rPr>
              </a:br>
              <a:r>
                <a:rPr lang="de-DE" sz="800" dirty="0" smtClean="0">
                  <a:latin typeface="Verdana" pitchFamily="34" charset="0"/>
                  <a:ea typeface="Verdana" pitchFamily="34" charset="0"/>
                  <a:cs typeface="Verdana" pitchFamily="34" charset="0"/>
                </a:rPr>
                <a:t>ab@kowi.de </a:t>
              </a:r>
              <a:endParaRPr lang="de-DE" sz="800" dirty="0">
                <a:solidFill>
                  <a:prstClr val="black"/>
                </a:solidFill>
                <a:latin typeface="Verdana" pitchFamily="34" charset="0"/>
                <a:ea typeface="Verdana" pitchFamily="34" charset="0"/>
                <a:cs typeface="Verdana" pitchFamily="34" charset="0"/>
              </a:endParaRPr>
            </a:p>
          </p:txBody>
        </p:sp>
      </p:grpSp>
      <p:grpSp>
        <p:nvGrpSpPr>
          <p:cNvPr id="4" name="Gruppieren 42"/>
          <p:cNvGrpSpPr/>
          <p:nvPr/>
        </p:nvGrpSpPr>
        <p:grpSpPr>
          <a:xfrm>
            <a:off x="3071802" y="3656058"/>
            <a:ext cx="1907959" cy="584775"/>
            <a:chOff x="571480" y="6506916"/>
            <a:chExt cx="1907959" cy="584775"/>
          </a:xfrm>
        </p:grpSpPr>
        <p:pic>
          <p:nvPicPr>
            <p:cNvPr id="20" name="Picture 10" descr="http://www.kowi.de/Portaldata/2/Resources/fotos/ma/uk.png"/>
            <p:cNvPicPr preferRelativeResize="0">
              <a:picLocks noChangeArrowheads="1"/>
            </p:cNvPicPr>
            <p:nvPr/>
          </p:nvPicPr>
          <p:blipFill>
            <a:blip r:embed="rId5" cstate="print"/>
            <a:srcRect/>
            <a:stretch>
              <a:fillRect/>
            </a:stretch>
          </p:blipFill>
          <p:spPr bwMode="auto">
            <a:xfrm>
              <a:off x="571480" y="6578916"/>
              <a:ext cx="712800" cy="507600"/>
            </a:xfrm>
            <a:prstGeom prst="rect">
              <a:avLst/>
            </a:prstGeom>
            <a:noFill/>
          </p:spPr>
        </p:pic>
        <p:sp>
          <p:nvSpPr>
            <p:cNvPr id="22" name="Textfeld 21"/>
            <p:cNvSpPr txBox="1"/>
            <p:nvPr/>
          </p:nvSpPr>
          <p:spPr>
            <a:xfrm>
              <a:off x="1283278" y="6506916"/>
              <a:ext cx="1196161" cy="584775"/>
            </a:xfrm>
            <a:prstGeom prst="rect">
              <a:avLst/>
            </a:prstGeom>
            <a:noFill/>
          </p:spPr>
          <p:txBody>
            <a:bodyPr wrap="none" rtlCol="0">
              <a:spAutoFit/>
            </a:bodyPr>
            <a:lstStyle/>
            <a:p>
              <a:r>
                <a:rPr lang="de-DE" sz="800" b="1" dirty="0" smtClean="0">
                  <a:solidFill>
                    <a:prstClr val="black"/>
                  </a:solidFill>
                  <a:latin typeface="Verdana" pitchFamily="34" charset="0"/>
                  <a:ea typeface="Verdana" pitchFamily="34" charset="0"/>
                  <a:cs typeface="Verdana" pitchFamily="34" charset="0"/>
                </a:rPr>
                <a:t>Ulrike Kreger</a:t>
              </a:r>
            </a:p>
            <a:p>
              <a:r>
                <a:rPr lang="de-DE" sz="800" dirty="0" smtClean="0">
                  <a:latin typeface="Verdana" pitchFamily="34" charset="0"/>
                  <a:ea typeface="Verdana" pitchFamily="34" charset="0"/>
                  <a:cs typeface="Verdana" pitchFamily="34" charset="0"/>
                </a:rPr>
                <a:t>IF, ITN</a:t>
              </a:r>
            </a:p>
            <a:p>
              <a:r>
                <a:rPr lang="de-DE" sz="800" dirty="0" smtClean="0">
                  <a:latin typeface="Verdana" pitchFamily="34" charset="0"/>
                  <a:ea typeface="Verdana" pitchFamily="34" charset="0"/>
                  <a:cs typeface="Verdana" pitchFamily="34" charset="0"/>
                </a:rPr>
                <a:t>+49-228-95997-13</a:t>
              </a:r>
              <a:br>
                <a:rPr lang="de-DE" sz="800" dirty="0" smtClean="0">
                  <a:latin typeface="Verdana" pitchFamily="34" charset="0"/>
                  <a:ea typeface="Verdana" pitchFamily="34" charset="0"/>
                  <a:cs typeface="Verdana" pitchFamily="34" charset="0"/>
                </a:rPr>
              </a:br>
              <a:r>
                <a:rPr lang="de-DE" sz="800" dirty="0" smtClean="0">
                  <a:latin typeface="Verdana" pitchFamily="34" charset="0"/>
                  <a:ea typeface="Verdana" pitchFamily="34" charset="0"/>
                  <a:cs typeface="Verdana" pitchFamily="34" charset="0"/>
                </a:rPr>
                <a:t>uk@kowi.de</a:t>
              </a:r>
              <a:endParaRPr lang="de-DE" sz="800" dirty="0" smtClean="0">
                <a:solidFill>
                  <a:prstClr val="black"/>
                </a:solidFill>
                <a:latin typeface="Verdana" pitchFamily="34" charset="0"/>
                <a:ea typeface="Verdana" pitchFamily="34" charset="0"/>
                <a:cs typeface="Verdana" pitchFamily="34" charset="0"/>
              </a:endParaRPr>
            </a:p>
          </p:txBody>
        </p:sp>
      </p:grpSp>
      <p:grpSp>
        <p:nvGrpSpPr>
          <p:cNvPr id="5" name="Gruppieren 41"/>
          <p:cNvGrpSpPr/>
          <p:nvPr/>
        </p:nvGrpSpPr>
        <p:grpSpPr>
          <a:xfrm>
            <a:off x="5220072" y="3664769"/>
            <a:ext cx="1908961" cy="584775"/>
            <a:chOff x="558932" y="5712432"/>
            <a:chExt cx="1908961" cy="584775"/>
          </a:xfrm>
        </p:grpSpPr>
        <p:pic>
          <p:nvPicPr>
            <p:cNvPr id="21" name="Picture 8" descr="http://www.kowi.de/Portaldata/2/Resources/fotos/ma/vk.png"/>
            <p:cNvPicPr preferRelativeResize="0">
              <a:picLocks noChangeArrowheads="1"/>
            </p:cNvPicPr>
            <p:nvPr/>
          </p:nvPicPr>
          <p:blipFill>
            <a:blip r:embed="rId6" cstate="print"/>
            <a:srcRect/>
            <a:stretch>
              <a:fillRect/>
            </a:stretch>
          </p:blipFill>
          <p:spPr bwMode="auto">
            <a:xfrm>
              <a:off x="558932" y="5784432"/>
              <a:ext cx="712800" cy="507600"/>
            </a:xfrm>
            <a:prstGeom prst="rect">
              <a:avLst/>
            </a:prstGeom>
            <a:noFill/>
          </p:spPr>
        </p:pic>
        <p:sp>
          <p:nvSpPr>
            <p:cNvPr id="23" name="Textfeld 22"/>
            <p:cNvSpPr txBox="1"/>
            <p:nvPr/>
          </p:nvSpPr>
          <p:spPr>
            <a:xfrm>
              <a:off x="1271732" y="5712432"/>
              <a:ext cx="1196161" cy="584775"/>
            </a:xfrm>
            <a:prstGeom prst="rect">
              <a:avLst/>
            </a:prstGeom>
            <a:noFill/>
          </p:spPr>
          <p:txBody>
            <a:bodyPr wrap="none" rtlCol="0">
              <a:spAutoFit/>
            </a:bodyPr>
            <a:lstStyle/>
            <a:p>
              <a:r>
                <a:rPr lang="de-DE" sz="800" b="1" dirty="0" smtClean="0">
                  <a:solidFill>
                    <a:prstClr val="black"/>
                  </a:solidFill>
                  <a:latin typeface="Verdana" pitchFamily="34" charset="0"/>
                  <a:ea typeface="Verdana" pitchFamily="34" charset="0"/>
                  <a:cs typeface="Verdana" pitchFamily="34" charset="0"/>
                </a:rPr>
                <a:t>Vera Küpper</a:t>
              </a:r>
            </a:p>
            <a:p>
              <a:r>
                <a:rPr lang="de-DE" sz="800" dirty="0" smtClean="0">
                  <a:latin typeface="Verdana" pitchFamily="34" charset="0"/>
                  <a:ea typeface="Verdana" pitchFamily="34" charset="0"/>
                  <a:cs typeface="Verdana" pitchFamily="34" charset="0"/>
                </a:rPr>
                <a:t>IF, RISE</a:t>
              </a:r>
            </a:p>
            <a:p>
              <a:r>
                <a:rPr lang="de-DE" sz="800" dirty="0" smtClean="0">
                  <a:latin typeface="Verdana" pitchFamily="34" charset="0"/>
                  <a:ea typeface="Verdana" pitchFamily="34" charset="0"/>
                  <a:cs typeface="Verdana" pitchFamily="34" charset="0"/>
                </a:rPr>
                <a:t>+49-228-95997-14</a:t>
              </a:r>
              <a:br>
                <a:rPr lang="de-DE" sz="800" dirty="0" smtClean="0">
                  <a:latin typeface="Verdana" pitchFamily="34" charset="0"/>
                  <a:ea typeface="Verdana" pitchFamily="34" charset="0"/>
                  <a:cs typeface="Verdana" pitchFamily="34" charset="0"/>
                </a:rPr>
              </a:br>
              <a:r>
                <a:rPr lang="de-DE" sz="800" dirty="0" smtClean="0">
                  <a:latin typeface="Verdana" pitchFamily="34" charset="0"/>
                  <a:ea typeface="Verdana" pitchFamily="34" charset="0"/>
                  <a:cs typeface="Verdana" pitchFamily="34" charset="0"/>
                </a:rPr>
                <a:t>vk@kowi.de</a:t>
              </a:r>
              <a:endParaRPr lang="de-DE" sz="800" dirty="0" smtClean="0">
                <a:solidFill>
                  <a:prstClr val="black"/>
                </a:solidFill>
                <a:latin typeface="Verdana" pitchFamily="34" charset="0"/>
                <a:ea typeface="Verdana" pitchFamily="34" charset="0"/>
                <a:cs typeface="Verdana" pitchFamily="34" charset="0"/>
              </a:endParaRPr>
            </a:p>
          </p:txBody>
        </p:sp>
      </p:grpSp>
      <p:grpSp>
        <p:nvGrpSpPr>
          <p:cNvPr id="7" name="Gruppieren 43"/>
          <p:cNvGrpSpPr/>
          <p:nvPr/>
        </p:nvGrpSpPr>
        <p:grpSpPr>
          <a:xfrm>
            <a:off x="673044" y="4384849"/>
            <a:ext cx="1908839" cy="584775"/>
            <a:chOff x="571480" y="7286644"/>
            <a:chExt cx="1908839" cy="584775"/>
          </a:xfrm>
        </p:grpSpPr>
        <p:pic>
          <p:nvPicPr>
            <p:cNvPr id="24" name="Picture 12" descr="http://www.kowi.de/Portaldata/2/Resources/fotos/ma/sr.png"/>
            <p:cNvPicPr preferRelativeResize="0">
              <a:picLocks noChangeArrowheads="1"/>
            </p:cNvPicPr>
            <p:nvPr/>
          </p:nvPicPr>
          <p:blipFill>
            <a:blip r:embed="rId7" cstate="print"/>
            <a:srcRect/>
            <a:stretch>
              <a:fillRect/>
            </a:stretch>
          </p:blipFill>
          <p:spPr bwMode="auto">
            <a:xfrm>
              <a:off x="571480" y="7358083"/>
              <a:ext cx="712800" cy="507600"/>
            </a:xfrm>
            <a:prstGeom prst="rect">
              <a:avLst/>
            </a:prstGeom>
            <a:noFill/>
          </p:spPr>
        </p:pic>
        <p:sp>
          <p:nvSpPr>
            <p:cNvPr id="25" name="Textfeld 24"/>
            <p:cNvSpPr txBox="1"/>
            <p:nvPr/>
          </p:nvSpPr>
          <p:spPr>
            <a:xfrm>
              <a:off x="1284158" y="7286644"/>
              <a:ext cx="1196161" cy="584775"/>
            </a:xfrm>
            <a:prstGeom prst="rect">
              <a:avLst/>
            </a:prstGeom>
            <a:noFill/>
          </p:spPr>
          <p:txBody>
            <a:bodyPr wrap="none" rtlCol="0">
              <a:spAutoFit/>
            </a:bodyPr>
            <a:lstStyle/>
            <a:p>
              <a:r>
                <a:rPr lang="de-DE" sz="800" b="1" dirty="0" smtClean="0">
                  <a:solidFill>
                    <a:prstClr val="black"/>
                  </a:solidFill>
                  <a:latin typeface="Verdana" pitchFamily="34" charset="0"/>
                  <a:ea typeface="Verdana" pitchFamily="34" charset="0"/>
                  <a:cs typeface="Verdana" pitchFamily="34" charset="0"/>
                </a:rPr>
                <a:t>Sarah Raphael</a:t>
              </a:r>
            </a:p>
            <a:p>
              <a:r>
                <a:rPr lang="de-DE" sz="800" dirty="0" smtClean="0">
                  <a:latin typeface="Verdana" pitchFamily="34" charset="0"/>
                  <a:ea typeface="Verdana" pitchFamily="34" charset="0"/>
                  <a:cs typeface="Verdana" pitchFamily="34" charset="0"/>
                </a:rPr>
                <a:t>IF, COFUND</a:t>
              </a:r>
            </a:p>
            <a:p>
              <a:r>
                <a:rPr lang="de-DE" sz="800" dirty="0" smtClean="0">
                  <a:latin typeface="Verdana" pitchFamily="34" charset="0"/>
                  <a:ea typeface="Verdana" pitchFamily="34" charset="0"/>
                  <a:cs typeface="Verdana" pitchFamily="34" charset="0"/>
                </a:rPr>
                <a:t>+49-228-95997-15</a:t>
              </a:r>
              <a:br>
                <a:rPr lang="de-DE" sz="800" dirty="0" smtClean="0">
                  <a:latin typeface="Verdana" pitchFamily="34" charset="0"/>
                  <a:ea typeface="Verdana" pitchFamily="34" charset="0"/>
                  <a:cs typeface="Verdana" pitchFamily="34" charset="0"/>
                </a:rPr>
              </a:br>
              <a:r>
                <a:rPr lang="de-DE" sz="800" dirty="0" smtClean="0">
                  <a:latin typeface="Verdana" pitchFamily="34" charset="0"/>
                  <a:ea typeface="Verdana" pitchFamily="34" charset="0"/>
                  <a:cs typeface="Verdana" pitchFamily="34" charset="0"/>
                </a:rPr>
                <a:t>sr@kowi.de</a:t>
              </a:r>
              <a:endParaRPr lang="de-DE" sz="800" dirty="0" smtClean="0">
                <a:solidFill>
                  <a:prstClr val="black"/>
                </a:solidFill>
                <a:latin typeface="Verdana" pitchFamily="34" charset="0"/>
                <a:ea typeface="Verdana" pitchFamily="34" charset="0"/>
                <a:cs typeface="Verdana" pitchFamily="34" charset="0"/>
              </a:endParaRPr>
            </a:p>
          </p:txBody>
        </p:sp>
      </p:grpSp>
      <p:sp>
        <p:nvSpPr>
          <p:cNvPr id="40" name="Textfeld 39"/>
          <p:cNvSpPr txBox="1"/>
          <p:nvPr/>
        </p:nvSpPr>
        <p:spPr>
          <a:xfrm>
            <a:off x="1357290" y="3656058"/>
            <a:ext cx="1415772" cy="584775"/>
          </a:xfrm>
          <a:prstGeom prst="rect">
            <a:avLst/>
          </a:prstGeom>
          <a:noFill/>
        </p:spPr>
        <p:txBody>
          <a:bodyPr wrap="none" rtlCol="0">
            <a:spAutoFit/>
          </a:bodyPr>
          <a:lstStyle/>
          <a:p>
            <a:r>
              <a:rPr lang="de-DE" sz="800" b="1" dirty="0" smtClean="0">
                <a:solidFill>
                  <a:prstClr val="black"/>
                </a:solidFill>
                <a:latin typeface="Verdana" pitchFamily="34" charset="0"/>
                <a:ea typeface="Verdana" pitchFamily="34" charset="0"/>
                <a:cs typeface="Verdana" pitchFamily="34" charset="0"/>
              </a:rPr>
              <a:t>Dr. Kristina Gebhardt</a:t>
            </a:r>
          </a:p>
          <a:p>
            <a:r>
              <a:rPr lang="de-DE" sz="800" dirty="0" smtClean="0">
                <a:latin typeface="Verdana" pitchFamily="34" charset="0"/>
                <a:ea typeface="Verdana" pitchFamily="34" charset="0"/>
                <a:cs typeface="Verdana" pitchFamily="34" charset="0"/>
              </a:rPr>
              <a:t>IF, ITN</a:t>
            </a:r>
          </a:p>
          <a:p>
            <a:r>
              <a:rPr lang="de-DE" sz="800" dirty="0" smtClean="0">
                <a:latin typeface="Verdana" pitchFamily="34" charset="0"/>
                <a:ea typeface="Verdana" pitchFamily="34" charset="0"/>
                <a:cs typeface="Verdana" pitchFamily="34" charset="0"/>
              </a:rPr>
              <a:t>+49-228-95997-16</a:t>
            </a:r>
            <a:br>
              <a:rPr lang="de-DE" sz="800" dirty="0" smtClean="0">
                <a:latin typeface="Verdana" pitchFamily="34" charset="0"/>
                <a:ea typeface="Verdana" pitchFamily="34" charset="0"/>
                <a:cs typeface="Verdana" pitchFamily="34" charset="0"/>
              </a:rPr>
            </a:br>
            <a:r>
              <a:rPr lang="de-DE" sz="800" dirty="0" smtClean="0">
                <a:latin typeface="Verdana" pitchFamily="34" charset="0"/>
                <a:ea typeface="Verdana" pitchFamily="34" charset="0"/>
                <a:cs typeface="Verdana" pitchFamily="34" charset="0"/>
              </a:rPr>
              <a:t>kg@kowi.de</a:t>
            </a:r>
            <a:endParaRPr lang="de-DE" sz="800" dirty="0" smtClean="0">
              <a:solidFill>
                <a:prstClr val="black"/>
              </a:solidFill>
              <a:latin typeface="Verdana" pitchFamily="34" charset="0"/>
              <a:ea typeface="Verdana" pitchFamily="34" charset="0"/>
              <a:cs typeface="Verdana" pitchFamily="34" charset="0"/>
            </a:endParaRPr>
          </a:p>
        </p:txBody>
      </p:sp>
      <p:sp>
        <p:nvSpPr>
          <p:cNvPr id="47" name="Titel 52"/>
          <p:cNvSpPr txBox="1">
            <a:spLocks/>
          </p:cNvSpPr>
          <p:nvPr/>
        </p:nvSpPr>
        <p:spPr>
          <a:xfrm>
            <a:off x="357158" y="986400"/>
            <a:ext cx="8501122" cy="900000"/>
          </a:xfrm>
          <a:prstGeom prst="rect">
            <a:avLst/>
          </a:prstGeom>
        </p:spPr>
        <p:txBody>
          <a:bodyPr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de-DE" sz="2500" b="0" i="0" u="none" strike="noStrike" kern="1200" cap="none" spc="0" normalizeH="0" baseline="0" noProof="0" dirty="0">
              <a:ln>
                <a:noFill/>
              </a:ln>
              <a:solidFill>
                <a:srgbClr val="292929"/>
              </a:solidFill>
              <a:effectLst/>
              <a:uLnTx/>
              <a:uFillTx/>
              <a:latin typeface="Verdana" pitchFamily="34" charset="0"/>
              <a:ea typeface="+mj-ea"/>
              <a:cs typeface="+mj-cs"/>
            </a:endParaRPr>
          </a:p>
        </p:txBody>
      </p:sp>
      <p:sp>
        <p:nvSpPr>
          <p:cNvPr id="53" name="Titel 52"/>
          <p:cNvSpPr>
            <a:spLocks noGrp="1"/>
          </p:cNvSpPr>
          <p:nvPr>
            <p:ph type="title"/>
          </p:nvPr>
        </p:nvSpPr>
        <p:spPr>
          <a:xfrm>
            <a:off x="558000" y="1000108"/>
            <a:ext cx="8229600" cy="900000"/>
          </a:xfrm>
        </p:spPr>
        <p:txBody>
          <a:bodyPr anchor="ctr">
            <a:normAutofit/>
          </a:bodyPr>
          <a:lstStyle/>
          <a:p>
            <a:r>
              <a:rPr lang="de-DE" dirty="0" smtClean="0">
                <a:ea typeface="Verdana" pitchFamily="34" charset="0"/>
                <a:cs typeface="Verdana" pitchFamily="34" charset="0"/>
              </a:rPr>
              <a:t>MSCA: Ihre Ansprechpartnerinnen</a:t>
            </a:r>
            <a:endParaRPr lang="de-DE" dirty="0"/>
          </a:p>
        </p:txBody>
      </p:sp>
      <p:pic>
        <p:nvPicPr>
          <p:cNvPr id="43" name="Picture 2"/>
          <p:cNvPicPr>
            <a:picLocks noChangeAspect="1" noChangeArrowheads="1"/>
          </p:cNvPicPr>
          <p:nvPr/>
        </p:nvPicPr>
        <p:blipFill>
          <a:blip r:embed="rId8" cstate="print"/>
          <a:srcRect l="29957" t="47070" r="63447" b="47071"/>
          <a:stretch>
            <a:fillRect/>
          </a:stretch>
        </p:blipFill>
        <p:spPr bwMode="auto">
          <a:xfrm>
            <a:off x="642910" y="3700178"/>
            <a:ext cx="714380" cy="507600"/>
          </a:xfrm>
          <a:prstGeom prst="rect">
            <a:avLst/>
          </a:prstGeom>
          <a:noFill/>
          <a:ln w="9525">
            <a:noFill/>
            <a:miter lim="800000"/>
            <a:headEnd/>
            <a:tailEnd/>
          </a:ln>
          <a:effectLst/>
        </p:spPr>
      </p:pic>
      <p:pic>
        <p:nvPicPr>
          <p:cNvPr id="44" name="Picture 4" descr="http://www.kowi.de/Portaldata/2/Resources/fotos/ma/sor.png"/>
          <p:cNvPicPr>
            <a:picLocks noChangeAspect="1" noChangeArrowheads="1"/>
          </p:cNvPicPr>
          <p:nvPr/>
        </p:nvPicPr>
        <p:blipFill>
          <a:blip r:embed="rId9" cstate="print"/>
          <a:srcRect/>
          <a:stretch>
            <a:fillRect/>
          </a:stretch>
        </p:blipFill>
        <p:spPr bwMode="auto">
          <a:xfrm>
            <a:off x="683568" y="2204864"/>
            <a:ext cx="857250" cy="571501"/>
          </a:xfrm>
          <a:prstGeom prst="rect">
            <a:avLst/>
          </a:prstGeom>
          <a:noFill/>
        </p:spPr>
      </p:pic>
      <p:sp>
        <p:nvSpPr>
          <p:cNvPr id="45" name="Textfeld 44"/>
          <p:cNvSpPr txBox="1"/>
          <p:nvPr/>
        </p:nvSpPr>
        <p:spPr>
          <a:xfrm>
            <a:off x="1637911" y="2132856"/>
            <a:ext cx="3076965" cy="716085"/>
          </a:xfrm>
          <a:prstGeom prst="rect">
            <a:avLst/>
          </a:prstGeom>
          <a:noFill/>
        </p:spPr>
        <p:txBody>
          <a:bodyPr wrap="square" lIns="99560" tIns="49780" rIns="99560" bIns="49780" rtlCol="0">
            <a:spAutoFit/>
          </a:bodyPr>
          <a:lstStyle/>
          <a:p>
            <a:r>
              <a:rPr lang="de-DE" sz="800" b="1" dirty="0" smtClean="0">
                <a:solidFill>
                  <a:prstClr val="black"/>
                </a:solidFill>
                <a:latin typeface="Verdana" pitchFamily="34" charset="0"/>
                <a:ea typeface="Verdana" pitchFamily="34" charset="0"/>
                <a:cs typeface="Verdana" pitchFamily="34" charset="0"/>
              </a:rPr>
              <a:t>Dr. Sonja Ochsenfeld-Repp</a:t>
            </a:r>
          </a:p>
          <a:p>
            <a:r>
              <a:rPr lang="de-DE" sz="800" dirty="0" smtClean="0">
                <a:solidFill>
                  <a:srgbClr val="292929"/>
                </a:solidFill>
                <a:latin typeface="Verdana" pitchFamily="34" charset="0"/>
                <a:ea typeface="Verdana" pitchFamily="34" charset="0"/>
                <a:cs typeface="Verdana" pitchFamily="34" charset="0"/>
              </a:rPr>
              <a:t>Stellvertretende Leiterin, Leiterin </a:t>
            </a:r>
            <a:r>
              <a:rPr lang="de-DE" sz="800" dirty="0" err="1" smtClean="0">
                <a:solidFill>
                  <a:srgbClr val="292929"/>
                </a:solidFill>
                <a:latin typeface="Verdana" pitchFamily="34" charset="0"/>
                <a:ea typeface="Verdana" pitchFamily="34" charset="0"/>
                <a:cs typeface="Verdana" pitchFamily="34" charset="0"/>
              </a:rPr>
              <a:t>KoWi</a:t>
            </a:r>
            <a:r>
              <a:rPr lang="de-DE" sz="800" dirty="0" smtClean="0">
                <a:solidFill>
                  <a:srgbClr val="292929"/>
                </a:solidFill>
                <a:latin typeface="Verdana" pitchFamily="34" charset="0"/>
                <a:ea typeface="Verdana" pitchFamily="34" charset="0"/>
                <a:cs typeface="Verdana" pitchFamily="34" charset="0"/>
              </a:rPr>
              <a:t>-Büro Bonn</a:t>
            </a:r>
          </a:p>
          <a:p>
            <a:r>
              <a:rPr lang="de-DE" sz="800" dirty="0" smtClean="0">
                <a:solidFill>
                  <a:prstClr val="black"/>
                </a:solidFill>
                <a:latin typeface="Verdana" pitchFamily="34" charset="0"/>
                <a:ea typeface="Verdana" pitchFamily="34" charset="0"/>
                <a:cs typeface="Verdana" pitchFamily="34" charset="0"/>
              </a:rPr>
              <a:t>Koordination MSCA, </a:t>
            </a:r>
            <a:r>
              <a:rPr lang="de-DE" sz="800" dirty="0" err="1" smtClean="0">
                <a:solidFill>
                  <a:prstClr val="black"/>
                </a:solidFill>
                <a:latin typeface="Verdana" pitchFamily="34" charset="0"/>
                <a:ea typeface="Verdana" pitchFamily="34" charset="0"/>
                <a:cs typeface="Verdana" pitchFamily="34" charset="0"/>
              </a:rPr>
              <a:t>Cofund</a:t>
            </a:r>
            <a:r>
              <a:rPr lang="de-DE" sz="800" dirty="0" smtClean="0">
                <a:solidFill>
                  <a:prstClr val="black"/>
                </a:solidFill>
                <a:latin typeface="Verdana" pitchFamily="34" charset="0"/>
                <a:ea typeface="Verdana" pitchFamily="34" charset="0"/>
                <a:cs typeface="Verdana" pitchFamily="34" charset="0"/>
              </a:rPr>
              <a:t>, IF</a:t>
            </a:r>
            <a:endParaRPr lang="de-DE" sz="800" dirty="0">
              <a:solidFill>
                <a:prstClr val="black"/>
              </a:solidFill>
              <a:latin typeface="Verdana" pitchFamily="34" charset="0"/>
              <a:ea typeface="Verdana" pitchFamily="34" charset="0"/>
              <a:cs typeface="Verdana" pitchFamily="34" charset="0"/>
            </a:endParaRPr>
          </a:p>
          <a:p>
            <a:r>
              <a:rPr lang="de-DE" sz="800" dirty="0" smtClean="0">
                <a:latin typeface="Verdana" pitchFamily="34" charset="0"/>
                <a:ea typeface="Verdana" pitchFamily="34" charset="0"/>
                <a:cs typeface="Verdana" pitchFamily="34" charset="0"/>
              </a:rPr>
              <a:t>+49-228-95997-10</a:t>
            </a:r>
            <a:br>
              <a:rPr lang="de-DE" sz="800" dirty="0" smtClean="0">
                <a:latin typeface="Verdana" pitchFamily="34" charset="0"/>
                <a:ea typeface="Verdana" pitchFamily="34" charset="0"/>
                <a:cs typeface="Verdana" pitchFamily="34" charset="0"/>
              </a:rPr>
            </a:br>
            <a:r>
              <a:rPr lang="de-DE" sz="800" dirty="0" smtClean="0">
                <a:latin typeface="Verdana" pitchFamily="34" charset="0"/>
                <a:ea typeface="Verdana" pitchFamily="34" charset="0"/>
                <a:cs typeface="Verdana" pitchFamily="34" charset="0"/>
              </a:rPr>
              <a:t>sor@kowi.de </a:t>
            </a:r>
            <a:endParaRPr lang="de-DE" sz="800" dirty="0">
              <a:solidFill>
                <a:prstClr val="black"/>
              </a:solidFill>
              <a:latin typeface="Verdana" pitchFamily="34" charset="0"/>
              <a:ea typeface="Verdana" pitchFamily="34" charset="0"/>
              <a:cs typeface="Verdana" pitchFamily="34" charset="0"/>
            </a:endParaRPr>
          </a:p>
        </p:txBody>
      </p:sp>
      <p:grpSp>
        <p:nvGrpSpPr>
          <p:cNvPr id="8" name="Gruppieren 52"/>
          <p:cNvGrpSpPr/>
          <p:nvPr/>
        </p:nvGrpSpPr>
        <p:grpSpPr>
          <a:xfrm>
            <a:off x="5214942" y="4429132"/>
            <a:ext cx="1942601" cy="584775"/>
            <a:chOff x="500034" y="2292082"/>
            <a:chExt cx="1942601" cy="584775"/>
          </a:xfrm>
        </p:grpSpPr>
        <p:pic>
          <p:nvPicPr>
            <p:cNvPr id="28" name="Picture 22" descr="http://www.kowi.de/Portaldata/2/Resources/fotos/ma/yg.png"/>
            <p:cNvPicPr preferRelativeResize="0">
              <a:picLocks noChangeArrowheads="1"/>
            </p:cNvPicPr>
            <p:nvPr/>
          </p:nvPicPr>
          <p:blipFill>
            <a:blip r:embed="rId10" cstate="print"/>
            <a:srcRect/>
            <a:stretch>
              <a:fillRect/>
            </a:stretch>
          </p:blipFill>
          <p:spPr bwMode="auto">
            <a:xfrm>
              <a:off x="500034" y="2364082"/>
              <a:ext cx="712800" cy="507600"/>
            </a:xfrm>
            <a:prstGeom prst="rect">
              <a:avLst/>
            </a:prstGeom>
            <a:noFill/>
          </p:spPr>
        </p:pic>
        <p:sp>
          <p:nvSpPr>
            <p:cNvPr id="29" name="Textfeld 28"/>
            <p:cNvSpPr txBox="1"/>
            <p:nvPr/>
          </p:nvSpPr>
          <p:spPr>
            <a:xfrm>
              <a:off x="1214414" y="2292082"/>
              <a:ext cx="1228221" cy="584775"/>
            </a:xfrm>
            <a:prstGeom prst="rect">
              <a:avLst/>
            </a:prstGeom>
            <a:noFill/>
          </p:spPr>
          <p:txBody>
            <a:bodyPr wrap="none" rtlCol="0">
              <a:spAutoFit/>
            </a:bodyPr>
            <a:lstStyle/>
            <a:p>
              <a:r>
                <a:rPr lang="de-DE" sz="800" b="1" dirty="0" smtClean="0">
                  <a:solidFill>
                    <a:prstClr val="black"/>
                  </a:solidFill>
                  <a:latin typeface="Verdana" pitchFamily="34" charset="0"/>
                  <a:ea typeface="Verdana" pitchFamily="34" charset="0"/>
                  <a:cs typeface="Verdana" pitchFamily="34" charset="0"/>
                </a:rPr>
                <a:t>Yvette Gafinen</a:t>
              </a:r>
            </a:p>
            <a:p>
              <a:r>
                <a:rPr lang="de-DE" sz="800" dirty="0" smtClean="0">
                  <a:solidFill>
                    <a:prstClr val="black"/>
                  </a:solidFill>
                  <a:latin typeface="Verdana" pitchFamily="34" charset="0"/>
                  <a:ea typeface="Verdana" pitchFamily="34" charset="0"/>
                  <a:cs typeface="Verdana" pitchFamily="34" charset="0"/>
                </a:rPr>
                <a:t>Projektmanagement</a:t>
              </a:r>
            </a:p>
            <a:p>
              <a:r>
                <a:rPr lang="de-DE" sz="800" dirty="0" smtClean="0">
                  <a:latin typeface="Verdana" pitchFamily="34" charset="0"/>
                  <a:ea typeface="Verdana" pitchFamily="34" charset="0"/>
                  <a:cs typeface="Verdana" pitchFamily="34" charset="0"/>
                </a:rPr>
                <a:t>+32-2-54802-26</a:t>
              </a:r>
              <a:br>
                <a:rPr lang="de-DE" sz="800" dirty="0" smtClean="0">
                  <a:latin typeface="Verdana" pitchFamily="34" charset="0"/>
                  <a:ea typeface="Verdana" pitchFamily="34" charset="0"/>
                  <a:cs typeface="Verdana" pitchFamily="34" charset="0"/>
                </a:rPr>
              </a:br>
              <a:r>
                <a:rPr lang="de-DE" sz="800" dirty="0" smtClean="0">
                  <a:latin typeface="Verdana" pitchFamily="34" charset="0"/>
                  <a:ea typeface="Verdana" pitchFamily="34" charset="0"/>
                  <a:cs typeface="Verdana" pitchFamily="34" charset="0"/>
                </a:rPr>
                <a:t>yg@kowi.de </a:t>
              </a:r>
              <a:endParaRPr lang="de-DE" sz="800" dirty="0" smtClean="0">
                <a:solidFill>
                  <a:prstClr val="black"/>
                </a:solidFill>
                <a:latin typeface="Verdana" pitchFamily="34" charset="0"/>
                <a:ea typeface="Verdana" pitchFamily="34" charset="0"/>
                <a:cs typeface="Verdana"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chor="t">
            <a:noAutofit/>
          </a:bodyPr>
          <a:lstStyle/>
          <a:p>
            <a:r>
              <a:rPr lang="de-DE" dirty="0" smtClean="0"/>
              <a:t>KoWi – Aufbau und Mandat</a:t>
            </a:r>
          </a:p>
        </p:txBody>
      </p:sp>
      <p:sp>
        <p:nvSpPr>
          <p:cNvPr id="6147" name="Rectangle 3"/>
          <p:cNvSpPr>
            <a:spLocks noGrp="1" noChangeArrowheads="1"/>
          </p:cNvSpPr>
          <p:nvPr>
            <p:ph idx="1"/>
          </p:nvPr>
        </p:nvSpPr>
        <p:spPr>
          <a:xfrm>
            <a:off x="457200" y="1772816"/>
            <a:ext cx="8435280" cy="4896544"/>
          </a:xfrm>
        </p:spPr>
        <p:txBody>
          <a:bodyPr>
            <a:normAutofit/>
          </a:bodyPr>
          <a:lstStyle/>
          <a:p>
            <a:r>
              <a:rPr lang="de-DE" sz="1900" dirty="0" smtClean="0"/>
              <a:t>Eine von (aktuell vier) sog. „Hilfseinrichtungen der Forschung“</a:t>
            </a:r>
          </a:p>
          <a:p>
            <a:r>
              <a:rPr lang="de-DE" sz="1900" dirty="0" smtClean="0"/>
              <a:t>Finanziert durch die Deutsche Forschungsgemeinschaft (DFG)</a:t>
            </a:r>
          </a:p>
          <a:p>
            <a:r>
              <a:rPr lang="de-DE" sz="1900" dirty="0" smtClean="0"/>
              <a:t>„Doppelstruktur“ mit Büros in Bonn &amp; Brüssel</a:t>
            </a:r>
          </a:p>
          <a:p>
            <a:pPr lvl="0"/>
            <a:r>
              <a:rPr lang="de-DE" sz="1900" dirty="0" smtClean="0"/>
              <a:t>Getragen vom „Verein zur Förderung europäischer und inter-nationaler wissenschaftlicher Zusammenarbeit e.V.“</a:t>
            </a:r>
          </a:p>
          <a:p>
            <a:r>
              <a:rPr lang="de-DE" sz="1900" dirty="0" smtClean="0"/>
              <a:t>Auftrag:</a:t>
            </a:r>
          </a:p>
          <a:p>
            <a:pPr lvl="1"/>
            <a:r>
              <a:rPr lang="de-DE" sz="1700" b="1" dirty="0" smtClean="0">
                <a:solidFill>
                  <a:srgbClr val="FF9900"/>
                </a:solidFill>
              </a:rPr>
              <a:t>Information, Beratung, Schulung </a:t>
            </a:r>
            <a:br>
              <a:rPr lang="de-DE" sz="1700" b="1" dirty="0" smtClean="0">
                <a:solidFill>
                  <a:srgbClr val="FF9900"/>
                </a:solidFill>
              </a:rPr>
            </a:br>
            <a:r>
              <a:rPr lang="de-DE" sz="1700" dirty="0" smtClean="0"/>
              <a:t>zur EU-Forschungsförderung für </a:t>
            </a:r>
            <a:br>
              <a:rPr lang="de-DE" sz="1700" dirty="0" smtClean="0"/>
            </a:br>
            <a:r>
              <a:rPr lang="de-DE" sz="1700" dirty="0" smtClean="0"/>
              <a:t>Forschende und Administratoren</a:t>
            </a:r>
            <a:br>
              <a:rPr lang="de-DE" sz="1700" dirty="0" smtClean="0"/>
            </a:br>
            <a:r>
              <a:rPr lang="de-DE" sz="1700" dirty="0" smtClean="0"/>
              <a:t>an Universitäten, Hochschulen</a:t>
            </a:r>
            <a:br>
              <a:rPr lang="de-DE" sz="1700" dirty="0" smtClean="0"/>
            </a:br>
            <a:r>
              <a:rPr lang="de-DE" sz="1700" dirty="0" smtClean="0"/>
              <a:t>und Forschungseinrichtungen </a:t>
            </a:r>
            <a:br>
              <a:rPr lang="de-DE" sz="1700" dirty="0" smtClean="0"/>
            </a:br>
            <a:r>
              <a:rPr lang="de-DE" sz="1700" dirty="0" smtClean="0"/>
              <a:t>in Deutschland</a:t>
            </a:r>
          </a:p>
        </p:txBody>
      </p:sp>
      <p:grpSp>
        <p:nvGrpSpPr>
          <p:cNvPr id="2" name="Gruppieren 3"/>
          <p:cNvGrpSpPr/>
          <p:nvPr/>
        </p:nvGrpSpPr>
        <p:grpSpPr>
          <a:xfrm>
            <a:off x="5796136" y="3851523"/>
            <a:ext cx="2952328" cy="2961853"/>
            <a:chOff x="2157413" y="1879582"/>
            <a:chExt cx="4827587" cy="4675187"/>
          </a:xfrm>
        </p:grpSpPr>
        <p:sp>
          <p:nvSpPr>
            <p:cNvPr id="5" name="Oval 10"/>
            <p:cNvSpPr>
              <a:spLocks noChangeArrowheads="1"/>
            </p:cNvSpPr>
            <p:nvPr/>
          </p:nvSpPr>
          <p:spPr bwMode="auto">
            <a:xfrm>
              <a:off x="2157413" y="1879582"/>
              <a:ext cx="4827587" cy="4675187"/>
            </a:xfrm>
            <a:prstGeom prst="ellipse">
              <a:avLst/>
            </a:prstGeom>
            <a:noFill/>
            <a:ln w="6350">
              <a:solidFill>
                <a:srgbClr val="F29000"/>
              </a:solidFill>
              <a:round/>
              <a:headEnd/>
              <a:tailEnd/>
            </a:ln>
          </p:spPr>
          <p:txBody>
            <a:bodyPr wrap="none" anchor="ctr"/>
            <a:lstStyle/>
            <a:p>
              <a:endParaRPr lang="de-DE"/>
            </a:p>
          </p:txBody>
        </p:sp>
        <p:pic>
          <p:nvPicPr>
            <p:cNvPr id="6" name="Picture 11" descr="AvH_Logo_n7_Word_rgb"/>
            <p:cNvPicPr>
              <a:picLocks noChangeAspect="1" noChangeArrowheads="1"/>
            </p:cNvPicPr>
            <p:nvPr/>
          </p:nvPicPr>
          <p:blipFill>
            <a:blip r:embed="rId2" cstate="print"/>
            <a:srcRect/>
            <a:stretch>
              <a:fillRect/>
            </a:stretch>
          </p:blipFill>
          <p:spPr bwMode="auto">
            <a:xfrm>
              <a:off x="4860032" y="3069212"/>
              <a:ext cx="1762125" cy="1009650"/>
            </a:xfrm>
            <a:prstGeom prst="rect">
              <a:avLst/>
            </a:prstGeom>
            <a:noFill/>
            <a:ln w="9525">
              <a:noFill/>
              <a:miter lim="800000"/>
              <a:headEnd/>
              <a:tailEnd/>
            </a:ln>
          </p:spPr>
        </p:pic>
        <p:pic>
          <p:nvPicPr>
            <p:cNvPr id="7" name="Grafik 6" descr="Max-Planck_LOGO.jpg"/>
            <p:cNvPicPr>
              <a:picLocks noChangeAspect="1"/>
            </p:cNvPicPr>
            <p:nvPr/>
          </p:nvPicPr>
          <p:blipFill>
            <a:blip r:embed="rId3" cstate="print"/>
            <a:stretch>
              <a:fillRect/>
            </a:stretch>
          </p:blipFill>
          <p:spPr>
            <a:xfrm>
              <a:off x="4214810" y="5572140"/>
              <a:ext cx="1041888" cy="833511"/>
            </a:xfrm>
            <a:prstGeom prst="rect">
              <a:avLst/>
            </a:prstGeom>
          </p:spPr>
        </p:pic>
        <p:pic>
          <p:nvPicPr>
            <p:cNvPr id="8" name="Picture 3" descr="logo_helmholtz_inline"/>
            <p:cNvPicPr>
              <a:picLocks noChangeAspect="1" noChangeArrowheads="1"/>
            </p:cNvPicPr>
            <p:nvPr/>
          </p:nvPicPr>
          <p:blipFill>
            <a:blip r:embed="rId4" cstate="print"/>
            <a:srcRect/>
            <a:stretch>
              <a:fillRect/>
            </a:stretch>
          </p:blipFill>
          <p:spPr bwMode="auto">
            <a:xfrm>
              <a:off x="2325164" y="4063083"/>
              <a:ext cx="1812925" cy="719137"/>
            </a:xfrm>
            <a:prstGeom prst="rect">
              <a:avLst/>
            </a:prstGeom>
            <a:noFill/>
            <a:ln w="9525">
              <a:noFill/>
              <a:miter lim="800000"/>
              <a:headEnd/>
              <a:tailEnd/>
            </a:ln>
          </p:spPr>
        </p:pic>
        <p:pic>
          <p:nvPicPr>
            <p:cNvPr id="9" name="Picture 7" descr="KoWi Mission und Verein 02-2005 insert"/>
            <p:cNvPicPr>
              <a:picLocks noChangeAspect="1" noChangeArrowheads="1"/>
            </p:cNvPicPr>
            <p:nvPr/>
          </p:nvPicPr>
          <p:blipFill>
            <a:blip r:embed="rId5" cstate="print"/>
            <a:srcRect l="39409" t="33377" r="53984" b="61214"/>
            <a:stretch>
              <a:fillRect/>
            </a:stretch>
          </p:blipFill>
          <p:spPr bwMode="auto">
            <a:xfrm>
              <a:off x="2965364" y="2628917"/>
              <a:ext cx="1027112" cy="482600"/>
            </a:xfrm>
            <a:prstGeom prst="rect">
              <a:avLst/>
            </a:prstGeom>
            <a:noFill/>
            <a:ln w="9525">
              <a:noFill/>
              <a:miter lim="800000"/>
              <a:headEnd/>
              <a:tailEnd/>
            </a:ln>
          </p:spPr>
        </p:pic>
        <p:pic>
          <p:nvPicPr>
            <p:cNvPr id="10" name="Grafik 9" descr="dfg_logo_blau.jpg"/>
            <p:cNvPicPr>
              <a:picLocks noChangeAspect="1"/>
            </p:cNvPicPr>
            <p:nvPr/>
          </p:nvPicPr>
          <p:blipFill>
            <a:blip r:embed="rId6" cstate="print"/>
            <a:stretch>
              <a:fillRect/>
            </a:stretch>
          </p:blipFill>
          <p:spPr>
            <a:xfrm>
              <a:off x="4069582" y="2106084"/>
              <a:ext cx="1025770" cy="360485"/>
            </a:xfrm>
            <a:prstGeom prst="rect">
              <a:avLst/>
            </a:prstGeom>
          </p:spPr>
        </p:pic>
        <p:pic>
          <p:nvPicPr>
            <p:cNvPr id="11" name="Grafik 10" descr="DAAD_450-33_hks44-100black.jpg"/>
            <p:cNvPicPr>
              <a:picLocks noChangeAspect="1"/>
            </p:cNvPicPr>
            <p:nvPr/>
          </p:nvPicPr>
          <p:blipFill>
            <a:blip r:embed="rId7" cstate="print"/>
            <a:srcRect r="73930" b="5229"/>
            <a:stretch>
              <a:fillRect/>
            </a:stretch>
          </p:blipFill>
          <p:spPr>
            <a:xfrm>
              <a:off x="4973933" y="2739275"/>
              <a:ext cx="1276141" cy="340211"/>
            </a:xfrm>
            <a:prstGeom prst="rect">
              <a:avLst/>
            </a:prstGeom>
          </p:spPr>
        </p:pic>
        <p:pic>
          <p:nvPicPr>
            <p:cNvPr id="12" name="Grafik 11" descr="fhg.jpg"/>
            <p:cNvPicPr>
              <a:picLocks noChangeAspect="1"/>
            </p:cNvPicPr>
            <p:nvPr/>
          </p:nvPicPr>
          <p:blipFill>
            <a:blip r:embed="rId8" cstate="print"/>
            <a:stretch>
              <a:fillRect/>
            </a:stretch>
          </p:blipFill>
          <p:spPr>
            <a:xfrm>
              <a:off x="2428860" y="3571876"/>
              <a:ext cx="1752739" cy="288686"/>
            </a:xfrm>
            <a:prstGeom prst="rect">
              <a:avLst/>
            </a:prstGeom>
          </p:spPr>
        </p:pic>
        <p:pic>
          <p:nvPicPr>
            <p:cNvPr id="13" name="Grafik 12" descr="stifterverband_logo_rgb_631x133px.jpg"/>
            <p:cNvPicPr>
              <a:picLocks noChangeAspect="1"/>
            </p:cNvPicPr>
            <p:nvPr/>
          </p:nvPicPr>
          <p:blipFill>
            <a:blip r:embed="rId9" cstate="print"/>
            <a:stretch>
              <a:fillRect/>
            </a:stretch>
          </p:blipFill>
          <p:spPr>
            <a:xfrm>
              <a:off x="5094515" y="4262820"/>
              <a:ext cx="1725318" cy="363657"/>
            </a:xfrm>
            <a:prstGeom prst="rect">
              <a:avLst/>
            </a:prstGeom>
          </p:spPr>
        </p:pic>
        <p:pic>
          <p:nvPicPr>
            <p:cNvPr id="14" name="Grafik 13" descr="aif.jpg"/>
            <p:cNvPicPr>
              <a:picLocks noChangeAspect="1"/>
            </p:cNvPicPr>
            <p:nvPr/>
          </p:nvPicPr>
          <p:blipFill>
            <a:blip r:embed="rId10" cstate="print"/>
            <a:stretch>
              <a:fillRect/>
            </a:stretch>
          </p:blipFill>
          <p:spPr>
            <a:xfrm>
              <a:off x="5436096" y="5013176"/>
              <a:ext cx="792088" cy="444481"/>
            </a:xfrm>
            <a:prstGeom prst="rect">
              <a:avLst/>
            </a:prstGeom>
          </p:spPr>
        </p:pic>
        <p:pic>
          <p:nvPicPr>
            <p:cNvPr id="15" name="Grafik 14" descr="Leibniz.jpg"/>
            <p:cNvPicPr>
              <a:picLocks noChangeAspect="1"/>
            </p:cNvPicPr>
            <p:nvPr/>
          </p:nvPicPr>
          <p:blipFill>
            <a:blip r:embed="rId11" cstate="print"/>
            <a:stretch>
              <a:fillRect/>
            </a:stretch>
          </p:blipFill>
          <p:spPr>
            <a:xfrm>
              <a:off x="2771800" y="4869160"/>
              <a:ext cx="1224136" cy="828646"/>
            </a:xfrm>
            <a:prstGeom prst="rect">
              <a:avLst/>
            </a:prstGeom>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15568" y="2718544"/>
            <a:ext cx="8229600" cy="2366640"/>
          </a:xfrm>
        </p:spPr>
        <p:txBody>
          <a:bodyPr>
            <a:normAutofit fontScale="92500" lnSpcReduction="20000"/>
          </a:bodyPr>
          <a:lstStyle/>
          <a:p>
            <a:pPr marL="0" lvl="0" indent="1588" algn="ctr">
              <a:lnSpc>
                <a:spcPct val="100000"/>
              </a:lnSpc>
              <a:buNone/>
            </a:pPr>
            <a:r>
              <a:rPr lang="de-DE" sz="2400" dirty="0" err="1" smtClean="0"/>
              <a:t>KoWi</a:t>
            </a:r>
            <a:r>
              <a:rPr lang="de-DE" sz="2400" dirty="0" smtClean="0"/>
              <a:t> </a:t>
            </a:r>
            <a:r>
              <a:rPr lang="de-DE" sz="2400" dirty="0" err="1" smtClean="0"/>
              <a:t>twittert</a:t>
            </a:r>
            <a:r>
              <a:rPr lang="de-DE" sz="2400" dirty="0" smtClean="0"/>
              <a:t> unter</a:t>
            </a:r>
          </a:p>
          <a:p>
            <a:pPr marL="0" lvl="0" indent="1588" algn="ctr">
              <a:lnSpc>
                <a:spcPct val="100000"/>
              </a:lnSpc>
              <a:buNone/>
            </a:pPr>
            <a:r>
              <a:rPr lang="de-DE" sz="3600" dirty="0" smtClean="0">
                <a:ea typeface="+mj-ea"/>
                <a:cs typeface="+mj-cs"/>
              </a:rPr>
              <a:t>@</a:t>
            </a:r>
            <a:r>
              <a:rPr lang="de-DE" sz="3600" dirty="0" err="1" smtClean="0">
                <a:ea typeface="+mj-ea"/>
                <a:cs typeface="+mj-cs"/>
              </a:rPr>
              <a:t>KoWi_EU</a:t>
            </a:r>
            <a:endParaRPr lang="en-GB" sz="2800" dirty="0" smtClean="0">
              <a:ea typeface="+mj-ea"/>
              <a:cs typeface="+mj-cs"/>
            </a:endParaRPr>
          </a:p>
          <a:p>
            <a:pPr marL="0" lvl="0" indent="1588" algn="ctr">
              <a:lnSpc>
                <a:spcPct val="100000"/>
              </a:lnSpc>
              <a:buNone/>
            </a:pPr>
            <a:endParaRPr lang="de-DE" sz="2400" dirty="0" smtClean="0"/>
          </a:p>
          <a:p>
            <a:pPr marL="0" lvl="0" indent="1588" algn="ctr">
              <a:lnSpc>
                <a:spcPct val="100000"/>
              </a:lnSpc>
              <a:buNone/>
            </a:pPr>
            <a:endParaRPr lang="de-DE" sz="2400" dirty="0" smtClean="0"/>
          </a:p>
          <a:p>
            <a:pPr marL="0" lvl="0" indent="1588" algn="ctr">
              <a:lnSpc>
                <a:spcPct val="100000"/>
              </a:lnSpc>
              <a:buNone/>
            </a:pPr>
            <a:r>
              <a:rPr lang="en-US" sz="2400" dirty="0" smtClean="0"/>
              <a:t>Follow us on twitter.</a:t>
            </a:r>
          </a:p>
          <a:p>
            <a:pPr marL="0" lvl="0" indent="1588" algn="ctr">
              <a:lnSpc>
                <a:spcPct val="100000"/>
              </a:lnSpc>
              <a:buNone/>
            </a:pPr>
            <a:endParaRPr lang="de-DE" dirty="0" smtClean="0"/>
          </a:p>
        </p:txBody>
      </p:sp>
      <p:sp>
        <p:nvSpPr>
          <p:cNvPr id="4" name="Titel 3"/>
          <p:cNvSpPr>
            <a:spLocks noGrp="1"/>
          </p:cNvSpPr>
          <p:nvPr>
            <p:ph type="title"/>
          </p:nvPr>
        </p:nvSpPr>
        <p:spPr>
          <a:xfrm>
            <a:off x="457200" y="1088840"/>
            <a:ext cx="8229600" cy="900000"/>
          </a:xfrm>
        </p:spPr>
        <p:txBody>
          <a:bodyPr>
            <a:normAutofit/>
          </a:bodyPr>
          <a:lstStyle/>
          <a:p>
            <a:r>
              <a:rPr lang="en-GB" sz="3200" dirty="0" err="1" smtClean="0"/>
              <a:t>Folgen</a:t>
            </a:r>
            <a:r>
              <a:rPr lang="en-GB" sz="3200" dirty="0" smtClean="0"/>
              <a:t> </a:t>
            </a:r>
            <a:r>
              <a:rPr lang="en-GB" sz="3200" dirty="0" err="1" smtClean="0"/>
              <a:t>Sie</a:t>
            </a:r>
            <a:r>
              <a:rPr lang="en-GB" sz="3200" dirty="0" smtClean="0"/>
              <a:t> </a:t>
            </a:r>
            <a:r>
              <a:rPr lang="en-GB" sz="3200" dirty="0" err="1" smtClean="0"/>
              <a:t>KoWi</a:t>
            </a:r>
            <a:r>
              <a:rPr lang="en-GB" sz="3200" dirty="0" smtClean="0"/>
              <a:t> auf Twitter!</a:t>
            </a:r>
            <a:endParaRPr lang="en-GB" sz="3200" dirty="0"/>
          </a:p>
        </p:txBody>
      </p:sp>
      <p:pic>
        <p:nvPicPr>
          <p:cNvPr id="6" name="Picture 2" descr="https://g.twimg.com/Twitter_logo_blue.png"/>
          <p:cNvPicPr>
            <a:picLocks noChangeAspect="1" noChangeArrowheads="1"/>
          </p:cNvPicPr>
          <p:nvPr/>
        </p:nvPicPr>
        <p:blipFill>
          <a:blip r:embed="rId2" cstate="print"/>
          <a:srcRect/>
          <a:stretch>
            <a:fillRect/>
          </a:stretch>
        </p:blipFill>
        <p:spPr bwMode="auto">
          <a:xfrm>
            <a:off x="323528" y="4809778"/>
            <a:ext cx="1872208" cy="1523100"/>
          </a:xfrm>
          <a:prstGeom prst="rect">
            <a:avLst/>
          </a:prstGeom>
          <a:noFill/>
        </p:spPr>
      </p:pic>
      <p:pic>
        <p:nvPicPr>
          <p:cNvPr id="7" name="Picture 2" descr="http://nickbaines.files.wordpress.com/2009/10/twitter-logo-1.jpg"/>
          <p:cNvPicPr>
            <a:picLocks noChangeAspect="1" noChangeArrowheads="1"/>
          </p:cNvPicPr>
          <p:nvPr/>
        </p:nvPicPr>
        <p:blipFill>
          <a:blip r:embed="rId3" cstate="print"/>
          <a:srcRect/>
          <a:stretch>
            <a:fillRect/>
          </a:stretch>
        </p:blipFill>
        <p:spPr bwMode="auto">
          <a:xfrm>
            <a:off x="7431791" y="4761328"/>
            <a:ext cx="1654087" cy="1620000"/>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142844" y="853200"/>
            <a:ext cx="8786874" cy="1742400"/>
          </a:xfrm>
          <a:prstGeom prst="rect">
            <a:avLst/>
          </a:prstGeom>
          <a:solidFill>
            <a:srgbClr val="4D4D4D">
              <a:alpha val="20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11973" name="Rectangle 5"/>
          <p:cNvSpPr>
            <a:spLocks noChangeArrowheads="1"/>
          </p:cNvSpPr>
          <p:nvPr/>
        </p:nvSpPr>
        <p:spPr bwMode="auto">
          <a:xfrm>
            <a:off x="4611688" y="3582988"/>
            <a:ext cx="4032250" cy="2393950"/>
          </a:xfrm>
          <a:prstGeom prst="rect">
            <a:avLst/>
          </a:prstGeom>
          <a:solidFill>
            <a:schemeClr val="bg1"/>
          </a:solidFill>
          <a:ln w="9525" algn="ctr">
            <a:solidFill>
              <a:srgbClr val="DDDDDD"/>
            </a:solidFill>
            <a:miter lim="800000"/>
            <a:headEnd/>
            <a:tailEnd/>
          </a:ln>
          <a:effectLst>
            <a:outerShdw blurRad="50800" dist="38100" dir="8100000" algn="tr" rotWithShape="0">
              <a:prstClr val="black">
                <a:alpha val="40000"/>
              </a:prstClr>
            </a:outerShdw>
          </a:effectLst>
        </p:spPr>
        <p:txBody>
          <a:bodyPr/>
          <a:lstStyle/>
          <a:p>
            <a:pPr algn="ctr" fontAlgn="auto">
              <a:spcBef>
                <a:spcPts val="0"/>
              </a:spcBef>
              <a:spcAft>
                <a:spcPts val="0"/>
              </a:spcAft>
              <a:defRPr/>
            </a:pPr>
            <a:endParaRPr lang="de-DE" sz="1600" dirty="0">
              <a:solidFill>
                <a:srgbClr val="4D4D4D"/>
              </a:solidFill>
              <a:latin typeface="+mn-lt"/>
              <a:cs typeface="+mn-cs"/>
            </a:endParaRPr>
          </a:p>
          <a:p>
            <a:pPr algn="ctr" fontAlgn="auto">
              <a:spcBef>
                <a:spcPts val="0"/>
              </a:spcBef>
              <a:spcAft>
                <a:spcPts val="0"/>
              </a:spcAft>
              <a:defRPr/>
            </a:pPr>
            <a:r>
              <a:rPr lang="de-DE" sz="2000" dirty="0">
                <a:solidFill>
                  <a:srgbClr val="292929"/>
                </a:solidFill>
                <a:latin typeface="Verdana" pitchFamily="34" charset="0"/>
                <a:cs typeface="+mn-cs"/>
              </a:rPr>
              <a:t>Kontakt</a:t>
            </a:r>
            <a:br>
              <a:rPr lang="de-DE" sz="2000" dirty="0">
                <a:solidFill>
                  <a:srgbClr val="292929"/>
                </a:solidFill>
                <a:latin typeface="Verdana" pitchFamily="34" charset="0"/>
                <a:cs typeface="+mn-cs"/>
              </a:rPr>
            </a:br>
            <a:r>
              <a:rPr lang="de-DE" sz="1400" dirty="0">
                <a:solidFill>
                  <a:srgbClr val="292929"/>
                </a:solidFill>
                <a:latin typeface="Verdana" pitchFamily="34" charset="0"/>
                <a:cs typeface="+mn-cs"/>
              </a:rPr>
              <a:t/>
            </a:r>
            <a:br>
              <a:rPr lang="de-DE" sz="1400" dirty="0">
                <a:solidFill>
                  <a:srgbClr val="292929"/>
                </a:solidFill>
                <a:latin typeface="Verdana" pitchFamily="34" charset="0"/>
                <a:cs typeface="+mn-cs"/>
              </a:rPr>
            </a:br>
            <a:r>
              <a:rPr lang="de-DE" sz="1400" dirty="0" smtClean="0">
                <a:solidFill>
                  <a:srgbClr val="292929"/>
                </a:solidFill>
                <a:latin typeface="Verdana" pitchFamily="34" charset="0"/>
                <a:cs typeface="+mn-cs"/>
              </a:rPr>
              <a:t>Sarah Raphael</a:t>
            </a:r>
            <a:endParaRPr lang="de-DE" sz="1400" dirty="0">
              <a:solidFill>
                <a:srgbClr val="292929"/>
              </a:solidFill>
              <a:latin typeface="Verdana" pitchFamily="34" charset="0"/>
              <a:cs typeface="+mn-cs"/>
            </a:endParaRPr>
          </a:p>
          <a:p>
            <a:pPr algn="ctr" fontAlgn="auto">
              <a:spcBef>
                <a:spcPts val="0"/>
              </a:spcBef>
              <a:spcAft>
                <a:spcPts val="0"/>
              </a:spcAft>
              <a:defRPr/>
            </a:pPr>
            <a:endParaRPr lang="de-DE" sz="1400" dirty="0">
              <a:solidFill>
                <a:srgbClr val="292929"/>
              </a:solidFill>
              <a:latin typeface="Verdana" pitchFamily="34" charset="0"/>
              <a:cs typeface="+mn-cs"/>
            </a:endParaRPr>
          </a:p>
          <a:p>
            <a:pPr algn="ctr" fontAlgn="auto">
              <a:spcBef>
                <a:spcPts val="0"/>
              </a:spcBef>
              <a:spcAft>
                <a:spcPts val="0"/>
              </a:spcAft>
              <a:defRPr/>
            </a:pPr>
            <a:endParaRPr lang="de-DE" sz="1400" dirty="0">
              <a:solidFill>
                <a:srgbClr val="292929"/>
              </a:solidFill>
              <a:latin typeface="Verdana" pitchFamily="34" charset="0"/>
              <a:cs typeface="+mn-cs"/>
            </a:endParaRPr>
          </a:p>
          <a:p>
            <a:pPr algn="ctr" fontAlgn="auto">
              <a:spcBef>
                <a:spcPts val="0"/>
              </a:spcBef>
              <a:spcAft>
                <a:spcPts val="0"/>
              </a:spcAft>
              <a:defRPr/>
            </a:pPr>
            <a:r>
              <a:rPr lang="de-DE" sz="1400" dirty="0">
                <a:solidFill>
                  <a:srgbClr val="292929"/>
                </a:solidFill>
                <a:latin typeface="Verdana" pitchFamily="34" charset="0"/>
                <a:cs typeface="+mn-cs"/>
              </a:rPr>
              <a:t>E-Mail</a:t>
            </a:r>
            <a:r>
              <a:rPr lang="de-DE" sz="1400" dirty="0" smtClean="0">
                <a:solidFill>
                  <a:srgbClr val="292929"/>
                </a:solidFill>
                <a:latin typeface="Verdana" pitchFamily="34" charset="0"/>
                <a:cs typeface="+mn-cs"/>
              </a:rPr>
              <a:t>: </a:t>
            </a:r>
            <a:r>
              <a:rPr lang="de-DE" sz="1400" dirty="0" err="1" smtClean="0">
                <a:solidFill>
                  <a:srgbClr val="292929"/>
                </a:solidFill>
                <a:latin typeface="Verdana" pitchFamily="34" charset="0"/>
                <a:cs typeface="+mn-cs"/>
                <a:hlinkClick r:id="rId2"/>
              </a:rPr>
              <a:t>sr@kowi.de</a:t>
            </a:r>
            <a:r>
              <a:rPr lang="de-DE" sz="1400" dirty="0" smtClean="0">
                <a:solidFill>
                  <a:srgbClr val="292929"/>
                </a:solidFill>
                <a:latin typeface="Verdana" pitchFamily="34" charset="0"/>
                <a:cs typeface="+mn-cs"/>
              </a:rPr>
              <a:t> </a:t>
            </a:r>
            <a:endParaRPr lang="de-DE" sz="1400" dirty="0">
              <a:solidFill>
                <a:srgbClr val="292929"/>
              </a:solidFill>
              <a:latin typeface="Verdana" pitchFamily="34" charset="0"/>
              <a:cs typeface="+mn-cs"/>
            </a:endParaRPr>
          </a:p>
          <a:p>
            <a:pPr algn="ctr" fontAlgn="auto">
              <a:spcBef>
                <a:spcPts val="0"/>
              </a:spcBef>
              <a:spcAft>
                <a:spcPts val="0"/>
              </a:spcAft>
              <a:defRPr/>
            </a:pPr>
            <a:r>
              <a:rPr lang="de-DE" sz="1400" dirty="0">
                <a:solidFill>
                  <a:srgbClr val="292929"/>
                </a:solidFill>
                <a:latin typeface="Verdana" pitchFamily="34" charset="0"/>
                <a:cs typeface="+mn-cs"/>
              </a:rPr>
              <a:t>Tel</a:t>
            </a:r>
            <a:r>
              <a:rPr lang="de-DE" sz="1400" dirty="0" smtClean="0">
                <a:solidFill>
                  <a:srgbClr val="292929"/>
                </a:solidFill>
                <a:latin typeface="Verdana" pitchFamily="34" charset="0"/>
                <a:cs typeface="+mn-cs"/>
              </a:rPr>
              <a:t>.: </a:t>
            </a:r>
            <a:r>
              <a:rPr lang="de-DE" sz="1400" dirty="0" smtClean="0">
                <a:solidFill>
                  <a:srgbClr val="292929"/>
                </a:solidFill>
                <a:latin typeface="Verdana" pitchFamily="34" charset="0"/>
              </a:rPr>
              <a:t>+49-228-9597-15</a:t>
            </a:r>
            <a:endParaRPr lang="de-DE" sz="1400" dirty="0">
              <a:solidFill>
                <a:srgbClr val="292929"/>
              </a:solidFill>
              <a:latin typeface="Verdana" pitchFamily="34" charset="0"/>
              <a:cs typeface="+mn-cs"/>
            </a:endParaRPr>
          </a:p>
        </p:txBody>
      </p:sp>
      <p:grpSp>
        <p:nvGrpSpPr>
          <p:cNvPr id="2" name="Group 9"/>
          <p:cNvGrpSpPr>
            <a:grpSpLocks/>
          </p:cNvGrpSpPr>
          <p:nvPr/>
        </p:nvGrpSpPr>
        <p:grpSpPr bwMode="auto">
          <a:xfrm>
            <a:off x="3062288" y="6243638"/>
            <a:ext cx="3021012" cy="400050"/>
            <a:chOff x="3412" y="3386"/>
            <a:chExt cx="1903" cy="252"/>
          </a:xfrm>
        </p:grpSpPr>
        <p:sp>
          <p:nvSpPr>
            <p:cNvPr id="198665" name="Text Box 10"/>
            <p:cNvSpPr txBox="1">
              <a:spLocks noChangeArrowheads="1"/>
            </p:cNvSpPr>
            <p:nvPr/>
          </p:nvSpPr>
          <p:spPr bwMode="auto">
            <a:xfrm>
              <a:off x="3412" y="3386"/>
              <a:ext cx="1903" cy="252"/>
            </a:xfrm>
            <a:prstGeom prst="rect">
              <a:avLst/>
            </a:prstGeom>
            <a:noFill/>
            <a:ln w="9525">
              <a:noFill/>
              <a:miter lim="800000"/>
              <a:headEnd/>
              <a:tailEnd/>
            </a:ln>
          </p:spPr>
          <p:txBody>
            <a:bodyPr>
              <a:spAutoFit/>
            </a:bodyPr>
            <a:lstStyle/>
            <a:p>
              <a:pPr algn="ctr">
                <a:spcBef>
                  <a:spcPct val="50000"/>
                </a:spcBef>
              </a:pPr>
              <a:r>
                <a:rPr lang="de-DE" sz="2000" b="1">
                  <a:solidFill>
                    <a:srgbClr val="FF9900"/>
                  </a:solidFill>
                  <a:latin typeface="Verdana" pitchFamily="34" charset="0"/>
                </a:rPr>
                <a:t>www.         .de</a:t>
              </a:r>
            </a:p>
          </p:txBody>
        </p:sp>
        <p:pic>
          <p:nvPicPr>
            <p:cNvPr id="198666" name="Picture 11" descr="Logo_KoWi"/>
            <p:cNvPicPr>
              <a:picLocks noChangeAspect="1" noChangeArrowheads="1"/>
            </p:cNvPicPr>
            <p:nvPr/>
          </p:nvPicPr>
          <p:blipFill>
            <a:blip r:embed="rId3" cstate="print"/>
            <a:srcRect/>
            <a:stretch>
              <a:fillRect/>
            </a:stretch>
          </p:blipFill>
          <p:spPr bwMode="auto">
            <a:xfrm>
              <a:off x="4265" y="3397"/>
              <a:ext cx="452" cy="241"/>
            </a:xfrm>
            <a:prstGeom prst="rect">
              <a:avLst/>
            </a:prstGeom>
            <a:noFill/>
            <a:ln w="9525">
              <a:noFill/>
              <a:miter lim="800000"/>
              <a:headEnd/>
              <a:tailEnd/>
            </a:ln>
          </p:spPr>
        </p:pic>
      </p:grpSp>
      <p:pic>
        <p:nvPicPr>
          <p:cNvPr id="12" name="Picture 2" descr="Bild3"/>
          <p:cNvPicPr>
            <a:picLocks noChangeAspect="1" noChangeArrowheads="1"/>
          </p:cNvPicPr>
          <p:nvPr/>
        </p:nvPicPr>
        <p:blipFill>
          <a:blip r:embed="rId4" cstate="print"/>
          <a:srcRect l="4545" t="3442" r="4545" b="3626"/>
          <a:stretch>
            <a:fillRect/>
          </a:stretch>
        </p:blipFill>
        <p:spPr bwMode="auto">
          <a:xfrm>
            <a:off x="2607081" y="853200"/>
            <a:ext cx="1295279" cy="1748626"/>
          </a:xfrm>
          <a:prstGeom prst="rect">
            <a:avLst/>
          </a:prstGeom>
          <a:noFill/>
          <a:ln w="9525">
            <a:noFill/>
            <a:miter lim="800000"/>
            <a:headEnd/>
            <a:tailEnd/>
          </a:ln>
          <a:effectLst>
            <a:reflection blurRad="6350" stA="52000" endA="300" endPos="35000" dir="5400000" sy="-100000" algn="bl" rotWithShape="0"/>
          </a:effectLst>
        </p:spPr>
      </p:pic>
      <p:pic>
        <p:nvPicPr>
          <p:cNvPr id="13" name="Picture 7" descr="Bild2"/>
          <p:cNvPicPr preferRelativeResize="0">
            <a:picLocks noChangeArrowheads="1"/>
          </p:cNvPicPr>
          <p:nvPr/>
        </p:nvPicPr>
        <p:blipFill>
          <a:blip r:embed="rId5" cstate="print"/>
          <a:srcRect l="2608" t="3448" r="1634" b="3448"/>
          <a:stretch>
            <a:fillRect/>
          </a:stretch>
        </p:blipFill>
        <p:spPr bwMode="auto">
          <a:xfrm>
            <a:off x="4160804" y="853200"/>
            <a:ext cx="2340022" cy="1782000"/>
          </a:xfrm>
          <a:prstGeom prst="rect">
            <a:avLst/>
          </a:prstGeom>
          <a:noFill/>
          <a:ln w="9525">
            <a:noFill/>
            <a:miter lim="800000"/>
            <a:headEnd/>
            <a:tailEnd/>
          </a:ln>
          <a:effectLst>
            <a:reflection blurRad="6350" stA="52000" endA="300" endPos="35000" dir="5400000" sy="-100000" algn="bl" rotWithShape="0"/>
          </a:effectLst>
        </p:spPr>
      </p:pic>
      <p:pic>
        <p:nvPicPr>
          <p:cNvPr id="14" name="Picture 13"/>
          <p:cNvPicPr preferRelativeResize="0">
            <a:picLocks noChangeArrowheads="1"/>
          </p:cNvPicPr>
          <p:nvPr/>
        </p:nvPicPr>
        <p:blipFill>
          <a:blip r:embed="rId6" cstate="print"/>
          <a:srcRect l="4132" t="5499" r="38904"/>
          <a:stretch>
            <a:fillRect/>
          </a:stretch>
        </p:blipFill>
        <p:spPr bwMode="auto">
          <a:xfrm>
            <a:off x="-9363" y="853200"/>
            <a:ext cx="2358000" cy="1782000"/>
          </a:xfrm>
          <a:prstGeom prst="rect">
            <a:avLst/>
          </a:prstGeom>
          <a:noFill/>
          <a:ln w="9525" algn="ctr">
            <a:noFill/>
            <a:miter lim="800000"/>
            <a:headEnd/>
            <a:tailEnd/>
          </a:ln>
          <a:effectLst>
            <a:reflection blurRad="6350" stA="50000" endA="300" endPos="55000" dir="5400000" sy="-100000" algn="bl" rotWithShape="0"/>
          </a:effectLst>
        </p:spPr>
      </p:pic>
      <p:pic>
        <p:nvPicPr>
          <p:cNvPr id="15" name="Picture 14" descr="Bild1"/>
          <p:cNvPicPr>
            <a:picLocks noChangeAspect="1" noChangeArrowheads="1"/>
          </p:cNvPicPr>
          <p:nvPr/>
        </p:nvPicPr>
        <p:blipFill>
          <a:blip r:embed="rId7" cstate="print"/>
          <a:srcRect l="2081" t="2778" r="4258" b="4853"/>
          <a:stretch>
            <a:fillRect/>
          </a:stretch>
        </p:blipFill>
        <p:spPr bwMode="auto">
          <a:xfrm>
            <a:off x="6786000" y="853200"/>
            <a:ext cx="2357454" cy="1742058"/>
          </a:xfrm>
          <a:prstGeom prst="rect">
            <a:avLst/>
          </a:prstGeom>
          <a:noFill/>
          <a:ln w="9525">
            <a:noFill/>
            <a:miter lim="800000"/>
            <a:headEnd/>
            <a:tailEnd/>
          </a:ln>
          <a:effectLst>
            <a:reflection blurRad="6350" stA="50000" endA="300" endPos="55000" dir="5400000" sy="-100000" algn="bl" rotWithShape="0"/>
          </a:effectLst>
        </p:spPr>
      </p:pic>
      <p:sp>
        <p:nvSpPr>
          <p:cNvPr id="11" name="Rectangle 5"/>
          <p:cNvSpPr>
            <a:spLocks noChangeArrowheads="1"/>
          </p:cNvSpPr>
          <p:nvPr/>
        </p:nvSpPr>
        <p:spPr bwMode="auto">
          <a:xfrm>
            <a:off x="500063" y="3582988"/>
            <a:ext cx="4032250" cy="2393950"/>
          </a:xfrm>
          <a:prstGeom prst="rect">
            <a:avLst/>
          </a:prstGeom>
          <a:solidFill>
            <a:schemeClr val="bg1"/>
          </a:solidFill>
          <a:ln w="9525" algn="ctr">
            <a:solidFill>
              <a:srgbClr val="DDDDDD"/>
            </a:solidFill>
            <a:miter lim="800000"/>
            <a:headEnd/>
            <a:tailEnd/>
          </a:ln>
          <a:effectLst>
            <a:outerShdw blurRad="50800" dist="38100" dir="8100000" algn="tr" rotWithShape="0">
              <a:prstClr val="black">
                <a:alpha val="40000"/>
              </a:prstClr>
            </a:outerShdw>
          </a:effectLst>
        </p:spPr>
        <p:txBody>
          <a:bodyPr/>
          <a:lstStyle/>
          <a:p>
            <a:pPr algn="ctr" fontAlgn="auto">
              <a:spcBef>
                <a:spcPts val="0"/>
              </a:spcBef>
              <a:spcAft>
                <a:spcPts val="0"/>
              </a:spcAft>
              <a:defRPr/>
            </a:pPr>
            <a:endParaRPr lang="de-DE" sz="1400" dirty="0">
              <a:solidFill>
                <a:srgbClr val="FFFFFF">
                  <a:lumMod val="50000"/>
                </a:srgbClr>
              </a:solidFill>
              <a:latin typeface="+mn-lt"/>
              <a:cs typeface="+mn-cs"/>
            </a:endParaRPr>
          </a:p>
          <a:p>
            <a:pPr algn="ctr" fontAlgn="auto">
              <a:spcBef>
                <a:spcPts val="0"/>
              </a:spcBef>
              <a:spcAft>
                <a:spcPts val="0"/>
              </a:spcAft>
              <a:defRPr/>
            </a:pPr>
            <a:r>
              <a:rPr lang="de-DE" dirty="0">
                <a:solidFill>
                  <a:srgbClr val="292929"/>
                </a:solidFill>
                <a:latin typeface="Verdana" pitchFamily="34" charset="0"/>
                <a:cs typeface="+mn-cs"/>
              </a:rPr>
              <a:t>Kooperationsstelle EU der Wissenschaftsorganisationen</a:t>
            </a:r>
          </a:p>
          <a:p>
            <a:pPr algn="ctr" fontAlgn="auto">
              <a:spcBef>
                <a:spcPts val="0"/>
              </a:spcBef>
              <a:spcAft>
                <a:spcPts val="0"/>
              </a:spcAft>
              <a:defRPr/>
            </a:pPr>
            <a:endParaRPr lang="de-DE" sz="1400" dirty="0">
              <a:solidFill>
                <a:srgbClr val="292929"/>
              </a:solidFill>
              <a:latin typeface="+mn-lt"/>
              <a:cs typeface="+mn-cs"/>
            </a:endParaRPr>
          </a:p>
          <a:p>
            <a:pPr fontAlgn="auto">
              <a:spcBef>
                <a:spcPts val="0"/>
              </a:spcBef>
              <a:spcAft>
                <a:spcPts val="0"/>
              </a:spcAft>
              <a:defRPr/>
            </a:pPr>
            <a:r>
              <a:rPr lang="de-DE" sz="1400" dirty="0">
                <a:solidFill>
                  <a:srgbClr val="292929"/>
                </a:solidFill>
                <a:latin typeface="Verdana" pitchFamily="34" charset="0"/>
                <a:cs typeface="+mn-cs"/>
              </a:rPr>
              <a:t>Büro Bonn:    Wissenschaftszentrum Bonn</a:t>
            </a:r>
          </a:p>
          <a:p>
            <a:pPr fontAlgn="auto">
              <a:spcBef>
                <a:spcPts val="0"/>
              </a:spcBef>
              <a:spcAft>
                <a:spcPts val="0"/>
              </a:spcAft>
              <a:defRPr/>
            </a:pPr>
            <a:r>
              <a:rPr lang="de-DE" sz="1400" dirty="0">
                <a:solidFill>
                  <a:srgbClr val="292929"/>
                </a:solidFill>
                <a:latin typeface="Verdana" pitchFamily="34" charset="0"/>
                <a:cs typeface="+mn-cs"/>
              </a:rPr>
              <a:t>	      </a:t>
            </a:r>
            <a:r>
              <a:rPr lang="de-DE" sz="1400" dirty="0" err="1">
                <a:solidFill>
                  <a:srgbClr val="292929"/>
                </a:solidFill>
                <a:latin typeface="Verdana" pitchFamily="34" charset="0"/>
                <a:cs typeface="+mn-cs"/>
              </a:rPr>
              <a:t>Ahrstr</a:t>
            </a:r>
            <a:r>
              <a:rPr lang="de-DE" sz="1400" dirty="0">
                <a:solidFill>
                  <a:srgbClr val="292929"/>
                </a:solidFill>
                <a:latin typeface="Verdana" pitchFamily="34" charset="0"/>
                <a:cs typeface="+mn-cs"/>
              </a:rPr>
              <a:t>. 45</a:t>
            </a:r>
            <a:br>
              <a:rPr lang="de-DE" sz="1400" dirty="0">
                <a:solidFill>
                  <a:srgbClr val="292929"/>
                </a:solidFill>
                <a:latin typeface="Verdana" pitchFamily="34" charset="0"/>
                <a:cs typeface="+mn-cs"/>
              </a:rPr>
            </a:br>
            <a:r>
              <a:rPr lang="de-DE" sz="1400" dirty="0">
                <a:solidFill>
                  <a:srgbClr val="292929"/>
                </a:solidFill>
                <a:latin typeface="Verdana" pitchFamily="34" charset="0"/>
                <a:cs typeface="+mn-cs"/>
              </a:rPr>
              <a:t>                     D - 53175 Bonn</a:t>
            </a:r>
          </a:p>
          <a:p>
            <a:pPr fontAlgn="auto">
              <a:spcBef>
                <a:spcPts val="0"/>
              </a:spcBef>
              <a:spcAft>
                <a:spcPts val="0"/>
              </a:spcAft>
              <a:defRPr/>
            </a:pPr>
            <a:endParaRPr lang="de-DE" sz="1400" dirty="0">
              <a:solidFill>
                <a:srgbClr val="292929"/>
              </a:solidFill>
              <a:latin typeface="+mn-lt"/>
              <a:cs typeface="+mn-cs"/>
            </a:endParaRPr>
          </a:p>
          <a:p>
            <a:pPr fontAlgn="auto">
              <a:spcBef>
                <a:spcPts val="0"/>
              </a:spcBef>
              <a:spcAft>
                <a:spcPts val="0"/>
              </a:spcAft>
              <a:defRPr/>
            </a:pPr>
            <a:r>
              <a:rPr lang="de-DE" sz="1400" dirty="0">
                <a:solidFill>
                  <a:srgbClr val="292929"/>
                </a:solidFill>
                <a:latin typeface="Verdana" pitchFamily="34" charset="0"/>
                <a:cs typeface="+mn-cs"/>
              </a:rPr>
              <a:t>Büro Brüssel: Rue du </a:t>
            </a:r>
            <a:r>
              <a:rPr lang="de-DE" sz="1400" dirty="0" err="1">
                <a:solidFill>
                  <a:srgbClr val="292929"/>
                </a:solidFill>
                <a:latin typeface="Verdana" pitchFamily="34" charset="0"/>
                <a:cs typeface="+mn-cs"/>
              </a:rPr>
              <a:t>Trône</a:t>
            </a:r>
            <a:r>
              <a:rPr lang="de-DE" sz="1400" dirty="0">
                <a:solidFill>
                  <a:srgbClr val="292929"/>
                </a:solidFill>
                <a:latin typeface="Verdana" pitchFamily="34" charset="0"/>
                <a:cs typeface="+mn-cs"/>
              </a:rPr>
              <a:t>/</a:t>
            </a:r>
            <a:r>
              <a:rPr lang="de-DE" sz="1400" dirty="0" err="1">
                <a:solidFill>
                  <a:srgbClr val="292929"/>
                </a:solidFill>
                <a:latin typeface="Verdana" pitchFamily="34" charset="0"/>
                <a:cs typeface="+mn-cs"/>
              </a:rPr>
              <a:t>Troonstraat</a:t>
            </a:r>
            <a:r>
              <a:rPr lang="de-DE" sz="1400" dirty="0">
                <a:solidFill>
                  <a:srgbClr val="292929"/>
                </a:solidFill>
                <a:latin typeface="Verdana" pitchFamily="34" charset="0"/>
                <a:cs typeface="+mn-cs"/>
              </a:rPr>
              <a:t> 98 </a:t>
            </a:r>
          </a:p>
          <a:p>
            <a:pPr fontAlgn="auto">
              <a:spcBef>
                <a:spcPts val="0"/>
              </a:spcBef>
              <a:spcAft>
                <a:spcPts val="0"/>
              </a:spcAft>
              <a:defRPr/>
            </a:pPr>
            <a:r>
              <a:rPr lang="de-DE" sz="1400" dirty="0">
                <a:solidFill>
                  <a:srgbClr val="292929"/>
                </a:solidFill>
                <a:latin typeface="Verdana" pitchFamily="34" charset="0"/>
                <a:cs typeface="+mn-cs"/>
              </a:rPr>
              <a:t>                     B - 1050 Bruxelles  </a:t>
            </a:r>
          </a:p>
          <a:p>
            <a:pPr algn="ctr" fontAlgn="auto">
              <a:spcBef>
                <a:spcPts val="0"/>
              </a:spcBef>
              <a:spcAft>
                <a:spcPts val="0"/>
              </a:spcAft>
              <a:defRPr/>
            </a:pPr>
            <a:endParaRPr lang="de-DE" sz="1400" dirty="0">
              <a:solidFill>
                <a:srgbClr val="FFFFFF">
                  <a:lumMod val="50000"/>
                </a:srgbClr>
              </a:solidFill>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2693988"/>
            <a:ext cx="7772400" cy="1470025"/>
          </a:xfrm>
        </p:spPr>
        <p:txBody>
          <a:bodyPr/>
          <a:lstStyle/>
          <a:p>
            <a:r>
              <a:rPr lang="de-DE" dirty="0" err="1" smtClean="0"/>
              <a:t>Horizon</a:t>
            </a:r>
            <a:r>
              <a:rPr lang="de-DE" dirty="0" smtClean="0"/>
              <a:t> 2020 - das EU-Rahmenprogramm für Forschung und Innovation</a:t>
            </a: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6" name="Titel 1"/>
          <p:cNvSpPr>
            <a:spLocks noGrp="1"/>
          </p:cNvSpPr>
          <p:nvPr>
            <p:ph type="title"/>
          </p:nvPr>
        </p:nvSpPr>
        <p:spPr>
          <a:xfrm>
            <a:off x="457200" y="836712"/>
            <a:ext cx="8229600" cy="1060170"/>
          </a:xfrm>
        </p:spPr>
        <p:txBody>
          <a:bodyPr anchor="ctr">
            <a:noAutofit/>
          </a:bodyPr>
          <a:lstStyle/>
          <a:p>
            <a:r>
              <a:rPr lang="fr-BE" dirty="0" smtClean="0"/>
              <a:t>Horizon 2020 – EU-</a:t>
            </a:r>
            <a:r>
              <a:rPr lang="fr-BE" dirty="0" err="1" smtClean="0"/>
              <a:t>Rahmenprogramm</a:t>
            </a:r>
            <a:r>
              <a:rPr lang="fr-BE" dirty="0" smtClean="0"/>
              <a:t> </a:t>
            </a:r>
            <a:r>
              <a:rPr lang="fr-BE" dirty="0" err="1" smtClean="0"/>
              <a:t>für</a:t>
            </a:r>
            <a:r>
              <a:rPr lang="fr-BE" dirty="0" smtClean="0"/>
              <a:t> </a:t>
            </a:r>
            <a:r>
              <a:rPr lang="fr-BE" dirty="0" err="1" smtClean="0"/>
              <a:t>Forschung</a:t>
            </a:r>
            <a:r>
              <a:rPr lang="fr-BE" dirty="0" smtClean="0"/>
              <a:t> </a:t>
            </a:r>
            <a:r>
              <a:rPr lang="fr-BE" dirty="0" err="1" smtClean="0"/>
              <a:t>und</a:t>
            </a:r>
            <a:r>
              <a:rPr lang="fr-BE" dirty="0" smtClean="0"/>
              <a:t> Innovation</a:t>
            </a:r>
            <a:r>
              <a:rPr lang="de-DE" dirty="0" smtClean="0"/>
              <a:t> (2014-2020)</a:t>
            </a:r>
            <a:endParaRPr lang="en-GB" b="1" dirty="0" smtClean="0">
              <a:solidFill>
                <a:srgbClr val="FF0000"/>
              </a:solidFill>
            </a:endParaRPr>
          </a:p>
        </p:txBody>
      </p:sp>
      <p:sp>
        <p:nvSpPr>
          <p:cNvPr id="77" name="Abgerundetes Rechteck 4"/>
          <p:cNvSpPr/>
          <p:nvPr/>
        </p:nvSpPr>
        <p:spPr>
          <a:xfrm>
            <a:off x="643384" y="2374059"/>
            <a:ext cx="2049462" cy="612775"/>
          </a:xfrm>
          <a:prstGeom prst="rect">
            <a:avLst/>
          </a:prstGeom>
        </p:spPr>
        <p:style>
          <a:lnRef idx="0">
            <a:scrgbClr r="0" g="0" b="0"/>
          </a:lnRef>
          <a:fillRef idx="0">
            <a:scrgbClr r="0" g="0" b="0"/>
          </a:fillRef>
          <a:effectRef idx="0">
            <a:scrgbClr r="0" g="0" b="0"/>
          </a:effectRef>
          <a:fontRef idx="minor">
            <a:schemeClr val="lt1"/>
          </a:fontRef>
        </p:style>
        <p:txBody>
          <a:bodyPr tIns="68580" bIns="68580" spcCol="1270" anchor="ctr"/>
          <a:lstStyle/>
          <a:p>
            <a:pPr algn="ctr" defTabSz="1600200" fontAlgn="base">
              <a:lnSpc>
                <a:spcPct val="90000"/>
              </a:lnSpc>
              <a:spcBef>
                <a:spcPct val="0"/>
              </a:spcBef>
              <a:spcAft>
                <a:spcPct val="35000"/>
              </a:spcAft>
              <a:defRPr/>
            </a:pPr>
            <a:endParaRPr lang="en-GB" sz="3600">
              <a:solidFill>
                <a:prstClr val="white"/>
              </a:solidFill>
            </a:endParaRPr>
          </a:p>
        </p:txBody>
      </p:sp>
      <p:grpSp>
        <p:nvGrpSpPr>
          <p:cNvPr id="2" name="Gruppieren 101"/>
          <p:cNvGrpSpPr/>
          <p:nvPr/>
        </p:nvGrpSpPr>
        <p:grpSpPr>
          <a:xfrm>
            <a:off x="-285784" y="1988840"/>
            <a:ext cx="3751868" cy="3786214"/>
            <a:chOff x="-187200" y="2272755"/>
            <a:chExt cx="3713897" cy="3308380"/>
          </a:xfrm>
        </p:grpSpPr>
        <p:sp>
          <p:nvSpPr>
            <p:cNvPr id="40" name="Freihandform 39"/>
            <p:cNvSpPr/>
            <p:nvPr/>
          </p:nvSpPr>
          <p:spPr>
            <a:xfrm>
              <a:off x="273387" y="2272755"/>
              <a:ext cx="2752996" cy="3308380"/>
            </a:xfrm>
            <a:custGeom>
              <a:avLst/>
              <a:gdLst>
                <a:gd name="connsiteX0" fmla="*/ 0 w 2611933"/>
                <a:gd name="connsiteY0" fmla="*/ 261193 h 4320480"/>
                <a:gd name="connsiteX1" fmla="*/ 76502 w 2611933"/>
                <a:gd name="connsiteY1" fmla="*/ 76502 h 4320480"/>
                <a:gd name="connsiteX2" fmla="*/ 261194 w 2611933"/>
                <a:gd name="connsiteY2" fmla="*/ 1 h 4320480"/>
                <a:gd name="connsiteX3" fmla="*/ 2350740 w 2611933"/>
                <a:gd name="connsiteY3" fmla="*/ 0 h 4320480"/>
                <a:gd name="connsiteX4" fmla="*/ 2535431 w 2611933"/>
                <a:gd name="connsiteY4" fmla="*/ 76502 h 4320480"/>
                <a:gd name="connsiteX5" fmla="*/ 2611932 w 2611933"/>
                <a:gd name="connsiteY5" fmla="*/ 261194 h 4320480"/>
                <a:gd name="connsiteX6" fmla="*/ 2611933 w 2611933"/>
                <a:gd name="connsiteY6" fmla="*/ 4059287 h 4320480"/>
                <a:gd name="connsiteX7" fmla="*/ 2535431 w 2611933"/>
                <a:gd name="connsiteY7" fmla="*/ 4243978 h 4320480"/>
                <a:gd name="connsiteX8" fmla="*/ 2350740 w 2611933"/>
                <a:gd name="connsiteY8" fmla="*/ 4320480 h 4320480"/>
                <a:gd name="connsiteX9" fmla="*/ 261193 w 2611933"/>
                <a:gd name="connsiteY9" fmla="*/ 4320480 h 4320480"/>
                <a:gd name="connsiteX10" fmla="*/ 76502 w 2611933"/>
                <a:gd name="connsiteY10" fmla="*/ 4243978 h 4320480"/>
                <a:gd name="connsiteX11" fmla="*/ 1 w 2611933"/>
                <a:gd name="connsiteY11" fmla="*/ 4059287 h 4320480"/>
                <a:gd name="connsiteX12" fmla="*/ 0 w 2611933"/>
                <a:gd name="connsiteY12" fmla="*/ 261193 h 43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1933" h="4320480">
                  <a:moveTo>
                    <a:pt x="0" y="261193"/>
                  </a:moveTo>
                  <a:cubicBezTo>
                    <a:pt x="0" y="191920"/>
                    <a:pt x="27519" y="125485"/>
                    <a:pt x="76502" y="76502"/>
                  </a:cubicBezTo>
                  <a:cubicBezTo>
                    <a:pt x="125485" y="27519"/>
                    <a:pt x="191921" y="0"/>
                    <a:pt x="261194" y="1"/>
                  </a:cubicBezTo>
                  <a:lnTo>
                    <a:pt x="2350740" y="0"/>
                  </a:lnTo>
                  <a:cubicBezTo>
                    <a:pt x="2420013" y="0"/>
                    <a:pt x="2486448" y="27519"/>
                    <a:pt x="2535431" y="76502"/>
                  </a:cubicBezTo>
                  <a:cubicBezTo>
                    <a:pt x="2584414" y="125485"/>
                    <a:pt x="2611933" y="191921"/>
                    <a:pt x="2611932" y="261194"/>
                  </a:cubicBezTo>
                  <a:cubicBezTo>
                    <a:pt x="2611932" y="1527225"/>
                    <a:pt x="2611933" y="2793256"/>
                    <a:pt x="2611933" y="4059287"/>
                  </a:cubicBezTo>
                  <a:cubicBezTo>
                    <a:pt x="2611933" y="4128560"/>
                    <a:pt x="2584415" y="4194995"/>
                    <a:pt x="2535431" y="4243978"/>
                  </a:cubicBezTo>
                  <a:cubicBezTo>
                    <a:pt x="2486448" y="4292961"/>
                    <a:pt x="2420012" y="4320480"/>
                    <a:pt x="2350740" y="4320480"/>
                  </a:cubicBezTo>
                  <a:lnTo>
                    <a:pt x="261193" y="4320480"/>
                  </a:lnTo>
                  <a:cubicBezTo>
                    <a:pt x="191920" y="4320480"/>
                    <a:pt x="125485" y="4292961"/>
                    <a:pt x="76502" y="4243978"/>
                  </a:cubicBezTo>
                  <a:cubicBezTo>
                    <a:pt x="27519" y="4194995"/>
                    <a:pt x="0" y="4128559"/>
                    <a:pt x="1" y="4059287"/>
                  </a:cubicBezTo>
                  <a:cubicBezTo>
                    <a:pt x="1" y="2793256"/>
                    <a:pt x="0" y="1527224"/>
                    <a:pt x="0" y="261193"/>
                  </a:cubicBezTo>
                  <a:close/>
                </a:path>
              </a:pathLst>
            </a:custGeom>
            <a:solidFill>
              <a:srgbClr val="FCDDCF"/>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3085296" numCol="1" spcCol="1270" anchor="ctr" anchorCtr="0">
              <a:noAutofit/>
            </a:bodyPr>
            <a:lstStyle/>
            <a:p>
              <a:pPr algn="ctr" defTabSz="711200" fontAlgn="base">
                <a:lnSpc>
                  <a:spcPct val="90000"/>
                </a:lnSpc>
                <a:spcBef>
                  <a:spcPct val="0"/>
                </a:spcBef>
                <a:spcAft>
                  <a:spcPct val="35000"/>
                </a:spcAft>
              </a:pPr>
              <a:endParaRPr lang="en-GB" sz="1600" b="1">
                <a:solidFill>
                  <a:srgbClr val="4D4D4D"/>
                </a:solidFill>
                <a:latin typeface="Verdana" pitchFamily="34" charset="0"/>
              </a:endParaRPr>
            </a:p>
          </p:txBody>
        </p:sp>
        <p:grpSp>
          <p:nvGrpSpPr>
            <p:cNvPr id="3" name="Gruppieren 84"/>
            <p:cNvGrpSpPr/>
            <p:nvPr/>
          </p:nvGrpSpPr>
          <p:grpSpPr>
            <a:xfrm>
              <a:off x="423146" y="2954917"/>
              <a:ext cx="2491202" cy="1824689"/>
              <a:chOff x="197752" y="3509296"/>
              <a:chExt cx="2036491" cy="2409643"/>
            </a:xfrm>
          </p:grpSpPr>
          <p:sp>
            <p:nvSpPr>
              <p:cNvPr id="65" name="Abgerundetes Rechteck 64"/>
              <p:cNvSpPr/>
              <p:nvPr/>
            </p:nvSpPr>
            <p:spPr>
              <a:xfrm>
                <a:off x="197752" y="4310559"/>
                <a:ext cx="2036491" cy="777469"/>
              </a:xfrm>
              <a:prstGeom prst="roundRect">
                <a:avLst>
                  <a:gd name="adj" fmla="val 10000"/>
                </a:avLst>
              </a:prstGeom>
              <a:solidFill>
                <a:schemeClr val="accent6">
                  <a:hueOff val="0"/>
                  <a:satOff val="0"/>
                  <a:lumOff val="0"/>
                  <a:alpha val="8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nchor="ctr">
                <a:noAutofit/>
              </a:bodyPr>
              <a:lstStyle/>
              <a:p>
                <a:pPr algn="ctr" fontAlgn="base">
                  <a:spcBef>
                    <a:spcPct val="0"/>
                  </a:spcBef>
                  <a:spcAft>
                    <a:spcPct val="0"/>
                  </a:spcAft>
                  <a:defRPr/>
                </a:pPr>
                <a:r>
                  <a:rPr lang="en-GB" sz="1100" smtClean="0">
                    <a:solidFill>
                      <a:prstClr val="black"/>
                    </a:solidFill>
                    <a:latin typeface="Verdana" pitchFamily="34" charset="0"/>
                  </a:rPr>
                  <a:t>2. Future and Emerging Technologies (FET)</a:t>
                </a:r>
                <a:endParaRPr lang="en-GB" sz="1100">
                  <a:solidFill>
                    <a:prstClr val="black"/>
                  </a:solidFill>
                  <a:latin typeface="Verdana" pitchFamily="34" charset="0"/>
                </a:endParaRPr>
              </a:p>
            </p:txBody>
          </p:sp>
          <p:sp>
            <p:nvSpPr>
              <p:cNvPr id="66" name="Abgerundetes Rechteck 65"/>
              <p:cNvSpPr/>
              <p:nvPr/>
            </p:nvSpPr>
            <p:spPr>
              <a:xfrm>
                <a:off x="197752" y="3509296"/>
                <a:ext cx="2036489" cy="747821"/>
              </a:xfrm>
              <a:prstGeom prst="roundRect">
                <a:avLst>
                  <a:gd name="adj" fmla="val 10000"/>
                </a:avLst>
              </a:prstGeom>
              <a:solidFill>
                <a:schemeClr val="accent6">
                  <a:hueOff val="0"/>
                  <a:satOff val="0"/>
                  <a:lumOff val="0"/>
                  <a:alpha val="8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nchor="ctr">
                <a:normAutofit/>
              </a:bodyPr>
              <a:lstStyle/>
              <a:p>
                <a:pPr algn="ctr" fontAlgn="base">
                  <a:spcBef>
                    <a:spcPct val="0"/>
                  </a:spcBef>
                  <a:spcAft>
                    <a:spcPct val="0"/>
                  </a:spcAft>
                  <a:defRPr/>
                </a:pPr>
                <a:r>
                  <a:rPr lang="en-GB" sz="1100" smtClean="0">
                    <a:solidFill>
                      <a:prstClr val="black"/>
                    </a:solidFill>
                    <a:latin typeface="Verdana" pitchFamily="34" charset="0"/>
                  </a:rPr>
                  <a:t>1. European Research Council (ERC)</a:t>
                </a:r>
                <a:endParaRPr lang="en-GB" sz="1100">
                  <a:solidFill>
                    <a:prstClr val="black"/>
                  </a:solidFill>
                  <a:latin typeface="Verdana" pitchFamily="34" charset="0"/>
                </a:endParaRPr>
              </a:p>
            </p:txBody>
          </p:sp>
          <p:sp>
            <p:nvSpPr>
              <p:cNvPr id="70" name="Abgerundetes Rechteck 69"/>
              <p:cNvSpPr/>
              <p:nvPr/>
            </p:nvSpPr>
            <p:spPr bwMode="auto">
              <a:xfrm>
                <a:off x="197752" y="5174659"/>
                <a:ext cx="2036490" cy="744280"/>
              </a:xfrm>
              <a:prstGeom prst="roundRect">
                <a:avLst>
                  <a:gd name="adj" fmla="val 10000"/>
                </a:avLst>
              </a:prstGeom>
              <a:solidFill>
                <a:schemeClr val="accent6">
                  <a:hueOff val="0"/>
                  <a:satOff val="0"/>
                  <a:lumOff val="0"/>
                  <a:alpha val="8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nchor="ctr"/>
              <a:lstStyle/>
              <a:p>
                <a:pPr algn="ctr" fontAlgn="base">
                  <a:spcBef>
                    <a:spcPct val="0"/>
                  </a:spcBef>
                  <a:spcAft>
                    <a:spcPct val="0"/>
                  </a:spcAft>
                </a:pPr>
                <a:r>
                  <a:rPr lang="en-GB" sz="1100" smtClean="0">
                    <a:solidFill>
                      <a:prstClr val="black"/>
                    </a:solidFill>
                    <a:latin typeface="Verdana" pitchFamily="34" charset="0"/>
                  </a:rPr>
                  <a:t>3. Marie Skłodowska</a:t>
                </a:r>
                <a:r>
                  <a:rPr lang="en-GB" sz="1100" b="1" cap="small" smtClean="0">
                    <a:solidFill>
                      <a:prstClr val="black"/>
                    </a:solidFill>
                  </a:rPr>
                  <a:t>-</a:t>
                </a:r>
                <a:r>
                  <a:rPr lang="en-GB" sz="1100" smtClean="0">
                    <a:solidFill>
                      <a:prstClr val="black"/>
                    </a:solidFill>
                    <a:latin typeface="Verdana" pitchFamily="34" charset="0"/>
                  </a:rPr>
                  <a:t>Curie Actions (MSCA)</a:t>
                </a:r>
                <a:endParaRPr lang="en-GB" sz="1100">
                  <a:solidFill>
                    <a:prstClr val="black"/>
                  </a:solidFill>
                  <a:latin typeface="Verdana" pitchFamily="34" charset="0"/>
                </a:endParaRPr>
              </a:p>
            </p:txBody>
          </p:sp>
        </p:grpSp>
        <p:sp>
          <p:nvSpPr>
            <p:cNvPr id="50" name="Textfeld 49"/>
            <p:cNvSpPr txBox="1"/>
            <p:nvPr/>
          </p:nvSpPr>
          <p:spPr>
            <a:xfrm>
              <a:off x="-187200" y="2335177"/>
              <a:ext cx="3713897" cy="457188"/>
            </a:xfrm>
            <a:prstGeom prst="rect">
              <a:avLst/>
            </a:prstGeom>
            <a:noFill/>
          </p:spPr>
          <p:txBody>
            <a:bodyPr wrap="square" rtlCol="0">
              <a:spAutoFit/>
            </a:bodyPr>
            <a:lstStyle/>
            <a:p>
              <a:pPr marL="342900" indent="-342900" algn="ctr" fontAlgn="base">
                <a:spcBef>
                  <a:spcPct val="0"/>
                </a:spcBef>
                <a:spcAft>
                  <a:spcPct val="0"/>
                </a:spcAft>
              </a:pPr>
              <a:r>
                <a:rPr lang="en-GB" sz="1400" b="1" smtClean="0">
                  <a:solidFill>
                    <a:prstClr val="black"/>
                  </a:solidFill>
                  <a:latin typeface="Verdana" pitchFamily="34" charset="0"/>
                </a:rPr>
                <a:t>Part I – </a:t>
              </a:r>
            </a:p>
            <a:p>
              <a:pPr marL="342900" indent="-342900" algn="ctr" fontAlgn="base">
                <a:spcBef>
                  <a:spcPct val="0"/>
                </a:spcBef>
                <a:spcAft>
                  <a:spcPct val="0"/>
                </a:spcAft>
              </a:pPr>
              <a:r>
                <a:rPr lang="en-GB" sz="1400" b="1" smtClean="0">
                  <a:solidFill>
                    <a:prstClr val="black"/>
                  </a:solidFill>
                  <a:latin typeface="Verdana" pitchFamily="34" charset="0"/>
                </a:rPr>
                <a:t>Excellent Science </a:t>
              </a:r>
              <a:endParaRPr lang="en-GB" sz="1400" b="1">
                <a:solidFill>
                  <a:prstClr val="black"/>
                </a:solidFill>
                <a:latin typeface="Verdana" pitchFamily="34" charset="0"/>
              </a:endParaRPr>
            </a:p>
          </p:txBody>
        </p:sp>
        <p:sp>
          <p:nvSpPr>
            <p:cNvPr id="47" name="Abgerundetes Rechteck 46"/>
            <p:cNvSpPr/>
            <p:nvPr/>
          </p:nvSpPr>
          <p:spPr bwMode="auto">
            <a:xfrm>
              <a:off x="423146" y="4852488"/>
              <a:ext cx="2498580" cy="584405"/>
            </a:xfrm>
            <a:prstGeom prst="roundRect">
              <a:avLst>
                <a:gd name="adj" fmla="val 10000"/>
              </a:avLst>
            </a:prstGeom>
            <a:solidFill>
              <a:schemeClr val="accent6">
                <a:hueOff val="0"/>
                <a:satOff val="0"/>
                <a:lumOff val="0"/>
                <a:alpha val="8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8" name="Textfeld 47"/>
            <p:cNvSpPr txBox="1"/>
            <p:nvPr/>
          </p:nvSpPr>
          <p:spPr>
            <a:xfrm>
              <a:off x="546365" y="4885550"/>
              <a:ext cx="2144688" cy="524421"/>
            </a:xfrm>
            <a:prstGeom prst="rect">
              <a:avLst/>
            </a:prstGeom>
            <a:noFill/>
          </p:spPr>
          <p:txBody>
            <a:bodyPr wrap="square" rtlCol="0">
              <a:spAutoFit/>
            </a:bodyPr>
            <a:lstStyle/>
            <a:p>
              <a:pPr algn="ctr"/>
              <a:r>
                <a:rPr lang="en-GB" sz="1100" smtClean="0">
                  <a:solidFill>
                    <a:prstClr val="black"/>
                  </a:solidFill>
                  <a:latin typeface="Verdana" pitchFamily="34" charset="0"/>
                  <a:ea typeface="Verdana" pitchFamily="34" charset="0"/>
                  <a:cs typeface="Verdana" pitchFamily="34" charset="0"/>
                </a:rPr>
                <a:t>4. European Research Infrastructures, including </a:t>
              </a:r>
              <a:br>
                <a:rPr lang="en-GB" sz="1100" smtClean="0">
                  <a:solidFill>
                    <a:prstClr val="black"/>
                  </a:solidFill>
                  <a:latin typeface="Verdana" pitchFamily="34" charset="0"/>
                  <a:ea typeface="Verdana" pitchFamily="34" charset="0"/>
                  <a:cs typeface="Verdana" pitchFamily="34" charset="0"/>
                </a:rPr>
              </a:br>
              <a:r>
                <a:rPr lang="en-GB" sz="1100" smtClean="0">
                  <a:solidFill>
                    <a:prstClr val="black"/>
                  </a:solidFill>
                  <a:latin typeface="Verdana" pitchFamily="34" charset="0"/>
                  <a:ea typeface="Verdana" pitchFamily="34" charset="0"/>
                  <a:cs typeface="Verdana" pitchFamily="34" charset="0"/>
                </a:rPr>
                <a:t>e-infrastructures</a:t>
              </a:r>
              <a:endParaRPr lang="en-GB" sz="1100">
                <a:solidFill>
                  <a:prstClr val="black"/>
                </a:solidFill>
                <a:latin typeface="Verdana" pitchFamily="34" charset="0"/>
                <a:ea typeface="Verdana" pitchFamily="34" charset="0"/>
                <a:cs typeface="Verdana" pitchFamily="34" charset="0"/>
              </a:endParaRPr>
            </a:p>
          </p:txBody>
        </p:sp>
      </p:grpSp>
      <p:grpSp>
        <p:nvGrpSpPr>
          <p:cNvPr id="4" name="Gruppieren 103"/>
          <p:cNvGrpSpPr/>
          <p:nvPr/>
        </p:nvGrpSpPr>
        <p:grpSpPr>
          <a:xfrm>
            <a:off x="6087980" y="1990725"/>
            <a:ext cx="2857521" cy="3792123"/>
            <a:chOff x="6301541" y="2330041"/>
            <a:chExt cx="2699483" cy="3199186"/>
          </a:xfrm>
        </p:grpSpPr>
        <p:grpSp>
          <p:nvGrpSpPr>
            <p:cNvPr id="5" name="Gruppieren 47"/>
            <p:cNvGrpSpPr/>
            <p:nvPr/>
          </p:nvGrpSpPr>
          <p:grpSpPr>
            <a:xfrm>
              <a:off x="6301541" y="2330041"/>
              <a:ext cx="2699483" cy="3199186"/>
              <a:chOff x="4776232" y="2486836"/>
              <a:chExt cx="2008373" cy="4192501"/>
            </a:xfrm>
            <a:solidFill>
              <a:srgbClr val="FCDDCF"/>
            </a:solidFill>
          </p:grpSpPr>
          <p:sp>
            <p:nvSpPr>
              <p:cNvPr id="79" name="Freihandform 78"/>
              <p:cNvSpPr/>
              <p:nvPr/>
            </p:nvSpPr>
            <p:spPr>
              <a:xfrm>
                <a:off x="4776232" y="2486836"/>
                <a:ext cx="2008373" cy="4192501"/>
              </a:xfrm>
              <a:custGeom>
                <a:avLst/>
                <a:gdLst>
                  <a:gd name="connsiteX0" fmla="*/ 0 w 2611933"/>
                  <a:gd name="connsiteY0" fmla="*/ 261193 h 4320480"/>
                  <a:gd name="connsiteX1" fmla="*/ 76502 w 2611933"/>
                  <a:gd name="connsiteY1" fmla="*/ 76502 h 4320480"/>
                  <a:gd name="connsiteX2" fmla="*/ 261194 w 2611933"/>
                  <a:gd name="connsiteY2" fmla="*/ 1 h 4320480"/>
                  <a:gd name="connsiteX3" fmla="*/ 2350740 w 2611933"/>
                  <a:gd name="connsiteY3" fmla="*/ 0 h 4320480"/>
                  <a:gd name="connsiteX4" fmla="*/ 2535431 w 2611933"/>
                  <a:gd name="connsiteY4" fmla="*/ 76502 h 4320480"/>
                  <a:gd name="connsiteX5" fmla="*/ 2611932 w 2611933"/>
                  <a:gd name="connsiteY5" fmla="*/ 261194 h 4320480"/>
                  <a:gd name="connsiteX6" fmla="*/ 2611933 w 2611933"/>
                  <a:gd name="connsiteY6" fmla="*/ 4059287 h 4320480"/>
                  <a:gd name="connsiteX7" fmla="*/ 2535431 w 2611933"/>
                  <a:gd name="connsiteY7" fmla="*/ 4243978 h 4320480"/>
                  <a:gd name="connsiteX8" fmla="*/ 2350740 w 2611933"/>
                  <a:gd name="connsiteY8" fmla="*/ 4320480 h 4320480"/>
                  <a:gd name="connsiteX9" fmla="*/ 261193 w 2611933"/>
                  <a:gd name="connsiteY9" fmla="*/ 4320480 h 4320480"/>
                  <a:gd name="connsiteX10" fmla="*/ 76502 w 2611933"/>
                  <a:gd name="connsiteY10" fmla="*/ 4243978 h 4320480"/>
                  <a:gd name="connsiteX11" fmla="*/ 1 w 2611933"/>
                  <a:gd name="connsiteY11" fmla="*/ 4059287 h 4320480"/>
                  <a:gd name="connsiteX12" fmla="*/ 0 w 2611933"/>
                  <a:gd name="connsiteY12" fmla="*/ 261193 h 43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1933" h="4320480">
                    <a:moveTo>
                      <a:pt x="0" y="261193"/>
                    </a:moveTo>
                    <a:cubicBezTo>
                      <a:pt x="0" y="191920"/>
                      <a:pt x="27519" y="125485"/>
                      <a:pt x="76502" y="76502"/>
                    </a:cubicBezTo>
                    <a:cubicBezTo>
                      <a:pt x="125485" y="27519"/>
                      <a:pt x="191921" y="0"/>
                      <a:pt x="261194" y="1"/>
                    </a:cubicBezTo>
                    <a:lnTo>
                      <a:pt x="2350740" y="0"/>
                    </a:lnTo>
                    <a:cubicBezTo>
                      <a:pt x="2420013" y="0"/>
                      <a:pt x="2486448" y="27519"/>
                      <a:pt x="2535431" y="76502"/>
                    </a:cubicBezTo>
                    <a:cubicBezTo>
                      <a:pt x="2584414" y="125485"/>
                      <a:pt x="2611933" y="191921"/>
                      <a:pt x="2611932" y="261194"/>
                    </a:cubicBezTo>
                    <a:cubicBezTo>
                      <a:pt x="2611932" y="1527225"/>
                      <a:pt x="2611933" y="2793256"/>
                      <a:pt x="2611933" y="4059287"/>
                    </a:cubicBezTo>
                    <a:cubicBezTo>
                      <a:pt x="2611933" y="4128560"/>
                      <a:pt x="2584415" y="4194995"/>
                      <a:pt x="2535431" y="4243978"/>
                    </a:cubicBezTo>
                    <a:cubicBezTo>
                      <a:pt x="2486448" y="4292961"/>
                      <a:pt x="2420012" y="4320480"/>
                      <a:pt x="2350740" y="4320480"/>
                    </a:cubicBezTo>
                    <a:lnTo>
                      <a:pt x="261193" y="4320480"/>
                    </a:lnTo>
                    <a:cubicBezTo>
                      <a:pt x="191920" y="4320480"/>
                      <a:pt x="125485" y="4292961"/>
                      <a:pt x="76502" y="4243978"/>
                    </a:cubicBezTo>
                    <a:cubicBezTo>
                      <a:pt x="27519" y="4194995"/>
                      <a:pt x="0" y="4128559"/>
                      <a:pt x="1" y="4059287"/>
                    </a:cubicBezTo>
                    <a:cubicBezTo>
                      <a:pt x="1" y="2793256"/>
                      <a:pt x="0" y="1527224"/>
                      <a:pt x="0" y="261193"/>
                    </a:cubicBezTo>
                    <a:close/>
                  </a:path>
                </a:pathLst>
              </a:custGeom>
              <a:gr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3085296" numCol="1" spcCol="1270" anchor="ctr" anchorCtr="0">
                <a:noAutofit/>
              </a:bodyPr>
              <a:lstStyle/>
              <a:p>
                <a:pPr algn="ctr" defTabSz="711200" fontAlgn="base">
                  <a:lnSpc>
                    <a:spcPct val="90000"/>
                  </a:lnSpc>
                  <a:spcBef>
                    <a:spcPct val="0"/>
                  </a:spcBef>
                  <a:spcAft>
                    <a:spcPct val="35000"/>
                  </a:spcAft>
                </a:pPr>
                <a:endParaRPr lang="en-GB" sz="1600" b="1">
                  <a:solidFill>
                    <a:srgbClr val="4D4D4D"/>
                  </a:solidFill>
                  <a:latin typeface="Verdana" pitchFamily="34" charset="0"/>
                </a:endParaRPr>
              </a:p>
            </p:txBody>
          </p:sp>
          <p:sp>
            <p:nvSpPr>
              <p:cNvPr id="81" name="Textfeld 80"/>
              <p:cNvSpPr txBox="1"/>
              <p:nvPr/>
            </p:nvSpPr>
            <p:spPr>
              <a:xfrm>
                <a:off x="4876650" y="2603062"/>
                <a:ext cx="1722720" cy="578462"/>
              </a:xfrm>
              <a:prstGeom prst="rect">
                <a:avLst/>
              </a:prstGeom>
              <a:noFill/>
            </p:spPr>
            <p:txBody>
              <a:bodyPr wrap="square" rtlCol="0">
                <a:spAutoFit/>
              </a:bodyPr>
              <a:lstStyle/>
              <a:p>
                <a:pPr marL="342900" indent="-342900" algn="ctr" fontAlgn="base">
                  <a:spcBef>
                    <a:spcPct val="0"/>
                  </a:spcBef>
                  <a:spcAft>
                    <a:spcPct val="0"/>
                  </a:spcAft>
                </a:pPr>
                <a:r>
                  <a:rPr lang="en-GB" sz="1400" b="1" smtClean="0">
                    <a:solidFill>
                      <a:prstClr val="black"/>
                    </a:solidFill>
                    <a:latin typeface="Verdana" pitchFamily="34" charset="0"/>
                  </a:rPr>
                  <a:t>Part III – </a:t>
                </a:r>
              </a:p>
              <a:p>
                <a:pPr marL="342900" indent="-342900" algn="ctr" fontAlgn="base">
                  <a:spcBef>
                    <a:spcPct val="0"/>
                  </a:spcBef>
                  <a:spcAft>
                    <a:spcPct val="0"/>
                  </a:spcAft>
                </a:pPr>
                <a:r>
                  <a:rPr lang="en-GB" sz="1400" b="1" smtClean="0">
                    <a:solidFill>
                      <a:prstClr val="black"/>
                    </a:solidFill>
                    <a:latin typeface="Verdana" pitchFamily="34" charset="0"/>
                  </a:rPr>
                  <a:t>Societal Challenges</a:t>
                </a:r>
                <a:endParaRPr lang="en-GB" sz="1400" b="1">
                  <a:solidFill>
                    <a:prstClr val="black"/>
                  </a:solidFill>
                  <a:latin typeface="Verdana" pitchFamily="34" charset="0"/>
                </a:endParaRPr>
              </a:p>
            </p:txBody>
          </p:sp>
        </p:grpSp>
        <p:sp>
          <p:nvSpPr>
            <p:cNvPr id="90" name="Abgerundetes Rechteck 89"/>
            <p:cNvSpPr/>
            <p:nvPr/>
          </p:nvSpPr>
          <p:spPr bwMode="auto">
            <a:xfrm>
              <a:off x="6433991" y="2961241"/>
              <a:ext cx="2438345" cy="2465399"/>
            </a:xfrm>
            <a:prstGeom prst="roundRect">
              <a:avLst>
                <a:gd name="adj" fmla="val 10000"/>
              </a:avLst>
            </a:prstGeom>
            <a:solidFill>
              <a:schemeClr val="accent6">
                <a:alpha val="85000"/>
              </a:schemeClr>
            </a:solidFill>
            <a:effectLst/>
          </p:spPr>
          <p:style>
            <a:lnRef idx="3">
              <a:schemeClr val="lt1"/>
            </a:lnRef>
            <a:fillRef idx="1">
              <a:schemeClr val="accent6"/>
            </a:fillRef>
            <a:effectRef idx="1">
              <a:schemeClr val="accent6"/>
            </a:effectRef>
            <a:fontRef idx="minor">
              <a:schemeClr val="lt1"/>
            </a:fontRef>
          </p:style>
          <p:txBody>
            <a:bodyPr lIns="36000" tIns="36000" rIns="36000" bIns="36000" anchor="ctr"/>
            <a:lstStyle/>
            <a:p>
              <a:pPr marL="228600" indent="-228600" fontAlgn="base">
                <a:spcBef>
                  <a:spcPct val="0"/>
                </a:spcBef>
                <a:spcAft>
                  <a:spcPts val="300"/>
                </a:spcAft>
                <a:buFont typeface="+mj-lt"/>
                <a:buAutoNum type="arabicPeriod"/>
                <a:defRPr/>
              </a:pPr>
              <a:r>
                <a:rPr lang="en-GB" sz="1000">
                  <a:solidFill>
                    <a:prstClr val="black"/>
                  </a:solidFill>
                  <a:latin typeface="Verdana" pitchFamily="34" charset="0"/>
                </a:rPr>
                <a:t>Health, </a:t>
              </a:r>
              <a:r>
                <a:rPr lang="en-GB" sz="1000" smtClean="0">
                  <a:solidFill>
                    <a:prstClr val="black"/>
                  </a:solidFill>
                  <a:latin typeface="Verdana" pitchFamily="34" charset="0"/>
                </a:rPr>
                <a:t>demographic </a:t>
              </a:r>
              <a:r>
                <a:rPr lang="en-GB" sz="1000">
                  <a:solidFill>
                    <a:prstClr val="black"/>
                  </a:solidFill>
                  <a:latin typeface="Verdana" pitchFamily="34" charset="0"/>
                </a:rPr>
                <a:t>c</a:t>
              </a:r>
              <a:r>
                <a:rPr lang="en-GB" sz="1000" smtClean="0">
                  <a:solidFill>
                    <a:prstClr val="black"/>
                  </a:solidFill>
                  <a:latin typeface="Verdana" pitchFamily="34" charset="0"/>
                </a:rPr>
                <a:t>hange </a:t>
              </a:r>
              <a:br>
                <a:rPr lang="en-GB" sz="1000" smtClean="0">
                  <a:solidFill>
                    <a:prstClr val="black"/>
                  </a:solidFill>
                  <a:latin typeface="Verdana" pitchFamily="34" charset="0"/>
                </a:rPr>
              </a:br>
              <a:r>
                <a:rPr lang="en-GB" sz="1000" smtClean="0">
                  <a:solidFill>
                    <a:prstClr val="black"/>
                  </a:solidFill>
                  <a:latin typeface="Verdana" pitchFamily="34" charset="0"/>
                </a:rPr>
                <a:t>and </a:t>
              </a:r>
              <a:r>
                <a:rPr lang="en-GB" sz="1000">
                  <a:solidFill>
                    <a:prstClr val="black"/>
                  </a:solidFill>
                  <a:latin typeface="Verdana" pitchFamily="34" charset="0"/>
                </a:rPr>
                <a:t>w</a:t>
              </a:r>
              <a:r>
                <a:rPr lang="en-GB" sz="1000" smtClean="0">
                  <a:solidFill>
                    <a:prstClr val="black"/>
                  </a:solidFill>
                  <a:latin typeface="Verdana" pitchFamily="34" charset="0"/>
                </a:rPr>
                <a:t>ellbeing</a:t>
              </a:r>
              <a:endParaRPr lang="en-GB" sz="1000">
                <a:solidFill>
                  <a:prstClr val="black"/>
                </a:solidFill>
                <a:latin typeface="Verdana" pitchFamily="34" charset="0"/>
              </a:endParaRPr>
            </a:p>
            <a:p>
              <a:pPr marL="228600" indent="-228600" fontAlgn="base">
                <a:spcBef>
                  <a:spcPct val="0"/>
                </a:spcBef>
                <a:spcAft>
                  <a:spcPts val="300"/>
                </a:spcAft>
                <a:buFont typeface="+mj-lt"/>
                <a:buAutoNum type="arabicPeriod"/>
                <a:defRPr/>
              </a:pPr>
              <a:r>
                <a:rPr lang="en-GB" sz="1000" smtClean="0">
                  <a:solidFill>
                    <a:prstClr val="black"/>
                  </a:solidFill>
                  <a:latin typeface="Verdana" pitchFamily="34" charset="0"/>
                </a:rPr>
                <a:t>Food security, sustainable agriculture, marine, maritime and inland water research and the bioeconomy</a:t>
              </a:r>
            </a:p>
            <a:p>
              <a:pPr marL="228600" indent="-228600" fontAlgn="base">
                <a:spcBef>
                  <a:spcPct val="0"/>
                </a:spcBef>
                <a:spcAft>
                  <a:spcPts val="300"/>
                </a:spcAft>
                <a:buFont typeface="+mj-lt"/>
                <a:buAutoNum type="arabicPeriod"/>
                <a:defRPr/>
              </a:pPr>
              <a:r>
                <a:rPr lang="en-GB" sz="1000" smtClean="0">
                  <a:solidFill>
                    <a:prstClr val="black"/>
                  </a:solidFill>
                  <a:latin typeface="Verdana" pitchFamily="34" charset="0"/>
                </a:rPr>
                <a:t>Secure</a:t>
              </a:r>
              <a:r>
                <a:rPr lang="en-GB" sz="1000">
                  <a:solidFill>
                    <a:prstClr val="black"/>
                  </a:solidFill>
                  <a:latin typeface="Verdana" pitchFamily="34" charset="0"/>
                </a:rPr>
                <a:t>, clean and efficient energy</a:t>
              </a:r>
            </a:p>
            <a:p>
              <a:pPr marL="228600" indent="-228600" fontAlgn="base">
                <a:spcBef>
                  <a:spcPct val="0"/>
                </a:spcBef>
                <a:spcAft>
                  <a:spcPts val="300"/>
                </a:spcAft>
                <a:buFont typeface="+mj-lt"/>
                <a:buAutoNum type="arabicPeriod"/>
                <a:defRPr/>
              </a:pPr>
              <a:r>
                <a:rPr lang="en-GB" sz="1000">
                  <a:solidFill>
                    <a:prstClr val="black"/>
                  </a:solidFill>
                  <a:latin typeface="Verdana" pitchFamily="34" charset="0"/>
                </a:rPr>
                <a:t>Smart, green and integrated transport</a:t>
              </a:r>
            </a:p>
            <a:p>
              <a:pPr marL="228600" indent="-228600" fontAlgn="base">
                <a:spcBef>
                  <a:spcPct val="0"/>
                </a:spcBef>
                <a:spcAft>
                  <a:spcPts val="300"/>
                </a:spcAft>
                <a:buFont typeface="+mj-lt"/>
                <a:buAutoNum type="arabicPeriod"/>
                <a:defRPr/>
              </a:pPr>
              <a:r>
                <a:rPr lang="en-GB" sz="1000">
                  <a:solidFill>
                    <a:prstClr val="black"/>
                  </a:solidFill>
                  <a:latin typeface="Verdana" pitchFamily="34" charset="0"/>
                </a:rPr>
                <a:t>Climate action, </a:t>
              </a:r>
              <a:r>
                <a:rPr lang="en-GB" sz="1000" smtClean="0">
                  <a:solidFill>
                    <a:prstClr val="black"/>
                  </a:solidFill>
                  <a:latin typeface="Verdana" pitchFamily="34" charset="0"/>
                </a:rPr>
                <a:t>environment</a:t>
              </a:r>
              <a:r>
                <a:rPr lang="en-GB" sz="1000">
                  <a:solidFill>
                    <a:prstClr val="black"/>
                  </a:solidFill>
                  <a:latin typeface="Verdana" pitchFamily="34" charset="0"/>
                </a:rPr>
                <a:t>, </a:t>
              </a:r>
              <a:r>
                <a:rPr lang="en-GB" sz="1000" smtClean="0">
                  <a:solidFill>
                    <a:prstClr val="black"/>
                  </a:solidFill>
                  <a:latin typeface="Verdana" pitchFamily="34" charset="0"/>
                </a:rPr>
                <a:t>resource </a:t>
              </a:r>
              <a:r>
                <a:rPr lang="en-GB" sz="1000">
                  <a:solidFill>
                    <a:prstClr val="black"/>
                  </a:solidFill>
                  <a:latin typeface="Verdana" pitchFamily="34" charset="0"/>
                </a:rPr>
                <a:t>efficiency and </a:t>
              </a:r>
              <a:r>
                <a:rPr lang="en-GB" sz="1000" smtClean="0">
                  <a:solidFill>
                    <a:prstClr val="black"/>
                  </a:solidFill>
                  <a:latin typeface="Verdana" pitchFamily="34" charset="0"/>
                </a:rPr>
                <a:t>raw </a:t>
              </a:r>
              <a:r>
                <a:rPr lang="en-GB" sz="1000">
                  <a:solidFill>
                    <a:prstClr val="black"/>
                  </a:solidFill>
                  <a:latin typeface="Verdana" pitchFamily="34" charset="0"/>
                </a:rPr>
                <a:t>materials</a:t>
              </a:r>
            </a:p>
            <a:p>
              <a:pPr marL="228600" indent="-228600" fontAlgn="base">
                <a:spcBef>
                  <a:spcPct val="0"/>
                </a:spcBef>
                <a:spcAft>
                  <a:spcPts val="300"/>
                </a:spcAft>
                <a:buFont typeface="+mj-lt"/>
                <a:buAutoNum type="arabicPeriod"/>
                <a:defRPr/>
              </a:pPr>
              <a:r>
                <a:rPr lang="en-GB" sz="1000">
                  <a:solidFill>
                    <a:prstClr val="black"/>
                  </a:solidFill>
                  <a:latin typeface="Verdana" pitchFamily="34" charset="0"/>
                </a:rPr>
                <a:t>Inclusive, innovative and reflective societies</a:t>
              </a:r>
            </a:p>
            <a:p>
              <a:pPr marL="228600" indent="-228600" fontAlgn="base">
                <a:spcBef>
                  <a:spcPct val="0"/>
                </a:spcBef>
                <a:spcAft>
                  <a:spcPts val="300"/>
                </a:spcAft>
                <a:buFont typeface="+mj-lt"/>
                <a:buAutoNum type="arabicPeriod"/>
                <a:defRPr/>
              </a:pPr>
              <a:r>
                <a:rPr lang="en-GB" sz="1000">
                  <a:solidFill>
                    <a:prstClr val="black"/>
                  </a:solidFill>
                  <a:latin typeface="Verdana" pitchFamily="34" charset="0"/>
                </a:rPr>
                <a:t>Protecting freedom and security</a:t>
              </a:r>
              <a:endParaRPr lang="en-GB" sz="1000">
                <a:solidFill>
                  <a:prstClr val="black"/>
                </a:solidFill>
              </a:endParaRPr>
            </a:p>
          </p:txBody>
        </p:sp>
      </p:grpSp>
      <p:grpSp>
        <p:nvGrpSpPr>
          <p:cNvPr id="6" name="Gruppieren 102"/>
          <p:cNvGrpSpPr/>
          <p:nvPr/>
        </p:nvGrpSpPr>
        <p:grpSpPr>
          <a:xfrm>
            <a:off x="3076183" y="1990724"/>
            <a:ext cx="2903141" cy="3908237"/>
            <a:chOff x="3049108" y="2259141"/>
            <a:chExt cx="2799621" cy="3512068"/>
          </a:xfrm>
        </p:grpSpPr>
        <p:grpSp>
          <p:nvGrpSpPr>
            <p:cNvPr id="7" name="Gruppieren 57"/>
            <p:cNvGrpSpPr/>
            <p:nvPr/>
          </p:nvGrpSpPr>
          <p:grpSpPr>
            <a:xfrm>
              <a:off x="3049108" y="2259141"/>
              <a:ext cx="2799621" cy="3512068"/>
              <a:chOff x="3303686" y="1343577"/>
              <a:chExt cx="2116235" cy="4273776"/>
            </a:xfrm>
          </p:grpSpPr>
          <p:grpSp>
            <p:nvGrpSpPr>
              <p:cNvPr id="8" name="Gruppieren 60"/>
              <p:cNvGrpSpPr/>
              <p:nvPr/>
            </p:nvGrpSpPr>
            <p:grpSpPr>
              <a:xfrm>
                <a:off x="3303686" y="1343577"/>
                <a:ext cx="2116235" cy="4273776"/>
                <a:chOff x="2300131" y="2390877"/>
                <a:chExt cx="2116235" cy="4273776"/>
              </a:xfrm>
            </p:grpSpPr>
            <p:sp>
              <p:nvSpPr>
                <p:cNvPr id="39" name="Freihandform 38"/>
                <p:cNvSpPr/>
                <p:nvPr/>
              </p:nvSpPr>
              <p:spPr>
                <a:xfrm>
                  <a:off x="2300131" y="2390877"/>
                  <a:ext cx="2116235" cy="4142603"/>
                </a:xfrm>
                <a:custGeom>
                  <a:avLst/>
                  <a:gdLst>
                    <a:gd name="connsiteX0" fmla="*/ 0 w 2611933"/>
                    <a:gd name="connsiteY0" fmla="*/ 261193 h 4320480"/>
                    <a:gd name="connsiteX1" fmla="*/ 76502 w 2611933"/>
                    <a:gd name="connsiteY1" fmla="*/ 76502 h 4320480"/>
                    <a:gd name="connsiteX2" fmla="*/ 261194 w 2611933"/>
                    <a:gd name="connsiteY2" fmla="*/ 1 h 4320480"/>
                    <a:gd name="connsiteX3" fmla="*/ 2350740 w 2611933"/>
                    <a:gd name="connsiteY3" fmla="*/ 0 h 4320480"/>
                    <a:gd name="connsiteX4" fmla="*/ 2535431 w 2611933"/>
                    <a:gd name="connsiteY4" fmla="*/ 76502 h 4320480"/>
                    <a:gd name="connsiteX5" fmla="*/ 2611932 w 2611933"/>
                    <a:gd name="connsiteY5" fmla="*/ 261194 h 4320480"/>
                    <a:gd name="connsiteX6" fmla="*/ 2611933 w 2611933"/>
                    <a:gd name="connsiteY6" fmla="*/ 4059287 h 4320480"/>
                    <a:gd name="connsiteX7" fmla="*/ 2535431 w 2611933"/>
                    <a:gd name="connsiteY7" fmla="*/ 4243978 h 4320480"/>
                    <a:gd name="connsiteX8" fmla="*/ 2350740 w 2611933"/>
                    <a:gd name="connsiteY8" fmla="*/ 4320480 h 4320480"/>
                    <a:gd name="connsiteX9" fmla="*/ 261193 w 2611933"/>
                    <a:gd name="connsiteY9" fmla="*/ 4320480 h 4320480"/>
                    <a:gd name="connsiteX10" fmla="*/ 76502 w 2611933"/>
                    <a:gd name="connsiteY10" fmla="*/ 4243978 h 4320480"/>
                    <a:gd name="connsiteX11" fmla="*/ 1 w 2611933"/>
                    <a:gd name="connsiteY11" fmla="*/ 4059287 h 4320480"/>
                    <a:gd name="connsiteX12" fmla="*/ 0 w 2611933"/>
                    <a:gd name="connsiteY12" fmla="*/ 261193 h 43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1933" h="4320480">
                      <a:moveTo>
                        <a:pt x="0" y="261193"/>
                      </a:moveTo>
                      <a:cubicBezTo>
                        <a:pt x="0" y="191920"/>
                        <a:pt x="27519" y="125485"/>
                        <a:pt x="76502" y="76502"/>
                      </a:cubicBezTo>
                      <a:cubicBezTo>
                        <a:pt x="125485" y="27519"/>
                        <a:pt x="191921" y="0"/>
                        <a:pt x="261194" y="1"/>
                      </a:cubicBezTo>
                      <a:lnTo>
                        <a:pt x="2350740" y="0"/>
                      </a:lnTo>
                      <a:cubicBezTo>
                        <a:pt x="2420013" y="0"/>
                        <a:pt x="2486448" y="27519"/>
                        <a:pt x="2535431" y="76502"/>
                      </a:cubicBezTo>
                      <a:cubicBezTo>
                        <a:pt x="2584414" y="125485"/>
                        <a:pt x="2611933" y="191921"/>
                        <a:pt x="2611932" y="261194"/>
                      </a:cubicBezTo>
                      <a:cubicBezTo>
                        <a:pt x="2611932" y="1527225"/>
                        <a:pt x="2611933" y="2793256"/>
                        <a:pt x="2611933" y="4059287"/>
                      </a:cubicBezTo>
                      <a:cubicBezTo>
                        <a:pt x="2611933" y="4128560"/>
                        <a:pt x="2584415" y="4194995"/>
                        <a:pt x="2535431" y="4243978"/>
                      </a:cubicBezTo>
                      <a:cubicBezTo>
                        <a:pt x="2486448" y="4292961"/>
                        <a:pt x="2420012" y="4320480"/>
                        <a:pt x="2350740" y="4320480"/>
                      </a:cubicBezTo>
                      <a:lnTo>
                        <a:pt x="261193" y="4320480"/>
                      </a:lnTo>
                      <a:cubicBezTo>
                        <a:pt x="191920" y="4320480"/>
                        <a:pt x="125485" y="4292961"/>
                        <a:pt x="76502" y="4243978"/>
                      </a:cubicBezTo>
                      <a:cubicBezTo>
                        <a:pt x="27519" y="4194995"/>
                        <a:pt x="0" y="4128559"/>
                        <a:pt x="1" y="4059287"/>
                      </a:cubicBezTo>
                      <a:cubicBezTo>
                        <a:pt x="1" y="2793256"/>
                        <a:pt x="0" y="1527224"/>
                        <a:pt x="0" y="261193"/>
                      </a:cubicBezTo>
                      <a:close/>
                    </a:path>
                  </a:pathLst>
                </a:custGeom>
                <a:solidFill>
                  <a:srgbClr val="FCDDCF"/>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3085296" numCol="1" spcCol="1270" anchor="ctr" anchorCtr="0">
                  <a:noAutofit/>
                </a:bodyPr>
                <a:lstStyle/>
                <a:p>
                  <a:pPr algn="ctr" defTabSz="711200" fontAlgn="base">
                    <a:lnSpc>
                      <a:spcPct val="90000"/>
                    </a:lnSpc>
                    <a:spcBef>
                      <a:spcPct val="0"/>
                    </a:spcBef>
                    <a:spcAft>
                      <a:spcPct val="35000"/>
                    </a:spcAft>
                  </a:pPr>
                  <a:endParaRPr lang="en-GB" sz="1600" b="1">
                    <a:solidFill>
                      <a:srgbClr val="4D4D4D"/>
                    </a:solidFill>
                    <a:latin typeface="Verdana" pitchFamily="34" charset="0"/>
                  </a:endParaRPr>
                </a:p>
              </p:txBody>
            </p:sp>
            <p:sp>
              <p:nvSpPr>
                <p:cNvPr id="41" name="Abgerundetes Rechteck 40"/>
                <p:cNvSpPr/>
                <p:nvPr/>
              </p:nvSpPr>
              <p:spPr>
                <a:xfrm>
                  <a:off x="2411760" y="5524710"/>
                  <a:ext cx="1927587" cy="407539"/>
                </a:xfrm>
                <a:prstGeom prst="roundRect">
                  <a:avLst>
                    <a:gd name="adj" fmla="val 10000"/>
                  </a:avLst>
                </a:prstGeom>
                <a:solidFill>
                  <a:schemeClr val="accent6">
                    <a:hueOff val="0"/>
                    <a:satOff val="0"/>
                    <a:lumOff val="0"/>
                    <a:alpha val="8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nchor="ctr">
                  <a:normAutofit/>
                </a:bodyPr>
                <a:lstStyle/>
                <a:p>
                  <a:pPr algn="ctr" fontAlgn="base">
                    <a:spcBef>
                      <a:spcPct val="0"/>
                    </a:spcBef>
                    <a:spcAft>
                      <a:spcPct val="0"/>
                    </a:spcAft>
                    <a:defRPr/>
                  </a:pPr>
                  <a:r>
                    <a:rPr lang="en-GB" sz="1100" smtClean="0">
                      <a:solidFill>
                        <a:prstClr val="black"/>
                      </a:solidFill>
                      <a:latin typeface="Verdana" pitchFamily="34" charset="0"/>
                    </a:rPr>
                    <a:t>2. Access to Risk Finance</a:t>
                  </a:r>
                  <a:endParaRPr lang="en-GB" sz="1100">
                    <a:solidFill>
                      <a:prstClr val="black"/>
                    </a:solidFill>
                    <a:latin typeface="Verdana" pitchFamily="34" charset="0"/>
                  </a:endParaRPr>
                </a:p>
              </p:txBody>
            </p:sp>
            <p:sp>
              <p:nvSpPr>
                <p:cNvPr id="49" name="Abgerundetes Rechteck 4"/>
                <p:cNvSpPr/>
                <p:nvPr/>
              </p:nvSpPr>
              <p:spPr bwMode="auto">
                <a:xfrm>
                  <a:off x="2411760" y="5740033"/>
                  <a:ext cx="1946275" cy="924620"/>
                </a:xfrm>
                <a:prstGeom prst="rect">
                  <a:avLst/>
                </a:prstGeom>
              </p:spPr>
              <p:style>
                <a:lnRef idx="0">
                  <a:scrgbClr r="0" g="0" b="0"/>
                </a:lnRef>
                <a:fillRef idx="0">
                  <a:scrgbClr r="0" g="0" b="0"/>
                </a:fillRef>
                <a:effectRef idx="0">
                  <a:scrgbClr r="0" g="0" b="0"/>
                </a:effectRef>
                <a:fontRef idx="minor">
                  <a:schemeClr val="lt1"/>
                </a:fontRef>
              </p:style>
              <p:txBody>
                <a:bodyPr lIns="30480" tIns="22860" rIns="30480" bIns="22860" spcCol="1270" anchor="ctr"/>
                <a:lstStyle/>
                <a:p>
                  <a:pPr algn="ctr" defTabSz="533400" fontAlgn="base">
                    <a:lnSpc>
                      <a:spcPct val="90000"/>
                    </a:lnSpc>
                    <a:spcBef>
                      <a:spcPct val="0"/>
                    </a:spcBef>
                    <a:spcAft>
                      <a:spcPct val="35000"/>
                    </a:spcAft>
                    <a:defRPr/>
                  </a:pPr>
                  <a:endParaRPr lang="en-GB" sz="1200" smtClean="0">
                    <a:solidFill>
                      <a:prstClr val="white"/>
                    </a:solidFill>
                  </a:endParaRPr>
                </a:p>
                <a:p>
                  <a:pPr algn="ctr" defTabSz="533400" fontAlgn="base">
                    <a:lnSpc>
                      <a:spcPct val="90000"/>
                    </a:lnSpc>
                    <a:spcBef>
                      <a:spcPct val="0"/>
                    </a:spcBef>
                    <a:spcAft>
                      <a:spcPct val="35000"/>
                    </a:spcAft>
                    <a:defRPr/>
                  </a:pPr>
                  <a:endParaRPr lang="en-GB" sz="1200">
                    <a:solidFill>
                      <a:prstClr val="white"/>
                    </a:solidFill>
                  </a:endParaRPr>
                </a:p>
              </p:txBody>
            </p:sp>
            <p:sp>
              <p:nvSpPr>
                <p:cNvPr id="55" name="Textfeld 54"/>
                <p:cNvSpPr txBox="1"/>
                <p:nvPr/>
              </p:nvSpPr>
              <p:spPr>
                <a:xfrm>
                  <a:off x="2352621" y="2469620"/>
                  <a:ext cx="2016223" cy="605814"/>
                </a:xfrm>
                <a:prstGeom prst="rect">
                  <a:avLst/>
                </a:prstGeom>
                <a:noFill/>
              </p:spPr>
              <p:txBody>
                <a:bodyPr wrap="square" rtlCol="0">
                  <a:spAutoFit/>
                </a:bodyPr>
                <a:lstStyle/>
                <a:p>
                  <a:pPr marL="342900" indent="-342900" algn="ctr" fontAlgn="base">
                    <a:spcBef>
                      <a:spcPct val="0"/>
                    </a:spcBef>
                    <a:spcAft>
                      <a:spcPct val="0"/>
                    </a:spcAft>
                  </a:pPr>
                  <a:r>
                    <a:rPr lang="en-GB" sz="1600" b="1" smtClean="0">
                      <a:solidFill>
                        <a:prstClr val="black"/>
                      </a:solidFill>
                      <a:latin typeface="Verdana" pitchFamily="34" charset="0"/>
                    </a:rPr>
                    <a:t> </a:t>
                  </a:r>
                  <a:r>
                    <a:rPr lang="en-GB" sz="1400" b="1" smtClean="0">
                      <a:solidFill>
                        <a:prstClr val="black"/>
                      </a:solidFill>
                      <a:latin typeface="Verdana" pitchFamily="34" charset="0"/>
                    </a:rPr>
                    <a:t>Part II – </a:t>
                  </a:r>
                </a:p>
                <a:p>
                  <a:pPr marL="342900" indent="-342900" algn="ctr" fontAlgn="base">
                    <a:spcBef>
                      <a:spcPct val="0"/>
                    </a:spcBef>
                    <a:spcAft>
                      <a:spcPct val="0"/>
                    </a:spcAft>
                  </a:pPr>
                  <a:r>
                    <a:rPr lang="en-GB" sz="1400" b="1" smtClean="0">
                      <a:solidFill>
                        <a:prstClr val="black"/>
                      </a:solidFill>
                      <a:latin typeface="Verdana" pitchFamily="34" charset="0"/>
                    </a:rPr>
                    <a:t>Industrial Leadership</a:t>
                  </a:r>
                  <a:endParaRPr lang="en-GB" sz="1400" b="1">
                    <a:solidFill>
                      <a:prstClr val="black"/>
                    </a:solidFill>
                    <a:latin typeface="Verdana" pitchFamily="34" charset="0"/>
                  </a:endParaRPr>
                </a:p>
              </p:txBody>
            </p:sp>
          </p:grpSp>
          <p:sp>
            <p:nvSpPr>
              <p:cNvPr id="51" name="Abgerundetes Rechteck 50"/>
              <p:cNvSpPr/>
              <p:nvPr/>
            </p:nvSpPr>
            <p:spPr>
              <a:xfrm>
                <a:off x="3415315" y="4953249"/>
                <a:ext cx="1927587" cy="407539"/>
              </a:xfrm>
              <a:prstGeom prst="roundRect">
                <a:avLst>
                  <a:gd name="adj" fmla="val 10000"/>
                </a:avLst>
              </a:prstGeom>
              <a:solidFill>
                <a:schemeClr val="accent6">
                  <a:alpha val="8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nchor="ctr">
                <a:normAutofit/>
              </a:bodyPr>
              <a:lstStyle/>
              <a:p>
                <a:pPr algn="ctr" fontAlgn="base">
                  <a:spcBef>
                    <a:spcPct val="0"/>
                  </a:spcBef>
                  <a:spcAft>
                    <a:spcPct val="0"/>
                  </a:spcAft>
                  <a:defRPr/>
                </a:pPr>
                <a:r>
                  <a:rPr lang="en-GB" sz="1100" smtClean="0">
                    <a:solidFill>
                      <a:prstClr val="black"/>
                    </a:solidFill>
                    <a:latin typeface="Verdana" pitchFamily="34" charset="0"/>
                  </a:rPr>
                  <a:t>3. Innovation in SMEs</a:t>
                </a:r>
                <a:endParaRPr lang="en-GB" sz="1100">
                  <a:solidFill>
                    <a:prstClr val="black"/>
                  </a:solidFill>
                  <a:latin typeface="Verdana" pitchFamily="34" charset="0"/>
                </a:endParaRPr>
              </a:p>
            </p:txBody>
          </p:sp>
        </p:grpSp>
        <p:sp>
          <p:nvSpPr>
            <p:cNvPr id="91" name="Abgerundetes Rechteck 90"/>
            <p:cNvSpPr/>
            <p:nvPr/>
          </p:nvSpPr>
          <p:spPr bwMode="auto">
            <a:xfrm>
              <a:off x="3187989" y="2969244"/>
              <a:ext cx="2544214" cy="1776118"/>
            </a:xfrm>
            <a:prstGeom prst="roundRect">
              <a:avLst>
                <a:gd name="adj" fmla="val 10000"/>
              </a:avLst>
            </a:prstGeom>
            <a:solidFill>
              <a:schemeClr val="accent6">
                <a:alpha val="85000"/>
              </a:schemeClr>
            </a:solidFill>
            <a:effectLst/>
          </p:spPr>
          <p:style>
            <a:lnRef idx="3">
              <a:schemeClr val="lt1"/>
            </a:lnRef>
            <a:fillRef idx="1">
              <a:schemeClr val="accent6"/>
            </a:fillRef>
            <a:effectRef idx="1">
              <a:schemeClr val="accent6"/>
            </a:effectRef>
            <a:fontRef idx="minor">
              <a:schemeClr val="lt1"/>
            </a:fontRef>
          </p:style>
          <p:txBody>
            <a:bodyPr lIns="36000" tIns="36000" rIns="36000" bIns="36000" anchor="ctr"/>
            <a:lstStyle/>
            <a:p>
              <a:pPr marL="228600" indent="-228600" fontAlgn="base">
                <a:lnSpc>
                  <a:spcPct val="120000"/>
                </a:lnSpc>
                <a:spcBef>
                  <a:spcPct val="0"/>
                </a:spcBef>
                <a:spcAft>
                  <a:spcPct val="0"/>
                </a:spcAft>
                <a:tabLst>
                  <a:tab pos="180000" algn="l"/>
                </a:tabLst>
                <a:defRPr/>
              </a:pPr>
              <a:r>
                <a:rPr lang="en-GB" sz="1100" dirty="0" smtClean="0">
                  <a:solidFill>
                    <a:prstClr val="black"/>
                  </a:solidFill>
                  <a:latin typeface="Verdana" pitchFamily="34" charset="0"/>
                </a:rPr>
                <a:t>1. </a:t>
              </a:r>
              <a:r>
                <a:rPr lang="en-GB" sz="1100" dirty="0">
                  <a:solidFill>
                    <a:prstClr val="black"/>
                  </a:solidFill>
                  <a:latin typeface="Verdana" pitchFamily="34" charset="0"/>
                </a:rPr>
                <a:t>Leadership in Enabling &amp; </a:t>
              </a:r>
            </a:p>
            <a:p>
              <a:pPr marL="228600" indent="-228600" fontAlgn="base">
                <a:lnSpc>
                  <a:spcPct val="120000"/>
                </a:lnSpc>
                <a:spcBef>
                  <a:spcPct val="0"/>
                </a:spcBef>
                <a:spcAft>
                  <a:spcPct val="0"/>
                </a:spcAft>
                <a:tabLst>
                  <a:tab pos="180000" algn="l"/>
                </a:tabLst>
                <a:defRPr/>
              </a:pPr>
              <a:r>
                <a:rPr lang="en-GB" sz="1100" dirty="0">
                  <a:solidFill>
                    <a:prstClr val="black"/>
                  </a:solidFill>
                  <a:latin typeface="Verdana" pitchFamily="34" charset="0"/>
                </a:rPr>
                <a:t>	Industrial Technologies (LEIT)</a:t>
              </a:r>
            </a:p>
            <a:p>
              <a:pPr marL="228600" indent="-228600" fontAlgn="base">
                <a:lnSpc>
                  <a:spcPct val="120000"/>
                </a:lnSpc>
                <a:spcBef>
                  <a:spcPct val="0"/>
                </a:spcBef>
                <a:spcAft>
                  <a:spcPct val="0"/>
                </a:spcAft>
                <a:buFont typeface="Symbol" pitchFamily="18" charset="2"/>
                <a:buChar char="-"/>
                <a:defRPr/>
              </a:pPr>
              <a:r>
                <a:rPr lang="en-GB" sz="1100" dirty="0">
                  <a:solidFill>
                    <a:prstClr val="black"/>
                  </a:solidFill>
                  <a:latin typeface="Verdana" pitchFamily="34" charset="0"/>
                </a:rPr>
                <a:t>Information and Communication Technologies</a:t>
              </a:r>
            </a:p>
            <a:p>
              <a:pPr marL="228600" indent="-228600" fontAlgn="base">
                <a:lnSpc>
                  <a:spcPct val="120000"/>
                </a:lnSpc>
                <a:spcBef>
                  <a:spcPct val="0"/>
                </a:spcBef>
                <a:spcAft>
                  <a:spcPct val="0"/>
                </a:spcAft>
                <a:buFont typeface="Symbol" pitchFamily="18" charset="2"/>
                <a:buChar char="-"/>
                <a:tabLst>
                  <a:tab pos="180000" algn="l"/>
                </a:tabLst>
                <a:defRPr/>
              </a:pPr>
              <a:r>
                <a:rPr lang="en-GB" sz="1100" dirty="0">
                  <a:solidFill>
                    <a:prstClr val="black"/>
                  </a:solidFill>
                  <a:latin typeface="Verdana" pitchFamily="34" charset="0"/>
                </a:rPr>
                <a:t>Nanotechnologies, Advanced Materials, Advanced Manufacturing and Processing and Biotechnology</a:t>
              </a:r>
              <a:endParaRPr lang="en-GB" sz="1100" dirty="0">
                <a:solidFill>
                  <a:prstClr val="black"/>
                </a:solidFill>
              </a:endParaRPr>
            </a:p>
            <a:p>
              <a:pPr marL="228600" indent="-228600" fontAlgn="base">
                <a:lnSpc>
                  <a:spcPct val="120000"/>
                </a:lnSpc>
                <a:spcBef>
                  <a:spcPct val="0"/>
                </a:spcBef>
                <a:spcAft>
                  <a:spcPct val="0"/>
                </a:spcAft>
                <a:buFont typeface="Symbol" pitchFamily="18" charset="2"/>
                <a:buChar char="-"/>
                <a:tabLst>
                  <a:tab pos="180000" algn="l"/>
                </a:tabLst>
                <a:defRPr/>
              </a:pPr>
              <a:r>
                <a:rPr lang="en-GB" sz="1100" dirty="0">
                  <a:solidFill>
                    <a:prstClr val="black"/>
                  </a:solidFill>
                  <a:latin typeface="Verdana" pitchFamily="34" charset="0"/>
                </a:rPr>
                <a:t>Space</a:t>
              </a:r>
            </a:p>
          </p:txBody>
        </p:sp>
      </p:grpSp>
      <p:grpSp>
        <p:nvGrpSpPr>
          <p:cNvPr id="9" name="Gruppieren 44"/>
          <p:cNvGrpSpPr/>
          <p:nvPr/>
        </p:nvGrpSpPr>
        <p:grpSpPr>
          <a:xfrm>
            <a:off x="268050" y="5831005"/>
            <a:ext cx="8590229" cy="920203"/>
            <a:chOff x="268050" y="5537972"/>
            <a:chExt cx="8590229" cy="988962"/>
          </a:xfrm>
        </p:grpSpPr>
        <p:grpSp>
          <p:nvGrpSpPr>
            <p:cNvPr id="10" name="Gruppieren 85"/>
            <p:cNvGrpSpPr/>
            <p:nvPr/>
          </p:nvGrpSpPr>
          <p:grpSpPr>
            <a:xfrm>
              <a:off x="6643701" y="5555063"/>
              <a:ext cx="2214578" cy="963328"/>
              <a:chOff x="6731032" y="5643601"/>
              <a:chExt cx="2287794" cy="963328"/>
            </a:xfrm>
          </p:grpSpPr>
          <p:sp>
            <p:nvSpPr>
              <p:cNvPr id="73" name="Abgerundetes Rechteck 72"/>
              <p:cNvSpPr/>
              <p:nvPr/>
            </p:nvSpPr>
            <p:spPr>
              <a:xfrm>
                <a:off x="6786578" y="5643601"/>
                <a:ext cx="2232248" cy="963328"/>
              </a:xfrm>
              <a:prstGeom prst="roundRect">
                <a:avLst/>
              </a:prstGeom>
              <a:solidFill>
                <a:schemeClr val="bg1">
                  <a:lumMod val="8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3085296" numCol="1" spcCol="1270" anchor="ctr" anchorCtr="0">
                <a:noAutofit/>
              </a:bodyPr>
              <a:lstStyle/>
              <a:p>
                <a:pPr algn="ctr" defTabSz="711200" fontAlgn="base">
                  <a:lnSpc>
                    <a:spcPct val="90000"/>
                  </a:lnSpc>
                  <a:spcBef>
                    <a:spcPct val="0"/>
                  </a:spcBef>
                  <a:spcAft>
                    <a:spcPct val="35000"/>
                  </a:spcAft>
                </a:pPr>
                <a:endParaRPr lang="en-GB" sz="1600" b="1">
                  <a:solidFill>
                    <a:srgbClr val="4D4D4D"/>
                  </a:solidFill>
                  <a:latin typeface="Verdana" pitchFamily="34" charset="0"/>
                </a:endParaRPr>
              </a:p>
            </p:txBody>
          </p:sp>
          <p:sp>
            <p:nvSpPr>
              <p:cNvPr id="74" name="Textfeld 73"/>
              <p:cNvSpPr txBox="1"/>
              <p:nvPr/>
            </p:nvSpPr>
            <p:spPr>
              <a:xfrm>
                <a:off x="6731032" y="5808958"/>
                <a:ext cx="2232248" cy="673529"/>
              </a:xfrm>
              <a:prstGeom prst="rect">
                <a:avLst/>
              </a:prstGeom>
              <a:noFill/>
            </p:spPr>
            <p:txBody>
              <a:bodyPr wrap="square" tIns="36000" bIns="36000" rtlCol="0">
                <a:spAutoFit/>
              </a:bodyPr>
              <a:lstStyle/>
              <a:p>
                <a:pPr algn="ctr">
                  <a:spcBef>
                    <a:spcPts val="1200"/>
                  </a:spcBef>
                </a:pPr>
                <a:r>
                  <a:rPr lang="en-GB" sz="1200" b="1" smtClean="0">
                    <a:solidFill>
                      <a:prstClr val="black"/>
                    </a:solidFill>
                    <a:latin typeface="Verdana" pitchFamily="34" charset="0"/>
                    <a:ea typeface="Verdana" pitchFamily="34" charset="0"/>
                    <a:cs typeface="Verdana" pitchFamily="34" charset="0"/>
                  </a:rPr>
                  <a:t>The European Institute of Innovation and Technology (EIT)</a:t>
                </a:r>
                <a:endParaRPr lang="en-GB" sz="1200" b="1">
                  <a:solidFill>
                    <a:prstClr val="black"/>
                  </a:solidFill>
                  <a:latin typeface="Verdana" pitchFamily="34" charset="0"/>
                  <a:ea typeface="Verdana" pitchFamily="34" charset="0"/>
                  <a:cs typeface="Verdana" pitchFamily="34" charset="0"/>
                </a:endParaRPr>
              </a:p>
            </p:txBody>
          </p:sp>
        </p:grpSp>
        <p:grpSp>
          <p:nvGrpSpPr>
            <p:cNvPr id="11" name="Gruppieren 86"/>
            <p:cNvGrpSpPr/>
            <p:nvPr/>
          </p:nvGrpSpPr>
          <p:grpSpPr>
            <a:xfrm>
              <a:off x="268050" y="5563612"/>
              <a:ext cx="2232248" cy="954777"/>
              <a:chOff x="268050" y="5643600"/>
              <a:chExt cx="2232248" cy="954777"/>
            </a:xfrm>
          </p:grpSpPr>
          <p:sp>
            <p:nvSpPr>
              <p:cNvPr id="68" name="Abgerundetes Rechteck 67"/>
              <p:cNvSpPr/>
              <p:nvPr/>
            </p:nvSpPr>
            <p:spPr>
              <a:xfrm>
                <a:off x="268050" y="5643600"/>
                <a:ext cx="2232248" cy="954777"/>
              </a:xfrm>
              <a:prstGeom prst="roundRect">
                <a:avLst/>
              </a:prstGeom>
              <a:solidFill>
                <a:srgbClr val="FCDDCF"/>
              </a:solidFill>
              <a:ln>
                <a:prstDash val="dash"/>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0960" tIns="36000" rIns="60960" bIns="36000" numCol="1" spcCol="1270" anchor="ctr" anchorCtr="0">
                <a:noAutofit/>
              </a:bodyPr>
              <a:lstStyle/>
              <a:p>
                <a:pPr algn="ctr" defTabSz="711200" fontAlgn="base">
                  <a:lnSpc>
                    <a:spcPct val="90000"/>
                  </a:lnSpc>
                  <a:spcBef>
                    <a:spcPct val="0"/>
                  </a:spcBef>
                  <a:spcAft>
                    <a:spcPct val="35000"/>
                  </a:spcAft>
                </a:pPr>
                <a:endParaRPr lang="en-GB" sz="1600" b="1">
                  <a:solidFill>
                    <a:srgbClr val="4D4D4D"/>
                  </a:solidFill>
                  <a:latin typeface="Verdana" pitchFamily="34" charset="0"/>
                </a:endParaRPr>
              </a:p>
            </p:txBody>
          </p:sp>
          <p:sp>
            <p:nvSpPr>
              <p:cNvPr id="69" name="Textfeld 68"/>
              <p:cNvSpPr txBox="1"/>
              <p:nvPr/>
            </p:nvSpPr>
            <p:spPr>
              <a:xfrm>
                <a:off x="285752" y="5716387"/>
                <a:ext cx="2214546" cy="694626"/>
              </a:xfrm>
              <a:prstGeom prst="rect">
                <a:avLst/>
              </a:prstGeom>
              <a:noFill/>
            </p:spPr>
            <p:txBody>
              <a:bodyPr wrap="square" rtlCol="0">
                <a:spAutoFit/>
              </a:bodyPr>
              <a:lstStyle/>
              <a:p>
                <a:pPr algn="ctr"/>
                <a:r>
                  <a:rPr lang="en-GB" sz="1200" b="1" smtClean="0">
                    <a:solidFill>
                      <a:prstClr val="black"/>
                    </a:solidFill>
                    <a:latin typeface="Verdana" pitchFamily="34" charset="0"/>
                    <a:ea typeface="Verdana" pitchFamily="34" charset="0"/>
                    <a:cs typeface="Verdana" pitchFamily="34" charset="0"/>
                  </a:rPr>
                  <a:t>Part IV</a:t>
                </a:r>
              </a:p>
              <a:p>
                <a:pPr algn="ctr"/>
                <a:r>
                  <a:rPr lang="en-GB" sz="1200" b="1" smtClean="0">
                    <a:solidFill>
                      <a:prstClr val="black"/>
                    </a:solidFill>
                    <a:latin typeface="Verdana" pitchFamily="34" charset="0"/>
                    <a:ea typeface="Verdana" pitchFamily="34" charset="0"/>
                    <a:cs typeface="Verdana" pitchFamily="34" charset="0"/>
                  </a:rPr>
                  <a:t>Spreading excellence &amp; </a:t>
                </a:r>
                <a:br>
                  <a:rPr lang="en-GB" sz="1200" b="1" smtClean="0">
                    <a:solidFill>
                      <a:prstClr val="black"/>
                    </a:solidFill>
                    <a:latin typeface="Verdana" pitchFamily="34" charset="0"/>
                    <a:ea typeface="Verdana" pitchFamily="34" charset="0"/>
                    <a:cs typeface="Verdana" pitchFamily="34" charset="0"/>
                  </a:rPr>
                </a:br>
                <a:r>
                  <a:rPr lang="en-GB" sz="1200" b="1" smtClean="0">
                    <a:solidFill>
                      <a:prstClr val="black"/>
                    </a:solidFill>
                    <a:latin typeface="Verdana" pitchFamily="34" charset="0"/>
                    <a:ea typeface="Verdana" pitchFamily="34" charset="0"/>
                    <a:cs typeface="Verdana" pitchFamily="34" charset="0"/>
                  </a:rPr>
                  <a:t>widening participation</a:t>
                </a:r>
                <a:endParaRPr lang="en-GB" sz="1200" b="1">
                  <a:solidFill>
                    <a:prstClr val="black"/>
                  </a:solidFill>
                  <a:latin typeface="Verdana" pitchFamily="34" charset="0"/>
                  <a:ea typeface="Verdana" pitchFamily="34" charset="0"/>
                  <a:cs typeface="Verdana" pitchFamily="34" charset="0"/>
                </a:endParaRPr>
              </a:p>
            </p:txBody>
          </p:sp>
        </p:grpSp>
        <p:grpSp>
          <p:nvGrpSpPr>
            <p:cNvPr id="12" name="Gruppieren 83"/>
            <p:cNvGrpSpPr/>
            <p:nvPr/>
          </p:nvGrpSpPr>
          <p:grpSpPr>
            <a:xfrm>
              <a:off x="2555776" y="5548782"/>
              <a:ext cx="1801910" cy="966386"/>
              <a:chOff x="2412900" y="5628770"/>
              <a:chExt cx="1801910" cy="966386"/>
            </a:xfrm>
          </p:grpSpPr>
          <p:sp>
            <p:nvSpPr>
              <p:cNvPr id="58" name="Abgerundetes Rechteck 57"/>
              <p:cNvSpPr/>
              <p:nvPr/>
            </p:nvSpPr>
            <p:spPr>
              <a:xfrm>
                <a:off x="2428860" y="5628770"/>
                <a:ext cx="1785950" cy="966386"/>
              </a:xfrm>
              <a:prstGeom prst="roundRect">
                <a:avLst/>
              </a:prstGeom>
              <a:solidFill>
                <a:srgbClr val="FCDDCF"/>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0960" tIns="36000" rIns="60960" bIns="36000" numCol="1" spcCol="1270" anchor="ctr" anchorCtr="0">
                <a:normAutofit/>
              </a:bodyPr>
              <a:lstStyle/>
              <a:p>
                <a:pPr algn="ctr" defTabSz="711200" fontAlgn="base">
                  <a:lnSpc>
                    <a:spcPct val="90000"/>
                  </a:lnSpc>
                  <a:spcBef>
                    <a:spcPct val="0"/>
                  </a:spcBef>
                  <a:spcAft>
                    <a:spcPct val="35000"/>
                  </a:spcAft>
                </a:pPr>
                <a:endParaRPr lang="en-GB" sz="1600" b="1">
                  <a:solidFill>
                    <a:srgbClr val="4D4D4D"/>
                  </a:solidFill>
                  <a:latin typeface="Verdana" pitchFamily="34" charset="0"/>
                </a:endParaRPr>
              </a:p>
            </p:txBody>
          </p:sp>
          <p:sp>
            <p:nvSpPr>
              <p:cNvPr id="62" name="Textfeld 61"/>
              <p:cNvSpPr txBox="1"/>
              <p:nvPr/>
            </p:nvSpPr>
            <p:spPr>
              <a:xfrm>
                <a:off x="2412900" y="5748973"/>
                <a:ext cx="1785342" cy="694626"/>
              </a:xfrm>
              <a:prstGeom prst="rect">
                <a:avLst/>
              </a:prstGeom>
              <a:noFill/>
            </p:spPr>
            <p:txBody>
              <a:bodyPr wrap="square" rtlCol="0">
                <a:spAutoFit/>
              </a:bodyPr>
              <a:lstStyle/>
              <a:p>
                <a:pPr marL="228600" indent="-228600" algn="ctr" fontAlgn="base">
                  <a:spcBef>
                    <a:spcPct val="0"/>
                  </a:spcBef>
                  <a:spcAft>
                    <a:spcPct val="0"/>
                  </a:spcAft>
                  <a:defRPr/>
                </a:pPr>
                <a:r>
                  <a:rPr lang="en-GB" sz="1200" b="1" smtClean="0">
                    <a:solidFill>
                      <a:prstClr val="black"/>
                    </a:solidFill>
                    <a:latin typeface="Verdana" pitchFamily="34" charset="0"/>
                  </a:rPr>
                  <a:t>Part V</a:t>
                </a:r>
                <a:endParaRPr lang="en-GB" sz="1200" b="1">
                  <a:solidFill>
                    <a:prstClr val="black"/>
                  </a:solidFill>
                  <a:latin typeface="Verdana" pitchFamily="34" charset="0"/>
                </a:endParaRPr>
              </a:p>
              <a:p>
                <a:pPr marL="228600" indent="-228600" algn="ctr" fontAlgn="base">
                  <a:spcBef>
                    <a:spcPct val="0"/>
                  </a:spcBef>
                  <a:spcAft>
                    <a:spcPct val="0"/>
                  </a:spcAft>
                  <a:defRPr/>
                </a:pPr>
                <a:r>
                  <a:rPr lang="en-GB" sz="1200" b="1">
                    <a:solidFill>
                      <a:prstClr val="black"/>
                    </a:solidFill>
                    <a:latin typeface="Verdana" pitchFamily="34" charset="0"/>
                  </a:rPr>
                  <a:t>Science with &amp; </a:t>
                </a:r>
              </a:p>
              <a:p>
                <a:pPr marL="228600" indent="-228600" algn="ctr" fontAlgn="base">
                  <a:spcBef>
                    <a:spcPct val="0"/>
                  </a:spcBef>
                  <a:spcAft>
                    <a:spcPct val="0"/>
                  </a:spcAft>
                  <a:defRPr/>
                </a:pPr>
                <a:r>
                  <a:rPr lang="en-GB" sz="1200" b="1">
                    <a:solidFill>
                      <a:prstClr val="black"/>
                    </a:solidFill>
                    <a:latin typeface="Verdana" pitchFamily="34" charset="0"/>
                  </a:rPr>
                  <a:t>for Society</a:t>
                </a:r>
              </a:p>
            </p:txBody>
          </p:sp>
        </p:grpSp>
        <p:grpSp>
          <p:nvGrpSpPr>
            <p:cNvPr id="13" name="Gruppieren 84"/>
            <p:cNvGrpSpPr/>
            <p:nvPr/>
          </p:nvGrpSpPr>
          <p:grpSpPr>
            <a:xfrm>
              <a:off x="4411454" y="5537972"/>
              <a:ext cx="2248778" cy="988962"/>
              <a:chOff x="4214810" y="5617960"/>
              <a:chExt cx="2248778" cy="988962"/>
            </a:xfrm>
          </p:grpSpPr>
          <p:sp>
            <p:nvSpPr>
              <p:cNvPr id="56" name="Abgerundetes Rechteck 55"/>
              <p:cNvSpPr/>
              <p:nvPr/>
            </p:nvSpPr>
            <p:spPr>
              <a:xfrm>
                <a:off x="4214810" y="5617960"/>
                <a:ext cx="2232248" cy="988962"/>
              </a:xfrm>
              <a:prstGeom prst="roundRect">
                <a:avLst/>
              </a:prstGeom>
              <a:solidFill>
                <a:srgbClr val="FCDDCF"/>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3085296" numCol="1" spcCol="1270" anchor="ctr" anchorCtr="0">
                <a:noAutofit/>
              </a:bodyPr>
              <a:lstStyle/>
              <a:p>
                <a:pPr algn="ctr" defTabSz="711200" fontAlgn="base">
                  <a:lnSpc>
                    <a:spcPct val="90000"/>
                  </a:lnSpc>
                  <a:spcBef>
                    <a:spcPct val="0"/>
                  </a:spcBef>
                  <a:spcAft>
                    <a:spcPct val="35000"/>
                  </a:spcAft>
                </a:pPr>
                <a:endParaRPr lang="en-GB" sz="1600" b="1">
                  <a:solidFill>
                    <a:srgbClr val="4D4D4D"/>
                  </a:solidFill>
                  <a:latin typeface="Verdana" pitchFamily="34" charset="0"/>
                </a:endParaRPr>
              </a:p>
            </p:txBody>
          </p:sp>
          <p:sp>
            <p:nvSpPr>
              <p:cNvPr id="57" name="Textfeld 56"/>
              <p:cNvSpPr txBox="1"/>
              <p:nvPr/>
            </p:nvSpPr>
            <p:spPr>
              <a:xfrm>
                <a:off x="4231340" y="5800408"/>
                <a:ext cx="2232248" cy="673529"/>
              </a:xfrm>
              <a:prstGeom prst="rect">
                <a:avLst/>
              </a:prstGeom>
              <a:noFill/>
            </p:spPr>
            <p:txBody>
              <a:bodyPr wrap="square" tIns="36000" bIns="36000" rtlCol="0">
                <a:spAutoFit/>
              </a:bodyPr>
              <a:lstStyle/>
              <a:p>
                <a:pPr algn="ctr"/>
                <a:r>
                  <a:rPr lang="en-GB" sz="1200" b="1" smtClean="0">
                    <a:solidFill>
                      <a:prstClr val="black"/>
                    </a:solidFill>
                    <a:latin typeface="Verdana" pitchFamily="34" charset="0"/>
                    <a:ea typeface="Verdana" pitchFamily="34" charset="0"/>
                    <a:cs typeface="Verdana" pitchFamily="34" charset="0"/>
                  </a:rPr>
                  <a:t>Non-nuclear direct actions of the Joint Research Centre (JRC)</a:t>
                </a:r>
                <a:endParaRPr lang="en-GB" sz="1200" b="1">
                  <a:solidFill>
                    <a:prstClr val="black"/>
                  </a:solidFill>
                  <a:latin typeface="Verdana" pitchFamily="34" charset="0"/>
                  <a:ea typeface="Verdana" pitchFamily="34" charset="0"/>
                  <a:cs typeface="Verdana" pitchFamily="34" charset="0"/>
                </a:endParaRPr>
              </a:p>
            </p:txBody>
          </p:sp>
        </p:grpSp>
      </p:grpSp>
      <p:sp>
        <p:nvSpPr>
          <p:cNvPr id="43" name="Abgerundetes Rechteck 42"/>
          <p:cNvSpPr/>
          <p:nvPr/>
        </p:nvSpPr>
        <p:spPr>
          <a:xfrm>
            <a:off x="323528" y="4221088"/>
            <a:ext cx="2520280" cy="648072"/>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284305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eltkarte_1_0"/>
          <p:cNvPicPr>
            <a:picLocks noChangeAspect="1" noChangeArrowheads="1"/>
          </p:cNvPicPr>
          <p:nvPr/>
        </p:nvPicPr>
        <p:blipFill>
          <a:blip r:embed="rId3" cstate="print">
            <a:lum bright="20000"/>
          </a:blip>
          <a:srcRect/>
          <a:stretch>
            <a:fillRect/>
          </a:stretch>
        </p:blipFill>
        <p:spPr bwMode="auto">
          <a:xfrm>
            <a:off x="292872" y="1907098"/>
            <a:ext cx="8671616" cy="4906278"/>
          </a:xfrm>
          <a:prstGeom prst="rect">
            <a:avLst/>
          </a:prstGeom>
          <a:noFill/>
          <a:ln w="9525">
            <a:noFill/>
            <a:miter lim="800000"/>
            <a:headEnd/>
            <a:tailEnd/>
          </a:ln>
        </p:spPr>
      </p:pic>
      <p:sp>
        <p:nvSpPr>
          <p:cNvPr id="2" name="Titel 1"/>
          <p:cNvSpPr>
            <a:spLocks noGrp="1"/>
          </p:cNvSpPr>
          <p:nvPr>
            <p:ph type="title"/>
          </p:nvPr>
        </p:nvSpPr>
        <p:spPr/>
        <p:txBody>
          <a:bodyPr>
            <a:noAutofit/>
          </a:bodyPr>
          <a:lstStyle/>
          <a:p>
            <a:r>
              <a:rPr lang="de-DE" dirty="0" err="1" smtClean="0"/>
              <a:t>Horizon</a:t>
            </a:r>
            <a:r>
              <a:rPr lang="de-DE" dirty="0" smtClean="0"/>
              <a:t> 2020 – das weltweit größte, offene Forschungsrahmenprogramm </a:t>
            </a:r>
            <a:endParaRPr lang="en-GB" dirty="0"/>
          </a:p>
        </p:txBody>
      </p:sp>
      <p:graphicFrame>
        <p:nvGraphicFramePr>
          <p:cNvPr id="4" name="Inhaltsplatzhalter 3"/>
          <p:cNvGraphicFramePr>
            <a:graphicFrameLocks noGrp="1"/>
          </p:cNvGraphicFramePr>
          <p:nvPr>
            <p:ph idx="1"/>
            <p:extLst>
              <p:ext uri="{D42A27DB-BD31-4B8C-83A1-F6EECF244321}">
                <p14:modId xmlns="" xmlns:p14="http://schemas.microsoft.com/office/powerpoint/2010/main" val="2930792250"/>
              </p:ext>
            </p:extLst>
          </p:nvPr>
        </p:nvGraphicFramePr>
        <p:xfrm>
          <a:off x="457200" y="1988840"/>
          <a:ext cx="8229600" cy="4633265"/>
        </p:xfrm>
        <a:graphic>
          <a:graphicData uri="http://schemas.openxmlformats.org/drawingml/2006/table">
            <a:tbl>
              <a:tblPr bandRow="1">
                <a:tableStyleId>{10A1B5D5-9B99-4C35-A422-299274C87663}</a:tableStyleId>
              </a:tblPr>
              <a:tblGrid>
                <a:gridCol w="3610744"/>
                <a:gridCol w="4618856"/>
              </a:tblGrid>
              <a:tr h="1152128">
                <a:tc>
                  <a:txBody>
                    <a:bodyPr/>
                    <a:lstStyle/>
                    <a:p>
                      <a:pPr>
                        <a:spcAft>
                          <a:spcPts val="0"/>
                        </a:spcAft>
                      </a:pPr>
                      <a:r>
                        <a:rPr lang="de-DE" sz="1600" dirty="0" smtClean="0">
                          <a:latin typeface="Verdana" pitchFamily="34" charset="0"/>
                          <a:ea typeface="Verdana" pitchFamily="34" charset="0"/>
                          <a:cs typeface="Verdana" pitchFamily="34" charset="0"/>
                        </a:rPr>
                        <a:t>EU-Mitgliedstaaten</a:t>
                      </a:r>
                      <a:r>
                        <a:rPr lang="de-DE" sz="1600" baseline="0" dirty="0" smtClean="0">
                          <a:latin typeface="Verdana" pitchFamily="34" charset="0"/>
                          <a:ea typeface="Verdana" pitchFamily="34" charset="0"/>
                          <a:cs typeface="Verdana" pitchFamily="34" charset="0"/>
                        </a:rPr>
                        <a:t> (MS)</a:t>
                      </a:r>
                      <a:endParaRPr lang="en-GB" sz="1400" kern="1200" dirty="0" smtClean="0">
                        <a:latin typeface="Verdana" pitchFamily="34" charset="0"/>
                        <a:ea typeface="Verdana" pitchFamily="34" charset="0"/>
                        <a:cs typeface="Verdana" pitchFamily="34" charset="0"/>
                      </a:endParaRPr>
                    </a:p>
                    <a:p>
                      <a:pPr>
                        <a:spcAft>
                          <a:spcPts val="0"/>
                        </a:spcAft>
                      </a:pPr>
                      <a:r>
                        <a:rPr lang="en-GB" sz="1600" kern="1200" dirty="0" smtClean="0">
                          <a:solidFill>
                            <a:schemeClr val="bg1">
                              <a:lumMod val="50000"/>
                            </a:schemeClr>
                          </a:solidFill>
                          <a:latin typeface="Verdana" pitchFamily="34" charset="0"/>
                          <a:ea typeface="Verdana" pitchFamily="34" charset="0"/>
                          <a:cs typeface="Verdana" pitchFamily="34" charset="0"/>
                        </a:rPr>
                        <a:t>+</a:t>
                      </a:r>
                      <a:r>
                        <a:rPr lang="en-GB" sz="1600" kern="1200" baseline="0" dirty="0" smtClean="0">
                          <a:solidFill>
                            <a:schemeClr val="bg1">
                              <a:lumMod val="50000"/>
                            </a:schemeClr>
                          </a:solidFill>
                          <a:latin typeface="Verdana" pitchFamily="34" charset="0"/>
                          <a:ea typeface="Verdana" pitchFamily="34" charset="0"/>
                          <a:cs typeface="Verdana" pitchFamily="34" charset="0"/>
                        </a:rPr>
                        <a:t> “</a:t>
                      </a:r>
                      <a:r>
                        <a:rPr lang="de-DE" sz="1600" dirty="0" smtClean="0">
                          <a:solidFill>
                            <a:schemeClr val="bg1">
                              <a:lumMod val="50000"/>
                            </a:schemeClr>
                          </a:solidFill>
                          <a:latin typeface="Verdana" pitchFamily="34" charset="0"/>
                          <a:ea typeface="Verdana" pitchFamily="34" charset="0"/>
                          <a:cs typeface="Verdana" pitchFamily="34" charset="0"/>
                        </a:rPr>
                        <a:t>überseeische Länder und Gebiete“(</a:t>
                      </a:r>
                      <a:r>
                        <a:rPr lang="en-GB" sz="1600" kern="1200" dirty="0" smtClean="0">
                          <a:solidFill>
                            <a:schemeClr val="bg1">
                              <a:lumMod val="50000"/>
                            </a:schemeClr>
                          </a:solidFill>
                          <a:latin typeface="Verdana" pitchFamily="34" charset="0"/>
                          <a:ea typeface="Verdana" pitchFamily="34" charset="0"/>
                          <a:cs typeface="Verdana" pitchFamily="34" charset="0"/>
                        </a:rPr>
                        <a:t>overseas countries and territories,</a:t>
                      </a:r>
                      <a:r>
                        <a:rPr lang="en-GB" sz="1600" kern="1200" baseline="0" dirty="0" smtClean="0">
                          <a:solidFill>
                            <a:schemeClr val="bg1">
                              <a:lumMod val="50000"/>
                            </a:schemeClr>
                          </a:solidFill>
                          <a:latin typeface="Verdana" pitchFamily="34" charset="0"/>
                          <a:ea typeface="Verdana" pitchFamily="34" charset="0"/>
                          <a:cs typeface="Verdana" pitchFamily="34" charset="0"/>
                        </a:rPr>
                        <a:t> </a:t>
                      </a:r>
                      <a:r>
                        <a:rPr lang="en-GB" sz="1600" kern="1200" dirty="0" smtClean="0">
                          <a:solidFill>
                            <a:schemeClr val="bg1">
                              <a:lumMod val="50000"/>
                            </a:schemeClr>
                          </a:solidFill>
                          <a:latin typeface="Verdana" pitchFamily="34" charset="0"/>
                          <a:ea typeface="Verdana" pitchFamily="34" charset="0"/>
                          <a:cs typeface="Verdana" pitchFamily="34" charset="0"/>
                        </a:rPr>
                        <a:t>OCT) </a:t>
                      </a:r>
                      <a:endParaRPr lang="de-DE" sz="1600" dirty="0">
                        <a:solidFill>
                          <a:schemeClr val="bg1">
                            <a:lumMod val="50000"/>
                          </a:schemeClr>
                        </a:solidFill>
                        <a:latin typeface="Verdana" pitchFamily="34" charset="0"/>
                        <a:ea typeface="Verdana" pitchFamily="34" charset="0"/>
                        <a:cs typeface="Verdana" pitchFamily="34" charset="0"/>
                      </a:endParaRPr>
                    </a:p>
                  </a:txBody>
                  <a:tcPr anchor="ctr">
                    <a:solidFill>
                      <a:srgbClr val="FDEFE9">
                        <a:alpha val="40000"/>
                      </a:srgbClr>
                    </a:solidFill>
                  </a:tcPr>
                </a:tc>
                <a:tc>
                  <a:txBody>
                    <a:bodyPr/>
                    <a:lstStyle/>
                    <a:p>
                      <a:pPr algn="ctr">
                        <a:spcAft>
                          <a:spcPts val="0"/>
                        </a:spcAft>
                      </a:pPr>
                      <a:r>
                        <a:rPr lang="en-GB" sz="1400" dirty="0" smtClean="0">
                          <a:solidFill>
                            <a:srgbClr val="4D4D4D"/>
                          </a:solidFill>
                          <a:latin typeface="Verdana" panose="020B0604030504040204" pitchFamily="34" charset="0"/>
                          <a:ea typeface="Verdana" panose="020B0604030504040204" pitchFamily="34" charset="0"/>
                          <a:cs typeface="Verdana" panose="020B0604030504040204" pitchFamily="34" charset="0"/>
                        </a:rPr>
                        <a:t>  </a:t>
                      </a:r>
                      <a:r>
                        <a:rPr lang="en-GB" sz="1600" dirty="0" smtClean="0">
                          <a:solidFill>
                            <a:srgbClr val="292929"/>
                          </a:solidFill>
                          <a:latin typeface="Verdana" panose="020B0604030504040204" pitchFamily="34" charset="0"/>
                          <a:ea typeface="Verdana" panose="020B0604030504040204" pitchFamily="34" charset="0"/>
                          <a:cs typeface="Verdana" panose="020B0604030504040204" pitchFamily="34" charset="0"/>
                        </a:rPr>
                        <a:t>28</a:t>
                      </a:r>
                      <a:endParaRPr lang="en-GB" sz="1400" dirty="0" smtClean="0">
                        <a:solidFill>
                          <a:srgbClr val="4D4D4D"/>
                        </a:solidFill>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en-GB" sz="1600"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21</a:t>
                      </a:r>
                    </a:p>
                    <a:p>
                      <a:pPr>
                        <a:spcAft>
                          <a:spcPts val="0"/>
                        </a:spcAft>
                      </a:pPr>
                      <a:endParaRPr lang="en-GB" sz="700" dirty="0" smtClean="0">
                        <a:solidFill>
                          <a:srgbClr val="4D4D4D"/>
                        </a:solidFill>
                        <a:latin typeface="Verdana" pitchFamily="34" charset="0"/>
                        <a:ea typeface="Verdana" panose="020B0604030504040204" pitchFamily="34" charset="0"/>
                        <a:cs typeface="Verdana" panose="020B0604030504040204" pitchFamily="34" charset="0"/>
                      </a:endParaRPr>
                    </a:p>
                    <a:p>
                      <a:pPr>
                        <a:spcAft>
                          <a:spcPts val="0"/>
                        </a:spcAft>
                      </a:pPr>
                      <a:endParaRPr lang="en-GB" sz="700" dirty="0" smtClean="0">
                        <a:solidFill>
                          <a:srgbClr val="4D4D4D"/>
                        </a:solidFill>
                        <a:latin typeface="Verdana" pitchFamily="34" charset="0"/>
                        <a:ea typeface="Verdana" panose="020B0604030504040204" pitchFamily="34" charset="0"/>
                        <a:cs typeface="Verdana" panose="020B0604030504040204" pitchFamily="34" charset="0"/>
                      </a:endParaRPr>
                    </a:p>
                    <a:p>
                      <a:pPr>
                        <a:spcAft>
                          <a:spcPts val="0"/>
                        </a:spcAft>
                      </a:pPr>
                      <a:endParaRPr lang="en-GB" sz="700" dirty="0" smtClean="0">
                        <a:solidFill>
                          <a:srgbClr val="4D4D4D"/>
                        </a:solidFill>
                        <a:latin typeface="Verdana" pitchFamily="34" charset="0"/>
                        <a:ea typeface="Verdana" panose="020B0604030504040204" pitchFamily="34" charset="0"/>
                        <a:cs typeface="Verdana" panose="020B0604030504040204" pitchFamily="34" charset="0"/>
                      </a:endParaRPr>
                    </a:p>
                    <a:p>
                      <a:pPr>
                        <a:spcAft>
                          <a:spcPts val="0"/>
                        </a:spcAft>
                      </a:pPr>
                      <a:endParaRPr lang="en-GB" sz="700" dirty="0" smtClean="0">
                        <a:solidFill>
                          <a:srgbClr val="4D4D4D"/>
                        </a:solidFill>
                        <a:latin typeface="Verdana" pitchFamily="34" charset="0"/>
                        <a:ea typeface="Verdana" panose="020B0604030504040204" pitchFamily="34" charset="0"/>
                        <a:cs typeface="Verdana" panose="020B0604030504040204" pitchFamily="34" charset="0"/>
                      </a:endParaRPr>
                    </a:p>
                    <a:p>
                      <a:pPr>
                        <a:spcAft>
                          <a:spcPts val="0"/>
                        </a:spcAft>
                      </a:pPr>
                      <a:endParaRPr lang="en-GB" sz="700" dirty="0">
                        <a:solidFill>
                          <a:srgbClr val="4D4D4D"/>
                        </a:solidFill>
                        <a:latin typeface="Verdana" pitchFamily="34" charset="0"/>
                        <a:ea typeface="Verdana" panose="020B0604030504040204" pitchFamily="34" charset="0"/>
                        <a:cs typeface="Verdana" panose="020B0604030504040204" pitchFamily="34" charset="0"/>
                      </a:endParaRPr>
                    </a:p>
                  </a:txBody>
                  <a:tcPr anchor="ctr">
                    <a:solidFill>
                      <a:srgbClr val="FDEFE9">
                        <a:alpha val="40000"/>
                      </a:srgbClr>
                    </a:solidFill>
                  </a:tcPr>
                </a:tc>
              </a:tr>
              <a:tr h="1296144">
                <a:tc>
                  <a:txBody>
                    <a:bodyPr/>
                    <a:lstStyle/>
                    <a:p>
                      <a:pPr>
                        <a:spcAft>
                          <a:spcPts val="0"/>
                        </a:spcAft>
                      </a:pPr>
                      <a:r>
                        <a:rPr lang="de-DE" sz="1600" dirty="0" smtClean="0">
                          <a:latin typeface="Verdana" pitchFamily="34" charset="0"/>
                          <a:ea typeface="Verdana" pitchFamily="34" charset="0"/>
                          <a:cs typeface="Verdana" pitchFamily="34" charset="0"/>
                        </a:rPr>
                        <a:t>Assoziierte</a:t>
                      </a:r>
                      <a:r>
                        <a:rPr lang="de-DE" sz="1600" baseline="0" dirty="0" smtClean="0">
                          <a:latin typeface="Verdana" pitchFamily="34" charset="0"/>
                          <a:ea typeface="Verdana" pitchFamily="34" charset="0"/>
                          <a:cs typeface="Verdana" pitchFamily="34" charset="0"/>
                        </a:rPr>
                        <a:t> Länder (AC)</a:t>
                      </a:r>
                      <a:endParaRPr lang="de-DE" sz="1600" dirty="0">
                        <a:solidFill>
                          <a:schemeClr val="tx1"/>
                        </a:solidFill>
                        <a:latin typeface="Verdana" pitchFamily="34" charset="0"/>
                        <a:ea typeface="Verdana" pitchFamily="34" charset="0"/>
                        <a:cs typeface="Verdana" pitchFamily="34" charset="0"/>
                      </a:endParaRPr>
                    </a:p>
                  </a:txBody>
                  <a:tcPr anchor="ctr">
                    <a:solidFill>
                      <a:srgbClr val="FFFFFF">
                        <a:alpha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aseline="0" dirty="0" smtClean="0">
                          <a:latin typeface="Verdana" pitchFamily="34" charset="0"/>
                          <a:ea typeface="Verdana" pitchFamily="34" charset="0"/>
                          <a:cs typeface="Verdana" pitchFamily="34" charset="0"/>
                        </a:rPr>
                        <a:t>Island, Norwegen, Türkei, Moldawien, Albanien, Bosnien Herzegowina, FYR Mazedonien, Montenegro, Serbien, Israel, Färöer Inseln (</a:t>
                      </a:r>
                      <a:r>
                        <a:rPr lang="de-DE" sz="1600" baseline="0" dirty="0" err="1" smtClean="0">
                          <a:latin typeface="Verdana" pitchFamily="34" charset="0"/>
                          <a:ea typeface="Verdana" pitchFamily="34" charset="0"/>
                          <a:cs typeface="Verdana" pitchFamily="34" charset="0"/>
                        </a:rPr>
                        <a:t>tbc</a:t>
                      </a:r>
                      <a:r>
                        <a:rPr lang="de-DE" sz="1600" baseline="0" dirty="0" smtClean="0">
                          <a:latin typeface="Verdana" pitchFamily="34" charset="0"/>
                          <a:ea typeface="Verdana" pitchFamily="34" charset="0"/>
                          <a:cs typeface="Verdana" pitchFamily="34" charset="0"/>
                        </a:rPr>
                        <a:t>), Schweiz (nur für Excellence Science)</a:t>
                      </a:r>
                      <a:endParaRPr lang="de-DE" sz="1600" dirty="0" smtClean="0">
                        <a:solidFill>
                          <a:schemeClr val="tx1"/>
                        </a:solidFill>
                        <a:latin typeface="Verdana" pitchFamily="34" charset="0"/>
                        <a:ea typeface="Verdana" pitchFamily="34" charset="0"/>
                        <a:cs typeface="Verdana" pitchFamily="34" charset="0"/>
                      </a:endParaRPr>
                    </a:p>
                  </a:txBody>
                  <a:tcPr anchor="ctr">
                    <a:solidFill>
                      <a:srgbClr val="FFFFFF">
                        <a:alpha val="40000"/>
                      </a:srgbClr>
                    </a:solidFill>
                  </a:tcPr>
                </a:tc>
              </a:tr>
              <a:tr h="1027497">
                <a:tc>
                  <a:txBody>
                    <a:bodyPr/>
                    <a:lstStyle/>
                    <a:p>
                      <a:pPr>
                        <a:spcAft>
                          <a:spcPts val="600"/>
                        </a:spcAft>
                      </a:pPr>
                      <a:r>
                        <a:rPr lang="de-DE" sz="1600" dirty="0" smtClean="0">
                          <a:latin typeface="Verdana" pitchFamily="34" charset="0"/>
                          <a:ea typeface="Verdana" pitchFamily="34" charset="0"/>
                          <a:cs typeface="Verdana" pitchFamily="34" charset="0"/>
                        </a:rPr>
                        <a:t>Drittstaaten</a:t>
                      </a:r>
                      <a:endParaRPr lang="de-DE" sz="1600" dirty="0">
                        <a:solidFill>
                          <a:schemeClr val="tx1"/>
                        </a:solidFill>
                        <a:latin typeface="Verdana" pitchFamily="34" charset="0"/>
                        <a:ea typeface="Verdana" pitchFamily="34" charset="0"/>
                        <a:cs typeface="Verdana" pitchFamily="34" charset="0"/>
                      </a:endParaRPr>
                    </a:p>
                  </a:txBody>
                  <a:tcPr anchor="ctr">
                    <a:solidFill>
                      <a:srgbClr val="FDEFE9">
                        <a:alpha val="40000"/>
                      </a:srgbClr>
                    </a:solidFill>
                  </a:tcPr>
                </a:tc>
                <a:tc>
                  <a:txBody>
                    <a:bodyPr/>
                    <a:lstStyle/>
                    <a:p>
                      <a:pPr lvl="0" algn="l">
                        <a:spcAft>
                          <a:spcPts val="600"/>
                        </a:spcAft>
                      </a:pPr>
                      <a:r>
                        <a:rPr kumimoji="0" lang="de-DE" sz="1600" u="none" strike="noStrike" cap="none" normalizeH="0" baseline="0" dirty="0" smtClean="0">
                          <a:ln>
                            <a:noFill/>
                          </a:ln>
                          <a:effectLst/>
                          <a:latin typeface="Verdana" pitchFamily="34" charset="0"/>
                          <a:ea typeface="Verdana" pitchFamily="34" charset="0"/>
                          <a:cs typeface="Verdana" pitchFamily="34" charset="0"/>
                        </a:rPr>
                        <a:t>Ausgewählte Länder aus </a:t>
                      </a:r>
                    </a:p>
                    <a:p>
                      <a:pPr lvl="0" algn="l">
                        <a:spcAft>
                          <a:spcPts val="600"/>
                        </a:spcAft>
                      </a:pPr>
                      <a:r>
                        <a:rPr kumimoji="0" lang="de-DE" sz="1600" u="none" strike="noStrike" cap="none" normalizeH="0" baseline="0" noProof="0" dirty="0" smtClean="0">
                          <a:ln>
                            <a:noFill/>
                          </a:ln>
                          <a:effectLst/>
                          <a:latin typeface="Verdana" pitchFamily="34" charset="0"/>
                          <a:ea typeface="Verdana" pitchFamily="34" charset="0"/>
                          <a:cs typeface="Verdana" pitchFamily="34" charset="0"/>
                        </a:rPr>
                        <a:t>Afrika, Asien, Lateinamerika, Osteuropa und Zentralasien, mediterrane Partnerländer</a:t>
                      </a:r>
                      <a:endParaRPr kumimoji="0" lang="de-DE"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txBody>
                  <a:tcPr anchor="ctr">
                    <a:solidFill>
                      <a:srgbClr val="FDEFE9">
                        <a:alpha val="40000"/>
                      </a:srgbClr>
                    </a:solidFill>
                  </a:tcPr>
                </a:tc>
              </a:tr>
              <a:tr h="1027497">
                <a:tc gridSpan="2">
                  <a:txBody>
                    <a:bodyPr/>
                    <a:lstStyle/>
                    <a:p>
                      <a:pPr>
                        <a:spcAft>
                          <a:spcPts val="600"/>
                        </a:spcAft>
                      </a:pPr>
                      <a:r>
                        <a:rPr lang="de-DE" sz="1600" dirty="0" smtClean="0">
                          <a:latin typeface="Verdana" pitchFamily="34" charset="0"/>
                          <a:ea typeface="Verdana" pitchFamily="34" charset="0"/>
                          <a:cs typeface="Verdana" pitchFamily="34" charset="0"/>
                        </a:rPr>
                        <a:t>Ohne Förderung</a:t>
                      </a:r>
                      <a:r>
                        <a:rPr lang="de-DE" sz="1600" baseline="0" dirty="0" smtClean="0">
                          <a:latin typeface="Verdana" pitchFamily="34" charset="0"/>
                          <a:ea typeface="Verdana" pitchFamily="34" charset="0"/>
                          <a:cs typeface="Verdana" pitchFamily="34" charset="0"/>
                        </a:rPr>
                        <a:t> aus dem Rahmenprogramm, u.a. </a:t>
                      </a:r>
                    </a:p>
                    <a:p>
                      <a:pPr>
                        <a:spcAft>
                          <a:spcPts val="600"/>
                        </a:spcAft>
                      </a:pPr>
                      <a:r>
                        <a:rPr lang="de-DE" sz="1600" baseline="0" dirty="0" smtClean="0">
                          <a:latin typeface="Verdana" pitchFamily="34" charset="0"/>
                          <a:ea typeface="Verdana" pitchFamily="34" charset="0"/>
                          <a:cs typeface="Verdana" pitchFamily="34" charset="0"/>
                        </a:rPr>
                        <a:t>BRIC-Länder (Brasilien, Russland, Indien, China) und Mexiko</a:t>
                      </a:r>
                    </a:p>
                    <a:p>
                      <a:pPr>
                        <a:spcAft>
                          <a:spcPts val="600"/>
                        </a:spcAft>
                      </a:pPr>
                      <a:r>
                        <a:rPr lang="de-DE" sz="1600" baseline="0" dirty="0" smtClean="0">
                          <a:latin typeface="Verdana" pitchFamily="34" charset="0"/>
                          <a:ea typeface="Verdana" pitchFamily="34" charset="0"/>
                          <a:cs typeface="Verdana" pitchFamily="34" charset="0"/>
                        </a:rPr>
                        <a:t>Industrialisierte Drittstaaten (Japan, USA, Kanada, Australien, …)</a:t>
                      </a:r>
                      <a:endParaRPr lang="de-DE" sz="1600" dirty="0" smtClean="0">
                        <a:solidFill>
                          <a:schemeClr val="tx1"/>
                        </a:solidFill>
                        <a:latin typeface="Verdana" pitchFamily="34" charset="0"/>
                        <a:ea typeface="Verdana" pitchFamily="34" charset="0"/>
                        <a:cs typeface="Verdana" pitchFamily="34" charset="0"/>
                      </a:endParaRPr>
                    </a:p>
                  </a:txBody>
                  <a:tcPr anchor="ctr">
                    <a:solidFill>
                      <a:srgbClr val="FDEFE9">
                        <a:alpha val="40000"/>
                      </a:srgbClr>
                    </a:solidFill>
                  </a:tcPr>
                </a:tc>
                <a:tc hMerge="1">
                  <a:txBody>
                    <a:bodyPr/>
                    <a:lstStyle/>
                    <a:p>
                      <a:pPr lvl="0" algn="ctr">
                        <a:spcAft>
                          <a:spcPts val="600"/>
                        </a:spcAft>
                      </a:pPr>
                      <a:endParaRPr kumimoji="0" lang="en-GB" sz="1400" b="0" i="0" u="none" strike="noStrike" cap="none" normalizeH="0" baseline="0" dirty="0" smtClean="0">
                        <a:ln>
                          <a:noFill/>
                        </a:ln>
                        <a:solidFill>
                          <a:srgbClr val="4D4D4D"/>
                        </a:solidFill>
                        <a:effectLst/>
                        <a:latin typeface="Verdana" pitchFamily="34" charset="0"/>
                        <a:ea typeface="Verdana" panose="020B0604030504040204" pitchFamily="34" charset="0"/>
                        <a:cs typeface="Verdana" panose="020B0604030504040204" pitchFamily="34" charset="0"/>
                      </a:endParaRPr>
                    </a:p>
                  </a:txBody>
                  <a:tcPr anchor="ctr">
                    <a:solidFill>
                      <a:srgbClr val="FDEFE9">
                        <a:alpha val="40000"/>
                      </a:srgbClr>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smtClean="0"/>
              <a:t>Horizon</a:t>
            </a:r>
            <a:r>
              <a:rPr lang="de-DE" dirty="0" smtClean="0"/>
              <a:t> 2020 Budget </a:t>
            </a:r>
            <a:r>
              <a:rPr lang="de-DE" sz="1400" dirty="0" smtClean="0"/>
              <a:t>(in Mrd. EUR)</a:t>
            </a:r>
            <a:endParaRPr lang="de-DE" sz="1400" dirty="0"/>
          </a:p>
        </p:txBody>
      </p:sp>
      <p:grpSp>
        <p:nvGrpSpPr>
          <p:cNvPr id="6" name="Gruppieren 12"/>
          <p:cNvGrpSpPr/>
          <p:nvPr/>
        </p:nvGrpSpPr>
        <p:grpSpPr>
          <a:xfrm>
            <a:off x="107504" y="1916832"/>
            <a:ext cx="8712968" cy="4701426"/>
            <a:chOff x="107504" y="1916832"/>
            <a:chExt cx="8712968" cy="4701426"/>
          </a:xfrm>
        </p:grpSpPr>
        <p:graphicFrame>
          <p:nvGraphicFramePr>
            <p:cNvPr id="2" name="Diagramm 1"/>
            <p:cNvGraphicFramePr/>
            <p:nvPr/>
          </p:nvGraphicFramePr>
          <p:xfrm>
            <a:off x="1043608" y="1916832"/>
            <a:ext cx="7776864" cy="469629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feld 3"/>
            <p:cNvSpPr txBox="1"/>
            <p:nvPr/>
          </p:nvSpPr>
          <p:spPr>
            <a:xfrm>
              <a:off x="107504" y="2996952"/>
              <a:ext cx="1656184" cy="738664"/>
            </a:xfrm>
            <a:prstGeom prst="rect">
              <a:avLst/>
            </a:prstGeom>
            <a:noFill/>
          </p:spPr>
          <p:txBody>
            <a:bodyPr wrap="square" rtlCol="0">
              <a:spAutoFit/>
            </a:bodyPr>
            <a:lstStyle/>
            <a:p>
              <a:r>
                <a:rPr lang="de-DE" sz="1400" dirty="0">
                  <a:solidFill>
                    <a:prstClr val="black"/>
                  </a:solidFill>
                  <a:latin typeface="Verdana" pitchFamily="34" charset="0"/>
                  <a:ea typeface="Verdana" pitchFamily="34" charset="0"/>
                  <a:cs typeface="Verdana" pitchFamily="34" charset="0"/>
                </a:rPr>
                <a:t>Science </a:t>
              </a:r>
              <a:r>
                <a:rPr lang="de-DE" sz="1400" dirty="0" err="1">
                  <a:solidFill>
                    <a:prstClr val="black"/>
                  </a:solidFill>
                  <a:latin typeface="Verdana" pitchFamily="34" charset="0"/>
                  <a:ea typeface="Verdana" pitchFamily="34" charset="0"/>
                  <a:cs typeface="Verdana" pitchFamily="34" charset="0"/>
                </a:rPr>
                <a:t>with</a:t>
              </a:r>
              <a:r>
                <a:rPr lang="de-DE" sz="1400" dirty="0">
                  <a:solidFill>
                    <a:prstClr val="black"/>
                  </a:solidFill>
                  <a:latin typeface="Verdana" pitchFamily="34" charset="0"/>
                  <a:ea typeface="Verdana" pitchFamily="34" charset="0"/>
                  <a:cs typeface="Verdana" pitchFamily="34" charset="0"/>
                </a:rPr>
                <a:t> </a:t>
              </a:r>
              <a:r>
                <a:rPr lang="de-DE" sz="1400" dirty="0" err="1">
                  <a:solidFill>
                    <a:prstClr val="black"/>
                  </a:solidFill>
                  <a:latin typeface="Verdana" pitchFamily="34" charset="0"/>
                  <a:ea typeface="Verdana" pitchFamily="34" charset="0"/>
                  <a:cs typeface="Verdana" pitchFamily="34" charset="0"/>
                </a:rPr>
                <a:t>and</a:t>
              </a:r>
              <a:r>
                <a:rPr lang="de-DE" sz="1400" dirty="0">
                  <a:solidFill>
                    <a:prstClr val="black"/>
                  </a:solidFill>
                  <a:latin typeface="Verdana" pitchFamily="34" charset="0"/>
                  <a:ea typeface="Verdana" pitchFamily="34" charset="0"/>
                  <a:cs typeface="Verdana" pitchFamily="34" charset="0"/>
                </a:rPr>
                <a:t> </a:t>
              </a:r>
              <a:r>
                <a:rPr lang="de-DE" sz="1400" dirty="0" err="1">
                  <a:solidFill>
                    <a:prstClr val="black"/>
                  </a:solidFill>
                  <a:latin typeface="Verdana" pitchFamily="34" charset="0"/>
                  <a:ea typeface="Verdana" pitchFamily="34" charset="0"/>
                  <a:cs typeface="Verdana" pitchFamily="34" charset="0"/>
                </a:rPr>
                <a:t>for</a:t>
              </a:r>
              <a:r>
                <a:rPr lang="de-DE" sz="1400" dirty="0">
                  <a:solidFill>
                    <a:prstClr val="black"/>
                  </a:solidFill>
                  <a:latin typeface="Verdana" pitchFamily="34" charset="0"/>
                  <a:ea typeface="Verdana" pitchFamily="34" charset="0"/>
                  <a:cs typeface="Verdana" pitchFamily="34" charset="0"/>
                </a:rPr>
                <a:t> </a:t>
              </a:r>
              <a:r>
                <a:rPr lang="de-DE" sz="1400" dirty="0" smtClean="0">
                  <a:solidFill>
                    <a:prstClr val="black"/>
                  </a:solidFill>
                  <a:latin typeface="Verdana" pitchFamily="34" charset="0"/>
                  <a:ea typeface="Verdana" pitchFamily="34" charset="0"/>
                  <a:cs typeface="Verdana" pitchFamily="34" charset="0"/>
                </a:rPr>
                <a:t>Society: 0,5 </a:t>
              </a:r>
              <a:endParaRPr lang="de-DE" sz="1400" dirty="0">
                <a:solidFill>
                  <a:prstClr val="black"/>
                </a:solidFill>
                <a:latin typeface="Verdana" pitchFamily="34" charset="0"/>
                <a:ea typeface="Verdana" pitchFamily="34" charset="0"/>
                <a:cs typeface="Verdana" pitchFamily="34" charset="0"/>
              </a:endParaRPr>
            </a:p>
          </p:txBody>
        </p:sp>
        <p:sp>
          <p:nvSpPr>
            <p:cNvPr id="5" name="Textfeld 4"/>
            <p:cNvSpPr txBox="1"/>
            <p:nvPr/>
          </p:nvSpPr>
          <p:spPr>
            <a:xfrm>
              <a:off x="251520" y="4077072"/>
              <a:ext cx="1440160" cy="738664"/>
            </a:xfrm>
            <a:prstGeom prst="rect">
              <a:avLst/>
            </a:prstGeom>
            <a:noFill/>
          </p:spPr>
          <p:txBody>
            <a:bodyPr wrap="square" rtlCol="0">
              <a:spAutoFit/>
            </a:bodyPr>
            <a:lstStyle/>
            <a:p>
              <a:r>
                <a:rPr lang="de-DE" sz="1400" dirty="0" err="1">
                  <a:solidFill>
                    <a:prstClr val="black"/>
                  </a:solidFill>
                  <a:latin typeface="Verdana" pitchFamily="34" charset="0"/>
                  <a:ea typeface="Verdana" pitchFamily="34" charset="0"/>
                  <a:cs typeface="Verdana" pitchFamily="34" charset="0"/>
                </a:rPr>
                <a:t>Widening</a:t>
              </a:r>
              <a:r>
                <a:rPr lang="de-DE" sz="1400" dirty="0">
                  <a:solidFill>
                    <a:prstClr val="black"/>
                  </a:solidFill>
                  <a:latin typeface="Verdana" pitchFamily="34" charset="0"/>
                  <a:ea typeface="Verdana" pitchFamily="34" charset="0"/>
                  <a:cs typeface="Verdana" pitchFamily="34" charset="0"/>
                </a:rPr>
                <a:t> </a:t>
              </a:r>
              <a:r>
                <a:rPr lang="de-DE" sz="1400" dirty="0" err="1" smtClean="0">
                  <a:solidFill>
                    <a:prstClr val="black"/>
                  </a:solidFill>
                  <a:latin typeface="Verdana" pitchFamily="34" charset="0"/>
                  <a:ea typeface="Verdana" pitchFamily="34" charset="0"/>
                  <a:cs typeface="Verdana" pitchFamily="34" charset="0"/>
                </a:rPr>
                <a:t>Participation</a:t>
              </a:r>
              <a:r>
                <a:rPr lang="de-DE" sz="1400" dirty="0" smtClean="0">
                  <a:solidFill>
                    <a:prstClr val="black"/>
                  </a:solidFill>
                  <a:latin typeface="Verdana" pitchFamily="34" charset="0"/>
                  <a:ea typeface="Verdana" pitchFamily="34" charset="0"/>
                  <a:cs typeface="Verdana" pitchFamily="34" charset="0"/>
                </a:rPr>
                <a:t>: 0,8</a:t>
              </a:r>
              <a:endParaRPr lang="de-DE" sz="1400" dirty="0">
                <a:solidFill>
                  <a:prstClr val="black"/>
                </a:solidFill>
                <a:latin typeface="Verdana" pitchFamily="34" charset="0"/>
                <a:ea typeface="Verdana" pitchFamily="34" charset="0"/>
                <a:cs typeface="Verdana" pitchFamily="34" charset="0"/>
              </a:endParaRPr>
            </a:p>
          </p:txBody>
        </p:sp>
        <p:cxnSp>
          <p:nvCxnSpPr>
            <p:cNvPr id="7" name="Gerade Verbindung 6"/>
            <p:cNvCxnSpPr>
              <a:stCxn id="4" idx="3"/>
            </p:cNvCxnSpPr>
            <p:nvPr/>
          </p:nvCxnSpPr>
          <p:spPr>
            <a:xfrm flipV="1">
              <a:off x="1763688" y="3284984"/>
              <a:ext cx="432048" cy="8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 Verbindung 8"/>
            <p:cNvCxnSpPr>
              <a:stCxn id="5" idx="3"/>
            </p:cNvCxnSpPr>
            <p:nvPr/>
          </p:nvCxnSpPr>
          <p:spPr>
            <a:xfrm flipV="1">
              <a:off x="1691680" y="3429000"/>
              <a:ext cx="360040" cy="1017404"/>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179512" y="6156593"/>
              <a:ext cx="4320480" cy="461665"/>
            </a:xfrm>
            <a:prstGeom prst="rect">
              <a:avLst/>
            </a:prstGeom>
            <a:noFill/>
          </p:spPr>
          <p:txBody>
            <a:bodyPr wrap="square" rtlCol="0">
              <a:spAutoFit/>
            </a:bodyPr>
            <a:lstStyle/>
            <a:p>
              <a:pPr algn="just"/>
              <a:r>
                <a:rPr lang="de-DE" sz="800" dirty="0" smtClean="0">
                  <a:solidFill>
                    <a:prstClr val="black"/>
                  </a:solidFill>
                  <a:latin typeface="Verdana" pitchFamily="34" charset="0"/>
                  <a:ea typeface="Verdana" pitchFamily="34" charset="0"/>
                  <a:cs typeface="Verdana" pitchFamily="34" charset="0"/>
                </a:rPr>
                <a:t>Alle Angaben in laufenden Preisen; Quelle</a:t>
              </a:r>
              <a:r>
                <a:rPr lang="de-DE" sz="800" dirty="0">
                  <a:solidFill>
                    <a:prstClr val="black"/>
                  </a:solidFill>
                  <a:latin typeface="Verdana" pitchFamily="34" charset="0"/>
                  <a:ea typeface="Verdana" pitchFamily="34" charset="0"/>
                  <a:cs typeface="Verdana" pitchFamily="34" charset="0"/>
                </a:rPr>
                <a:t>: </a:t>
              </a:r>
              <a:r>
                <a:rPr lang="de-DE" sz="800" dirty="0" smtClean="0">
                  <a:solidFill>
                    <a:prstClr val="black"/>
                  </a:solidFill>
                  <a:latin typeface="Verdana" pitchFamily="34" charset="0"/>
                  <a:ea typeface="Verdana" pitchFamily="34" charset="0"/>
                  <a:cs typeface="Verdana" pitchFamily="34" charset="0"/>
                </a:rPr>
                <a:t>VERORDNUNG DES EUROPÄISCHEN PARLAMENTS UND DES RATES über </a:t>
              </a:r>
              <a:r>
                <a:rPr lang="de-DE" sz="800" dirty="0">
                  <a:solidFill>
                    <a:prstClr val="black"/>
                  </a:solidFill>
                  <a:latin typeface="Verdana" pitchFamily="34" charset="0"/>
                  <a:ea typeface="Verdana" pitchFamily="34" charset="0"/>
                  <a:cs typeface="Verdana" pitchFamily="34" charset="0"/>
                </a:rPr>
                <a:t>das Rahmenprogramm für Forschung und Innovation „Horizont 2020</a:t>
              </a:r>
              <a:r>
                <a:rPr lang="de-DE" sz="800" dirty="0" smtClean="0">
                  <a:solidFill>
                    <a:prstClr val="black"/>
                  </a:solidFill>
                  <a:latin typeface="Verdana" pitchFamily="34" charset="0"/>
                  <a:ea typeface="Verdana" pitchFamily="34" charset="0"/>
                  <a:cs typeface="Verdana" pitchFamily="34" charset="0"/>
                </a:rPr>
                <a:t>“ (</a:t>
              </a:r>
              <a:r>
                <a:rPr lang="de-DE" sz="800" dirty="0">
                  <a:solidFill>
                    <a:prstClr val="black"/>
                  </a:solidFill>
                  <a:latin typeface="Verdana" pitchFamily="34" charset="0"/>
                  <a:ea typeface="Verdana" pitchFamily="34" charset="0"/>
                  <a:cs typeface="Verdana" pitchFamily="34" charset="0"/>
                </a:rPr>
                <a:t>2014-2020) </a:t>
              </a:r>
            </a:p>
          </p:txBody>
        </p:sp>
      </p:grpSp>
      <p:sp>
        <p:nvSpPr>
          <p:cNvPr id="10" name="Abgerundetes Rechteck 9"/>
          <p:cNvSpPr/>
          <p:nvPr/>
        </p:nvSpPr>
        <p:spPr>
          <a:xfrm>
            <a:off x="6804248" y="5589240"/>
            <a:ext cx="1872208" cy="10081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b="1" dirty="0" smtClean="0">
                <a:latin typeface="Verdana" pitchFamily="34" charset="0"/>
                <a:ea typeface="Verdana" pitchFamily="34" charset="0"/>
                <a:cs typeface="Verdana" pitchFamily="34" charset="0"/>
              </a:rPr>
              <a:t>Gesamt: </a:t>
            </a:r>
            <a:br>
              <a:rPr lang="de-DE" b="1" dirty="0" smtClean="0">
                <a:latin typeface="Verdana" pitchFamily="34" charset="0"/>
                <a:ea typeface="Verdana" pitchFamily="34" charset="0"/>
                <a:cs typeface="Verdana" pitchFamily="34" charset="0"/>
              </a:rPr>
            </a:br>
            <a:r>
              <a:rPr lang="de-DE" b="1" dirty="0" smtClean="0">
                <a:latin typeface="Verdana" pitchFamily="34" charset="0"/>
                <a:ea typeface="Verdana" pitchFamily="34" charset="0"/>
                <a:cs typeface="Verdana" pitchFamily="34" charset="0"/>
              </a:rPr>
              <a:t>ca. 77 Mrd.</a:t>
            </a:r>
            <a:endParaRPr lang="de-DE"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Horizon</a:t>
            </a:r>
            <a:r>
              <a:rPr lang="de-DE" dirty="0" smtClean="0"/>
              <a:t> 2020 Budget </a:t>
            </a:r>
            <a:endParaRPr lang="de-DE" dirty="0"/>
          </a:p>
        </p:txBody>
      </p:sp>
      <p:graphicFrame>
        <p:nvGraphicFramePr>
          <p:cNvPr id="4" name="Inhaltsplatzhalter 3"/>
          <p:cNvGraphicFramePr>
            <a:graphicFrameLocks noGrp="1"/>
          </p:cNvGraphicFramePr>
          <p:nvPr>
            <p:ph idx="1"/>
          </p:nvPr>
        </p:nvGraphicFramePr>
        <p:xfrm>
          <a:off x="251520" y="1916832"/>
          <a:ext cx="8435280" cy="4699868"/>
        </p:xfrm>
        <a:graphic>
          <a:graphicData uri="http://schemas.openxmlformats.org/drawingml/2006/chart">
            <c:chart xmlns:c="http://schemas.openxmlformats.org/drawingml/2006/chart" xmlns:r="http://schemas.openxmlformats.org/officeDocument/2006/relationships" r:id="rId3"/>
          </a:graphicData>
        </a:graphic>
      </p:graphicFrame>
      <p:sp>
        <p:nvSpPr>
          <p:cNvPr id="5" name="Abgerundetes Rechteck 4"/>
          <p:cNvSpPr/>
          <p:nvPr/>
        </p:nvSpPr>
        <p:spPr>
          <a:xfrm>
            <a:off x="6715140" y="1714488"/>
            <a:ext cx="1872208" cy="10081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b="1" dirty="0" smtClean="0">
                <a:latin typeface="Verdana" pitchFamily="34" charset="0"/>
                <a:ea typeface="Verdana" pitchFamily="34" charset="0"/>
                <a:cs typeface="Verdana" pitchFamily="34" charset="0"/>
              </a:rPr>
              <a:t>Gesamt:    ca. 77 Mrd.</a:t>
            </a:r>
            <a:endParaRPr lang="de-DE"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2.1.3179"/>
  <p:tag name="PPTVERSION" val="12"/>
  <p:tag name="TPOS" val="2"/>
</p:tagLst>
</file>

<file path=ppt/theme/theme1.xml><?xml version="1.0" encoding="utf-8"?>
<a:theme xmlns:a="http://schemas.openxmlformats.org/drawingml/2006/main" name="1_Kooperationsstelle-Masterlayout-2010-dunkleres-grau">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1899</Words>
  <Application>Microsoft Office PowerPoint</Application>
  <PresentationFormat>Bildschirmpräsentation (4:3)</PresentationFormat>
  <Paragraphs>437</Paragraphs>
  <Slides>41</Slides>
  <Notes>19</Notes>
  <HiddenSlides>0</HiddenSlides>
  <MMClips>0</MMClips>
  <ScaleCrop>false</ScaleCrop>
  <HeadingPairs>
    <vt:vector size="4" baseType="variant">
      <vt:variant>
        <vt:lpstr>Design</vt:lpstr>
      </vt:variant>
      <vt:variant>
        <vt:i4>1</vt:i4>
      </vt:variant>
      <vt:variant>
        <vt:lpstr>Folientitel</vt:lpstr>
      </vt:variant>
      <vt:variant>
        <vt:i4>41</vt:i4>
      </vt:variant>
    </vt:vector>
  </HeadingPairs>
  <TitlesOfParts>
    <vt:vector size="42" baseType="lpstr">
      <vt:lpstr>1_Kooperationsstelle-Masterlayout-2010-dunkleres-grau</vt:lpstr>
      <vt:lpstr>EU-Forschungsförderung in Horizon 2020 –   Die Marie Skłodowska-Curie Actions (MSCA)</vt:lpstr>
      <vt:lpstr>Inhalt des Vortrags</vt:lpstr>
      <vt:lpstr>Über KoWi</vt:lpstr>
      <vt:lpstr>KoWi – Aufbau und Mandat</vt:lpstr>
      <vt:lpstr>Horizon 2020 - das EU-Rahmenprogramm für Forschung und Innovation</vt:lpstr>
      <vt:lpstr>Horizon 2020 – EU-Rahmenprogramm für Forschung und Innovation (2014-2020)</vt:lpstr>
      <vt:lpstr>Horizon 2020 – das weltweit größte, offene Forschungsrahmenprogramm </vt:lpstr>
      <vt:lpstr>Horizon 2020 Budget (in Mrd. EUR)</vt:lpstr>
      <vt:lpstr>Horizon 2020 Budget </vt:lpstr>
      <vt:lpstr>Die Marie Skłodowska-Curie Actions (MSCA)</vt:lpstr>
      <vt:lpstr>Ziele und Grundprinzipien</vt:lpstr>
      <vt:lpstr>Marie Skłodowska-Curie Actions – Ziele </vt:lpstr>
      <vt:lpstr>Marie Skłodowska-Curie Actions – Grundprinzipien </vt:lpstr>
      <vt:lpstr>Marie Skłodowska-Curie Actions</vt:lpstr>
      <vt:lpstr>Klassifikation nach Forschungserfahrung</vt:lpstr>
      <vt:lpstr>MSCA Mobilitätsregel</vt:lpstr>
      <vt:lpstr>Sektoren – Definition</vt:lpstr>
      <vt:lpstr>Förderlinien im Einzelnen</vt:lpstr>
      <vt:lpstr>Strukturierte Doktorandenförderung</vt:lpstr>
      <vt:lpstr>Innovative Training Networks (ITN)</vt:lpstr>
      <vt:lpstr>European Training Networks (ETN) </vt:lpstr>
      <vt:lpstr>European Industrial Doctorates (EID)</vt:lpstr>
      <vt:lpstr>European Joint Doctorates (EJD)</vt:lpstr>
      <vt:lpstr>Förderung von Personalaustausch</vt:lpstr>
      <vt:lpstr>Research and Innovation Staff Exchange (RISE)</vt:lpstr>
      <vt:lpstr>RISE Teilnehmer</vt:lpstr>
      <vt:lpstr>Kofinanzierung</vt:lpstr>
      <vt:lpstr>Co-funding of regional, national and international programmes (COFUND)</vt:lpstr>
      <vt:lpstr>Vertragsnetzwerk und Finanzierung</vt:lpstr>
      <vt:lpstr>MSCA Vertragsnetzwerk</vt:lpstr>
      <vt:lpstr>Folie 31</vt:lpstr>
      <vt:lpstr>COFUND Finanzierung</vt:lpstr>
      <vt:lpstr>Weitere Informationen</vt:lpstr>
      <vt:lpstr>Ausschreibungen 2015</vt:lpstr>
      <vt:lpstr>Erfolgsquoten 2013</vt:lpstr>
      <vt:lpstr>Wichtige Links</vt:lpstr>
      <vt:lpstr>KoWi Services</vt:lpstr>
      <vt:lpstr>KoWi-Services zu MSCA</vt:lpstr>
      <vt:lpstr>MSCA: Ihre Ansprechpartnerinnen</vt:lpstr>
      <vt:lpstr>Folgen Sie KoWi auf Twitter!</vt:lpstr>
      <vt:lpstr>Folie 41</vt:lpstr>
    </vt:vector>
  </TitlesOfParts>
  <Company>KoWi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Christian Gast</dc:creator>
  <cp:lastModifiedBy>sr</cp:lastModifiedBy>
  <cp:revision>1258</cp:revision>
  <dcterms:created xsi:type="dcterms:W3CDTF">2010-05-06T09:55:07Z</dcterms:created>
  <dcterms:modified xsi:type="dcterms:W3CDTF">2014-10-28T07:24:35Z</dcterms:modified>
</cp:coreProperties>
</file>