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  <p:sldMasterId id="2147483882" r:id="rId2"/>
  </p:sldMasterIdLst>
  <p:notesMasterIdLst>
    <p:notesMasterId r:id="rId34"/>
  </p:notesMasterIdLst>
  <p:handoutMasterIdLst>
    <p:handoutMasterId r:id="rId35"/>
  </p:handoutMasterIdLst>
  <p:sldIdLst>
    <p:sldId id="631" r:id="rId3"/>
    <p:sldId id="616" r:id="rId4"/>
    <p:sldId id="641" r:id="rId5"/>
    <p:sldId id="611" r:id="rId6"/>
    <p:sldId id="632" r:id="rId7"/>
    <p:sldId id="598" r:id="rId8"/>
    <p:sldId id="599" r:id="rId9"/>
    <p:sldId id="600" r:id="rId10"/>
    <p:sldId id="601" r:id="rId11"/>
    <p:sldId id="602" r:id="rId12"/>
    <p:sldId id="642" r:id="rId13"/>
    <p:sldId id="625" r:id="rId14"/>
    <p:sldId id="633" r:id="rId15"/>
    <p:sldId id="624" r:id="rId16"/>
    <p:sldId id="621" r:id="rId17"/>
    <p:sldId id="639" r:id="rId18"/>
    <p:sldId id="640" r:id="rId19"/>
    <p:sldId id="603" r:id="rId20"/>
    <p:sldId id="623" r:id="rId21"/>
    <p:sldId id="609" r:id="rId22"/>
    <p:sldId id="635" r:id="rId23"/>
    <p:sldId id="622" r:id="rId24"/>
    <p:sldId id="626" r:id="rId25"/>
    <p:sldId id="638" r:id="rId26"/>
    <p:sldId id="636" r:id="rId27"/>
    <p:sldId id="637" r:id="rId28"/>
    <p:sldId id="643" r:id="rId29"/>
    <p:sldId id="595" r:id="rId30"/>
    <p:sldId id="610" r:id="rId31"/>
    <p:sldId id="630" r:id="rId32"/>
    <p:sldId id="593" r:id="rId33"/>
  </p:sldIdLst>
  <p:sldSz cx="9144000" cy="6858000" type="screen4x3"/>
  <p:notesSz cx="6805613" cy="9939338"/>
  <p:custDataLst>
    <p:tags r:id="rId36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4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2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4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56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06" algn="l" defTabSz="91428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848" algn="l" defTabSz="91428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989" algn="l" defTabSz="91428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130" algn="l" defTabSz="91428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292929"/>
    <a:srgbClr val="FF9900"/>
    <a:srgbClr val="4D4D4D"/>
    <a:srgbClr val="FF6600"/>
    <a:srgbClr val="FFFFCC"/>
    <a:srgbClr val="BB2F7F"/>
    <a:srgbClr val="8C235E"/>
    <a:srgbClr val="961A76"/>
    <a:srgbClr val="EBAFD1"/>
    <a:srgbClr val="D5579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0640" autoAdjust="0"/>
  </p:normalViewPr>
  <p:slideViewPr>
    <p:cSldViewPr>
      <p:cViewPr>
        <p:scale>
          <a:sx n="100" d="100"/>
          <a:sy n="100" d="100"/>
        </p:scale>
        <p:origin x="-193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402" y="-96"/>
      </p:cViewPr>
      <p:guideLst>
        <p:guide orient="horz" pos="3131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E516D-E15A-4E16-A473-977CD4AE9D8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EA5BAD2-BB78-409A-A0D7-C76CB8E9875A}">
      <dgm:prSet phldrT="[Text]" custT="1"/>
      <dgm:spPr>
        <a:solidFill>
          <a:srgbClr val="F78421"/>
        </a:solidFill>
        <a:ln>
          <a:noFill/>
        </a:ln>
      </dgm:spPr>
      <dgm:t>
        <a:bodyPr/>
        <a:lstStyle/>
        <a:p>
          <a:r>
            <a:rPr lang="de-DE" sz="2000" dirty="0" smtClean="0">
              <a:latin typeface="Verdana" pitchFamily="34" charset="0"/>
            </a:rPr>
            <a:t>Host Institution (EU)</a:t>
          </a:r>
          <a:endParaRPr lang="de-DE" sz="2000" dirty="0">
            <a:latin typeface="Verdana" pitchFamily="34" charset="0"/>
          </a:endParaRPr>
        </a:p>
      </dgm:t>
    </dgm:pt>
    <dgm:pt modelId="{A0A0DD47-556B-42B8-BE41-7CC4DDAAEAA9}" type="parTrans" cxnId="{C10B5235-9EBD-4D33-A71D-B022C9DF6CDF}">
      <dgm:prSet/>
      <dgm:spPr/>
      <dgm:t>
        <a:bodyPr/>
        <a:lstStyle/>
        <a:p>
          <a:endParaRPr lang="de-DE">
            <a:latin typeface="Verdana" pitchFamily="34" charset="0"/>
          </a:endParaRPr>
        </a:p>
      </dgm:t>
    </dgm:pt>
    <dgm:pt modelId="{3DC9BD4F-21F9-48ED-A79F-DF42B65759FA}" type="sibTrans" cxnId="{C10B5235-9EBD-4D33-A71D-B022C9DF6CDF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de-DE">
            <a:latin typeface="Verdana" pitchFamily="34" charset="0"/>
          </a:endParaRPr>
        </a:p>
      </dgm:t>
    </dgm:pt>
    <dgm:pt modelId="{D06FD29C-8C5D-4215-AC14-7D58AEF79CFA}">
      <dgm:prSet phldrT="[Text]" custT="1"/>
      <dgm:spPr>
        <a:solidFill>
          <a:srgbClr val="F78421"/>
        </a:solidFill>
        <a:ln>
          <a:noFill/>
        </a:ln>
      </dgm:spPr>
      <dgm:t>
        <a:bodyPr/>
        <a:lstStyle/>
        <a:p>
          <a:r>
            <a:rPr lang="de-DE" sz="2400" dirty="0" err="1" smtClean="0">
              <a:latin typeface="Verdana" pitchFamily="34" charset="0"/>
            </a:rPr>
            <a:t>Fellow</a:t>
          </a:r>
          <a:endParaRPr lang="de-DE" sz="2400" dirty="0">
            <a:latin typeface="Verdana" pitchFamily="34" charset="0"/>
          </a:endParaRPr>
        </a:p>
      </dgm:t>
    </dgm:pt>
    <dgm:pt modelId="{89505F94-9724-4CF6-8C3F-95B28CB83B9B}" type="parTrans" cxnId="{3CA98162-76BC-4BB5-91A6-2B5774AD8161}">
      <dgm:prSet/>
      <dgm:spPr/>
      <dgm:t>
        <a:bodyPr/>
        <a:lstStyle/>
        <a:p>
          <a:endParaRPr lang="de-DE">
            <a:latin typeface="Verdana" pitchFamily="34" charset="0"/>
          </a:endParaRPr>
        </a:p>
      </dgm:t>
    </dgm:pt>
    <dgm:pt modelId="{75C824E3-CB39-429D-B74A-814D8C642610}" type="sibTrans" cxnId="{3CA98162-76BC-4BB5-91A6-2B5774AD8161}">
      <dgm:prSet/>
      <dgm:spPr>
        <a:noFill/>
      </dgm:spPr>
      <dgm:t>
        <a:bodyPr/>
        <a:lstStyle/>
        <a:p>
          <a:endParaRPr lang="de-DE">
            <a:latin typeface="Verdana" pitchFamily="34" charset="0"/>
          </a:endParaRPr>
        </a:p>
      </dgm:t>
    </dgm:pt>
    <dgm:pt modelId="{751A80BC-6228-42EC-AD34-3AE0436EAAF8}">
      <dgm:prSet phldrT="[Text]" custT="1"/>
      <dgm:spPr>
        <a:solidFill>
          <a:srgbClr val="F78421"/>
        </a:solidFill>
        <a:ln>
          <a:noFill/>
        </a:ln>
      </dgm:spPr>
      <dgm:t>
        <a:bodyPr/>
        <a:lstStyle/>
        <a:p>
          <a:r>
            <a:rPr lang="de-DE" sz="2400" dirty="0" smtClean="0">
              <a:latin typeface="Verdana" pitchFamily="34" charset="0"/>
            </a:rPr>
            <a:t>EU</a:t>
          </a:r>
          <a:endParaRPr lang="de-DE" sz="2400" dirty="0">
            <a:latin typeface="Verdana" pitchFamily="34" charset="0"/>
          </a:endParaRPr>
        </a:p>
      </dgm:t>
    </dgm:pt>
    <dgm:pt modelId="{E0F79054-6262-4645-B80A-4751CA4314E8}" type="parTrans" cxnId="{C120A8B7-A82C-4311-8A0C-9CEF6AA9ED90}">
      <dgm:prSet/>
      <dgm:spPr/>
      <dgm:t>
        <a:bodyPr/>
        <a:lstStyle/>
        <a:p>
          <a:endParaRPr lang="de-DE">
            <a:latin typeface="Verdana" pitchFamily="34" charset="0"/>
          </a:endParaRPr>
        </a:p>
      </dgm:t>
    </dgm:pt>
    <dgm:pt modelId="{16A697FF-A14C-49C1-9439-08B220FB8574}" type="sibTrans" cxnId="{C120A8B7-A82C-4311-8A0C-9CEF6AA9ED90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de-DE">
            <a:latin typeface="Verdana" pitchFamily="34" charset="0"/>
          </a:endParaRPr>
        </a:p>
      </dgm:t>
    </dgm:pt>
    <dgm:pt modelId="{0952D229-D433-42EC-852A-9888FACF4846}" type="pres">
      <dgm:prSet presAssocID="{F4DE516D-E15A-4E16-A473-977CD4AE9D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B470540-E99E-48B9-903C-3314B03F1454}" type="pres">
      <dgm:prSet presAssocID="{9EA5BAD2-BB78-409A-A0D7-C76CB8E9875A}" presName="node" presStyleLbl="node1" presStyleIdx="0" presStyleCnt="3" custRadScaleRad="99354" custRadScaleInc="-1605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486F9F4-3E5B-4252-A894-401756B91412}" type="pres">
      <dgm:prSet presAssocID="{3DC9BD4F-21F9-48ED-A79F-DF42B65759FA}" presName="sibTrans" presStyleLbl="sibTrans2D1" presStyleIdx="0" presStyleCnt="3" custLinFactNeighborX="-15742" custLinFactNeighborY="-16309"/>
      <dgm:spPr/>
      <dgm:t>
        <a:bodyPr/>
        <a:lstStyle/>
        <a:p>
          <a:endParaRPr lang="de-DE"/>
        </a:p>
      </dgm:t>
    </dgm:pt>
    <dgm:pt modelId="{6354E6BC-63EE-4E3A-AB7E-1E0E8C176C6D}" type="pres">
      <dgm:prSet presAssocID="{3DC9BD4F-21F9-48ED-A79F-DF42B65759FA}" presName="connectorText" presStyleLbl="sibTrans2D1" presStyleIdx="0" presStyleCnt="3"/>
      <dgm:spPr/>
      <dgm:t>
        <a:bodyPr/>
        <a:lstStyle/>
        <a:p>
          <a:endParaRPr lang="de-DE"/>
        </a:p>
      </dgm:t>
    </dgm:pt>
    <dgm:pt modelId="{DEE004FE-F112-48E7-ABB7-BF7C10089536}" type="pres">
      <dgm:prSet presAssocID="{D06FD29C-8C5D-4215-AC14-7D58AEF79CFA}" presName="node" presStyleLbl="node1" presStyleIdx="1" presStyleCnt="3" custScaleX="88891" custScaleY="71567" custRadScaleRad="96640" custRadScaleInc="-1292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F2BFE4B-330E-4776-93D8-7EB20A48E4F7}" type="pres">
      <dgm:prSet presAssocID="{75C824E3-CB39-429D-B74A-814D8C642610}" presName="sibTrans" presStyleLbl="sibTrans2D1" presStyleIdx="1" presStyleCnt="3"/>
      <dgm:spPr/>
      <dgm:t>
        <a:bodyPr/>
        <a:lstStyle/>
        <a:p>
          <a:endParaRPr lang="de-DE"/>
        </a:p>
      </dgm:t>
    </dgm:pt>
    <dgm:pt modelId="{6343076E-098D-49C6-B63E-52A9C46B1E8C}" type="pres">
      <dgm:prSet presAssocID="{75C824E3-CB39-429D-B74A-814D8C642610}" presName="connectorText" presStyleLbl="sibTrans2D1" presStyleIdx="1" presStyleCnt="3"/>
      <dgm:spPr/>
      <dgm:t>
        <a:bodyPr/>
        <a:lstStyle/>
        <a:p>
          <a:endParaRPr lang="de-DE"/>
        </a:p>
      </dgm:t>
    </dgm:pt>
    <dgm:pt modelId="{E7210E7A-EBCA-4F22-A665-66568EF5B97E}" type="pres">
      <dgm:prSet presAssocID="{751A80BC-6228-42EC-AD34-3AE0436EAAF8}" presName="node" presStyleLbl="node1" presStyleIdx="2" presStyleCnt="3" custScaleX="82798" custScaleY="76698" custRadScaleRad="115785" custRadScaleInc="961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E323D6B-6B77-42C4-BE48-A38239EC7D4A}" type="pres">
      <dgm:prSet presAssocID="{16A697FF-A14C-49C1-9439-08B220FB8574}" presName="sibTrans" presStyleLbl="sibTrans2D1" presStyleIdx="2" presStyleCnt="3" custLinFactNeighborX="-26529" custLinFactNeighborY="-6248"/>
      <dgm:spPr/>
      <dgm:t>
        <a:bodyPr/>
        <a:lstStyle/>
        <a:p>
          <a:endParaRPr lang="de-DE"/>
        </a:p>
      </dgm:t>
    </dgm:pt>
    <dgm:pt modelId="{E9BDB48E-BB6F-4479-AF1D-707265D34D41}" type="pres">
      <dgm:prSet presAssocID="{16A697FF-A14C-49C1-9439-08B220FB8574}" presName="connectorText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EC852925-303F-4A3C-BA9D-D3ECF4022E96}" type="presOf" srcId="{751A80BC-6228-42EC-AD34-3AE0436EAAF8}" destId="{E7210E7A-EBCA-4F22-A665-66568EF5B97E}" srcOrd="0" destOrd="0" presId="urn:microsoft.com/office/officeart/2005/8/layout/cycle7"/>
    <dgm:cxn modelId="{965AD4E9-8F6D-47EC-9F77-0793205D81B3}" type="presOf" srcId="{D06FD29C-8C5D-4215-AC14-7D58AEF79CFA}" destId="{DEE004FE-F112-48E7-ABB7-BF7C10089536}" srcOrd="0" destOrd="0" presId="urn:microsoft.com/office/officeart/2005/8/layout/cycle7"/>
    <dgm:cxn modelId="{33BA2BF9-423D-417F-AD0E-60122F14A47B}" type="presOf" srcId="{16A697FF-A14C-49C1-9439-08B220FB8574}" destId="{5E323D6B-6B77-42C4-BE48-A38239EC7D4A}" srcOrd="0" destOrd="0" presId="urn:microsoft.com/office/officeart/2005/8/layout/cycle7"/>
    <dgm:cxn modelId="{E91B0DAD-2CBC-4A51-892D-3255D5592903}" type="presOf" srcId="{9EA5BAD2-BB78-409A-A0D7-C76CB8E9875A}" destId="{1B470540-E99E-48B9-903C-3314B03F1454}" srcOrd="0" destOrd="0" presId="urn:microsoft.com/office/officeart/2005/8/layout/cycle7"/>
    <dgm:cxn modelId="{4E8ABD47-508C-4FE3-9422-E21B5F856E59}" type="presOf" srcId="{3DC9BD4F-21F9-48ED-A79F-DF42B65759FA}" destId="{5486F9F4-3E5B-4252-A894-401756B91412}" srcOrd="0" destOrd="0" presId="urn:microsoft.com/office/officeart/2005/8/layout/cycle7"/>
    <dgm:cxn modelId="{97D59B0B-0031-4F64-AB9E-8361D97669E9}" type="presOf" srcId="{16A697FF-A14C-49C1-9439-08B220FB8574}" destId="{E9BDB48E-BB6F-4479-AF1D-707265D34D41}" srcOrd="1" destOrd="0" presId="urn:microsoft.com/office/officeart/2005/8/layout/cycle7"/>
    <dgm:cxn modelId="{9A2C858C-23A4-4FE3-8805-DA1EF2A12613}" type="presOf" srcId="{75C824E3-CB39-429D-B74A-814D8C642610}" destId="{EF2BFE4B-330E-4776-93D8-7EB20A48E4F7}" srcOrd="0" destOrd="0" presId="urn:microsoft.com/office/officeart/2005/8/layout/cycle7"/>
    <dgm:cxn modelId="{ECE0A78A-3B25-4BA4-B9D3-486E8B1F4630}" type="presOf" srcId="{75C824E3-CB39-429D-B74A-814D8C642610}" destId="{6343076E-098D-49C6-B63E-52A9C46B1E8C}" srcOrd="1" destOrd="0" presId="urn:microsoft.com/office/officeart/2005/8/layout/cycle7"/>
    <dgm:cxn modelId="{3CA98162-76BC-4BB5-91A6-2B5774AD8161}" srcId="{F4DE516D-E15A-4E16-A473-977CD4AE9D84}" destId="{D06FD29C-8C5D-4215-AC14-7D58AEF79CFA}" srcOrd="1" destOrd="0" parTransId="{89505F94-9724-4CF6-8C3F-95B28CB83B9B}" sibTransId="{75C824E3-CB39-429D-B74A-814D8C642610}"/>
    <dgm:cxn modelId="{ACE1DF0F-B15C-4122-956E-86277F456A2D}" type="presOf" srcId="{3DC9BD4F-21F9-48ED-A79F-DF42B65759FA}" destId="{6354E6BC-63EE-4E3A-AB7E-1E0E8C176C6D}" srcOrd="1" destOrd="0" presId="urn:microsoft.com/office/officeart/2005/8/layout/cycle7"/>
    <dgm:cxn modelId="{C10B5235-9EBD-4D33-A71D-B022C9DF6CDF}" srcId="{F4DE516D-E15A-4E16-A473-977CD4AE9D84}" destId="{9EA5BAD2-BB78-409A-A0D7-C76CB8E9875A}" srcOrd="0" destOrd="0" parTransId="{A0A0DD47-556B-42B8-BE41-7CC4DDAAEAA9}" sibTransId="{3DC9BD4F-21F9-48ED-A79F-DF42B65759FA}"/>
    <dgm:cxn modelId="{42177D47-01EA-41E9-A767-7FC690C22761}" type="presOf" srcId="{F4DE516D-E15A-4E16-A473-977CD4AE9D84}" destId="{0952D229-D433-42EC-852A-9888FACF4846}" srcOrd="0" destOrd="0" presId="urn:microsoft.com/office/officeart/2005/8/layout/cycle7"/>
    <dgm:cxn modelId="{C120A8B7-A82C-4311-8A0C-9CEF6AA9ED90}" srcId="{F4DE516D-E15A-4E16-A473-977CD4AE9D84}" destId="{751A80BC-6228-42EC-AD34-3AE0436EAAF8}" srcOrd="2" destOrd="0" parTransId="{E0F79054-6262-4645-B80A-4751CA4314E8}" sibTransId="{16A697FF-A14C-49C1-9439-08B220FB8574}"/>
    <dgm:cxn modelId="{C6DF8FA4-DB90-40A4-A654-85D66FBD3F95}" type="presParOf" srcId="{0952D229-D433-42EC-852A-9888FACF4846}" destId="{1B470540-E99E-48B9-903C-3314B03F1454}" srcOrd="0" destOrd="0" presId="urn:microsoft.com/office/officeart/2005/8/layout/cycle7"/>
    <dgm:cxn modelId="{CEA47CEE-3B91-4858-89A1-C3325A9899FD}" type="presParOf" srcId="{0952D229-D433-42EC-852A-9888FACF4846}" destId="{5486F9F4-3E5B-4252-A894-401756B91412}" srcOrd="1" destOrd="0" presId="urn:microsoft.com/office/officeart/2005/8/layout/cycle7"/>
    <dgm:cxn modelId="{F867934A-4F66-4119-9843-D954FD8DB59F}" type="presParOf" srcId="{5486F9F4-3E5B-4252-A894-401756B91412}" destId="{6354E6BC-63EE-4E3A-AB7E-1E0E8C176C6D}" srcOrd="0" destOrd="0" presId="urn:microsoft.com/office/officeart/2005/8/layout/cycle7"/>
    <dgm:cxn modelId="{67065016-AF72-4407-823B-8D4B88763EB3}" type="presParOf" srcId="{0952D229-D433-42EC-852A-9888FACF4846}" destId="{DEE004FE-F112-48E7-ABB7-BF7C10089536}" srcOrd="2" destOrd="0" presId="urn:microsoft.com/office/officeart/2005/8/layout/cycle7"/>
    <dgm:cxn modelId="{BAA3EF98-6D06-4732-8855-F4F6E4E0D34F}" type="presParOf" srcId="{0952D229-D433-42EC-852A-9888FACF4846}" destId="{EF2BFE4B-330E-4776-93D8-7EB20A48E4F7}" srcOrd="3" destOrd="0" presId="urn:microsoft.com/office/officeart/2005/8/layout/cycle7"/>
    <dgm:cxn modelId="{F183B242-4C92-442D-9346-D0FA2D5387C5}" type="presParOf" srcId="{EF2BFE4B-330E-4776-93D8-7EB20A48E4F7}" destId="{6343076E-098D-49C6-B63E-52A9C46B1E8C}" srcOrd="0" destOrd="0" presId="urn:microsoft.com/office/officeart/2005/8/layout/cycle7"/>
    <dgm:cxn modelId="{30CE1C7B-EFBD-413A-AB90-333078D44811}" type="presParOf" srcId="{0952D229-D433-42EC-852A-9888FACF4846}" destId="{E7210E7A-EBCA-4F22-A665-66568EF5B97E}" srcOrd="4" destOrd="0" presId="urn:microsoft.com/office/officeart/2005/8/layout/cycle7"/>
    <dgm:cxn modelId="{F5B80C39-1FD3-49FF-BC81-80824E8B8A3E}" type="presParOf" srcId="{0952D229-D433-42EC-852A-9888FACF4846}" destId="{5E323D6B-6B77-42C4-BE48-A38239EC7D4A}" srcOrd="5" destOrd="0" presId="urn:microsoft.com/office/officeart/2005/8/layout/cycle7"/>
    <dgm:cxn modelId="{DD225901-6193-4F14-9A37-2B62D83A4DF9}" type="presParOf" srcId="{5E323D6B-6B77-42C4-BE48-A38239EC7D4A}" destId="{E9BDB48E-BB6F-4479-AF1D-707265D34D4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470540-E99E-48B9-903C-3314B03F1454}">
      <dsp:nvSpPr>
        <dsp:cNvPr id="0" name=""/>
        <dsp:cNvSpPr/>
      </dsp:nvSpPr>
      <dsp:spPr>
        <a:xfrm>
          <a:off x="2543156" y="115044"/>
          <a:ext cx="2344825" cy="1172412"/>
        </a:xfrm>
        <a:prstGeom prst="roundRect">
          <a:avLst>
            <a:gd name="adj" fmla="val 10000"/>
          </a:avLst>
        </a:prstGeom>
        <a:solidFill>
          <a:srgbClr val="F7842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latin typeface="Verdana" pitchFamily="34" charset="0"/>
            </a:rPr>
            <a:t>Host Institution (EU)</a:t>
          </a:r>
          <a:endParaRPr lang="de-DE" sz="2000" kern="1200" dirty="0">
            <a:latin typeface="Verdana" pitchFamily="34" charset="0"/>
          </a:endParaRPr>
        </a:p>
      </dsp:txBody>
      <dsp:txXfrm>
        <a:off x="2543156" y="115044"/>
        <a:ext cx="2344825" cy="1172412"/>
      </dsp:txXfrm>
    </dsp:sp>
    <dsp:sp modelId="{5486F9F4-3E5B-4252-A894-401756B91412}">
      <dsp:nvSpPr>
        <dsp:cNvPr id="0" name=""/>
        <dsp:cNvSpPr/>
      </dsp:nvSpPr>
      <dsp:spPr>
        <a:xfrm rot="3104742">
          <a:off x="3731167" y="2015489"/>
          <a:ext cx="1878798" cy="41034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700" kern="1200">
            <a:latin typeface="Verdana" pitchFamily="34" charset="0"/>
          </a:endParaRPr>
        </a:p>
      </dsp:txBody>
      <dsp:txXfrm rot="3104742">
        <a:off x="3731167" y="2015489"/>
        <a:ext cx="1878798" cy="410344"/>
      </dsp:txXfrm>
    </dsp:sp>
    <dsp:sp modelId="{DEE004FE-F112-48E7-ABB7-BF7C10089536}">
      <dsp:nvSpPr>
        <dsp:cNvPr id="0" name=""/>
        <dsp:cNvSpPr/>
      </dsp:nvSpPr>
      <dsp:spPr>
        <a:xfrm>
          <a:off x="5043498" y="3287711"/>
          <a:ext cx="2084338" cy="839060"/>
        </a:xfrm>
        <a:prstGeom prst="roundRect">
          <a:avLst>
            <a:gd name="adj" fmla="val 10000"/>
          </a:avLst>
        </a:prstGeom>
        <a:solidFill>
          <a:srgbClr val="F7842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err="1" smtClean="0">
              <a:latin typeface="Verdana" pitchFamily="34" charset="0"/>
            </a:rPr>
            <a:t>Fellow</a:t>
          </a:r>
          <a:endParaRPr lang="de-DE" sz="2400" kern="1200" dirty="0">
            <a:latin typeface="Verdana" pitchFamily="34" charset="0"/>
          </a:endParaRPr>
        </a:p>
      </dsp:txBody>
      <dsp:txXfrm>
        <a:off x="5043498" y="3287711"/>
        <a:ext cx="2084338" cy="839060"/>
      </dsp:txXfrm>
    </dsp:sp>
    <dsp:sp modelId="{EF2BFE4B-330E-4776-93D8-7EB20A48E4F7}">
      <dsp:nvSpPr>
        <dsp:cNvPr id="0" name=""/>
        <dsp:cNvSpPr/>
      </dsp:nvSpPr>
      <dsp:spPr>
        <a:xfrm rot="10607382">
          <a:off x="2931692" y="3626282"/>
          <a:ext cx="1878798" cy="410344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700" kern="1200">
            <a:latin typeface="Verdana" pitchFamily="34" charset="0"/>
          </a:endParaRPr>
        </a:p>
      </dsp:txBody>
      <dsp:txXfrm rot="10607382">
        <a:off x="2931692" y="3626282"/>
        <a:ext cx="1878798" cy="410344"/>
      </dsp:txXfrm>
    </dsp:sp>
    <dsp:sp modelId="{E7210E7A-EBCA-4F22-A665-66568EF5B97E}">
      <dsp:nvSpPr>
        <dsp:cNvPr id="0" name=""/>
        <dsp:cNvSpPr/>
      </dsp:nvSpPr>
      <dsp:spPr>
        <a:xfrm>
          <a:off x="757216" y="3502053"/>
          <a:ext cx="1941468" cy="899217"/>
        </a:xfrm>
        <a:prstGeom prst="roundRect">
          <a:avLst>
            <a:gd name="adj" fmla="val 10000"/>
          </a:avLst>
        </a:prstGeom>
        <a:solidFill>
          <a:srgbClr val="F7842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latin typeface="Verdana" pitchFamily="34" charset="0"/>
            </a:rPr>
            <a:t>EU</a:t>
          </a:r>
          <a:endParaRPr lang="de-DE" sz="2400" kern="1200" dirty="0">
            <a:latin typeface="Verdana" pitchFamily="34" charset="0"/>
          </a:endParaRPr>
        </a:p>
      </dsp:txBody>
      <dsp:txXfrm>
        <a:off x="757216" y="3502053"/>
        <a:ext cx="1941468" cy="899217"/>
      </dsp:txXfrm>
    </dsp:sp>
    <dsp:sp modelId="{5E323D6B-6B77-42C4-BE48-A38239EC7D4A}">
      <dsp:nvSpPr>
        <dsp:cNvPr id="0" name=""/>
        <dsp:cNvSpPr/>
      </dsp:nvSpPr>
      <dsp:spPr>
        <a:xfrm rot="18086741">
          <a:off x="1242169" y="2163944"/>
          <a:ext cx="1878798" cy="41034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700" kern="1200">
            <a:latin typeface="Verdana" pitchFamily="34" charset="0"/>
          </a:endParaRPr>
        </a:p>
      </dsp:txBody>
      <dsp:txXfrm rot="18086741">
        <a:off x="1242169" y="2163944"/>
        <a:ext cx="1878798" cy="410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l">
              <a:defRPr sz="1200"/>
            </a:lvl1pPr>
          </a:lstStyle>
          <a:p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r">
              <a:defRPr sz="1200"/>
            </a:lvl1pPr>
          </a:lstStyle>
          <a:p>
            <a:fld id="{00E649C4-532D-4819-8762-28DE43B333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A7516C-13AE-4168-ACE5-EFCBFA81BDC4}" type="datetimeFigureOut">
              <a:rPr lang="de-DE"/>
              <a:pPr>
                <a:defRPr/>
              </a:pPr>
              <a:t>28.10.2014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4" tIns="46127" rIns="92254" bIns="46127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2254" tIns="46127" rIns="92254" bIns="46127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227E360-66B7-4125-8B75-DFB88ECBA3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6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06" algn="l" defTabSz="9142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48" algn="l" defTabSz="9142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89" algn="l" defTabSz="9142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30" algn="l" defTabSz="9142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0463" cy="37274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F5F00-875A-4FD8-ACA6-A31B5D77647E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70463" cy="37274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960651-8D47-4C42-891E-A145B606401C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3B1D1-D0FD-46F6-87D2-A4A4FEC854E0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7E360-66B7-4125-8B75-DFB88ECBA39A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70463" cy="3727450"/>
          </a:xfrm>
          <a:ln/>
        </p:spPr>
      </p:sp>
      <p:sp>
        <p:nvSpPr>
          <p:cNvPr id="6246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5939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E2C9A-6F17-4B3B-8C1D-CF09CB1CE514}" type="slidenum">
              <a:rPr lang="de-DE" smtClean="0"/>
              <a:pPr>
                <a:defRPr/>
              </a:pPr>
              <a:t>22</a:t>
            </a:fld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7F0A-47DB-4059-B4C3-5934A1288788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37F0A-47DB-4059-B4C3-5934A1288788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222FF-5764-4844-B5FD-3FC89C918362}" type="slidenum">
              <a:rPr lang="de-DE" smtClean="0"/>
              <a:pPr/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Arial" pitchFamily="34" charset="0"/>
            </a:endParaRPr>
          </a:p>
        </p:txBody>
      </p:sp>
      <p:sp>
        <p:nvSpPr>
          <p:cNvPr id="1259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E62C1-BDE8-4C80-8078-149B71132CF7}" type="slidenum">
              <a:rPr lang="de-DE" smtClean="0">
                <a:solidFill>
                  <a:prstClr val="black"/>
                </a:solidFill>
                <a:latin typeface="Arial" pitchFamily="34" charset="0"/>
              </a:rPr>
              <a:pPr/>
              <a:t>4</a:t>
            </a:fld>
            <a:endParaRPr lang="de-DE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8255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FFA63C-B11D-4B0F-9208-06EC0863AC07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67239"/>
            <a:fld id="{E970B957-FC37-4442-9361-CC9854068B7E}" type="slidenum">
              <a:rPr lang="de-DE" smtClean="0"/>
              <a:pPr defTabSz="867239"/>
              <a:t>7</a:t>
            </a:fld>
            <a:endParaRPr lang="de-DE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7288" cy="3725862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38" y="4721975"/>
            <a:ext cx="5446339" cy="4474274"/>
          </a:xfrm>
          <a:noFill/>
          <a:ln/>
        </p:spPr>
        <p:txBody>
          <a:bodyPr/>
          <a:lstStyle/>
          <a:p>
            <a:pPr eaLnBrk="1" hangingPunct="1"/>
            <a:endParaRPr lang="de-DE" sz="13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0203"/>
            <a:fld id="{B34C4CD2-953B-4442-A676-66526469B010}" type="slidenum">
              <a:rPr lang="de-DE" smtClean="0"/>
              <a:pPr defTabSz="870203"/>
              <a:t>8</a:t>
            </a:fld>
            <a:endParaRPr lang="de-DE" dirty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70462" cy="372745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39" y="4721976"/>
            <a:ext cx="5446340" cy="4474275"/>
          </a:xfrm>
          <a:noFill/>
          <a:ln/>
        </p:spPr>
        <p:txBody>
          <a:bodyPr/>
          <a:lstStyle/>
          <a:p>
            <a:endParaRPr lang="de-DE" sz="13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73637" cy="37290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3B1D1-D0FD-46F6-87D2-A4A4FEC854E0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D78EE2-1C2A-454F-955A-157D7910510E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492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D88C0-EEC9-42CF-BA83-4932238985C7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7713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8989" y="4722913"/>
            <a:ext cx="5447641" cy="447270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7E360-66B7-4125-8B75-DFB88ECBA39A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>
                <a:solidFill>
                  <a:srgbClr val="292929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00504"/>
            <a:ext cx="6400800" cy="1114436"/>
          </a:xfrm>
        </p:spPr>
        <p:txBody>
          <a:bodyPr/>
          <a:lstStyle>
            <a:lvl1pPr marL="0" indent="0" algn="ctr">
              <a:buNone/>
              <a:defRPr>
                <a:solidFill>
                  <a:srgbClr val="292929"/>
                </a:solidFill>
              </a:defRPr>
            </a:lvl1pPr>
            <a:lvl2pPr marL="45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7" name="Grafik 6" descr="kowi-logo-petrischale-de Kopie.bmp"/>
          <p:cNvPicPr>
            <a:picLocks noChangeAspect="1"/>
          </p:cNvPicPr>
          <p:nvPr userDrawn="1"/>
        </p:nvPicPr>
        <p:blipFill>
          <a:blip r:embed="rId2" cstate="print"/>
          <a:srcRect b="22319"/>
          <a:stretch>
            <a:fillRect/>
          </a:stretch>
        </p:blipFill>
        <p:spPr>
          <a:xfrm>
            <a:off x="0" y="-23"/>
            <a:ext cx="9144000" cy="1002387"/>
          </a:xfrm>
          <a:prstGeom prst="rect">
            <a:avLst/>
          </a:prstGeom>
        </p:spPr>
      </p:pic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5949950"/>
            <a:ext cx="9144000" cy="1062038"/>
            <a:chOff x="0" y="3748"/>
            <a:chExt cx="5760" cy="857"/>
          </a:xfrm>
        </p:grpSpPr>
        <p:pic>
          <p:nvPicPr>
            <p:cNvPr id="9" name="Picture 5" descr="verlauf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748"/>
              <a:ext cx="5760" cy="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6"/>
            <p:cNvSpPr>
              <a:spLocks noChangeArrowheads="1"/>
            </p:cNvSpPr>
            <p:nvPr userDrawn="1"/>
          </p:nvSpPr>
          <p:spPr bwMode="auto">
            <a:xfrm>
              <a:off x="0" y="3748"/>
              <a:ext cx="5760" cy="857"/>
            </a:xfrm>
            <a:prstGeom prst="rect">
              <a:avLst/>
            </a:prstGeom>
            <a:gradFill rotWithShape="1">
              <a:gsLst>
                <a:gs pos="0">
                  <a:srgbClr val="FFCC66"/>
                </a:gs>
                <a:gs pos="100000">
                  <a:srgbClr val="FF99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de-DE" dirty="0">
                <a:solidFill>
                  <a:srgbClr val="292929"/>
                </a:solidFill>
                <a:latin typeface="Verdana" pitchFamily="34" charset="0"/>
              </a:endParaRPr>
            </a:p>
          </p:txBody>
        </p:sp>
      </p:grpSp>
      <p:sp>
        <p:nvSpPr>
          <p:cNvPr id="8" name="Textfeld 7"/>
          <p:cNvSpPr txBox="1"/>
          <p:nvPr userDrawn="1"/>
        </p:nvSpPr>
        <p:spPr>
          <a:xfrm>
            <a:off x="1214414" y="6300040"/>
            <a:ext cx="6643734" cy="3693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de-DE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Universität Hohenheim, 31. Oktober 2014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6098" y="2130602"/>
            <a:ext cx="7771804" cy="14703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402" y="3885708"/>
            <a:ext cx="6401197" cy="1752998"/>
          </a:xfrm>
        </p:spPr>
        <p:txBody>
          <a:bodyPr/>
          <a:lstStyle>
            <a:lvl1pPr marL="0" indent="0" algn="ctr">
              <a:buNone/>
              <a:defRPr/>
            </a:lvl1pPr>
            <a:lvl2pPr marL="255692" indent="0" algn="ctr">
              <a:buNone/>
              <a:defRPr/>
            </a:lvl2pPr>
            <a:lvl3pPr marL="511383" indent="0" algn="ctr">
              <a:buNone/>
              <a:defRPr/>
            </a:lvl3pPr>
            <a:lvl4pPr marL="767077" indent="0" algn="ctr">
              <a:buNone/>
              <a:defRPr/>
            </a:lvl4pPr>
            <a:lvl5pPr marL="1022768" indent="0" algn="ctr">
              <a:buNone/>
              <a:defRPr/>
            </a:lvl5pPr>
            <a:lvl6pPr marL="1278460" indent="0" algn="ctr">
              <a:buNone/>
              <a:defRPr/>
            </a:lvl6pPr>
            <a:lvl7pPr marL="1534152" indent="0" algn="ctr">
              <a:buNone/>
              <a:defRPr/>
            </a:lvl7pPr>
            <a:lvl8pPr marL="1789844" indent="0" algn="ctr">
              <a:buNone/>
              <a:defRPr/>
            </a:lvl8pPr>
            <a:lvl9pPr marL="2045535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209FA-7ECB-4854-AF38-D29C9573C80A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Georg-August-Universität Göttingen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2BA13C-2015-412E-AD38-F9EF14364650}" type="datetime1">
              <a:rPr lang="en-GB"/>
              <a:pPr/>
              <a:t>28/10/2014</a:t>
            </a:fld>
            <a:r>
              <a:rPr lang="en-GB"/>
              <a:t>04.07.08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76B57D-B5E0-4DC3-B524-28A557FE238A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Georg-August-Universität Göttingen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2FB9A-AFAF-4EC5-81A6-2533DFEBA650}" type="datetime1">
              <a:rPr lang="en-GB"/>
              <a:pPr/>
              <a:t>28/10/2014</a:t>
            </a:fld>
            <a:r>
              <a:rPr lang="en-GB"/>
              <a:t>04.07.08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627" y="4406755"/>
            <a:ext cx="7771804" cy="136274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627" y="2906899"/>
            <a:ext cx="7771804" cy="1499858"/>
          </a:xfrm>
        </p:spPr>
        <p:txBody>
          <a:bodyPr anchor="b"/>
          <a:lstStyle>
            <a:lvl1pPr marL="0" indent="0">
              <a:buNone/>
              <a:defRPr sz="1100"/>
            </a:lvl1pPr>
            <a:lvl2pPr marL="255692" indent="0">
              <a:buNone/>
              <a:defRPr sz="1000"/>
            </a:lvl2pPr>
            <a:lvl3pPr marL="511383" indent="0">
              <a:buNone/>
              <a:defRPr sz="900"/>
            </a:lvl3pPr>
            <a:lvl4pPr marL="767077" indent="0">
              <a:buNone/>
              <a:defRPr sz="800"/>
            </a:lvl4pPr>
            <a:lvl5pPr marL="1022768" indent="0">
              <a:buNone/>
              <a:defRPr sz="800"/>
            </a:lvl5pPr>
            <a:lvl6pPr marL="1278460" indent="0">
              <a:buNone/>
              <a:defRPr sz="800"/>
            </a:lvl6pPr>
            <a:lvl7pPr marL="1534152" indent="0">
              <a:buNone/>
              <a:defRPr sz="800"/>
            </a:lvl7pPr>
            <a:lvl8pPr marL="1789844" indent="0">
              <a:buNone/>
              <a:defRPr sz="800"/>
            </a:lvl8pPr>
            <a:lvl9pPr marL="2045535" indent="0">
              <a:buNone/>
              <a:defRPr sz="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D9AD4-2496-4ED3-986F-D74CD2E3CB3F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Georg-August-Universität Göttingen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C3A5B-0311-4279-845B-CAE67DA53880}" type="datetime1">
              <a:rPr lang="en-GB"/>
              <a:pPr/>
              <a:t>28/10/2014</a:t>
            </a:fld>
            <a:r>
              <a:rPr lang="en-GB"/>
              <a:t>04.07.08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56115" y="1323716"/>
            <a:ext cx="1905033" cy="5069140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237379" y="1323716"/>
            <a:ext cx="1905033" cy="5069140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B524A-E754-4DD6-971B-BD3D3A409583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Georg-August-Universität Göttingen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BF4AF-F11E-4E55-965C-3C72B0660DC4}" type="datetime1">
              <a:rPr lang="en-GB"/>
              <a:pPr/>
              <a:t>28/10/2014</a:t>
            </a:fld>
            <a:r>
              <a:rPr lang="en-GB"/>
              <a:t>04.07.08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01" y="274235"/>
            <a:ext cx="8229203" cy="1143352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398" y="1534665"/>
            <a:ext cx="4040354" cy="640234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692" indent="0">
              <a:buNone/>
              <a:defRPr sz="1100" b="1"/>
            </a:lvl2pPr>
            <a:lvl3pPr marL="511383" indent="0">
              <a:buNone/>
              <a:defRPr sz="1000" b="1"/>
            </a:lvl3pPr>
            <a:lvl4pPr marL="767077" indent="0">
              <a:buNone/>
              <a:defRPr sz="900" b="1"/>
            </a:lvl4pPr>
            <a:lvl5pPr marL="1022768" indent="0">
              <a:buNone/>
              <a:defRPr sz="900" b="1"/>
            </a:lvl5pPr>
            <a:lvl6pPr marL="1278460" indent="0">
              <a:buNone/>
              <a:defRPr sz="900" b="1"/>
            </a:lvl6pPr>
            <a:lvl7pPr marL="1534152" indent="0">
              <a:buNone/>
              <a:defRPr sz="900" b="1"/>
            </a:lvl7pPr>
            <a:lvl8pPr marL="1789844" indent="0">
              <a:buNone/>
              <a:defRPr sz="900" b="1"/>
            </a:lvl8pPr>
            <a:lvl9pPr marL="2045535" indent="0">
              <a:buNone/>
              <a:defRPr sz="9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398" y="2174900"/>
            <a:ext cx="4040354" cy="395110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660" y="1534665"/>
            <a:ext cx="4041942" cy="640234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692" indent="0">
              <a:buNone/>
              <a:defRPr sz="1100" b="1"/>
            </a:lvl2pPr>
            <a:lvl3pPr marL="511383" indent="0">
              <a:buNone/>
              <a:defRPr sz="1000" b="1"/>
            </a:lvl3pPr>
            <a:lvl4pPr marL="767077" indent="0">
              <a:buNone/>
              <a:defRPr sz="900" b="1"/>
            </a:lvl4pPr>
            <a:lvl5pPr marL="1022768" indent="0">
              <a:buNone/>
              <a:defRPr sz="900" b="1"/>
            </a:lvl5pPr>
            <a:lvl6pPr marL="1278460" indent="0">
              <a:buNone/>
              <a:defRPr sz="900" b="1"/>
            </a:lvl6pPr>
            <a:lvl7pPr marL="1534152" indent="0">
              <a:buNone/>
              <a:defRPr sz="900" b="1"/>
            </a:lvl7pPr>
            <a:lvl8pPr marL="1789844" indent="0">
              <a:buNone/>
              <a:defRPr sz="900" b="1"/>
            </a:lvl8pPr>
            <a:lvl9pPr marL="2045535" indent="0">
              <a:buNone/>
              <a:defRPr sz="9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660" y="2174900"/>
            <a:ext cx="4041942" cy="395110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5C5D3-9575-43AE-93C3-B6102BE2D58F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Georg-August-Universität Göttingen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58DAC-C687-441D-AB5B-FEC981934DA8}" type="datetime1">
              <a:rPr lang="en-GB"/>
              <a:pPr/>
              <a:t>28/10/2014</a:t>
            </a:fld>
            <a:r>
              <a:rPr lang="en-GB"/>
              <a:t>04.07.08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D1CAD-B07F-4A62-8A28-B6284551E879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Georg-August-Universität Göttingen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7446E-2677-467F-8905-268CEE2CB479}" type="datetime1">
              <a:rPr lang="en-GB"/>
              <a:pPr/>
              <a:t>28/10/2014</a:t>
            </a:fld>
            <a:r>
              <a:rPr lang="en-GB"/>
              <a:t>04.07.08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11671-BE2E-474C-BC1A-EABB0D249DA7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Georg-August-Universität Göttingen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D25838-C9A6-4DEB-8CEE-F78CF3AE99EF}" type="datetime1">
              <a:rPr lang="en-GB"/>
              <a:pPr/>
              <a:t>28/10/2014</a:t>
            </a:fld>
            <a:r>
              <a:rPr lang="en-GB"/>
              <a:t>04.07.08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399" y="273184"/>
            <a:ext cx="3008030" cy="1162337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16" y="273181"/>
            <a:ext cx="5111587" cy="585282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399" y="1435518"/>
            <a:ext cx="3008030" cy="4690484"/>
          </a:xfrm>
        </p:spPr>
        <p:txBody>
          <a:bodyPr/>
          <a:lstStyle>
            <a:lvl1pPr marL="0" indent="0">
              <a:buNone/>
              <a:defRPr sz="800"/>
            </a:lvl1pPr>
            <a:lvl2pPr marL="255692" indent="0">
              <a:buNone/>
              <a:defRPr sz="700"/>
            </a:lvl2pPr>
            <a:lvl3pPr marL="511383" indent="0">
              <a:buNone/>
              <a:defRPr sz="600"/>
            </a:lvl3pPr>
            <a:lvl4pPr marL="767077" indent="0">
              <a:buNone/>
              <a:defRPr sz="500"/>
            </a:lvl4pPr>
            <a:lvl5pPr marL="1022768" indent="0">
              <a:buNone/>
              <a:defRPr sz="500"/>
            </a:lvl5pPr>
            <a:lvl6pPr marL="1278460" indent="0">
              <a:buNone/>
              <a:defRPr sz="500"/>
            </a:lvl6pPr>
            <a:lvl7pPr marL="1534152" indent="0">
              <a:buNone/>
              <a:defRPr sz="500"/>
            </a:lvl7pPr>
            <a:lvl8pPr marL="1789844" indent="0">
              <a:buNone/>
              <a:defRPr sz="500"/>
            </a:lvl8pPr>
            <a:lvl9pPr marL="2045535" indent="0">
              <a:buNone/>
              <a:defRPr sz="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BDE51-1C47-468B-A7AE-6D796A095F03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Georg-August-Universität Göttingen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17D48-0544-48FD-BC18-86E3250BC9C2}" type="datetime1">
              <a:rPr lang="en-GB"/>
              <a:pPr/>
              <a:t>28/10/2014</a:t>
            </a:fld>
            <a:r>
              <a:rPr lang="en-GB"/>
              <a:t>04.07.08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72" y="4800181"/>
            <a:ext cx="5486400" cy="567457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72" y="612814"/>
            <a:ext cx="5486400" cy="4114589"/>
          </a:xfrm>
        </p:spPr>
        <p:txBody>
          <a:bodyPr/>
          <a:lstStyle>
            <a:lvl1pPr marL="0" indent="0">
              <a:buNone/>
              <a:defRPr sz="1800"/>
            </a:lvl1pPr>
            <a:lvl2pPr marL="255692" indent="0">
              <a:buNone/>
              <a:defRPr sz="1600"/>
            </a:lvl2pPr>
            <a:lvl3pPr marL="511383" indent="0">
              <a:buNone/>
              <a:defRPr sz="1300"/>
            </a:lvl3pPr>
            <a:lvl4pPr marL="767077" indent="0">
              <a:buNone/>
              <a:defRPr sz="1100"/>
            </a:lvl4pPr>
            <a:lvl5pPr marL="1022768" indent="0">
              <a:buNone/>
              <a:defRPr sz="1100"/>
            </a:lvl5pPr>
            <a:lvl6pPr marL="1278460" indent="0">
              <a:buNone/>
              <a:defRPr sz="1100"/>
            </a:lvl6pPr>
            <a:lvl7pPr marL="1534152" indent="0">
              <a:buNone/>
              <a:defRPr sz="1100"/>
            </a:lvl7pPr>
            <a:lvl8pPr marL="1789844" indent="0">
              <a:buNone/>
              <a:defRPr sz="1100"/>
            </a:lvl8pPr>
            <a:lvl9pPr marL="2045535" indent="0">
              <a:buNone/>
              <a:defRPr sz="11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72" y="5367635"/>
            <a:ext cx="5486400" cy="804776"/>
          </a:xfrm>
        </p:spPr>
        <p:txBody>
          <a:bodyPr/>
          <a:lstStyle>
            <a:lvl1pPr marL="0" indent="0">
              <a:buNone/>
              <a:defRPr sz="800"/>
            </a:lvl1pPr>
            <a:lvl2pPr marL="255692" indent="0">
              <a:buNone/>
              <a:defRPr sz="700"/>
            </a:lvl2pPr>
            <a:lvl3pPr marL="511383" indent="0">
              <a:buNone/>
              <a:defRPr sz="600"/>
            </a:lvl3pPr>
            <a:lvl4pPr marL="767077" indent="0">
              <a:buNone/>
              <a:defRPr sz="500"/>
            </a:lvl4pPr>
            <a:lvl5pPr marL="1022768" indent="0">
              <a:buNone/>
              <a:defRPr sz="500"/>
            </a:lvl5pPr>
            <a:lvl6pPr marL="1278460" indent="0">
              <a:buNone/>
              <a:defRPr sz="500"/>
            </a:lvl6pPr>
            <a:lvl7pPr marL="1534152" indent="0">
              <a:buNone/>
              <a:defRPr sz="500"/>
            </a:lvl7pPr>
            <a:lvl8pPr marL="1789844" indent="0">
              <a:buNone/>
              <a:defRPr sz="500"/>
            </a:lvl8pPr>
            <a:lvl9pPr marL="2045535" indent="0">
              <a:buNone/>
              <a:defRPr sz="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6C05F-02E5-41BD-A1C3-47A28D8EDAF1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Georg-August-Universität Göttingen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2A957-9762-45E6-9E2C-D95CF69129EB}" type="datetime1">
              <a:rPr lang="en-GB"/>
              <a:pPr/>
              <a:t>28/10/2014</a:t>
            </a:fld>
            <a:r>
              <a:rPr lang="en-GB"/>
              <a:t>04.07.08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75C329-B26A-4F8E-BBD2-46C2F88A0B26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Georg-August-Universität Göttingen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FBA648-9670-440E-9D99-1E003ABECE2C}" type="datetime1">
              <a:rPr lang="en-GB"/>
              <a:pPr/>
              <a:t>28/10/2014</a:t>
            </a:fld>
            <a:r>
              <a:rPr lang="en-GB"/>
              <a:t>04.07.08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53207" y="223608"/>
            <a:ext cx="1989207" cy="616924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85583" y="223608"/>
            <a:ext cx="5891388" cy="616924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801D8-B99A-4439-AE0A-682C44A266D0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Georg-August-Universität Göttingen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C1F9A-62A8-41EA-865D-A1FCD3D7B8C1}" type="datetime1">
              <a:rPr lang="en-GB"/>
              <a:pPr/>
              <a:t>28/10/2014</a:t>
            </a:fld>
            <a:r>
              <a:rPr lang="en-GB"/>
              <a:t>04.07.08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5584" y="223608"/>
            <a:ext cx="7956828" cy="54003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256115" y="1323716"/>
            <a:ext cx="1905033" cy="506914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237379" y="1323716"/>
            <a:ext cx="1905033" cy="506914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69D74-E6FC-4902-8F65-92A659CAF026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Georg-August-Universität Göttingen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965F2-A27F-4E9C-BDBC-26017B30CD73}" type="datetime1">
              <a:rPr lang="en-GB"/>
              <a:pPr/>
              <a:t>28/10/2014</a:t>
            </a:fld>
            <a:r>
              <a:rPr lang="en-GB"/>
              <a:t>04.07.08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00504"/>
            <a:ext cx="6400800" cy="1114436"/>
          </a:xfrm>
        </p:spPr>
        <p:txBody>
          <a:bodyPr/>
          <a:lstStyle>
            <a:lvl1pPr marL="0" indent="0" algn="ctr">
              <a:buNone/>
              <a:defRPr>
                <a:solidFill>
                  <a:srgbClr val="292929"/>
                </a:solidFill>
              </a:defRPr>
            </a:lvl1pPr>
            <a:lvl2pPr marL="45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7" name="Grafik 6" descr="kowi-logo-petrischale-de Kopie.bmp"/>
          <p:cNvPicPr>
            <a:picLocks noChangeAspect="1"/>
          </p:cNvPicPr>
          <p:nvPr userDrawn="1"/>
        </p:nvPicPr>
        <p:blipFill>
          <a:blip r:embed="rId2" cstate="print"/>
          <a:srcRect b="22319"/>
          <a:stretch>
            <a:fillRect/>
          </a:stretch>
        </p:blipFill>
        <p:spPr>
          <a:xfrm>
            <a:off x="0" y="-23"/>
            <a:ext cx="9144000" cy="1002387"/>
          </a:xfrm>
          <a:prstGeom prst="rect">
            <a:avLst/>
          </a:prstGeom>
        </p:spPr>
      </p:pic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5949950"/>
            <a:ext cx="9144000" cy="1062038"/>
            <a:chOff x="0" y="3748"/>
            <a:chExt cx="5760" cy="857"/>
          </a:xfrm>
        </p:grpSpPr>
        <p:pic>
          <p:nvPicPr>
            <p:cNvPr id="6" name="Picture 5" descr="verlauf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748"/>
              <a:ext cx="5760" cy="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0" y="3748"/>
              <a:ext cx="5760" cy="857"/>
            </a:xfrm>
            <a:prstGeom prst="rect">
              <a:avLst/>
            </a:prstGeom>
            <a:gradFill rotWithShape="1">
              <a:gsLst>
                <a:gs pos="0">
                  <a:srgbClr val="FFCC66"/>
                </a:gs>
                <a:gs pos="100000">
                  <a:srgbClr val="FF99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9292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142001"/>
            <a:ext cx="4038600" cy="4525963"/>
          </a:xfrm>
        </p:spPr>
        <p:txBody>
          <a:bodyPr/>
          <a:lstStyle>
            <a:lvl1pPr>
              <a:defRPr sz="2000">
                <a:solidFill>
                  <a:srgbClr val="292929"/>
                </a:solidFill>
              </a:defRPr>
            </a:lvl1pPr>
            <a:lvl2pPr>
              <a:defRPr sz="1800">
                <a:solidFill>
                  <a:srgbClr val="292929"/>
                </a:solidFill>
              </a:defRPr>
            </a:lvl2pPr>
            <a:lvl3pPr>
              <a:defRPr sz="1600">
                <a:solidFill>
                  <a:srgbClr val="292929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42001"/>
            <a:ext cx="4038600" cy="4525963"/>
          </a:xfrm>
        </p:spPr>
        <p:txBody>
          <a:bodyPr/>
          <a:lstStyle>
            <a:lvl1pPr>
              <a:defRPr sz="2000">
                <a:solidFill>
                  <a:srgbClr val="292929"/>
                </a:solidFill>
              </a:defRPr>
            </a:lvl1pPr>
            <a:lvl2pPr>
              <a:defRPr sz="1800">
                <a:solidFill>
                  <a:srgbClr val="292929"/>
                </a:solidFill>
              </a:defRPr>
            </a:lvl2pPr>
            <a:lvl3pPr>
              <a:defRPr sz="1600">
                <a:solidFill>
                  <a:srgbClr val="292929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9292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473" y="1000108"/>
            <a:ext cx="3008313" cy="1019174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rgbClr val="29292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43306" y="1000109"/>
            <a:ext cx="5111750" cy="5710237"/>
          </a:xfrm>
        </p:spPr>
        <p:txBody>
          <a:bodyPr/>
          <a:lstStyle>
            <a:lvl1pPr>
              <a:defRPr sz="2000">
                <a:solidFill>
                  <a:srgbClr val="292929"/>
                </a:solidFill>
              </a:defRPr>
            </a:lvl1pPr>
            <a:lvl2pPr>
              <a:defRPr sz="1800">
                <a:solidFill>
                  <a:srgbClr val="292929"/>
                </a:solidFill>
              </a:defRPr>
            </a:lvl2pPr>
            <a:lvl3pPr>
              <a:defRPr sz="1600">
                <a:solidFill>
                  <a:srgbClr val="292929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71473" y="200024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292929"/>
                </a:solidFill>
              </a:defRPr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6" indent="0">
              <a:buNone/>
              <a:defRPr sz="900"/>
            </a:lvl6pPr>
            <a:lvl7pPr marL="2742848" indent="0">
              <a:buNone/>
              <a:defRPr sz="900"/>
            </a:lvl7pPr>
            <a:lvl8pPr marL="3199989" indent="0">
              <a:buNone/>
              <a:defRPr sz="900"/>
            </a:lvl8pPr>
            <a:lvl9pPr marL="365713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2071678"/>
            <a:ext cx="5486400" cy="3757610"/>
          </a:xfrm>
        </p:spPr>
        <p:txBody>
          <a:bodyPr/>
          <a:lstStyle>
            <a:lvl1pPr marL="0" indent="0" algn="ctr">
              <a:buNone/>
              <a:defRPr sz="3200">
                <a:solidFill>
                  <a:srgbClr val="292929"/>
                </a:solidFill>
              </a:defRPr>
            </a:lvl1pPr>
            <a:lvl2pPr marL="457141" indent="0">
              <a:buNone/>
              <a:defRPr sz="2800"/>
            </a:lvl2pPr>
            <a:lvl3pPr marL="914283" indent="0">
              <a:buNone/>
              <a:defRPr sz="2400"/>
            </a:lvl3pPr>
            <a:lvl4pPr marL="1371424" indent="0">
              <a:buNone/>
              <a:defRPr sz="2000"/>
            </a:lvl4pPr>
            <a:lvl5pPr marL="1828565" indent="0">
              <a:buNone/>
              <a:defRPr sz="2000"/>
            </a:lvl5pPr>
            <a:lvl6pPr marL="2285706" indent="0">
              <a:buNone/>
              <a:defRPr sz="2000"/>
            </a:lvl6pPr>
            <a:lvl7pPr marL="2742848" indent="0">
              <a:buNone/>
              <a:defRPr sz="2000"/>
            </a:lvl7pPr>
            <a:lvl8pPr marL="3199989" indent="0">
              <a:buNone/>
              <a:defRPr sz="2000"/>
            </a:lvl8pPr>
            <a:lvl9pPr marL="365713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5838848"/>
            <a:ext cx="5486400" cy="8048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292929"/>
                </a:solidFill>
              </a:defRPr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6" indent="0">
              <a:buNone/>
              <a:defRPr sz="900"/>
            </a:lvl6pPr>
            <a:lvl7pPr marL="2742848" indent="0">
              <a:buNone/>
              <a:defRPr sz="900"/>
            </a:lvl7pPr>
            <a:lvl8pPr marL="3199989" indent="0">
              <a:buNone/>
              <a:defRPr sz="900"/>
            </a:lvl8pPr>
            <a:lvl9pPr marL="365713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986401"/>
            <a:ext cx="8229600" cy="900000"/>
          </a:xfrm>
        </p:spPr>
        <p:txBody>
          <a:bodyPr/>
          <a:lstStyle>
            <a:lvl1pPr>
              <a:defRPr>
                <a:solidFill>
                  <a:srgbClr val="29292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5839"/>
            <a:ext cx="8229600" cy="898525"/>
          </a:xfrm>
        </p:spPr>
        <p:txBody>
          <a:bodyPr/>
          <a:lstStyle>
            <a:lvl1pPr>
              <a:defRPr>
                <a:solidFill>
                  <a:srgbClr val="29292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2143126"/>
            <a:ext cx="8229600" cy="4475163"/>
          </a:xfrm>
        </p:spPr>
        <p:txBody>
          <a:bodyPr rtlCol="0">
            <a:normAutofit/>
          </a:bodyPr>
          <a:lstStyle/>
          <a:p>
            <a:pPr lvl="0"/>
            <a:endParaRPr lang="de-DE" noProof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986401"/>
            <a:ext cx="8229600" cy="900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de-DE" dirty="0" smtClean="0"/>
              <a:t>Titelmasterformat durch Klicken bearb.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142000"/>
            <a:ext cx="8229600" cy="4474800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8" name="Rechteck 7"/>
          <p:cNvSpPr/>
          <p:nvPr/>
        </p:nvSpPr>
        <p:spPr>
          <a:xfrm>
            <a:off x="5286380" y="0"/>
            <a:ext cx="3857620" cy="849600"/>
          </a:xfrm>
          <a:prstGeom prst="rect">
            <a:avLst/>
          </a:prstGeom>
          <a:gradFill flip="none" rotWithShape="1">
            <a:gsLst>
              <a:gs pos="9000">
                <a:srgbClr val="FFA400"/>
              </a:gs>
              <a:gs pos="100000">
                <a:srgbClr val="FFF2E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7" name="Grafik 6" descr="KoWi-Logo-orange-20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"/>
            <a:ext cx="5353050" cy="8477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</p:sldLayoutIdLst>
  <p:timing>
    <p:tnLst>
      <p:par>
        <p:cTn id="1" dur="indefinite" restart="never" nodeType="tmRoot"/>
      </p:par>
    </p:tnLst>
  </p:timing>
  <p:txStyles>
    <p:titleStyle>
      <a:lvl1pPr algn="ctr" defTabSz="914283" rtl="0" eaLnBrk="1" latinLnBrk="0" hangingPunct="1">
        <a:spcBef>
          <a:spcPct val="0"/>
        </a:spcBef>
        <a:buNone/>
        <a:defRPr sz="2800" kern="1200">
          <a:solidFill>
            <a:srgbClr val="292929"/>
          </a:solidFill>
          <a:latin typeface="Verdana" pitchFamily="34" charset="0"/>
          <a:ea typeface="+mj-ea"/>
          <a:cs typeface="+mj-cs"/>
        </a:defRPr>
      </a:lvl1pPr>
    </p:titleStyle>
    <p:bodyStyle>
      <a:lvl1pPr marL="342856" indent="-342856" algn="l" defTabSz="914283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FFCC00"/>
        </a:buClr>
        <a:buSzPct val="120000"/>
        <a:buFont typeface="Wingdings" pitchFamily="2" charset="2"/>
        <a:buChar char="§"/>
        <a:defRPr sz="2000" kern="1200">
          <a:solidFill>
            <a:srgbClr val="292929"/>
          </a:solidFill>
          <a:latin typeface="Verdana" pitchFamily="34" charset="0"/>
          <a:ea typeface="+mn-ea"/>
          <a:cs typeface="+mn-cs"/>
        </a:defRPr>
      </a:lvl1pPr>
      <a:lvl2pPr marL="742855" indent="-285714" algn="l" defTabSz="914283" rtl="0" eaLnBrk="1" latinLnBrk="0" hangingPunct="1">
        <a:lnSpc>
          <a:spcPct val="110000"/>
        </a:lnSpc>
        <a:spcBef>
          <a:spcPts val="300"/>
        </a:spcBef>
        <a:spcAft>
          <a:spcPts val="600"/>
        </a:spcAft>
        <a:buClr>
          <a:srgbClr val="FFC000"/>
        </a:buClr>
        <a:buSzPct val="120000"/>
        <a:buFont typeface="Wingdings" pitchFamily="2" charset="2"/>
        <a:buChar char="§"/>
        <a:defRPr lang="de-DE" sz="1800" kern="1200" dirty="0" smtClean="0">
          <a:solidFill>
            <a:srgbClr val="292929"/>
          </a:solidFill>
          <a:latin typeface="Verdana" pitchFamily="34" charset="0"/>
          <a:ea typeface="+mn-ea"/>
          <a:cs typeface="+mn-cs"/>
        </a:defRPr>
      </a:lvl2pPr>
      <a:lvl3pPr marL="1142853" indent="-228571" algn="l" defTabSz="914283" rtl="0" eaLnBrk="1" latinLnBrk="0" hangingPunct="1">
        <a:lnSpc>
          <a:spcPct val="110000"/>
        </a:lnSpc>
        <a:spcBef>
          <a:spcPts val="300"/>
        </a:spcBef>
        <a:spcAft>
          <a:spcPts val="600"/>
        </a:spcAft>
        <a:buClr>
          <a:srgbClr val="FFC000"/>
        </a:buClr>
        <a:buSzPct val="120000"/>
        <a:buFont typeface="Wingdings" pitchFamily="2" charset="2"/>
        <a:buChar char="§"/>
        <a:defRPr lang="de-DE" sz="1600" kern="1200" dirty="0" smtClean="0">
          <a:solidFill>
            <a:srgbClr val="292929"/>
          </a:solidFill>
          <a:latin typeface="Verdana" pitchFamily="34" charset="0"/>
          <a:ea typeface="+mn-ea"/>
          <a:cs typeface="+mn-cs"/>
        </a:defRPr>
      </a:lvl3pPr>
      <a:lvl4pPr marL="1599994" indent="-228571" algn="l" defTabSz="91428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Verdana" pitchFamily="34" charset="0"/>
          <a:ea typeface="+mn-ea"/>
          <a:cs typeface="+mn-cs"/>
        </a:defRPr>
      </a:lvl4pPr>
      <a:lvl5pPr marL="2057136" indent="-228571" algn="l" defTabSz="91428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Verdana" pitchFamily="34" charset="0"/>
          <a:ea typeface="+mn-ea"/>
          <a:cs typeface="+mn-cs"/>
        </a:defRPr>
      </a:lvl5pPr>
      <a:lvl6pPr marL="2514277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8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0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1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5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6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9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0" y="6538412"/>
            <a:ext cx="500280" cy="36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buFont typeface="Arial" charset="0"/>
              <a:buNone/>
              <a:defRPr sz="1400">
                <a:solidFill>
                  <a:srgbClr val="000000"/>
                </a:solidFill>
                <a:cs typeface="Lucida Sans Unicode" charset="0"/>
              </a:defRPr>
            </a:lvl1pPr>
          </a:lstStyle>
          <a:p>
            <a:fld id="{7D6356FD-1873-41D6-988A-A34064AA6F5B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1185585" y="6538412"/>
            <a:ext cx="2749949" cy="36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ctr">
              <a:buFont typeface="Arial" charset="0"/>
              <a:buNone/>
              <a:defRPr sz="1400">
                <a:solidFill>
                  <a:srgbClr val="000000"/>
                </a:solidFill>
                <a:cs typeface="Lucida Sans Unicode" charset="0"/>
              </a:defRPr>
            </a:lvl1pPr>
          </a:lstStyle>
          <a:p>
            <a:r>
              <a:rPr lang="en-GB"/>
              <a:t>Georg-August-Universität Göttingen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174410" y="6538412"/>
            <a:ext cx="968002" cy="36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defRPr sz="1400">
                <a:solidFill>
                  <a:srgbClr val="000000"/>
                </a:solidFill>
                <a:cs typeface="Lucida Sans Unicode" charset="0"/>
              </a:defRPr>
            </a:lvl1pPr>
          </a:lstStyle>
          <a:p>
            <a:fld id="{95ACA2E2-B865-41A6-976D-C5410B68626E}" type="datetime1">
              <a:rPr lang="en-GB"/>
              <a:pPr/>
              <a:t>28/10/2014</a:t>
            </a:fld>
            <a:r>
              <a:rPr lang="en-GB"/>
              <a:t>04.07.08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114116" y="271073"/>
            <a:ext cx="7849625" cy="3100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51145" tIns="25573" rIns="51145" bIns="25573" anchor="ctr"/>
          <a:lstStyle/>
          <a:p>
            <a:endParaRPr lang="de-DE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571108"/>
            <a:ext cx="9144000" cy="286893"/>
          </a:xfrm>
          <a:prstGeom prst="rect">
            <a:avLst/>
          </a:prstGeom>
          <a:solidFill>
            <a:srgbClr val="163776">
              <a:alpha val="34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51145" tIns="25573" rIns="51145" bIns="25573" anchor="ctr"/>
          <a:lstStyle/>
          <a:p>
            <a:endParaRPr lang="de-DE"/>
          </a:p>
        </p:txBody>
      </p:sp>
      <p:sp>
        <p:nvSpPr>
          <p:cNvPr id="1434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56114" y="1323716"/>
            <a:ext cx="3886299" cy="5069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50339" tIns="26177" rIns="50339" bIns="261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1434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185584" y="223608"/>
            <a:ext cx="7956828" cy="5400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612" tIns="46312" rIns="90612" bIns="463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>
      <a:lvl1pPr algn="l" defTabSz="251286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000" b="1">
          <a:solidFill>
            <a:srgbClr val="FFFFFF"/>
          </a:solidFill>
          <a:latin typeface="+mj-lt"/>
          <a:ea typeface="ＭＳ Ｐゴシック" charset="-128"/>
          <a:cs typeface="ＭＳ Ｐゴシック" charset="-128"/>
        </a:defRPr>
      </a:lvl1pPr>
      <a:lvl2pPr algn="l" defTabSz="251286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000" b="1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251286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000" b="1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251286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000" b="1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251286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000" b="1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</a:defRPr>
      </a:lvl5pPr>
      <a:lvl6pPr marL="255725" algn="l" defTabSz="251286" rtl="0" fontAlgn="base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000" b="1">
          <a:solidFill>
            <a:srgbClr val="FFFFFF"/>
          </a:solidFill>
          <a:latin typeface="Arial" charset="0"/>
        </a:defRPr>
      </a:lvl6pPr>
      <a:lvl7pPr marL="511449" algn="l" defTabSz="251286" rtl="0" fontAlgn="base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000" b="1">
          <a:solidFill>
            <a:srgbClr val="FFFFFF"/>
          </a:solidFill>
          <a:latin typeface="Arial" charset="0"/>
        </a:defRPr>
      </a:lvl7pPr>
      <a:lvl8pPr marL="767175" algn="l" defTabSz="251286" rtl="0" fontAlgn="base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000" b="1">
          <a:solidFill>
            <a:srgbClr val="FFFFFF"/>
          </a:solidFill>
          <a:latin typeface="Arial" charset="0"/>
        </a:defRPr>
      </a:lvl8pPr>
      <a:lvl9pPr marL="1022900" algn="l" defTabSz="251286" rtl="0" fontAlgn="base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000" b="1">
          <a:solidFill>
            <a:srgbClr val="FFFFFF"/>
          </a:solidFill>
          <a:latin typeface="Arial" charset="0"/>
        </a:defRPr>
      </a:lvl9pPr>
    </p:titleStyle>
    <p:bodyStyle>
      <a:lvl1pPr marL="190018" indent="-190018" algn="l" defTabSz="251286" rtl="0" eaLnBrk="0" fontAlgn="base" hangingPunct="0">
        <a:spcBef>
          <a:spcPts val="448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8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413777" indent="-158052" algn="l" defTabSz="251286" rtl="0" eaLnBrk="0" fontAlgn="base" hangingPunct="0">
        <a:spcBef>
          <a:spcPts val="406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600">
          <a:solidFill>
            <a:srgbClr val="000000"/>
          </a:solidFill>
          <a:latin typeface="+mn-lt"/>
          <a:ea typeface="ＭＳ Ｐゴシック" charset="-128"/>
        </a:defRPr>
      </a:lvl2pPr>
      <a:lvl3pPr marL="639312" indent="-127863" algn="l" defTabSz="251286" rtl="0" eaLnBrk="0" fontAlgn="base" hangingPunct="0">
        <a:spcBef>
          <a:spcPts val="322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300">
          <a:solidFill>
            <a:srgbClr val="000000"/>
          </a:solidFill>
          <a:latin typeface="+mn-lt"/>
          <a:ea typeface="ＭＳ Ｐゴシック" charset="-128"/>
        </a:defRPr>
      </a:lvl3pPr>
      <a:lvl4pPr marL="895037" indent="-128750" algn="l" defTabSz="251286" rtl="0" eaLnBrk="0" fontAlgn="base" hangingPunct="0">
        <a:spcBef>
          <a:spcPts val="28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100">
          <a:solidFill>
            <a:srgbClr val="000000"/>
          </a:solidFill>
          <a:latin typeface="+mn-lt"/>
          <a:ea typeface="ＭＳ Ｐゴシック" charset="-128"/>
        </a:defRPr>
      </a:lvl4pPr>
      <a:lvl5pPr marL="1150762" indent="-128750" algn="l" defTabSz="251286" rtl="0" eaLnBrk="0" fontAlgn="base" hangingPunct="0">
        <a:spcBef>
          <a:spcPts val="28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100">
          <a:solidFill>
            <a:srgbClr val="000000"/>
          </a:solidFill>
          <a:latin typeface="+mn-lt"/>
          <a:ea typeface="ＭＳ Ｐゴシック" charset="-128"/>
        </a:defRPr>
      </a:lvl5pPr>
      <a:lvl6pPr marL="1406487" indent="-128750" algn="l" defTabSz="251286" rtl="0" fontAlgn="base">
        <a:spcBef>
          <a:spcPts val="28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100">
          <a:solidFill>
            <a:srgbClr val="000000"/>
          </a:solidFill>
          <a:latin typeface="+mn-lt"/>
        </a:defRPr>
      </a:lvl6pPr>
      <a:lvl7pPr marL="1662211" indent="-128750" algn="l" defTabSz="251286" rtl="0" fontAlgn="base">
        <a:spcBef>
          <a:spcPts val="28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100">
          <a:solidFill>
            <a:srgbClr val="000000"/>
          </a:solidFill>
          <a:latin typeface="+mn-lt"/>
        </a:defRPr>
      </a:lvl7pPr>
      <a:lvl8pPr marL="1917936" indent="-128750" algn="l" defTabSz="251286" rtl="0" fontAlgn="base">
        <a:spcBef>
          <a:spcPts val="28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100">
          <a:solidFill>
            <a:srgbClr val="000000"/>
          </a:solidFill>
          <a:latin typeface="+mn-lt"/>
        </a:defRPr>
      </a:lvl8pPr>
      <a:lvl9pPr marL="2173661" indent="-128750" algn="l" defTabSz="251286" rtl="0" fontAlgn="base">
        <a:spcBef>
          <a:spcPts val="28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1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51144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725" algn="l" defTabSz="51144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449" algn="l" defTabSz="51144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175" algn="l" defTabSz="51144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2900" algn="l" defTabSz="51144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8624" algn="l" defTabSz="51144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4349" algn="l" defTabSz="51144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074" algn="l" defTabSz="51144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5798" algn="l" defTabSz="51144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portal/desktop/en/opportunities/h2020/index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mariecurieactions/media-library/success-stories/index_en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uraxess/index.cfm/rights/index" TargetMode="External"/><Relationship Id="rId2" Type="http://schemas.openxmlformats.org/officeDocument/2006/relationships/hyperlink" Target="http://www.kowi.de/mariecur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umboldt-foundation.de/web/3097.html" TargetMode="External"/><Relationship Id="rId5" Type="http://schemas.openxmlformats.org/officeDocument/2006/relationships/hyperlink" Target="http://ec.europa.eu/research/mariecurieactions/index_en.htm" TargetMode="External"/><Relationship Id="rId4" Type="http://schemas.openxmlformats.org/officeDocument/2006/relationships/hyperlink" Target="http://ec.europa.eu/euraxess/index.cfm/rights/whatIsAResearcher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hyperlink" Target="http://ec.europa.eu/euraxess/index.cfm/jobs/index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276873"/>
            <a:ext cx="7772400" cy="2016224"/>
          </a:xfrm>
        </p:spPr>
        <p:txBody>
          <a:bodyPr>
            <a:normAutofit/>
          </a:bodyPr>
          <a:lstStyle/>
          <a:p>
            <a:r>
              <a:rPr lang="de-DE" dirty="0" smtClean="0"/>
              <a:t>EU-Forschungsförderung in </a:t>
            </a:r>
            <a:r>
              <a:rPr lang="de-DE" dirty="0" err="1" smtClean="0"/>
              <a:t>Horizon</a:t>
            </a:r>
            <a:r>
              <a:rPr lang="de-DE" dirty="0" smtClean="0"/>
              <a:t> 2020 –  </a:t>
            </a:r>
            <a:br>
              <a:rPr lang="de-DE" dirty="0" smtClean="0"/>
            </a:br>
            <a:r>
              <a:rPr lang="de-DE" dirty="0" err="1" smtClean="0"/>
              <a:t>MSCA</a:t>
            </a:r>
            <a:r>
              <a:rPr lang="de-DE" dirty="0" smtClean="0"/>
              <a:t> Individual Fellowships</a:t>
            </a:r>
            <a:endParaRPr lang="de-DE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1500166" y="4071942"/>
            <a:ext cx="6400800" cy="1114436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algn="ctr" defTabSz="914283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buSzPct val="120000"/>
              <a:defRPr/>
            </a:pPr>
            <a:endParaRPr lang="de-DE" sz="2000" dirty="0">
              <a:solidFill>
                <a:srgbClr val="292929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3071802" y="5072074"/>
            <a:ext cx="3000396" cy="428628"/>
          </a:xfrm>
        </p:spPr>
        <p:txBody>
          <a:bodyPr/>
          <a:lstStyle/>
          <a:p>
            <a:r>
              <a:rPr lang="de-DE" dirty="0" smtClean="0"/>
              <a:t>Sarah Raphael, </a:t>
            </a:r>
            <a:r>
              <a:rPr lang="de-DE" dirty="0" err="1" smtClean="0"/>
              <a:t>KoWi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14555"/>
            <a:ext cx="8229600" cy="900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 “Career Restart Panel” </a:t>
            </a:r>
            <a:r>
              <a:rPr lang="en-US" dirty="0" smtClean="0"/>
              <a:t/>
            </a:r>
            <a:br>
              <a:rPr lang="en-US" dirty="0" smtClean="0"/>
            </a:b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000100" y="2570628"/>
            <a:ext cx="7500990" cy="1787066"/>
          </a:xfrm>
          <a:prstGeom prst="roundRect">
            <a:avLst/>
          </a:prstGeom>
          <a:gradFill>
            <a:gsLst>
              <a:gs pos="0">
                <a:srgbClr val="FF9900"/>
              </a:gs>
              <a:gs pos="80000">
                <a:schemeClr val="accent6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6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en-US" dirty="0" smtClean="0">
                <a:solidFill>
                  <a:srgbClr val="29292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“Researchers must </a:t>
            </a:r>
            <a:r>
              <a:rPr lang="en-US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not have been active in research for at least 12 months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immediately prior to the deadline for submission.”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de-DE" dirty="0" smtClean="0"/>
              <a:t>Finanzierung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/>
          <p:cNvSpPr/>
          <p:nvPr/>
        </p:nvSpPr>
        <p:spPr>
          <a:xfrm rot="2828433">
            <a:off x="2064297" y="2608659"/>
            <a:ext cx="6446934" cy="3377236"/>
          </a:xfrm>
          <a:prstGeom prst="ellipse">
            <a:avLst/>
          </a:prstGeom>
          <a:solidFill>
            <a:schemeClr val="accent6">
              <a:lumMod val="75000"/>
              <a:alpha val="1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900000"/>
          </a:xfrm>
        </p:spPr>
        <p:txBody>
          <a:bodyPr/>
          <a:lstStyle/>
          <a:p>
            <a:r>
              <a:rPr lang="de-DE" dirty="0" smtClean="0"/>
              <a:t>Verträge innerhalb </a:t>
            </a:r>
            <a:r>
              <a:rPr lang="de-DE" dirty="0" err="1" smtClean="0"/>
              <a:t>MSCA</a:t>
            </a:r>
            <a:r>
              <a:rPr lang="de-DE" dirty="0" smtClean="0"/>
              <a:t> - </a:t>
            </a:r>
            <a:r>
              <a:rPr lang="de-DE" dirty="0" err="1" smtClean="0"/>
              <a:t>IF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1"/>
          </p:nvPr>
        </p:nvGraphicFramePr>
        <p:xfrm>
          <a:off x="457200" y="2141538"/>
          <a:ext cx="804389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 l="28624" t="15381" r="26113" b="5407"/>
          <a:stretch>
            <a:fillRect/>
          </a:stretch>
        </p:blipFill>
        <p:spPr bwMode="auto">
          <a:xfrm>
            <a:off x="6408977" y="3571876"/>
            <a:ext cx="663353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7143768" y="3214687"/>
            <a:ext cx="1857388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GB" dirty="0" smtClean="0">
                <a:latin typeface="Verdana" pitchFamily="34" charset="0"/>
              </a:rPr>
              <a:t>Employment Contract</a:t>
            </a:r>
          </a:p>
        </p:txBody>
      </p:sp>
      <p:grpSp>
        <p:nvGrpSpPr>
          <p:cNvPr id="3" name="Gruppieren 50"/>
          <p:cNvGrpSpPr/>
          <p:nvPr/>
        </p:nvGrpSpPr>
        <p:grpSpPr>
          <a:xfrm>
            <a:off x="214283" y="3286124"/>
            <a:ext cx="2271221" cy="975957"/>
            <a:chOff x="2263815" y="1978925"/>
            <a:chExt cx="2271221" cy="975957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07915" y="2060811"/>
              <a:ext cx="627121" cy="8940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feld 9"/>
            <p:cNvSpPr txBox="1"/>
            <p:nvPr/>
          </p:nvSpPr>
          <p:spPr>
            <a:xfrm>
              <a:off x="2263815" y="1978925"/>
              <a:ext cx="16931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292929"/>
                  </a:solidFill>
                  <a:latin typeface="Verdana" pitchFamily="34" charset="0"/>
                </a:rPr>
                <a:t>Grant Agreement</a:t>
              </a:r>
              <a:endParaRPr lang="de-DE" dirty="0">
                <a:solidFill>
                  <a:srgbClr val="292929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385948" y="2037608"/>
            <a:ext cx="85344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1472131"/>
              </p:ext>
            </p:extLst>
          </p:nvPr>
        </p:nvGraphicFramePr>
        <p:xfrm>
          <a:off x="251520" y="1844824"/>
          <a:ext cx="8576572" cy="4203708"/>
        </p:xfrm>
        <a:graphic>
          <a:graphicData uri="http://schemas.openxmlformats.org/drawingml/2006/table">
            <a:tbl>
              <a:tblPr/>
              <a:tblGrid>
                <a:gridCol w="1211283"/>
                <a:gridCol w="1487962"/>
                <a:gridCol w="1353787"/>
                <a:gridCol w="116840"/>
                <a:gridCol w="1371122"/>
                <a:gridCol w="1517789"/>
                <a:gridCol w="1517789"/>
              </a:tblGrid>
              <a:tr h="484391">
                <a:tc>
                  <a:txBody>
                    <a:bodyPr/>
                    <a:lstStyle/>
                    <a:p>
                      <a:pPr marL="71755" marR="7175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noProof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Förderung</a:t>
                      </a:r>
                      <a:endParaRPr lang="en-GB" sz="1000" b="1" noProof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  <a:p>
                      <a:pPr marL="71755" marR="7175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58615" marR="586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Researcher</a:t>
                      </a:r>
                      <a:r>
                        <a:rPr lang="en-GB" sz="1200" b="1" baseline="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 unit cost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000" baseline="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(Person/</a:t>
                      </a:r>
                      <a:r>
                        <a:rPr lang="en-GB" sz="1000" baseline="0" noProof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Monat</a:t>
                      </a:r>
                      <a:r>
                        <a:rPr lang="en-GB" sz="1000" baseline="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)</a:t>
                      </a:r>
                      <a:endParaRPr lang="en-GB" sz="1000" b="1" noProof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1000" b="1" dirty="0" smtClean="0">
                        <a:solidFill>
                          <a:schemeClr val="bg1"/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GB" sz="1000" b="1" dirty="0" smtClean="0">
                        <a:solidFill>
                          <a:schemeClr val="bg1"/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Institutional unit</a:t>
                      </a:r>
                      <a:r>
                        <a:rPr lang="en-GB" sz="1200" b="1" baseline="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 cost  </a:t>
                      </a:r>
                      <a:r>
                        <a:rPr lang="en-GB" sz="1000" baseline="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(Person/</a:t>
                      </a:r>
                      <a:r>
                        <a:rPr lang="en-GB" sz="1000" baseline="0" noProof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Monat</a:t>
                      </a:r>
                      <a:r>
                        <a:rPr lang="en-GB" sz="1000" baseline="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)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dirty="0">
                        <a:solidFill>
                          <a:schemeClr val="bg1"/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endParaRPr lang="de-DE" sz="100" b="1" dirty="0">
                        <a:solidFill>
                          <a:schemeClr val="bg1"/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dirty="0">
                        <a:solidFill>
                          <a:schemeClr val="bg1"/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61497"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endParaRPr lang="de-DE" sz="1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Living allowance</a:t>
                      </a:r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en-GB" sz="11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58615" marR="586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Mobility</a:t>
                      </a:r>
                      <a:r>
                        <a:rPr lang="en-GB" sz="11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 allowance </a:t>
                      </a:r>
                      <a:endParaRPr lang="de-DE" sz="1100" b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DE" sz="11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Family </a:t>
                      </a:r>
                      <a:r>
                        <a:rPr lang="de-DE" sz="11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100" b="1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allowance</a:t>
                      </a:r>
                      <a:endParaRPr lang="de-DE" sz="11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Research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, training and networking costs</a:t>
                      </a:r>
                      <a:endParaRPr lang="en-GB" sz="11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10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Management &amp;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 Overhead</a:t>
                      </a:r>
                      <a:endParaRPr lang="de-DE" sz="1100" dirty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407007"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ITN (ESR)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8615" marR="586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  <a:sym typeface="Wingdings 2"/>
                        </a:rPr>
                        <a:t>EUR 3,110</a:t>
                      </a:r>
                      <a:endParaRPr lang="en-GB" sz="1200" b="1" kern="1200" noProof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  <a:sym typeface="Wingdings 2"/>
                        </a:rPr>
                        <a:t>EUR</a:t>
                      </a:r>
                      <a:r>
                        <a:rPr lang="en-GB" sz="1200" b="1" kern="1200" baseline="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  <a:sym typeface="Wingdings 2"/>
                        </a:rPr>
                        <a:t> </a:t>
                      </a:r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  <a:sym typeface="Wingdings 2"/>
                        </a:rPr>
                        <a:t>600</a:t>
                      </a:r>
                      <a:endParaRPr lang="en-GB" sz="1200" b="1" kern="1200" noProof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  <a:sym typeface="Wingdings 2"/>
                        </a:rPr>
                        <a:t>EUR 500</a:t>
                      </a:r>
                      <a:endParaRPr lang="en-GB" sz="1200" b="1" kern="1200" noProof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  <a:sym typeface="Wingdings 2"/>
                        </a:rPr>
                        <a:t>EUR 1,800</a:t>
                      </a:r>
                      <a:endParaRPr lang="en-GB" sz="1200" b="1" kern="1200" noProof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  <a:sym typeface="Wingdings 2"/>
                        </a:rPr>
                        <a:t>EUR 1,200</a:t>
                      </a:r>
                      <a:endParaRPr lang="en-GB" sz="1200" b="1" kern="1200" noProof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07007"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IF (ER)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8615" marR="586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  <a:sym typeface="Wingdings 2"/>
                        </a:rPr>
                        <a:t>EUR 4,650</a:t>
                      </a:r>
                      <a:endParaRPr lang="en-GB" sz="1200" b="1" kern="1200" noProof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  <a:sym typeface="Wingdings 2"/>
                        </a:rPr>
                        <a:t>EUR 600</a:t>
                      </a:r>
                      <a:endParaRPr lang="en-GB" sz="1200" b="1" kern="1200" noProof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EUR 500</a:t>
                      </a:r>
                    </a:p>
                  </a:txBody>
                  <a:tcPr marL="58615" marR="586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EUR 800</a:t>
                      </a:r>
                    </a:p>
                  </a:txBody>
                  <a:tcPr marL="58615" marR="586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  <a:sym typeface="Wingdings 2"/>
                        </a:rPr>
                        <a:t>EUR</a:t>
                      </a:r>
                      <a:r>
                        <a:rPr lang="en-GB" sz="1200" b="1" kern="1200" baseline="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  <a:sym typeface="Wingdings 2"/>
                        </a:rPr>
                        <a:t> </a:t>
                      </a:r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  <a:sym typeface="Wingdings 2"/>
                        </a:rPr>
                        <a:t>650</a:t>
                      </a:r>
                      <a:endParaRPr lang="en-GB" sz="1200" b="1" kern="1200" noProof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38174"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RISE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58615" marR="586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  <a:sym typeface="Wingdings 2"/>
                        </a:rPr>
                        <a:t>EUR 2,000</a:t>
                      </a:r>
                      <a:endParaRPr lang="en-GB" sz="1200" b="1" kern="1200" noProof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noProof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itchFamily="34" charset="0"/>
                      </a:endParaRPr>
                    </a:p>
                  </a:txBody>
                  <a:tcPr marL="58615" marR="586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noProof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itchFamily="34" charset="0"/>
                      </a:endParaRPr>
                    </a:p>
                  </a:txBody>
                  <a:tcPr marL="58615" marR="586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  <a:sym typeface="Wingdings 2"/>
                        </a:rPr>
                        <a:t>EUR 1,800</a:t>
                      </a:r>
                      <a:endParaRPr lang="en-GB" sz="1200" b="1" kern="1200" noProof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  <a:sym typeface="Wingdings 2"/>
                        </a:rPr>
                        <a:t>EUR 700</a:t>
                      </a:r>
                      <a:endParaRPr lang="en-GB" sz="1200" b="1" kern="1200" noProof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marL="58615" marR="5861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2868">
                <a:tc gridSpan="7">
                  <a:txBody>
                    <a:bodyPr/>
                    <a:lstStyle/>
                    <a:p>
                      <a:endParaRPr lang="en-GB" sz="1000" b="1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5098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67284">
                <a:tc>
                  <a:txBody>
                    <a:bodyPr/>
                    <a:lstStyle/>
                    <a:p>
                      <a:pPr marL="71755" marR="7175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000" b="1" kern="1200" noProof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Förderung</a:t>
                      </a:r>
                      <a:r>
                        <a:rPr lang="en-GB" sz="1000" b="1" kern="120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 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Researcher unit cost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(Person/</a:t>
                      </a:r>
                      <a:r>
                        <a:rPr lang="en-GB" sz="100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Monat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)</a:t>
                      </a:r>
                      <a:endParaRPr lang="en-GB" sz="1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Institutional unit cost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(Person/</a:t>
                      </a:r>
                      <a:r>
                        <a:rPr lang="en-GB" sz="100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Monat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GB" sz="1000" b="1" kern="120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noProof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</a:tr>
              <a:tr h="589798">
                <a:tc>
                  <a:txBody>
                    <a:bodyPr/>
                    <a:lstStyle/>
                    <a:p>
                      <a:pPr marL="71755" marR="7175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COFUND</a:t>
                      </a:r>
                      <a:r>
                        <a:rPr lang="en-GB" sz="900" b="1" kern="120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**</a:t>
                      </a:r>
                      <a:endParaRPr lang="en-GB" sz="900" b="1" kern="1200" baseline="-25000" noProof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  <a:sym typeface="Wingdings 2"/>
                        </a:rPr>
                        <a:t>ESR: EUR 3,710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  <a:sym typeface="Wingdings 2"/>
                        </a:rPr>
                        <a:t>ER: EUR</a:t>
                      </a:r>
                      <a:r>
                        <a:rPr lang="en-GB" sz="1200" b="1" kern="1200" baseline="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  <a:sym typeface="Wingdings 2"/>
                        </a:rPr>
                        <a:t> </a:t>
                      </a:r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  <a:sym typeface="Wingdings 2"/>
                        </a:rPr>
                        <a:t>5,250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noProof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noProof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  <a:cs typeface="Times New Roman"/>
                        <a:sym typeface="Wingdings 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noProof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Times New Roman"/>
                        <a:cs typeface="Times New Roman"/>
                        <a:sym typeface="Wingdings 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  <a:sym typeface="Wingdings 2"/>
                        </a:rPr>
                        <a:t>EUR 650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  <a:sym typeface="Wingdings 2"/>
                        </a:rPr>
                        <a:t> (</a:t>
                      </a:r>
                      <a:r>
                        <a:rPr lang="en-GB" sz="1200" b="1" kern="1200" noProof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  <a:sym typeface="Wingdings 2"/>
                        </a:rPr>
                        <a:t>nur</a:t>
                      </a:r>
                      <a:r>
                        <a:rPr lang="en-GB" sz="1200" b="1" kern="120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Times New Roman"/>
                          <a:cs typeface="Times New Roman"/>
                          <a:sym typeface="Wingdings 2"/>
                        </a:rPr>
                        <a:t> Mgmt)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Titel 1"/>
          <p:cNvSpPr txBox="1">
            <a:spLocks/>
          </p:cNvSpPr>
          <p:nvPr/>
        </p:nvSpPr>
        <p:spPr>
          <a:xfrm>
            <a:off x="457200" y="908720"/>
            <a:ext cx="8229600" cy="900000"/>
          </a:xfrm>
          <a:prstGeom prst="rect">
            <a:avLst/>
          </a:prstGeom>
        </p:spPr>
        <p:txBody>
          <a:bodyPr anchor="ctr" anchorCtr="0"/>
          <a:lstStyle/>
          <a:p>
            <a:pPr algn="ctr">
              <a:spcBef>
                <a:spcPct val="0"/>
              </a:spcBef>
            </a:pPr>
            <a:r>
              <a:rPr lang="en-GB" sz="2800" dirty="0" smtClean="0">
                <a:solidFill>
                  <a:srgbClr val="292929"/>
                </a:solidFill>
                <a:latin typeface="Verdana" pitchFamily="34" charset="0"/>
              </a:rPr>
              <a:t>MSCA </a:t>
            </a:r>
            <a:r>
              <a:rPr lang="en-GB" sz="2800" dirty="0" err="1" smtClean="0">
                <a:solidFill>
                  <a:srgbClr val="292929"/>
                </a:solidFill>
                <a:latin typeface="Verdana" pitchFamily="34" charset="0"/>
              </a:rPr>
              <a:t>Finanzen</a:t>
            </a:r>
            <a:endParaRPr lang="en-GB" sz="2800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347864" y="6088559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  <a:r>
              <a:rPr lang="de-DE" sz="11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Anwendung des Länderkorrekturfaktors: Deutschland 2014/2015: 98.8%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de-DE" sz="105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sz="11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** Diese </a:t>
            </a:r>
            <a:r>
              <a:rPr lang="de-DE" sz="1100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unit</a:t>
            </a:r>
            <a:r>
              <a:rPr lang="de-DE" sz="11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100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costs</a:t>
            </a:r>
            <a:r>
              <a:rPr lang="de-DE" sz="11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werden einer </a:t>
            </a:r>
            <a:r>
              <a:rPr lang="de-DE" sz="1100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co-funding</a:t>
            </a:r>
            <a:r>
              <a:rPr lang="de-DE" sz="11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Rate von 50% unterzogen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sz="11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Mindestgehalt: EUR 2,597 (ESR), EUR 3,675 (ER)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Finanzierung – </a:t>
            </a:r>
            <a:r>
              <a:rPr lang="de-DE" dirty="0" err="1" smtClean="0"/>
              <a:t>IF</a:t>
            </a:r>
            <a:r>
              <a:rPr lang="de-DE" dirty="0" smtClean="0"/>
              <a:t> 2015      </a:t>
            </a:r>
            <a:r>
              <a:rPr lang="de-DE" sz="400" dirty="0" smtClean="0"/>
              <a:t>. </a:t>
            </a:r>
            <a:r>
              <a:rPr lang="de-DE" dirty="0" smtClean="0"/>
              <a:t> </a:t>
            </a:r>
          </a:p>
        </p:txBody>
      </p:sp>
      <p:graphicFrame>
        <p:nvGraphicFramePr>
          <p:cNvPr id="393492" name="Group 276"/>
          <p:cNvGraphicFramePr>
            <a:graphicFrameLocks noGrp="1"/>
          </p:cNvGraphicFramePr>
          <p:nvPr>
            <p:ph type="tbl" idx="1"/>
          </p:nvPr>
        </p:nvGraphicFramePr>
        <p:xfrm>
          <a:off x="441325" y="2124075"/>
          <a:ext cx="8202641" cy="3043188"/>
        </p:xfrm>
        <a:graphic>
          <a:graphicData uri="http://schemas.openxmlformats.org/drawingml/2006/table">
            <a:tbl>
              <a:tblPr/>
              <a:tblGrid>
                <a:gridCol w="5534884"/>
                <a:gridCol w="2667757"/>
              </a:tblGrid>
              <a:tr h="969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- Grundgehalt des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Fellows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 (* länderspezifischer Korrekturfaktor)</a:t>
                      </a:r>
                      <a:r>
                        <a:rPr kumimoji="0" lang="de-DE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- Mobilitätszulage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- Familienzulage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de-DE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- Zuschuss zu Forschung, Training &amp; </a:t>
                      </a:r>
                      <a:b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  Programmdurchführung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- Management &amp; Overhead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 Projektkosten gesamt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Verdana" pitchFamily="34" charset="0"/>
                        </a:rPr>
                        <a:t>    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</a:rPr>
                        <a:t>86.400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</a:rPr>
                        <a:t>EUR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</a:rPr>
                        <a:t>/J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2" name="Rectangle 312"/>
          <p:cNvSpPr>
            <a:spLocks noChangeArrowheads="1"/>
          </p:cNvSpPr>
          <p:nvPr/>
        </p:nvSpPr>
        <p:spPr bwMode="auto">
          <a:xfrm>
            <a:off x="514350" y="6604000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de-DE" sz="1050" dirty="0">
              <a:solidFill>
                <a:srgbClr val="292929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5788067" y="2786058"/>
            <a:ext cx="2641588" cy="379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smtClean="0">
                <a:solidFill>
                  <a:srgbClr val="292929"/>
                </a:solidFill>
                <a:latin typeface="Verdana" pitchFamily="34" charset="0"/>
              </a:rPr>
              <a:t>600 * 12 M</a:t>
            </a:r>
            <a:endParaRPr lang="de-DE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5829312" y="4214818"/>
            <a:ext cx="2571768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smtClean="0">
                <a:solidFill>
                  <a:srgbClr val="292929"/>
                </a:solidFill>
                <a:latin typeface="Verdana" pitchFamily="34" charset="0"/>
              </a:rPr>
              <a:t>650 * 12 M</a:t>
            </a:r>
            <a:endParaRPr lang="de-DE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3357554" y="4786322"/>
            <a:ext cx="2584450" cy="381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292929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038863" y="3121026"/>
            <a:ext cx="2143140" cy="379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smtClean="0">
                <a:solidFill>
                  <a:srgbClr val="292929"/>
                </a:solidFill>
                <a:latin typeface="Verdana" pitchFamily="34" charset="0"/>
              </a:rPr>
              <a:t>500 * 12 M</a:t>
            </a:r>
            <a:endParaRPr lang="de-DE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829312" y="3714752"/>
            <a:ext cx="2571768" cy="379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smtClean="0">
                <a:solidFill>
                  <a:srgbClr val="292929"/>
                </a:solidFill>
                <a:latin typeface="Verdana" pitchFamily="34" charset="0"/>
              </a:rPr>
              <a:t>800 * 12 M</a:t>
            </a:r>
            <a:endParaRPr lang="de-DE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514985" y="2214554"/>
            <a:ext cx="2928958" cy="379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 smtClean="0">
              <a:solidFill>
                <a:srgbClr val="292929"/>
              </a:solidFill>
              <a:latin typeface="Verdana" pitchFamily="34" charset="0"/>
              <a:sym typeface="Wingdings 2"/>
            </a:endParaRPr>
          </a:p>
          <a:p>
            <a:pPr algn="ctr">
              <a:defRPr/>
            </a:pPr>
            <a:r>
              <a:rPr lang="en-GB" dirty="0" smtClean="0">
                <a:solidFill>
                  <a:srgbClr val="292929"/>
                </a:solidFill>
                <a:latin typeface="Verdana" pitchFamily="34" charset="0"/>
                <a:sym typeface="Wingdings 2"/>
              </a:rPr>
              <a:t>4.650 </a:t>
            </a:r>
            <a:r>
              <a:rPr lang="de-DE" dirty="0" smtClean="0">
                <a:solidFill>
                  <a:srgbClr val="292929"/>
                </a:solidFill>
                <a:latin typeface="Verdana" pitchFamily="34" charset="0"/>
              </a:rPr>
              <a:t>* 12 M</a:t>
            </a:r>
          </a:p>
          <a:p>
            <a:pPr algn="ctr">
              <a:defRPr/>
            </a:pPr>
            <a:endParaRPr lang="en-GB" dirty="0" smtClean="0">
              <a:solidFill>
                <a:srgbClr val="292929"/>
              </a:solidFill>
              <a:latin typeface="Verdana" pitchFamily="34" charset="0"/>
            </a:endParaRPr>
          </a:p>
        </p:txBody>
      </p:sp>
      <p:grpSp>
        <p:nvGrpSpPr>
          <p:cNvPr id="2" name="Gruppieren 33"/>
          <p:cNvGrpSpPr/>
          <p:nvPr/>
        </p:nvGrpSpPr>
        <p:grpSpPr>
          <a:xfrm>
            <a:off x="5004048" y="2143116"/>
            <a:ext cx="3711356" cy="1428760"/>
            <a:chOff x="5004048" y="2143116"/>
            <a:chExt cx="3711356" cy="1428760"/>
          </a:xfrm>
        </p:grpSpPr>
        <p:sp>
          <p:nvSpPr>
            <p:cNvPr id="26" name="Rechteck 25"/>
            <p:cNvSpPr/>
            <p:nvPr/>
          </p:nvSpPr>
          <p:spPr>
            <a:xfrm>
              <a:off x="5929322" y="2143116"/>
              <a:ext cx="2786082" cy="1428760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5004048" y="2643182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err="1" smtClean="0">
                  <a:solidFill>
                    <a:srgbClr val="C00000"/>
                  </a:solidFill>
                </a:rPr>
                <a:t>Fellow</a:t>
              </a:r>
              <a:endParaRPr lang="de-DE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Gruppieren 34"/>
          <p:cNvGrpSpPr/>
          <p:nvPr/>
        </p:nvGrpSpPr>
        <p:grpSpPr>
          <a:xfrm>
            <a:off x="4929190" y="3714752"/>
            <a:ext cx="3786214" cy="857256"/>
            <a:chOff x="4929190" y="3714752"/>
            <a:chExt cx="3786214" cy="928694"/>
          </a:xfrm>
        </p:grpSpPr>
        <p:sp>
          <p:nvSpPr>
            <p:cNvPr id="31" name="Rechteck 30"/>
            <p:cNvSpPr/>
            <p:nvPr/>
          </p:nvSpPr>
          <p:spPr>
            <a:xfrm>
              <a:off x="5929322" y="3714752"/>
              <a:ext cx="2786082" cy="928694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4929190" y="4000504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rgbClr val="C00000"/>
                  </a:solidFill>
                </a:rPr>
                <a:t>Projekt</a:t>
              </a:r>
              <a:endParaRPr lang="de-DE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2375352" y="6286520"/>
            <a:ext cx="628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Beispiel Deutschland (* Korrekturfaktor 98,8%) = 5.694,20 </a:t>
            </a:r>
            <a:r>
              <a:rPr lang="de-DE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EUR</a:t>
            </a:r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/M </a:t>
            </a:r>
            <a:endParaRPr lang="de-DE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Gruppieren 24"/>
          <p:cNvGrpSpPr/>
          <p:nvPr/>
        </p:nvGrpSpPr>
        <p:grpSpPr>
          <a:xfrm>
            <a:off x="471806" y="5357826"/>
            <a:ext cx="8172160" cy="857256"/>
            <a:chOff x="471806" y="5357826"/>
            <a:chExt cx="8172160" cy="857256"/>
          </a:xfrm>
        </p:grpSpPr>
        <p:grpSp>
          <p:nvGrpSpPr>
            <p:cNvPr id="5" name="Gruppieren 24"/>
            <p:cNvGrpSpPr/>
            <p:nvPr/>
          </p:nvGrpSpPr>
          <p:grpSpPr>
            <a:xfrm>
              <a:off x="471806" y="5357826"/>
              <a:ext cx="8172160" cy="857256"/>
              <a:chOff x="471806" y="5643578"/>
              <a:chExt cx="8172160" cy="857256"/>
            </a:xfrm>
          </p:grpSpPr>
          <p:sp>
            <p:nvSpPr>
              <p:cNvPr id="15" name="Rectangle 48"/>
              <p:cNvSpPr>
                <a:spLocks noChangeArrowheads="1"/>
              </p:cNvSpPr>
              <p:nvPr/>
            </p:nvSpPr>
            <p:spPr bwMode="auto">
              <a:xfrm>
                <a:off x="471806" y="5643578"/>
                <a:ext cx="8172160" cy="857256"/>
              </a:xfrm>
              <a:prstGeom prst="rect">
                <a:avLst/>
              </a:prstGeom>
              <a:solidFill>
                <a:srgbClr val="FF9933"/>
              </a:solidFill>
              <a:ln w="9525" algn="ctr">
                <a:noFill/>
                <a:miter lim="800000"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anchor="ctr"/>
              <a:lstStyle/>
              <a:p>
                <a:pPr>
                  <a:spcBef>
                    <a:spcPct val="25000"/>
                  </a:spcBef>
                  <a:buClr>
                    <a:srgbClr val="FFCC00"/>
                  </a:buClr>
                  <a:buSzPct val="120000"/>
                  <a:defRPr/>
                </a:pPr>
                <a:endParaRPr lang="de-DE" sz="2000" b="1" dirty="0" smtClean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graphicFrame>
            <p:nvGraphicFramePr>
              <p:cNvPr id="24" name="Group 276"/>
              <p:cNvGraphicFramePr>
                <a:graphicFrameLocks/>
              </p:cNvGraphicFramePr>
              <p:nvPr/>
            </p:nvGraphicFramePr>
            <p:xfrm>
              <a:off x="642911" y="5643579"/>
              <a:ext cx="7929618" cy="785818"/>
            </p:xfrm>
            <a:graphic>
              <a:graphicData uri="http://schemas.openxmlformats.org/drawingml/2006/table">
                <a:tbl>
                  <a:tblPr/>
                  <a:tblGrid>
                    <a:gridCol w="3245830"/>
                    <a:gridCol w="4683788"/>
                  </a:tblGrid>
                  <a:tr h="366624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5000"/>
                            </a:spcBef>
                            <a:spcAft>
                              <a:spcPct val="0"/>
                            </a:spcAft>
                            <a:buClr>
                              <a:srgbClr val="FFCC00"/>
                            </a:buClr>
                            <a:buSzPct val="12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de-DE" sz="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Verdana" pitchFamily="34" charset="0"/>
                            </a:rPr>
                            <a:t/>
                          </a:r>
                          <a:br>
                            <a:rPr kumimoji="0" lang="de-DE" sz="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Verdana" pitchFamily="34" charset="0"/>
                            </a:rPr>
                          </a:br>
                          <a:r>
                            <a:rPr kumimoji="0" lang="de-DE" sz="1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Verdana" pitchFamily="34" charset="0"/>
                            </a:rPr>
                            <a:t>Arbeitgeberbrutto</a:t>
                          </a:r>
                          <a:endParaRPr kumimoji="0" lang="de-DE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Verdana" pitchFamily="34" charset="0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cap="flat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5000"/>
                            </a:spcBef>
                            <a:spcAft>
                              <a:spcPct val="0"/>
                            </a:spcAft>
                            <a:buClr>
                              <a:srgbClr val="FFCC00"/>
                            </a:buClr>
                            <a:buSzPct val="12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de-DE" sz="1800" b="1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Verdana" pitchFamily="34" charset="0"/>
                              <a:ea typeface="+mn-ea"/>
                              <a:cs typeface="+mn-cs"/>
                            </a:rPr>
                            <a:t> 5.750 </a:t>
                          </a:r>
                          <a:r>
                            <a:rPr kumimoji="0" lang="de-DE" sz="1800" b="1" i="0" u="none" strike="noStrike" kern="1200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Verdana" pitchFamily="34" charset="0"/>
                              <a:ea typeface="+mn-ea"/>
                              <a:cs typeface="+mn-cs"/>
                            </a:rPr>
                            <a:t>EUR</a:t>
                          </a:r>
                          <a:r>
                            <a:rPr kumimoji="0" lang="de-DE" sz="1800" b="1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Verdana" pitchFamily="34" charset="0"/>
                              <a:ea typeface="+mn-ea"/>
                              <a:cs typeface="+mn-cs"/>
                            </a:rPr>
                            <a:t>/M</a:t>
                          </a: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94"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5000"/>
                            </a:spcBef>
                            <a:spcAft>
                              <a:spcPct val="0"/>
                            </a:spcAft>
                            <a:buClr>
                              <a:srgbClr val="FFCC00"/>
                            </a:buClr>
                            <a:buSzPct val="120000"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de-DE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292929"/>
                            </a:solidFill>
                            <a:effectLst/>
                            <a:latin typeface="Verdana" pitchFamily="34" charset="0"/>
                          </a:endParaRPr>
                        </a:p>
                      </a:txBody>
                      <a:tcPr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5000"/>
                            </a:spcBef>
                            <a:spcAft>
                              <a:spcPct val="0"/>
                            </a:spcAft>
                            <a:buClr>
                              <a:srgbClr val="FFCC00"/>
                            </a:buClr>
                            <a:buSzPct val="120000"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kumimoji="0" lang="de-DE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Verdana" pitchFamily="34" charset="0"/>
                            </a:rPr>
                            <a:t>69.000 </a:t>
                          </a:r>
                          <a:r>
                            <a:rPr kumimoji="0" lang="de-DE" sz="18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Verdana" pitchFamily="34" charset="0"/>
                            </a:rPr>
                            <a:t>EUR</a:t>
                          </a:r>
                          <a:r>
                            <a:rPr kumimoji="0" lang="de-DE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Verdana" pitchFamily="34" charset="0"/>
                            </a:rPr>
                            <a:t>/J</a:t>
                          </a:r>
                        </a:p>
                      </a:txBody>
                      <a:tcPr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p:grpSp>
        <p:sp>
          <p:nvSpPr>
            <p:cNvPr id="23" name="Textfeld 22"/>
            <p:cNvSpPr txBox="1"/>
            <p:nvPr/>
          </p:nvSpPr>
          <p:spPr>
            <a:xfrm>
              <a:off x="633945" y="5786172"/>
              <a:ext cx="62865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Beispiel Belgien (* Korrekturfaktor 100,0%)</a:t>
              </a:r>
              <a:endParaRPr lang="de-DE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de-DE" dirty="0" smtClean="0"/>
              <a:t>Antragstellung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95536" y="1124744"/>
            <a:ext cx="8229600" cy="900112"/>
          </a:xfrm>
        </p:spPr>
        <p:txBody>
          <a:bodyPr/>
          <a:lstStyle/>
          <a:p>
            <a:r>
              <a:rPr lang="de-DE" sz="2800" dirty="0" smtClean="0">
                <a:solidFill>
                  <a:srgbClr val="292929"/>
                </a:solidFill>
              </a:rPr>
              <a:t>Vorüberlegungen zum Förderantrag</a:t>
            </a:r>
            <a:endParaRPr lang="de-DE" sz="2800" dirty="0">
              <a:solidFill>
                <a:srgbClr val="29292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00034" y="2141538"/>
            <a:ext cx="7729566" cy="447516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dirty="0" smtClean="0">
                <a:solidFill>
                  <a:srgbClr val="292929"/>
                </a:solidFill>
              </a:rPr>
              <a:t>Wissenschaftliche Ziele und Karriereziele definieren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dirty="0" smtClean="0">
                <a:solidFill>
                  <a:srgbClr val="292929"/>
                </a:solidFill>
              </a:rPr>
              <a:t>Suche nach geeigneter Gastinstitution </a:t>
            </a:r>
            <a:r>
              <a:rPr lang="en-US" sz="2000" dirty="0" smtClean="0">
                <a:solidFill>
                  <a:srgbClr val="292929"/>
                </a:solidFill>
              </a:rPr>
              <a:t>&amp; Mentor</a:t>
            </a:r>
            <a:endParaRPr lang="de-DE" sz="2000" dirty="0" smtClean="0">
              <a:solidFill>
                <a:srgbClr val="292929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dirty="0" smtClean="0">
                <a:solidFill>
                  <a:srgbClr val="292929"/>
                </a:solidFill>
              </a:rPr>
              <a:t>Passendes Förderinstrument suchen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dirty="0" smtClean="0">
                <a:solidFill>
                  <a:srgbClr val="292929"/>
                </a:solidFill>
              </a:rPr>
              <a:t>Konkurrenzfähigkeit des Vorhabens einschätzen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dirty="0" smtClean="0">
                <a:solidFill>
                  <a:srgbClr val="292929"/>
                </a:solidFill>
              </a:rPr>
              <a:t>Realistische Zeitplanung</a:t>
            </a:r>
          </a:p>
          <a:p>
            <a:r>
              <a:rPr lang="de-DE" dirty="0" smtClean="0"/>
              <a:t>Erfahrungen erfolgreicher Antragsteller/innen nutzen</a:t>
            </a:r>
          </a:p>
          <a:p>
            <a:pPr lvl="1">
              <a:spcBef>
                <a:spcPts val="600"/>
              </a:spcBef>
            </a:pPr>
            <a:r>
              <a:rPr lang="de-DE" dirty="0"/>
              <a:t>Kontakt über Forschungsförderung Ihrer Einrichtung</a:t>
            </a:r>
          </a:p>
          <a:p>
            <a:pPr lvl="1">
              <a:spcBef>
                <a:spcPts val="600"/>
              </a:spcBef>
            </a:pPr>
            <a:r>
              <a:rPr lang="de-DE" dirty="0"/>
              <a:t>Webseiten der </a:t>
            </a:r>
            <a:r>
              <a:rPr lang="de-DE" dirty="0" smtClean="0"/>
              <a:t>Fördereinrichtung</a:t>
            </a:r>
            <a:endParaRPr lang="de-DE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000" dirty="0" smtClean="0">
              <a:solidFill>
                <a:srgbClr val="2929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447" t="8434" r="30332" b="4932"/>
          <a:stretch>
            <a:fillRect/>
          </a:stretch>
        </p:blipFill>
        <p:spPr bwMode="auto">
          <a:xfrm>
            <a:off x="4572340" y="1124744"/>
            <a:ext cx="3023996" cy="428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928662" y="985838"/>
            <a:ext cx="2428892" cy="900112"/>
          </a:xfrm>
        </p:spPr>
        <p:txBody>
          <a:bodyPr>
            <a:normAutofit fontScale="90000"/>
          </a:bodyPr>
          <a:lstStyle/>
          <a:p>
            <a:r>
              <a:rPr lang="en-GB" sz="2800" dirty="0" err="1" smtClean="0"/>
              <a:t>Vorbereitung</a:t>
            </a:r>
            <a:endParaRPr lang="en-GB" sz="28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0400" y="2142000"/>
            <a:ext cx="4032448" cy="4383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Wingdings" pitchFamily="2" charset="2"/>
              <a:buChar char="§"/>
              <a:defRPr/>
            </a:pPr>
            <a:r>
              <a:rPr lang="en-GB" sz="2000" dirty="0" err="1" smtClean="0">
                <a:solidFill>
                  <a:srgbClr val="292929"/>
                </a:solidFill>
                <a:latin typeface="Verdana" pitchFamily="34" charset="0"/>
              </a:rPr>
              <a:t>MSCA</a:t>
            </a:r>
            <a:r>
              <a:rPr lang="en-GB" sz="2000" dirty="0" smtClean="0">
                <a:solidFill>
                  <a:srgbClr val="292929"/>
                </a:solidFill>
                <a:latin typeface="Verdana" pitchFamily="34" charset="0"/>
              </a:rPr>
              <a:t> Work Programme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Wingdings" pitchFamily="2" charset="2"/>
              <a:buChar char="§"/>
              <a:defRPr/>
            </a:pPr>
            <a:r>
              <a:rPr lang="en-GB" sz="2000" dirty="0" smtClean="0">
                <a:solidFill>
                  <a:srgbClr val="292929"/>
                </a:solidFill>
                <a:latin typeface="Verdana" pitchFamily="34" charset="0"/>
              </a:rPr>
              <a:t>Guide for Applicants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Wingdings" pitchFamily="2" charset="2"/>
              <a:buChar char="§"/>
              <a:defRPr/>
            </a:pPr>
            <a:r>
              <a:rPr lang="en-GB" sz="2000" dirty="0" smtClean="0">
                <a:solidFill>
                  <a:srgbClr val="292929"/>
                </a:solidFill>
                <a:latin typeface="Verdana" pitchFamily="34" charset="0"/>
              </a:rPr>
              <a:t>Templates part A &amp; B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buSzPct val="120000"/>
              <a:buFont typeface="Wingdings" pitchFamily="2" charset="2"/>
              <a:buChar char="§"/>
              <a:defRPr/>
            </a:pPr>
            <a:r>
              <a:rPr lang="en-GB" sz="2000" dirty="0" err="1" smtClean="0">
                <a:solidFill>
                  <a:srgbClr val="292929"/>
                </a:solidFill>
                <a:latin typeface="Verdana" pitchFamily="34" charset="0"/>
              </a:rPr>
              <a:t>Ausschreibung</a:t>
            </a:r>
            <a:r>
              <a:rPr lang="en-GB" sz="2000" dirty="0" smtClean="0">
                <a:solidFill>
                  <a:srgbClr val="292929"/>
                </a:solidFill>
                <a:latin typeface="Verdana" pitchFamily="34" charset="0"/>
              </a:rPr>
              <a:t> und </a:t>
            </a:r>
            <a:r>
              <a:rPr lang="en-GB" sz="2000" dirty="0" err="1" smtClean="0">
                <a:solidFill>
                  <a:srgbClr val="292929"/>
                </a:solidFill>
                <a:latin typeface="Verdana" pitchFamily="34" charset="0"/>
              </a:rPr>
              <a:t>Einreichung</a:t>
            </a:r>
            <a:r>
              <a:rPr lang="en-GB" sz="2000" dirty="0" smtClean="0">
                <a:solidFill>
                  <a:srgbClr val="292929"/>
                </a:solidFill>
                <a:latin typeface="Verdana" pitchFamily="34" charset="0"/>
              </a:rPr>
              <a:t> </a:t>
            </a:r>
            <a:r>
              <a:rPr lang="en-GB" sz="2000" dirty="0" err="1" smtClean="0">
                <a:solidFill>
                  <a:srgbClr val="292929"/>
                </a:solidFill>
                <a:latin typeface="Verdana" pitchFamily="34" charset="0"/>
              </a:rPr>
              <a:t>im</a:t>
            </a:r>
            <a:r>
              <a:rPr lang="en-GB" sz="2000" dirty="0" smtClean="0">
                <a:solidFill>
                  <a:srgbClr val="292929"/>
                </a:solidFill>
                <a:latin typeface="Verdana" pitchFamily="34" charset="0"/>
              </a:rPr>
              <a:t> Participant Portal: </a:t>
            </a:r>
            <a:r>
              <a:rPr lang="en-US" dirty="0" smtClean="0">
                <a:solidFill>
                  <a:srgbClr val="FF9900"/>
                </a:solidFill>
                <a:latin typeface="Verdana" pitchFamily="34" charset="0"/>
                <a:hlinkClick r:id="rId3"/>
              </a:rPr>
              <a:t>http://ec.europa.eu/research/participants/portal/desktop/en/opportunities/h2020/index.html</a:t>
            </a:r>
            <a:endParaRPr lang="en-US" dirty="0" smtClean="0">
              <a:solidFill>
                <a:srgbClr val="FF9900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  <a:buClr>
                <a:srgbClr val="FFCC00"/>
              </a:buClr>
              <a:defRPr/>
            </a:pPr>
            <a:endParaRPr lang="en-US" dirty="0" smtClean="0">
              <a:solidFill>
                <a:prstClr val="white">
                  <a:lumMod val="50000"/>
                </a:prstClr>
              </a:solidFill>
              <a:latin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1812" t="8752" r="29971" b="4191"/>
          <a:stretch>
            <a:fillRect/>
          </a:stretch>
        </p:blipFill>
        <p:spPr bwMode="auto">
          <a:xfrm>
            <a:off x="5292080" y="1484784"/>
            <a:ext cx="3008986" cy="428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16760" t="17280" r="66590" b="7841"/>
          <a:stretch>
            <a:fillRect/>
          </a:stretch>
        </p:blipFill>
        <p:spPr bwMode="auto">
          <a:xfrm>
            <a:off x="5868144" y="2060848"/>
            <a:ext cx="3048245" cy="428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Aufbau</a:t>
            </a:r>
            <a:r>
              <a:rPr lang="en-GB" dirty="0" smtClean="0"/>
              <a:t> des </a:t>
            </a:r>
            <a:r>
              <a:rPr lang="en-GB" dirty="0" err="1" smtClean="0"/>
              <a:t>Antrags</a:t>
            </a:r>
            <a:endParaRPr lang="de-DE" dirty="0"/>
          </a:p>
        </p:txBody>
      </p:sp>
      <p:grpSp>
        <p:nvGrpSpPr>
          <p:cNvPr id="7" name="Gruppieren 17"/>
          <p:cNvGrpSpPr/>
          <p:nvPr/>
        </p:nvGrpSpPr>
        <p:grpSpPr>
          <a:xfrm>
            <a:off x="435747" y="2214554"/>
            <a:ext cx="8272506" cy="4260486"/>
            <a:chOff x="457200" y="2214554"/>
            <a:chExt cx="8272506" cy="4260486"/>
          </a:xfrm>
        </p:grpSpPr>
        <p:sp>
          <p:nvSpPr>
            <p:cNvPr id="10" name="Freihandform 9"/>
            <p:cNvSpPr/>
            <p:nvPr/>
          </p:nvSpPr>
          <p:spPr>
            <a:xfrm>
              <a:off x="457200" y="2214554"/>
              <a:ext cx="8272506" cy="4260486"/>
            </a:xfrm>
            <a:custGeom>
              <a:avLst/>
              <a:gdLst>
                <a:gd name="connsiteX0" fmla="*/ 0 w 8229600"/>
                <a:gd name="connsiteY0" fmla="*/ 447516 h 4475163"/>
                <a:gd name="connsiteX1" fmla="*/ 131075 w 8229600"/>
                <a:gd name="connsiteY1" fmla="*/ 131074 h 4475163"/>
                <a:gd name="connsiteX2" fmla="*/ 447517 w 8229600"/>
                <a:gd name="connsiteY2" fmla="*/ 0 h 4475163"/>
                <a:gd name="connsiteX3" fmla="*/ 7782084 w 8229600"/>
                <a:gd name="connsiteY3" fmla="*/ 0 h 4475163"/>
                <a:gd name="connsiteX4" fmla="*/ 8098526 w 8229600"/>
                <a:gd name="connsiteY4" fmla="*/ 131075 h 4475163"/>
                <a:gd name="connsiteX5" fmla="*/ 8229600 w 8229600"/>
                <a:gd name="connsiteY5" fmla="*/ 447517 h 4475163"/>
                <a:gd name="connsiteX6" fmla="*/ 8229600 w 8229600"/>
                <a:gd name="connsiteY6" fmla="*/ 4027647 h 4475163"/>
                <a:gd name="connsiteX7" fmla="*/ 8098526 w 8229600"/>
                <a:gd name="connsiteY7" fmla="*/ 4344089 h 4475163"/>
                <a:gd name="connsiteX8" fmla="*/ 7782084 w 8229600"/>
                <a:gd name="connsiteY8" fmla="*/ 4475163 h 4475163"/>
                <a:gd name="connsiteX9" fmla="*/ 447516 w 8229600"/>
                <a:gd name="connsiteY9" fmla="*/ 4475163 h 4475163"/>
                <a:gd name="connsiteX10" fmla="*/ 131074 w 8229600"/>
                <a:gd name="connsiteY10" fmla="*/ 4344088 h 4475163"/>
                <a:gd name="connsiteX11" fmla="*/ 0 w 8229600"/>
                <a:gd name="connsiteY11" fmla="*/ 4027646 h 4475163"/>
                <a:gd name="connsiteX12" fmla="*/ 0 w 8229600"/>
                <a:gd name="connsiteY12" fmla="*/ 447516 h 447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29600" h="4475163">
                  <a:moveTo>
                    <a:pt x="0" y="447516"/>
                  </a:moveTo>
                  <a:cubicBezTo>
                    <a:pt x="0" y="328827"/>
                    <a:pt x="47149" y="215000"/>
                    <a:pt x="131075" y="131074"/>
                  </a:cubicBezTo>
                  <a:cubicBezTo>
                    <a:pt x="215001" y="47149"/>
                    <a:pt x="328828" y="0"/>
                    <a:pt x="447517" y="0"/>
                  </a:cubicBezTo>
                  <a:lnTo>
                    <a:pt x="7782084" y="0"/>
                  </a:lnTo>
                  <a:cubicBezTo>
                    <a:pt x="7900773" y="0"/>
                    <a:pt x="8014600" y="47149"/>
                    <a:pt x="8098526" y="131075"/>
                  </a:cubicBezTo>
                  <a:cubicBezTo>
                    <a:pt x="8182451" y="215001"/>
                    <a:pt x="8229600" y="328828"/>
                    <a:pt x="8229600" y="447517"/>
                  </a:cubicBezTo>
                  <a:lnTo>
                    <a:pt x="8229600" y="4027647"/>
                  </a:lnTo>
                  <a:cubicBezTo>
                    <a:pt x="8229600" y="4146336"/>
                    <a:pt x="8182451" y="4260163"/>
                    <a:pt x="8098526" y="4344089"/>
                  </a:cubicBezTo>
                  <a:cubicBezTo>
                    <a:pt x="8014600" y="4428015"/>
                    <a:pt x="7900773" y="4475163"/>
                    <a:pt x="7782084" y="4475163"/>
                  </a:cubicBezTo>
                  <a:lnTo>
                    <a:pt x="447516" y="4475163"/>
                  </a:lnTo>
                  <a:cubicBezTo>
                    <a:pt x="328827" y="4475163"/>
                    <a:pt x="215000" y="4428014"/>
                    <a:pt x="131074" y="4344088"/>
                  </a:cubicBezTo>
                  <a:cubicBezTo>
                    <a:pt x="47149" y="4260162"/>
                    <a:pt x="0" y="4146335"/>
                    <a:pt x="0" y="4027646"/>
                  </a:cubicBezTo>
                  <a:lnTo>
                    <a:pt x="0" y="447516"/>
                  </a:lnTo>
                  <a:close/>
                </a:path>
              </a:pathLst>
            </a:custGeom>
            <a:solidFill>
              <a:srgbClr val="2D2D8A">
                <a:tint val="4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1428" tIns="91428" rIns="91428" bIns="3223641" spcCol="1270" anchor="ctr"/>
            <a:lstStyle/>
            <a:p>
              <a:pPr defTabSz="106666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400" kern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Verdana"/>
                </a:rPr>
                <a:t>      max. 10 </a:t>
              </a:r>
              <a:r>
                <a:rPr lang="en-GB" sz="2400" kern="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Verdana"/>
                </a:rPr>
                <a:t>Seiten</a:t>
              </a:r>
              <a:endParaRPr lang="en-GB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</a:endParaRPr>
            </a:p>
          </p:txBody>
        </p:sp>
        <p:grpSp>
          <p:nvGrpSpPr>
            <p:cNvPr id="8" name="Gruppieren 7"/>
            <p:cNvGrpSpPr/>
            <p:nvPr/>
          </p:nvGrpSpPr>
          <p:grpSpPr>
            <a:xfrm>
              <a:off x="861782" y="3079620"/>
              <a:ext cx="2781524" cy="3083074"/>
              <a:chOff x="571472" y="2780438"/>
              <a:chExt cx="2781524" cy="3083074"/>
            </a:xfrm>
          </p:grpSpPr>
          <p:sp>
            <p:nvSpPr>
              <p:cNvPr id="3" name="Freihandform 2"/>
              <p:cNvSpPr/>
              <p:nvPr/>
            </p:nvSpPr>
            <p:spPr>
              <a:xfrm>
                <a:off x="580996" y="2780438"/>
                <a:ext cx="2772000" cy="720000"/>
              </a:xfrm>
              <a:custGeom>
                <a:avLst/>
                <a:gdLst>
                  <a:gd name="connsiteX0" fmla="*/ 0 w 3169681"/>
                  <a:gd name="connsiteY0" fmla="*/ 134932 h 1349322"/>
                  <a:gd name="connsiteX1" fmla="*/ 39521 w 3169681"/>
                  <a:gd name="connsiteY1" fmla="*/ 39521 h 1349322"/>
                  <a:gd name="connsiteX2" fmla="*/ 134932 w 3169681"/>
                  <a:gd name="connsiteY2" fmla="*/ 0 h 1349322"/>
                  <a:gd name="connsiteX3" fmla="*/ 3034749 w 3169681"/>
                  <a:gd name="connsiteY3" fmla="*/ 0 h 1349322"/>
                  <a:gd name="connsiteX4" fmla="*/ 3130160 w 3169681"/>
                  <a:gd name="connsiteY4" fmla="*/ 39521 h 1349322"/>
                  <a:gd name="connsiteX5" fmla="*/ 3169681 w 3169681"/>
                  <a:gd name="connsiteY5" fmla="*/ 134932 h 1349322"/>
                  <a:gd name="connsiteX6" fmla="*/ 3169681 w 3169681"/>
                  <a:gd name="connsiteY6" fmla="*/ 1214390 h 1349322"/>
                  <a:gd name="connsiteX7" fmla="*/ 3130160 w 3169681"/>
                  <a:gd name="connsiteY7" fmla="*/ 1309801 h 1349322"/>
                  <a:gd name="connsiteX8" fmla="*/ 3034749 w 3169681"/>
                  <a:gd name="connsiteY8" fmla="*/ 1349322 h 1349322"/>
                  <a:gd name="connsiteX9" fmla="*/ 134932 w 3169681"/>
                  <a:gd name="connsiteY9" fmla="*/ 1349322 h 1349322"/>
                  <a:gd name="connsiteX10" fmla="*/ 39521 w 3169681"/>
                  <a:gd name="connsiteY10" fmla="*/ 1309801 h 1349322"/>
                  <a:gd name="connsiteX11" fmla="*/ 0 w 3169681"/>
                  <a:gd name="connsiteY11" fmla="*/ 1214390 h 1349322"/>
                  <a:gd name="connsiteX12" fmla="*/ 0 w 3169681"/>
                  <a:gd name="connsiteY12" fmla="*/ 134932 h 1349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9681" h="1349322">
                    <a:moveTo>
                      <a:pt x="0" y="134932"/>
                    </a:moveTo>
                    <a:cubicBezTo>
                      <a:pt x="0" y="99146"/>
                      <a:pt x="14216" y="64825"/>
                      <a:pt x="39521" y="39521"/>
                    </a:cubicBezTo>
                    <a:cubicBezTo>
                      <a:pt x="64826" y="14216"/>
                      <a:pt x="99146" y="0"/>
                      <a:pt x="134932" y="0"/>
                    </a:cubicBezTo>
                    <a:lnTo>
                      <a:pt x="3034749" y="0"/>
                    </a:lnTo>
                    <a:cubicBezTo>
                      <a:pt x="3070535" y="0"/>
                      <a:pt x="3104856" y="14216"/>
                      <a:pt x="3130160" y="39521"/>
                    </a:cubicBezTo>
                    <a:cubicBezTo>
                      <a:pt x="3155465" y="64826"/>
                      <a:pt x="3169681" y="99146"/>
                      <a:pt x="3169681" y="134932"/>
                    </a:cubicBezTo>
                    <a:lnTo>
                      <a:pt x="3169681" y="1214390"/>
                    </a:lnTo>
                    <a:cubicBezTo>
                      <a:pt x="3169681" y="1250176"/>
                      <a:pt x="3155465" y="1284497"/>
                      <a:pt x="3130160" y="1309801"/>
                    </a:cubicBezTo>
                    <a:cubicBezTo>
                      <a:pt x="3104855" y="1335106"/>
                      <a:pt x="3070535" y="1349322"/>
                      <a:pt x="3034749" y="1349322"/>
                    </a:cubicBezTo>
                    <a:lnTo>
                      <a:pt x="134932" y="1349322"/>
                    </a:lnTo>
                    <a:cubicBezTo>
                      <a:pt x="99146" y="1349322"/>
                      <a:pt x="64825" y="1335106"/>
                      <a:pt x="39521" y="1309801"/>
                    </a:cubicBezTo>
                    <a:cubicBezTo>
                      <a:pt x="14216" y="1284496"/>
                      <a:pt x="0" y="1250176"/>
                      <a:pt x="0" y="1214390"/>
                    </a:cubicBezTo>
                    <a:lnTo>
                      <a:pt x="0" y="134932"/>
                    </a:lnTo>
                    <a:close/>
                  </a:path>
                </a:pathLst>
              </a:custGeom>
              <a:gradFill>
                <a:gsLst>
                  <a:gs pos="0">
                    <a:srgbClr val="FF6600"/>
                  </a:gs>
                  <a:gs pos="80000">
                    <a:srgbClr val="FFC000"/>
                  </a:gs>
                  <a:gs pos="100000">
                    <a:srgbClr val="FFFF66"/>
                  </a:gs>
                </a:gsLst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03007" tIns="87134" rIns="103007" bIns="87134" spcCol="1270" anchor="ctr"/>
              <a:lstStyle/>
              <a:p>
                <a:pPr algn="ctr" defTabSz="1066663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GB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rPr>
                  <a:t>1. Summary</a:t>
                </a:r>
                <a:endParaRPr lang="en-GB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4" name="Freihandform 3"/>
              <p:cNvSpPr/>
              <p:nvPr/>
            </p:nvSpPr>
            <p:spPr>
              <a:xfrm>
                <a:off x="571472" y="3566256"/>
                <a:ext cx="2772000" cy="720000"/>
              </a:xfrm>
              <a:custGeom>
                <a:avLst/>
                <a:gdLst>
                  <a:gd name="connsiteX0" fmla="*/ 0 w 3169681"/>
                  <a:gd name="connsiteY0" fmla="*/ 134932 h 1349322"/>
                  <a:gd name="connsiteX1" fmla="*/ 39521 w 3169681"/>
                  <a:gd name="connsiteY1" fmla="*/ 39521 h 1349322"/>
                  <a:gd name="connsiteX2" fmla="*/ 134932 w 3169681"/>
                  <a:gd name="connsiteY2" fmla="*/ 0 h 1349322"/>
                  <a:gd name="connsiteX3" fmla="*/ 3034749 w 3169681"/>
                  <a:gd name="connsiteY3" fmla="*/ 0 h 1349322"/>
                  <a:gd name="connsiteX4" fmla="*/ 3130160 w 3169681"/>
                  <a:gd name="connsiteY4" fmla="*/ 39521 h 1349322"/>
                  <a:gd name="connsiteX5" fmla="*/ 3169681 w 3169681"/>
                  <a:gd name="connsiteY5" fmla="*/ 134932 h 1349322"/>
                  <a:gd name="connsiteX6" fmla="*/ 3169681 w 3169681"/>
                  <a:gd name="connsiteY6" fmla="*/ 1214390 h 1349322"/>
                  <a:gd name="connsiteX7" fmla="*/ 3130160 w 3169681"/>
                  <a:gd name="connsiteY7" fmla="*/ 1309801 h 1349322"/>
                  <a:gd name="connsiteX8" fmla="*/ 3034749 w 3169681"/>
                  <a:gd name="connsiteY8" fmla="*/ 1349322 h 1349322"/>
                  <a:gd name="connsiteX9" fmla="*/ 134932 w 3169681"/>
                  <a:gd name="connsiteY9" fmla="*/ 1349322 h 1349322"/>
                  <a:gd name="connsiteX10" fmla="*/ 39521 w 3169681"/>
                  <a:gd name="connsiteY10" fmla="*/ 1309801 h 1349322"/>
                  <a:gd name="connsiteX11" fmla="*/ 0 w 3169681"/>
                  <a:gd name="connsiteY11" fmla="*/ 1214390 h 1349322"/>
                  <a:gd name="connsiteX12" fmla="*/ 0 w 3169681"/>
                  <a:gd name="connsiteY12" fmla="*/ 134932 h 1349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9681" h="1349322">
                    <a:moveTo>
                      <a:pt x="0" y="134932"/>
                    </a:moveTo>
                    <a:cubicBezTo>
                      <a:pt x="0" y="99146"/>
                      <a:pt x="14216" y="64825"/>
                      <a:pt x="39521" y="39521"/>
                    </a:cubicBezTo>
                    <a:cubicBezTo>
                      <a:pt x="64826" y="14216"/>
                      <a:pt x="99146" y="0"/>
                      <a:pt x="134932" y="0"/>
                    </a:cubicBezTo>
                    <a:lnTo>
                      <a:pt x="3034749" y="0"/>
                    </a:lnTo>
                    <a:cubicBezTo>
                      <a:pt x="3070535" y="0"/>
                      <a:pt x="3104856" y="14216"/>
                      <a:pt x="3130160" y="39521"/>
                    </a:cubicBezTo>
                    <a:cubicBezTo>
                      <a:pt x="3155465" y="64826"/>
                      <a:pt x="3169681" y="99146"/>
                      <a:pt x="3169681" y="134932"/>
                    </a:cubicBezTo>
                    <a:lnTo>
                      <a:pt x="3169681" y="1214390"/>
                    </a:lnTo>
                    <a:cubicBezTo>
                      <a:pt x="3169681" y="1250176"/>
                      <a:pt x="3155465" y="1284497"/>
                      <a:pt x="3130160" y="1309801"/>
                    </a:cubicBezTo>
                    <a:cubicBezTo>
                      <a:pt x="3104855" y="1335106"/>
                      <a:pt x="3070535" y="1349322"/>
                      <a:pt x="3034749" y="1349322"/>
                    </a:cubicBezTo>
                    <a:lnTo>
                      <a:pt x="134932" y="1349322"/>
                    </a:lnTo>
                    <a:cubicBezTo>
                      <a:pt x="99146" y="1349322"/>
                      <a:pt x="64825" y="1335106"/>
                      <a:pt x="39521" y="1309801"/>
                    </a:cubicBezTo>
                    <a:cubicBezTo>
                      <a:pt x="14216" y="1284496"/>
                      <a:pt x="0" y="1250176"/>
                      <a:pt x="0" y="1214390"/>
                    </a:cubicBezTo>
                    <a:lnTo>
                      <a:pt x="0" y="134932"/>
                    </a:lnTo>
                    <a:close/>
                  </a:path>
                </a:pathLst>
              </a:custGeom>
              <a:gradFill>
                <a:gsLst>
                  <a:gs pos="0">
                    <a:srgbClr val="FF6600"/>
                  </a:gs>
                  <a:gs pos="80000">
                    <a:srgbClr val="FFC000"/>
                  </a:gs>
                  <a:gs pos="100000">
                    <a:srgbClr val="FFFF66"/>
                  </a:gs>
                </a:gsLst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03007" tIns="87134" rIns="103007" bIns="87134" spcCol="1270" anchor="ctr"/>
              <a:lstStyle/>
              <a:p>
                <a:pPr algn="ctr" defTabSz="1066663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GB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rPr>
                  <a:t>2. Excellence</a:t>
                </a:r>
              </a:p>
            </p:txBody>
          </p:sp>
          <p:sp>
            <p:nvSpPr>
              <p:cNvPr id="5" name="Freihandform 4"/>
              <p:cNvSpPr/>
              <p:nvPr/>
            </p:nvSpPr>
            <p:spPr>
              <a:xfrm>
                <a:off x="571472" y="4352074"/>
                <a:ext cx="2772000" cy="720000"/>
              </a:xfrm>
              <a:custGeom>
                <a:avLst/>
                <a:gdLst>
                  <a:gd name="connsiteX0" fmla="*/ 0 w 3169681"/>
                  <a:gd name="connsiteY0" fmla="*/ 134932 h 1349322"/>
                  <a:gd name="connsiteX1" fmla="*/ 39521 w 3169681"/>
                  <a:gd name="connsiteY1" fmla="*/ 39521 h 1349322"/>
                  <a:gd name="connsiteX2" fmla="*/ 134932 w 3169681"/>
                  <a:gd name="connsiteY2" fmla="*/ 0 h 1349322"/>
                  <a:gd name="connsiteX3" fmla="*/ 3034749 w 3169681"/>
                  <a:gd name="connsiteY3" fmla="*/ 0 h 1349322"/>
                  <a:gd name="connsiteX4" fmla="*/ 3130160 w 3169681"/>
                  <a:gd name="connsiteY4" fmla="*/ 39521 h 1349322"/>
                  <a:gd name="connsiteX5" fmla="*/ 3169681 w 3169681"/>
                  <a:gd name="connsiteY5" fmla="*/ 134932 h 1349322"/>
                  <a:gd name="connsiteX6" fmla="*/ 3169681 w 3169681"/>
                  <a:gd name="connsiteY6" fmla="*/ 1214390 h 1349322"/>
                  <a:gd name="connsiteX7" fmla="*/ 3130160 w 3169681"/>
                  <a:gd name="connsiteY7" fmla="*/ 1309801 h 1349322"/>
                  <a:gd name="connsiteX8" fmla="*/ 3034749 w 3169681"/>
                  <a:gd name="connsiteY8" fmla="*/ 1349322 h 1349322"/>
                  <a:gd name="connsiteX9" fmla="*/ 134932 w 3169681"/>
                  <a:gd name="connsiteY9" fmla="*/ 1349322 h 1349322"/>
                  <a:gd name="connsiteX10" fmla="*/ 39521 w 3169681"/>
                  <a:gd name="connsiteY10" fmla="*/ 1309801 h 1349322"/>
                  <a:gd name="connsiteX11" fmla="*/ 0 w 3169681"/>
                  <a:gd name="connsiteY11" fmla="*/ 1214390 h 1349322"/>
                  <a:gd name="connsiteX12" fmla="*/ 0 w 3169681"/>
                  <a:gd name="connsiteY12" fmla="*/ 134932 h 1349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9681" h="1349322">
                    <a:moveTo>
                      <a:pt x="0" y="134932"/>
                    </a:moveTo>
                    <a:cubicBezTo>
                      <a:pt x="0" y="99146"/>
                      <a:pt x="14216" y="64825"/>
                      <a:pt x="39521" y="39521"/>
                    </a:cubicBezTo>
                    <a:cubicBezTo>
                      <a:pt x="64826" y="14216"/>
                      <a:pt x="99146" y="0"/>
                      <a:pt x="134932" y="0"/>
                    </a:cubicBezTo>
                    <a:lnTo>
                      <a:pt x="3034749" y="0"/>
                    </a:lnTo>
                    <a:cubicBezTo>
                      <a:pt x="3070535" y="0"/>
                      <a:pt x="3104856" y="14216"/>
                      <a:pt x="3130160" y="39521"/>
                    </a:cubicBezTo>
                    <a:cubicBezTo>
                      <a:pt x="3155465" y="64826"/>
                      <a:pt x="3169681" y="99146"/>
                      <a:pt x="3169681" y="134932"/>
                    </a:cubicBezTo>
                    <a:lnTo>
                      <a:pt x="3169681" y="1214390"/>
                    </a:lnTo>
                    <a:cubicBezTo>
                      <a:pt x="3169681" y="1250176"/>
                      <a:pt x="3155465" y="1284497"/>
                      <a:pt x="3130160" y="1309801"/>
                    </a:cubicBezTo>
                    <a:cubicBezTo>
                      <a:pt x="3104855" y="1335106"/>
                      <a:pt x="3070535" y="1349322"/>
                      <a:pt x="3034749" y="1349322"/>
                    </a:cubicBezTo>
                    <a:lnTo>
                      <a:pt x="134932" y="1349322"/>
                    </a:lnTo>
                    <a:cubicBezTo>
                      <a:pt x="99146" y="1349322"/>
                      <a:pt x="64825" y="1335106"/>
                      <a:pt x="39521" y="1309801"/>
                    </a:cubicBezTo>
                    <a:cubicBezTo>
                      <a:pt x="14216" y="1284496"/>
                      <a:pt x="0" y="1250176"/>
                      <a:pt x="0" y="1214390"/>
                    </a:cubicBezTo>
                    <a:lnTo>
                      <a:pt x="0" y="134932"/>
                    </a:lnTo>
                    <a:close/>
                  </a:path>
                </a:pathLst>
              </a:custGeom>
              <a:gradFill>
                <a:gsLst>
                  <a:gs pos="0">
                    <a:srgbClr val="FF6600"/>
                  </a:gs>
                  <a:gs pos="80000">
                    <a:srgbClr val="FFC000"/>
                  </a:gs>
                  <a:gs pos="100000">
                    <a:srgbClr val="FFFF66"/>
                  </a:gs>
                </a:gsLst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03007" tIns="87134" rIns="103007" bIns="87134" spcCol="1270" anchor="ctr"/>
              <a:lstStyle/>
              <a:p>
                <a:pPr algn="ctr" defTabSz="1066663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GB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rPr>
                  <a:t>3. Impact</a:t>
                </a:r>
              </a:p>
            </p:txBody>
          </p:sp>
          <p:sp>
            <p:nvSpPr>
              <p:cNvPr id="6" name="Freihandform 5"/>
              <p:cNvSpPr/>
              <p:nvPr/>
            </p:nvSpPr>
            <p:spPr>
              <a:xfrm>
                <a:off x="571472" y="5143512"/>
                <a:ext cx="2772000" cy="720000"/>
              </a:xfrm>
              <a:custGeom>
                <a:avLst/>
                <a:gdLst>
                  <a:gd name="connsiteX0" fmla="*/ 0 w 3169681"/>
                  <a:gd name="connsiteY0" fmla="*/ 134932 h 1349322"/>
                  <a:gd name="connsiteX1" fmla="*/ 39521 w 3169681"/>
                  <a:gd name="connsiteY1" fmla="*/ 39521 h 1349322"/>
                  <a:gd name="connsiteX2" fmla="*/ 134932 w 3169681"/>
                  <a:gd name="connsiteY2" fmla="*/ 0 h 1349322"/>
                  <a:gd name="connsiteX3" fmla="*/ 3034749 w 3169681"/>
                  <a:gd name="connsiteY3" fmla="*/ 0 h 1349322"/>
                  <a:gd name="connsiteX4" fmla="*/ 3130160 w 3169681"/>
                  <a:gd name="connsiteY4" fmla="*/ 39521 h 1349322"/>
                  <a:gd name="connsiteX5" fmla="*/ 3169681 w 3169681"/>
                  <a:gd name="connsiteY5" fmla="*/ 134932 h 1349322"/>
                  <a:gd name="connsiteX6" fmla="*/ 3169681 w 3169681"/>
                  <a:gd name="connsiteY6" fmla="*/ 1214390 h 1349322"/>
                  <a:gd name="connsiteX7" fmla="*/ 3130160 w 3169681"/>
                  <a:gd name="connsiteY7" fmla="*/ 1309801 h 1349322"/>
                  <a:gd name="connsiteX8" fmla="*/ 3034749 w 3169681"/>
                  <a:gd name="connsiteY8" fmla="*/ 1349322 h 1349322"/>
                  <a:gd name="connsiteX9" fmla="*/ 134932 w 3169681"/>
                  <a:gd name="connsiteY9" fmla="*/ 1349322 h 1349322"/>
                  <a:gd name="connsiteX10" fmla="*/ 39521 w 3169681"/>
                  <a:gd name="connsiteY10" fmla="*/ 1309801 h 1349322"/>
                  <a:gd name="connsiteX11" fmla="*/ 0 w 3169681"/>
                  <a:gd name="connsiteY11" fmla="*/ 1214390 h 1349322"/>
                  <a:gd name="connsiteX12" fmla="*/ 0 w 3169681"/>
                  <a:gd name="connsiteY12" fmla="*/ 134932 h 1349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9681" h="1349322">
                    <a:moveTo>
                      <a:pt x="0" y="134932"/>
                    </a:moveTo>
                    <a:cubicBezTo>
                      <a:pt x="0" y="99146"/>
                      <a:pt x="14216" y="64825"/>
                      <a:pt x="39521" y="39521"/>
                    </a:cubicBezTo>
                    <a:cubicBezTo>
                      <a:pt x="64826" y="14216"/>
                      <a:pt x="99146" y="0"/>
                      <a:pt x="134932" y="0"/>
                    </a:cubicBezTo>
                    <a:lnTo>
                      <a:pt x="3034749" y="0"/>
                    </a:lnTo>
                    <a:cubicBezTo>
                      <a:pt x="3070535" y="0"/>
                      <a:pt x="3104856" y="14216"/>
                      <a:pt x="3130160" y="39521"/>
                    </a:cubicBezTo>
                    <a:cubicBezTo>
                      <a:pt x="3155465" y="64826"/>
                      <a:pt x="3169681" y="99146"/>
                      <a:pt x="3169681" y="134932"/>
                    </a:cubicBezTo>
                    <a:lnTo>
                      <a:pt x="3169681" y="1214390"/>
                    </a:lnTo>
                    <a:cubicBezTo>
                      <a:pt x="3169681" y="1250176"/>
                      <a:pt x="3155465" y="1284497"/>
                      <a:pt x="3130160" y="1309801"/>
                    </a:cubicBezTo>
                    <a:cubicBezTo>
                      <a:pt x="3104855" y="1335106"/>
                      <a:pt x="3070535" y="1349322"/>
                      <a:pt x="3034749" y="1349322"/>
                    </a:cubicBezTo>
                    <a:lnTo>
                      <a:pt x="134932" y="1349322"/>
                    </a:lnTo>
                    <a:cubicBezTo>
                      <a:pt x="99146" y="1349322"/>
                      <a:pt x="64825" y="1335106"/>
                      <a:pt x="39521" y="1309801"/>
                    </a:cubicBezTo>
                    <a:cubicBezTo>
                      <a:pt x="14216" y="1284496"/>
                      <a:pt x="0" y="1250176"/>
                      <a:pt x="0" y="1214390"/>
                    </a:cubicBezTo>
                    <a:lnTo>
                      <a:pt x="0" y="134932"/>
                    </a:lnTo>
                    <a:close/>
                  </a:path>
                </a:pathLst>
              </a:custGeom>
              <a:gradFill>
                <a:gsLst>
                  <a:gs pos="0">
                    <a:srgbClr val="FF6600"/>
                  </a:gs>
                  <a:gs pos="80000">
                    <a:srgbClr val="FFC000"/>
                  </a:gs>
                  <a:gs pos="100000">
                    <a:srgbClr val="FFFF66"/>
                  </a:gs>
                </a:gsLst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03007" tIns="87134" rIns="103007" bIns="87134" spcCol="1270" anchor="ctr"/>
              <a:lstStyle/>
              <a:p>
                <a:pPr algn="ctr" defTabSz="1066663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GB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rPr>
                  <a:t>4. </a:t>
                </a:r>
                <a:r>
                  <a:rPr lang="en-GB" sz="19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rPr>
                  <a:t>Implementation</a:t>
                </a:r>
              </a:p>
            </p:txBody>
          </p:sp>
        </p:grpSp>
        <p:sp>
          <p:nvSpPr>
            <p:cNvPr id="9" name="Freihandform 8"/>
            <p:cNvSpPr/>
            <p:nvPr/>
          </p:nvSpPr>
          <p:spPr>
            <a:xfrm>
              <a:off x="5086148" y="3079810"/>
              <a:ext cx="2772000" cy="992132"/>
            </a:xfrm>
            <a:custGeom>
              <a:avLst/>
              <a:gdLst>
                <a:gd name="connsiteX0" fmla="*/ 0 w 3169681"/>
                <a:gd name="connsiteY0" fmla="*/ 134932 h 1349322"/>
                <a:gd name="connsiteX1" fmla="*/ 39521 w 3169681"/>
                <a:gd name="connsiteY1" fmla="*/ 39521 h 1349322"/>
                <a:gd name="connsiteX2" fmla="*/ 134932 w 3169681"/>
                <a:gd name="connsiteY2" fmla="*/ 0 h 1349322"/>
                <a:gd name="connsiteX3" fmla="*/ 3034749 w 3169681"/>
                <a:gd name="connsiteY3" fmla="*/ 0 h 1349322"/>
                <a:gd name="connsiteX4" fmla="*/ 3130160 w 3169681"/>
                <a:gd name="connsiteY4" fmla="*/ 39521 h 1349322"/>
                <a:gd name="connsiteX5" fmla="*/ 3169681 w 3169681"/>
                <a:gd name="connsiteY5" fmla="*/ 134932 h 1349322"/>
                <a:gd name="connsiteX6" fmla="*/ 3169681 w 3169681"/>
                <a:gd name="connsiteY6" fmla="*/ 1214390 h 1349322"/>
                <a:gd name="connsiteX7" fmla="*/ 3130160 w 3169681"/>
                <a:gd name="connsiteY7" fmla="*/ 1309801 h 1349322"/>
                <a:gd name="connsiteX8" fmla="*/ 3034749 w 3169681"/>
                <a:gd name="connsiteY8" fmla="*/ 1349322 h 1349322"/>
                <a:gd name="connsiteX9" fmla="*/ 134932 w 3169681"/>
                <a:gd name="connsiteY9" fmla="*/ 1349322 h 1349322"/>
                <a:gd name="connsiteX10" fmla="*/ 39521 w 3169681"/>
                <a:gd name="connsiteY10" fmla="*/ 1309801 h 1349322"/>
                <a:gd name="connsiteX11" fmla="*/ 0 w 3169681"/>
                <a:gd name="connsiteY11" fmla="*/ 1214390 h 1349322"/>
                <a:gd name="connsiteX12" fmla="*/ 0 w 3169681"/>
                <a:gd name="connsiteY12" fmla="*/ 134932 h 134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69681" h="1349322">
                  <a:moveTo>
                    <a:pt x="0" y="134932"/>
                  </a:moveTo>
                  <a:cubicBezTo>
                    <a:pt x="0" y="99146"/>
                    <a:pt x="14216" y="64825"/>
                    <a:pt x="39521" y="39521"/>
                  </a:cubicBezTo>
                  <a:cubicBezTo>
                    <a:pt x="64826" y="14216"/>
                    <a:pt x="99146" y="0"/>
                    <a:pt x="134932" y="0"/>
                  </a:cubicBezTo>
                  <a:lnTo>
                    <a:pt x="3034749" y="0"/>
                  </a:lnTo>
                  <a:cubicBezTo>
                    <a:pt x="3070535" y="0"/>
                    <a:pt x="3104856" y="14216"/>
                    <a:pt x="3130160" y="39521"/>
                  </a:cubicBezTo>
                  <a:cubicBezTo>
                    <a:pt x="3155465" y="64826"/>
                    <a:pt x="3169681" y="99146"/>
                    <a:pt x="3169681" y="134932"/>
                  </a:cubicBezTo>
                  <a:lnTo>
                    <a:pt x="3169681" y="1214390"/>
                  </a:lnTo>
                  <a:cubicBezTo>
                    <a:pt x="3169681" y="1250176"/>
                    <a:pt x="3155465" y="1284497"/>
                    <a:pt x="3130160" y="1309801"/>
                  </a:cubicBezTo>
                  <a:cubicBezTo>
                    <a:pt x="3104855" y="1335106"/>
                    <a:pt x="3070535" y="1349322"/>
                    <a:pt x="3034749" y="1349322"/>
                  </a:cubicBezTo>
                  <a:lnTo>
                    <a:pt x="134932" y="1349322"/>
                  </a:lnTo>
                  <a:cubicBezTo>
                    <a:pt x="99146" y="1349322"/>
                    <a:pt x="64825" y="1335106"/>
                    <a:pt x="39521" y="1309801"/>
                  </a:cubicBezTo>
                  <a:cubicBezTo>
                    <a:pt x="14216" y="1284496"/>
                    <a:pt x="0" y="1250176"/>
                    <a:pt x="0" y="1214390"/>
                  </a:cubicBezTo>
                  <a:lnTo>
                    <a:pt x="0" y="134932"/>
                  </a:lnTo>
                  <a:close/>
                </a:path>
              </a:pathLst>
            </a:custGeom>
            <a:gradFill>
              <a:gsLst>
                <a:gs pos="0">
                  <a:srgbClr val="FF6600"/>
                </a:gs>
                <a:gs pos="80000">
                  <a:srgbClr val="FFC000"/>
                </a:gs>
                <a:gs pos="100000">
                  <a:srgbClr val="FFFF66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3007" tIns="87134" rIns="103007" bIns="87134" spcCol="1270" anchor="ctr"/>
            <a:lstStyle/>
            <a:p>
              <a:pPr algn="ctr" defTabSz="106666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5. CV Researcher</a:t>
              </a:r>
            </a:p>
            <a:p>
              <a:pPr algn="ctr" defTabSz="1066663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(max. 5 </a:t>
              </a:r>
              <a:r>
                <a:rPr lang="en-GB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Seiten</a:t>
              </a:r>
              <a:r>
                <a:rPr lang="en-GB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)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3929058" y="3786190"/>
              <a:ext cx="7143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+</a:t>
              </a:r>
              <a:endParaRPr lang="de-DE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12" name="Gruppieren 16"/>
            <p:cNvGrpSpPr/>
            <p:nvPr/>
          </p:nvGrpSpPr>
          <p:grpSpPr>
            <a:xfrm>
              <a:off x="5000628" y="4286256"/>
              <a:ext cx="3714776" cy="1785950"/>
              <a:chOff x="5000628" y="4429132"/>
              <a:chExt cx="3714776" cy="1785950"/>
            </a:xfrm>
          </p:grpSpPr>
          <p:sp>
            <p:nvSpPr>
              <p:cNvPr id="13" name="Freihandform 12"/>
              <p:cNvSpPr/>
              <p:nvPr/>
            </p:nvSpPr>
            <p:spPr>
              <a:xfrm>
                <a:off x="5000628" y="4429132"/>
                <a:ext cx="3286148" cy="720000"/>
              </a:xfrm>
              <a:custGeom>
                <a:avLst/>
                <a:gdLst>
                  <a:gd name="connsiteX0" fmla="*/ 0 w 3169681"/>
                  <a:gd name="connsiteY0" fmla="*/ 134932 h 1349322"/>
                  <a:gd name="connsiteX1" fmla="*/ 39521 w 3169681"/>
                  <a:gd name="connsiteY1" fmla="*/ 39521 h 1349322"/>
                  <a:gd name="connsiteX2" fmla="*/ 134932 w 3169681"/>
                  <a:gd name="connsiteY2" fmla="*/ 0 h 1349322"/>
                  <a:gd name="connsiteX3" fmla="*/ 3034749 w 3169681"/>
                  <a:gd name="connsiteY3" fmla="*/ 0 h 1349322"/>
                  <a:gd name="connsiteX4" fmla="*/ 3130160 w 3169681"/>
                  <a:gd name="connsiteY4" fmla="*/ 39521 h 1349322"/>
                  <a:gd name="connsiteX5" fmla="*/ 3169681 w 3169681"/>
                  <a:gd name="connsiteY5" fmla="*/ 134932 h 1349322"/>
                  <a:gd name="connsiteX6" fmla="*/ 3169681 w 3169681"/>
                  <a:gd name="connsiteY6" fmla="*/ 1214390 h 1349322"/>
                  <a:gd name="connsiteX7" fmla="*/ 3130160 w 3169681"/>
                  <a:gd name="connsiteY7" fmla="*/ 1309801 h 1349322"/>
                  <a:gd name="connsiteX8" fmla="*/ 3034749 w 3169681"/>
                  <a:gd name="connsiteY8" fmla="*/ 1349322 h 1349322"/>
                  <a:gd name="connsiteX9" fmla="*/ 134932 w 3169681"/>
                  <a:gd name="connsiteY9" fmla="*/ 1349322 h 1349322"/>
                  <a:gd name="connsiteX10" fmla="*/ 39521 w 3169681"/>
                  <a:gd name="connsiteY10" fmla="*/ 1309801 h 1349322"/>
                  <a:gd name="connsiteX11" fmla="*/ 0 w 3169681"/>
                  <a:gd name="connsiteY11" fmla="*/ 1214390 h 1349322"/>
                  <a:gd name="connsiteX12" fmla="*/ 0 w 3169681"/>
                  <a:gd name="connsiteY12" fmla="*/ 134932 h 1349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9681" h="1349322">
                    <a:moveTo>
                      <a:pt x="0" y="134932"/>
                    </a:moveTo>
                    <a:cubicBezTo>
                      <a:pt x="0" y="99146"/>
                      <a:pt x="14216" y="64825"/>
                      <a:pt x="39521" y="39521"/>
                    </a:cubicBezTo>
                    <a:cubicBezTo>
                      <a:pt x="64826" y="14216"/>
                      <a:pt x="99146" y="0"/>
                      <a:pt x="134932" y="0"/>
                    </a:cubicBezTo>
                    <a:lnTo>
                      <a:pt x="3034749" y="0"/>
                    </a:lnTo>
                    <a:cubicBezTo>
                      <a:pt x="3070535" y="0"/>
                      <a:pt x="3104856" y="14216"/>
                      <a:pt x="3130160" y="39521"/>
                    </a:cubicBezTo>
                    <a:cubicBezTo>
                      <a:pt x="3155465" y="64826"/>
                      <a:pt x="3169681" y="99146"/>
                      <a:pt x="3169681" y="134932"/>
                    </a:cubicBezTo>
                    <a:lnTo>
                      <a:pt x="3169681" y="1214390"/>
                    </a:lnTo>
                    <a:cubicBezTo>
                      <a:pt x="3169681" y="1250176"/>
                      <a:pt x="3155465" y="1284497"/>
                      <a:pt x="3130160" y="1309801"/>
                    </a:cubicBezTo>
                    <a:cubicBezTo>
                      <a:pt x="3104855" y="1335106"/>
                      <a:pt x="3070535" y="1349322"/>
                      <a:pt x="3034749" y="1349322"/>
                    </a:cubicBezTo>
                    <a:lnTo>
                      <a:pt x="134932" y="1349322"/>
                    </a:lnTo>
                    <a:cubicBezTo>
                      <a:pt x="99146" y="1349322"/>
                      <a:pt x="64825" y="1335106"/>
                      <a:pt x="39521" y="1309801"/>
                    </a:cubicBezTo>
                    <a:cubicBezTo>
                      <a:pt x="14216" y="1284496"/>
                      <a:pt x="0" y="1250176"/>
                      <a:pt x="0" y="1214390"/>
                    </a:cubicBezTo>
                    <a:lnTo>
                      <a:pt x="0" y="134932"/>
                    </a:lnTo>
                    <a:close/>
                  </a:path>
                </a:pathLst>
              </a:custGeom>
              <a:no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03007" tIns="87134" rIns="103007" bIns="87134" spcCol="1270" anchor="ctr"/>
              <a:lstStyle/>
              <a:p>
                <a:r>
                  <a:rPr lang="en-GB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6. Organisations</a:t>
                </a:r>
              </a:p>
            </p:txBody>
          </p:sp>
          <p:sp>
            <p:nvSpPr>
              <p:cNvPr id="14" name="Freihandform 13"/>
              <p:cNvSpPr/>
              <p:nvPr/>
            </p:nvSpPr>
            <p:spPr>
              <a:xfrm>
                <a:off x="5000628" y="4995016"/>
                <a:ext cx="3357586" cy="720000"/>
              </a:xfrm>
              <a:custGeom>
                <a:avLst/>
                <a:gdLst>
                  <a:gd name="connsiteX0" fmla="*/ 0 w 3169681"/>
                  <a:gd name="connsiteY0" fmla="*/ 134932 h 1349322"/>
                  <a:gd name="connsiteX1" fmla="*/ 39521 w 3169681"/>
                  <a:gd name="connsiteY1" fmla="*/ 39521 h 1349322"/>
                  <a:gd name="connsiteX2" fmla="*/ 134932 w 3169681"/>
                  <a:gd name="connsiteY2" fmla="*/ 0 h 1349322"/>
                  <a:gd name="connsiteX3" fmla="*/ 3034749 w 3169681"/>
                  <a:gd name="connsiteY3" fmla="*/ 0 h 1349322"/>
                  <a:gd name="connsiteX4" fmla="*/ 3130160 w 3169681"/>
                  <a:gd name="connsiteY4" fmla="*/ 39521 h 1349322"/>
                  <a:gd name="connsiteX5" fmla="*/ 3169681 w 3169681"/>
                  <a:gd name="connsiteY5" fmla="*/ 134932 h 1349322"/>
                  <a:gd name="connsiteX6" fmla="*/ 3169681 w 3169681"/>
                  <a:gd name="connsiteY6" fmla="*/ 1214390 h 1349322"/>
                  <a:gd name="connsiteX7" fmla="*/ 3130160 w 3169681"/>
                  <a:gd name="connsiteY7" fmla="*/ 1309801 h 1349322"/>
                  <a:gd name="connsiteX8" fmla="*/ 3034749 w 3169681"/>
                  <a:gd name="connsiteY8" fmla="*/ 1349322 h 1349322"/>
                  <a:gd name="connsiteX9" fmla="*/ 134932 w 3169681"/>
                  <a:gd name="connsiteY9" fmla="*/ 1349322 h 1349322"/>
                  <a:gd name="connsiteX10" fmla="*/ 39521 w 3169681"/>
                  <a:gd name="connsiteY10" fmla="*/ 1309801 h 1349322"/>
                  <a:gd name="connsiteX11" fmla="*/ 0 w 3169681"/>
                  <a:gd name="connsiteY11" fmla="*/ 1214390 h 1349322"/>
                  <a:gd name="connsiteX12" fmla="*/ 0 w 3169681"/>
                  <a:gd name="connsiteY12" fmla="*/ 134932 h 1349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9681" h="1349322">
                    <a:moveTo>
                      <a:pt x="0" y="134932"/>
                    </a:moveTo>
                    <a:cubicBezTo>
                      <a:pt x="0" y="99146"/>
                      <a:pt x="14216" y="64825"/>
                      <a:pt x="39521" y="39521"/>
                    </a:cubicBezTo>
                    <a:cubicBezTo>
                      <a:pt x="64826" y="14216"/>
                      <a:pt x="99146" y="0"/>
                      <a:pt x="134932" y="0"/>
                    </a:cubicBezTo>
                    <a:lnTo>
                      <a:pt x="3034749" y="0"/>
                    </a:lnTo>
                    <a:cubicBezTo>
                      <a:pt x="3070535" y="0"/>
                      <a:pt x="3104856" y="14216"/>
                      <a:pt x="3130160" y="39521"/>
                    </a:cubicBezTo>
                    <a:cubicBezTo>
                      <a:pt x="3155465" y="64826"/>
                      <a:pt x="3169681" y="99146"/>
                      <a:pt x="3169681" y="134932"/>
                    </a:cubicBezTo>
                    <a:lnTo>
                      <a:pt x="3169681" y="1214390"/>
                    </a:lnTo>
                    <a:cubicBezTo>
                      <a:pt x="3169681" y="1250176"/>
                      <a:pt x="3155465" y="1284497"/>
                      <a:pt x="3130160" y="1309801"/>
                    </a:cubicBezTo>
                    <a:cubicBezTo>
                      <a:pt x="3104855" y="1335106"/>
                      <a:pt x="3070535" y="1349322"/>
                      <a:pt x="3034749" y="1349322"/>
                    </a:cubicBezTo>
                    <a:lnTo>
                      <a:pt x="134932" y="1349322"/>
                    </a:lnTo>
                    <a:cubicBezTo>
                      <a:pt x="99146" y="1349322"/>
                      <a:pt x="64825" y="1335106"/>
                      <a:pt x="39521" y="1309801"/>
                    </a:cubicBezTo>
                    <a:cubicBezTo>
                      <a:pt x="14216" y="1284496"/>
                      <a:pt x="0" y="1250176"/>
                      <a:pt x="0" y="1214390"/>
                    </a:cubicBezTo>
                    <a:lnTo>
                      <a:pt x="0" y="134932"/>
                    </a:lnTo>
                    <a:close/>
                  </a:path>
                </a:pathLst>
              </a:custGeom>
              <a:no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03007" tIns="87134" rIns="103007" bIns="87134" spcCol="1270" anchor="ctr"/>
              <a:lstStyle/>
              <a:p>
                <a:r>
                  <a:rPr lang="en-GB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7. Ethical Issues</a:t>
                </a:r>
              </a:p>
            </p:txBody>
          </p:sp>
          <p:sp>
            <p:nvSpPr>
              <p:cNvPr id="15" name="Freihandform 14"/>
              <p:cNvSpPr/>
              <p:nvPr/>
            </p:nvSpPr>
            <p:spPr>
              <a:xfrm>
                <a:off x="5000628" y="5495082"/>
                <a:ext cx="3714776" cy="720000"/>
              </a:xfrm>
              <a:custGeom>
                <a:avLst/>
                <a:gdLst>
                  <a:gd name="connsiteX0" fmla="*/ 0 w 3169681"/>
                  <a:gd name="connsiteY0" fmla="*/ 134932 h 1349322"/>
                  <a:gd name="connsiteX1" fmla="*/ 39521 w 3169681"/>
                  <a:gd name="connsiteY1" fmla="*/ 39521 h 1349322"/>
                  <a:gd name="connsiteX2" fmla="*/ 134932 w 3169681"/>
                  <a:gd name="connsiteY2" fmla="*/ 0 h 1349322"/>
                  <a:gd name="connsiteX3" fmla="*/ 3034749 w 3169681"/>
                  <a:gd name="connsiteY3" fmla="*/ 0 h 1349322"/>
                  <a:gd name="connsiteX4" fmla="*/ 3130160 w 3169681"/>
                  <a:gd name="connsiteY4" fmla="*/ 39521 h 1349322"/>
                  <a:gd name="connsiteX5" fmla="*/ 3169681 w 3169681"/>
                  <a:gd name="connsiteY5" fmla="*/ 134932 h 1349322"/>
                  <a:gd name="connsiteX6" fmla="*/ 3169681 w 3169681"/>
                  <a:gd name="connsiteY6" fmla="*/ 1214390 h 1349322"/>
                  <a:gd name="connsiteX7" fmla="*/ 3130160 w 3169681"/>
                  <a:gd name="connsiteY7" fmla="*/ 1309801 h 1349322"/>
                  <a:gd name="connsiteX8" fmla="*/ 3034749 w 3169681"/>
                  <a:gd name="connsiteY8" fmla="*/ 1349322 h 1349322"/>
                  <a:gd name="connsiteX9" fmla="*/ 134932 w 3169681"/>
                  <a:gd name="connsiteY9" fmla="*/ 1349322 h 1349322"/>
                  <a:gd name="connsiteX10" fmla="*/ 39521 w 3169681"/>
                  <a:gd name="connsiteY10" fmla="*/ 1309801 h 1349322"/>
                  <a:gd name="connsiteX11" fmla="*/ 0 w 3169681"/>
                  <a:gd name="connsiteY11" fmla="*/ 1214390 h 1349322"/>
                  <a:gd name="connsiteX12" fmla="*/ 0 w 3169681"/>
                  <a:gd name="connsiteY12" fmla="*/ 134932 h 1349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9681" h="1349322">
                    <a:moveTo>
                      <a:pt x="0" y="134932"/>
                    </a:moveTo>
                    <a:cubicBezTo>
                      <a:pt x="0" y="99146"/>
                      <a:pt x="14216" y="64825"/>
                      <a:pt x="39521" y="39521"/>
                    </a:cubicBezTo>
                    <a:cubicBezTo>
                      <a:pt x="64826" y="14216"/>
                      <a:pt x="99146" y="0"/>
                      <a:pt x="134932" y="0"/>
                    </a:cubicBezTo>
                    <a:lnTo>
                      <a:pt x="3034749" y="0"/>
                    </a:lnTo>
                    <a:cubicBezTo>
                      <a:pt x="3070535" y="0"/>
                      <a:pt x="3104856" y="14216"/>
                      <a:pt x="3130160" y="39521"/>
                    </a:cubicBezTo>
                    <a:cubicBezTo>
                      <a:pt x="3155465" y="64826"/>
                      <a:pt x="3169681" y="99146"/>
                      <a:pt x="3169681" y="134932"/>
                    </a:cubicBezTo>
                    <a:lnTo>
                      <a:pt x="3169681" y="1214390"/>
                    </a:lnTo>
                    <a:cubicBezTo>
                      <a:pt x="3169681" y="1250176"/>
                      <a:pt x="3155465" y="1284497"/>
                      <a:pt x="3130160" y="1309801"/>
                    </a:cubicBezTo>
                    <a:cubicBezTo>
                      <a:pt x="3104855" y="1335106"/>
                      <a:pt x="3070535" y="1349322"/>
                      <a:pt x="3034749" y="1349322"/>
                    </a:cubicBezTo>
                    <a:lnTo>
                      <a:pt x="134932" y="1349322"/>
                    </a:lnTo>
                    <a:cubicBezTo>
                      <a:pt x="99146" y="1349322"/>
                      <a:pt x="64825" y="1335106"/>
                      <a:pt x="39521" y="1309801"/>
                    </a:cubicBezTo>
                    <a:cubicBezTo>
                      <a:pt x="14216" y="1284496"/>
                      <a:pt x="0" y="1250176"/>
                      <a:pt x="0" y="1214390"/>
                    </a:cubicBezTo>
                    <a:lnTo>
                      <a:pt x="0" y="134932"/>
                    </a:lnTo>
                    <a:close/>
                  </a:path>
                </a:pathLst>
              </a:custGeom>
              <a:no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03007" tIns="87134" rIns="103007" bIns="87134" spcCol="1270" anchor="ctr"/>
              <a:lstStyle/>
              <a:p>
                <a:r>
                  <a:rPr lang="en-GB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8. Commitment  Letters</a:t>
                </a:r>
                <a:endParaRPr lang="en-GB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3722" name="Group 58"/>
          <p:cNvGraphicFramePr>
            <a:graphicFrameLocks noGrp="1"/>
          </p:cNvGraphicFramePr>
          <p:nvPr/>
        </p:nvGraphicFramePr>
        <p:xfrm>
          <a:off x="1979613" y="1071550"/>
          <a:ext cx="6516687" cy="5262886"/>
        </p:xfrm>
        <a:graphic>
          <a:graphicData uri="http://schemas.openxmlformats.org/drawingml/2006/table">
            <a:tbl>
              <a:tblPr/>
              <a:tblGrid>
                <a:gridCol w="2735263"/>
                <a:gridCol w="3781424"/>
              </a:tblGrid>
              <a:tr h="375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12. </a:t>
                      </a:r>
                      <a:r>
                        <a:rPr kumimoji="0" lang="en-GB" sz="1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März</a:t>
                      </a: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 2015</a:t>
                      </a:r>
                    </a:p>
                  </a:txBody>
                  <a:tcPr marL="90000" marR="90000" marT="7200" marB="720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Veröffentlichung</a:t>
                      </a: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0000" marR="90000" marT="7200" marB="720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2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7200" marB="72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7200" marB="72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7200" marB="72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7200" marB="72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7200" marB="72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7200" marB="72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7200" marB="72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7200" marB="72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7200" marB="72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7200" marB="72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10. September 2015</a:t>
                      </a:r>
                    </a:p>
                  </a:txBody>
                  <a:tcPr marL="90000" marR="90000" marT="7200" marB="72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Deadline</a:t>
                      </a:r>
                      <a:endParaRPr kumimoji="0" lang="en-GB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7200" marB="72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9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7200" marB="72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7200" marB="72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7200" marB="72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7200" marB="72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7200" marB="72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7200" marB="72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Januar</a:t>
                      </a: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 2016</a:t>
                      </a:r>
                    </a:p>
                  </a:txBody>
                  <a:tcPr marL="90000" marR="90000" marT="7200" marB="72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Evaluierungsergebnisse</a:t>
                      </a: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 (ESR)</a:t>
                      </a:r>
                    </a:p>
                  </a:txBody>
                  <a:tcPr marL="90000" marR="90000" marT="7200" marB="72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41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Februar</a:t>
                      </a: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 2016</a:t>
                      </a:r>
                    </a:p>
                  </a:txBody>
                  <a:tcPr marL="90000" marR="90000" marT="7200" marB="72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Förderentscheidung</a:t>
                      </a:r>
                      <a:endParaRPr kumimoji="0" lang="en-GB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7200" marB="72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1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7200" marB="72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7200" marB="72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7200" marB="72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7200" marB="72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5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Mai 2016</a:t>
                      </a:r>
                    </a:p>
                  </a:txBody>
                  <a:tcPr marL="90000" marR="90000" marT="7200" marB="72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Unterschrift</a:t>
                      </a:r>
                      <a:r>
                        <a:rPr kumimoji="0" lang="en-GB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 Grant Agreement</a:t>
                      </a:r>
                    </a:p>
                  </a:txBody>
                  <a:tcPr marL="90000" marR="90000" marT="7200" marB="72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1008064" y="1071546"/>
            <a:ext cx="1285875" cy="5643602"/>
          </a:xfrm>
          <a:prstGeom prst="downArrow">
            <a:avLst>
              <a:gd name="adj1" fmla="val 50000"/>
              <a:gd name="adj2" fmla="val 99414"/>
            </a:avLst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de-DE"/>
          </a:p>
        </p:txBody>
      </p:sp>
      <p:sp>
        <p:nvSpPr>
          <p:cNvPr id="36893" name="Text Box 57"/>
          <p:cNvSpPr txBox="1">
            <a:spLocks noChangeArrowheads="1"/>
          </p:cNvSpPr>
          <p:nvPr/>
        </p:nvSpPr>
        <p:spPr bwMode="auto">
          <a:xfrm rot="-5400000">
            <a:off x="-1329803" y="2901589"/>
            <a:ext cx="4104233" cy="101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6000" dirty="0" smtClean="0">
                <a:solidFill>
                  <a:srgbClr val="4D4D4D"/>
                </a:solidFill>
                <a:latin typeface="Verdana" pitchFamily="34" charset="0"/>
              </a:rPr>
              <a:t>Timetable</a:t>
            </a:r>
            <a:endParaRPr lang="en-GB" sz="6000" dirty="0">
              <a:solidFill>
                <a:srgbClr val="4D4D4D"/>
              </a:solidFill>
              <a:latin typeface="Verdana" pitchFamily="34" charset="0"/>
            </a:endParaRPr>
          </a:p>
        </p:txBody>
      </p:sp>
      <p:graphicFrame>
        <p:nvGraphicFramePr>
          <p:cNvPr id="753667" name="Group 3"/>
          <p:cNvGraphicFramePr>
            <a:graphicFrameLocks noGrp="1"/>
          </p:cNvGraphicFramePr>
          <p:nvPr/>
        </p:nvGraphicFramePr>
        <p:xfrm>
          <a:off x="1343025" y="1071546"/>
          <a:ext cx="603250" cy="5244615"/>
        </p:xfrm>
        <a:graphic>
          <a:graphicData uri="http://schemas.openxmlformats.org/drawingml/2006/table">
            <a:tbl>
              <a:tblPr/>
              <a:tblGrid>
                <a:gridCol w="603250"/>
              </a:tblGrid>
              <a:tr h="350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Mar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Apr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Mai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3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Jun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Jul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3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Aug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Sep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3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Okt</a:t>
                      </a:r>
                      <a:endParaRPr kumimoji="0" lang="en-GB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Nov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3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Dez</a:t>
                      </a:r>
                      <a:endParaRPr kumimoji="0" lang="en-GB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Jan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Feb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Mar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Apr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Mai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 des </a:t>
            </a:r>
            <a:r>
              <a:rPr lang="de-DE" dirty="0" smtClean="0"/>
              <a:t>Vortrags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42000"/>
            <a:ext cx="8291264" cy="4474800"/>
          </a:xfrm>
        </p:spPr>
        <p:txBody>
          <a:bodyPr>
            <a:normAutofit/>
          </a:bodyPr>
          <a:lstStyle/>
          <a:p>
            <a:r>
              <a:rPr lang="de-DE" dirty="0" smtClean="0"/>
              <a:t>EU-Förderung für </a:t>
            </a:r>
            <a:r>
              <a:rPr lang="de-DE" dirty="0" err="1" smtClean="0"/>
              <a:t>Postdocs</a:t>
            </a:r>
            <a:r>
              <a:rPr lang="de-DE" dirty="0" smtClean="0"/>
              <a:t>: </a:t>
            </a:r>
            <a:r>
              <a:rPr lang="de-DE" dirty="0" err="1" smtClean="0"/>
              <a:t>MSCA</a:t>
            </a:r>
            <a:r>
              <a:rPr lang="de-DE" dirty="0" smtClean="0"/>
              <a:t> Individual Fellowships</a:t>
            </a:r>
          </a:p>
          <a:p>
            <a:pPr lvl="1"/>
            <a:r>
              <a:rPr lang="de-DE" dirty="0" smtClean="0"/>
              <a:t>Förderlinien</a:t>
            </a:r>
          </a:p>
          <a:p>
            <a:pPr lvl="1"/>
            <a:r>
              <a:rPr lang="de-DE" dirty="0" smtClean="0"/>
              <a:t>Finanzierung</a:t>
            </a:r>
          </a:p>
          <a:p>
            <a:pPr lvl="1"/>
            <a:r>
              <a:rPr lang="de-DE" dirty="0" smtClean="0"/>
              <a:t>Antragstellung</a:t>
            </a:r>
          </a:p>
          <a:p>
            <a:r>
              <a:rPr lang="de-DE" dirty="0" smtClean="0"/>
              <a:t>Weitere Informationen</a:t>
            </a:r>
          </a:p>
          <a:p>
            <a:r>
              <a:rPr lang="de-DE" dirty="0" err="1" smtClean="0"/>
              <a:t>KoWi</a:t>
            </a:r>
            <a:r>
              <a:rPr lang="de-DE" dirty="0" smtClean="0"/>
              <a:t> Services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Evaluation: Kriterien und Panel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8 main evaluation panels: </a:t>
            </a:r>
            <a:endParaRPr lang="en-US" dirty="0" smtClean="0"/>
          </a:p>
          <a:p>
            <a:r>
              <a:rPr lang="en-US" dirty="0" smtClean="0"/>
              <a:t>Chemistry (CHE)</a:t>
            </a:r>
          </a:p>
          <a:p>
            <a:r>
              <a:rPr lang="en-US" dirty="0" smtClean="0"/>
              <a:t>Social Sciences and Humanities (SOC)</a:t>
            </a:r>
          </a:p>
          <a:p>
            <a:r>
              <a:rPr lang="en-US" dirty="0" smtClean="0"/>
              <a:t>Economic Sciences (ECO) </a:t>
            </a:r>
          </a:p>
          <a:p>
            <a:r>
              <a:rPr lang="en-US" dirty="0" smtClean="0"/>
              <a:t>Information Science and Engineering (ENG) </a:t>
            </a:r>
          </a:p>
          <a:p>
            <a:r>
              <a:rPr lang="en-US" dirty="0" smtClean="0"/>
              <a:t>Environment and                 Geosciences (ENV)</a:t>
            </a:r>
          </a:p>
          <a:p>
            <a:r>
              <a:rPr lang="en-US" dirty="0" smtClean="0"/>
              <a:t>Life Sciences (LIF) </a:t>
            </a:r>
          </a:p>
          <a:p>
            <a:r>
              <a:rPr lang="en-US" dirty="0" smtClean="0"/>
              <a:t>Mathematics (MAT) </a:t>
            </a:r>
          </a:p>
          <a:p>
            <a:r>
              <a:rPr lang="en-US" dirty="0" smtClean="0"/>
              <a:t>Physics (PHY)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>
          <a:xfrm>
            <a:off x="528638" y="1988840"/>
            <a:ext cx="3420000" cy="14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marL="0" lvl="0" indent="0" algn="ctr" fontAlgn="base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de-DE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Excellence</a:t>
            </a:r>
          </a:p>
          <a:p>
            <a:pPr marL="0" lvl="0" indent="0" algn="ctr" fontAlgn="base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None/>
            </a:pPr>
            <a:endParaRPr lang="de-DE" sz="1800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0" lvl="0" indent="0" algn="ctr" fontAlgn="base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de-DE" sz="18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(Gewichtung: 50%)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539552" y="3563491"/>
            <a:ext cx="3420000" cy="14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 algn="ctr" fontAlgn="base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de-DE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Impact </a:t>
            </a:r>
          </a:p>
          <a:p>
            <a:pPr lvl="0" algn="ctr" fontAlgn="base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 fontAlgn="base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(Gewichtung: 30%)</a:t>
            </a:r>
          </a:p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120000"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39552" y="5157352"/>
            <a:ext cx="3420000" cy="14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 algn="ctr" fontAlgn="base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de-DE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Implementation</a:t>
            </a:r>
            <a:endParaRPr lang="de-DE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 fontAlgn="base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 fontAlgn="base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(Gewichtung: 20%)</a:t>
            </a:r>
          </a:p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120000"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Evaluationsprozess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Jeder Antrag wird von mind. </a:t>
            </a:r>
            <a:r>
              <a:rPr lang="de-DE" b="1" dirty="0" smtClean="0">
                <a:solidFill>
                  <a:srgbClr val="FF9900"/>
                </a:solidFill>
              </a:rPr>
              <a:t>drei Gutachtern </a:t>
            </a:r>
            <a:r>
              <a:rPr lang="de-DE" dirty="0" smtClean="0"/>
              <a:t>überprüft</a:t>
            </a:r>
          </a:p>
          <a:p>
            <a:r>
              <a:rPr lang="de-DE" dirty="0" smtClean="0"/>
              <a:t>Jedes Kriterium wird mit 0 bis 5 Punkten bewertet</a:t>
            </a:r>
          </a:p>
          <a:p>
            <a:r>
              <a:rPr lang="de-DE" dirty="0" smtClean="0"/>
              <a:t>Jedes Panel erstellt eine Rangfolge der Anträge</a:t>
            </a:r>
          </a:p>
          <a:p>
            <a:r>
              <a:rPr lang="de-DE" b="1" dirty="0" smtClean="0">
                <a:solidFill>
                  <a:srgbClr val="FF9900"/>
                </a:solidFill>
              </a:rPr>
              <a:t>Drei Phasen </a:t>
            </a:r>
            <a:r>
              <a:rPr lang="de-DE" dirty="0" smtClean="0"/>
              <a:t>der Evaluation:</a:t>
            </a:r>
          </a:p>
          <a:p>
            <a:pPr lvl="1"/>
            <a:r>
              <a:rPr lang="de-DE" dirty="0" smtClean="0"/>
              <a:t>1. Individuelle Evaluation (Evaluationsreport mit Kommentaren und Punkten für jedes Kriterium)</a:t>
            </a:r>
          </a:p>
          <a:p>
            <a:pPr lvl="1"/>
            <a:r>
              <a:rPr lang="de-DE" dirty="0" smtClean="0"/>
              <a:t>2. </a:t>
            </a:r>
            <a:r>
              <a:rPr lang="de-DE" dirty="0" smtClean="0"/>
              <a:t>Konsensmeeting </a:t>
            </a:r>
            <a:r>
              <a:rPr lang="de-DE" dirty="0" smtClean="0"/>
              <a:t>(Übereinkunft der Experten + </a:t>
            </a:r>
            <a:r>
              <a:rPr lang="de-DE" dirty="0" smtClean="0"/>
              <a:t>Konsensreport</a:t>
            </a:r>
            <a:r>
              <a:rPr lang="de-DE" dirty="0" smtClean="0"/>
              <a:t>)</a:t>
            </a:r>
          </a:p>
          <a:p>
            <a:pPr lvl="1"/>
            <a:r>
              <a:rPr dirty="0" smtClean="0"/>
              <a:t>3. Panel Review (Evaluation Summary Reports + Panel Ranked List)</a:t>
            </a:r>
          </a:p>
          <a:p>
            <a:pPr lvl="1"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>
                <a:solidFill>
                  <a:srgbClr val="292929"/>
                </a:solidFill>
              </a:rPr>
              <a:t>MSCA</a:t>
            </a:r>
            <a:r>
              <a:rPr lang="de-DE" dirty="0" smtClean="0">
                <a:solidFill>
                  <a:srgbClr val="292929"/>
                </a:solidFill>
              </a:rPr>
              <a:t> Fellowships </a:t>
            </a:r>
            <a:r>
              <a:rPr lang="de-DE" dirty="0" smtClean="0"/>
              <a:t>–</a:t>
            </a:r>
            <a:r>
              <a:rPr lang="de-DE" dirty="0" smtClean="0">
                <a:solidFill>
                  <a:srgbClr val="292929"/>
                </a:solidFill>
              </a:rPr>
              <a:t> Erfolgsquoten 2013 </a:t>
            </a:r>
          </a:p>
        </p:txBody>
      </p:sp>
      <p:pic>
        <p:nvPicPr>
          <p:cNvPr id="40963" name="Picture 3" descr="USA_Landkarte bearb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790576" y="4633913"/>
            <a:ext cx="2716213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4692" name="AutoShape 4"/>
          <p:cNvSpPr>
            <a:spLocks noChangeArrowheads="1"/>
          </p:cNvSpPr>
          <p:nvPr/>
        </p:nvSpPr>
        <p:spPr bwMode="auto">
          <a:xfrm>
            <a:off x="2051720" y="5606380"/>
            <a:ext cx="1016000" cy="342900"/>
          </a:xfrm>
          <a:prstGeom prst="rightArrow">
            <a:avLst>
              <a:gd name="adj1" fmla="val 50000"/>
              <a:gd name="adj2" fmla="val 74074"/>
            </a:avLst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wrap="none" lIns="91428" tIns="45714" rIns="91428" bIns="45714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54693" name="AutoShape 5"/>
          <p:cNvSpPr>
            <a:spLocks noChangeArrowheads="1"/>
          </p:cNvSpPr>
          <p:nvPr/>
        </p:nvSpPr>
        <p:spPr bwMode="auto">
          <a:xfrm rot="10800000">
            <a:off x="1547665" y="5229200"/>
            <a:ext cx="1016000" cy="342900"/>
          </a:xfrm>
          <a:prstGeom prst="rightArrow">
            <a:avLst>
              <a:gd name="adj1" fmla="val 50000"/>
              <a:gd name="adj2" fmla="val 74074"/>
            </a:avLst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wrap="none" lIns="91428" tIns="45714" rIns="91428" bIns="45714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857225" y="2000241"/>
            <a:ext cx="2820987" cy="2322513"/>
            <a:chOff x="616" y="2625"/>
            <a:chExt cx="1777" cy="1463"/>
          </a:xfrm>
          <a:solidFill>
            <a:schemeClr val="bg1">
              <a:lumMod val="85000"/>
            </a:schemeClr>
          </a:solidFill>
        </p:grpSpPr>
        <p:sp>
          <p:nvSpPr>
            <p:cNvPr id="41006" name="Freeform 56"/>
            <p:cNvSpPr>
              <a:spLocks noChangeAspect="1"/>
            </p:cNvSpPr>
            <p:nvPr/>
          </p:nvSpPr>
          <p:spPr bwMode="auto">
            <a:xfrm>
              <a:off x="616" y="3651"/>
              <a:ext cx="143" cy="197"/>
            </a:xfrm>
            <a:custGeom>
              <a:avLst/>
              <a:gdLst>
                <a:gd name="T0" fmla="*/ 82 w 307"/>
                <a:gd name="T1" fmla="*/ 0 h 436"/>
                <a:gd name="T2" fmla="*/ 90 w 307"/>
                <a:gd name="T3" fmla="*/ 17 h 436"/>
                <a:gd name="T4" fmla="*/ 98 w 307"/>
                <a:gd name="T5" fmla="*/ 17 h 436"/>
                <a:gd name="T6" fmla="*/ 119 w 307"/>
                <a:gd name="T7" fmla="*/ 20 h 436"/>
                <a:gd name="T8" fmla="*/ 130 w 307"/>
                <a:gd name="T9" fmla="*/ 25 h 436"/>
                <a:gd name="T10" fmla="*/ 139 w 307"/>
                <a:gd name="T11" fmla="*/ 40 h 436"/>
                <a:gd name="T12" fmla="*/ 142 w 307"/>
                <a:gd name="T13" fmla="*/ 47 h 436"/>
                <a:gd name="T14" fmla="*/ 116 w 307"/>
                <a:gd name="T15" fmla="*/ 57 h 436"/>
                <a:gd name="T16" fmla="*/ 108 w 307"/>
                <a:gd name="T17" fmla="*/ 75 h 436"/>
                <a:gd name="T18" fmla="*/ 101 w 307"/>
                <a:gd name="T19" fmla="*/ 93 h 436"/>
                <a:gd name="T20" fmla="*/ 95 w 307"/>
                <a:gd name="T21" fmla="*/ 106 h 436"/>
                <a:gd name="T22" fmla="*/ 84 w 307"/>
                <a:gd name="T23" fmla="*/ 103 h 436"/>
                <a:gd name="T24" fmla="*/ 82 w 307"/>
                <a:gd name="T25" fmla="*/ 116 h 436"/>
                <a:gd name="T26" fmla="*/ 83 w 307"/>
                <a:gd name="T27" fmla="*/ 130 h 436"/>
                <a:gd name="T28" fmla="*/ 72 w 307"/>
                <a:gd name="T29" fmla="*/ 142 h 436"/>
                <a:gd name="T30" fmla="*/ 71 w 307"/>
                <a:gd name="T31" fmla="*/ 160 h 436"/>
                <a:gd name="T32" fmla="*/ 73 w 307"/>
                <a:gd name="T33" fmla="*/ 171 h 436"/>
                <a:gd name="T34" fmla="*/ 54 w 307"/>
                <a:gd name="T35" fmla="*/ 180 h 436"/>
                <a:gd name="T36" fmla="*/ 54 w 307"/>
                <a:gd name="T37" fmla="*/ 195 h 436"/>
                <a:gd name="T38" fmla="*/ 27 w 307"/>
                <a:gd name="T39" fmla="*/ 197 h 436"/>
                <a:gd name="T40" fmla="*/ 9 w 307"/>
                <a:gd name="T41" fmla="*/ 183 h 436"/>
                <a:gd name="T42" fmla="*/ 0 w 307"/>
                <a:gd name="T43" fmla="*/ 178 h 436"/>
                <a:gd name="T44" fmla="*/ 10 w 307"/>
                <a:gd name="T45" fmla="*/ 164 h 436"/>
                <a:gd name="T46" fmla="*/ 22 w 307"/>
                <a:gd name="T47" fmla="*/ 142 h 436"/>
                <a:gd name="T48" fmla="*/ 20 w 307"/>
                <a:gd name="T49" fmla="*/ 130 h 436"/>
                <a:gd name="T50" fmla="*/ 14 w 307"/>
                <a:gd name="T51" fmla="*/ 123 h 436"/>
                <a:gd name="T52" fmla="*/ 24 w 307"/>
                <a:gd name="T53" fmla="*/ 114 h 436"/>
                <a:gd name="T54" fmla="*/ 10 w 307"/>
                <a:gd name="T55" fmla="*/ 116 h 436"/>
                <a:gd name="T56" fmla="*/ 14 w 307"/>
                <a:gd name="T57" fmla="*/ 102 h 436"/>
                <a:gd name="T58" fmla="*/ 19 w 307"/>
                <a:gd name="T59" fmla="*/ 90 h 436"/>
                <a:gd name="T60" fmla="*/ 24 w 307"/>
                <a:gd name="T61" fmla="*/ 84 h 436"/>
                <a:gd name="T62" fmla="*/ 38 w 307"/>
                <a:gd name="T63" fmla="*/ 75 h 436"/>
                <a:gd name="T64" fmla="*/ 57 w 307"/>
                <a:gd name="T65" fmla="*/ 52 h 436"/>
                <a:gd name="T66" fmla="*/ 64 w 307"/>
                <a:gd name="T67" fmla="*/ 35 h 436"/>
                <a:gd name="T68" fmla="*/ 69 w 307"/>
                <a:gd name="T69" fmla="*/ 17 h 4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7"/>
                <a:gd name="T106" fmla="*/ 0 h 436"/>
                <a:gd name="T107" fmla="*/ 307 w 307"/>
                <a:gd name="T108" fmla="*/ 436 h 4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7" h="436">
                  <a:moveTo>
                    <a:pt x="155" y="4"/>
                  </a:moveTo>
                  <a:lnTo>
                    <a:pt x="177" y="0"/>
                  </a:lnTo>
                  <a:lnTo>
                    <a:pt x="192" y="17"/>
                  </a:lnTo>
                  <a:lnTo>
                    <a:pt x="194" y="37"/>
                  </a:lnTo>
                  <a:lnTo>
                    <a:pt x="200" y="41"/>
                  </a:lnTo>
                  <a:lnTo>
                    <a:pt x="211" y="38"/>
                  </a:lnTo>
                  <a:lnTo>
                    <a:pt x="246" y="52"/>
                  </a:lnTo>
                  <a:lnTo>
                    <a:pt x="256" y="45"/>
                  </a:lnTo>
                  <a:lnTo>
                    <a:pt x="271" y="44"/>
                  </a:lnTo>
                  <a:lnTo>
                    <a:pt x="280" y="56"/>
                  </a:lnTo>
                  <a:lnTo>
                    <a:pt x="288" y="76"/>
                  </a:lnTo>
                  <a:lnTo>
                    <a:pt x="299" y="89"/>
                  </a:lnTo>
                  <a:lnTo>
                    <a:pt x="307" y="96"/>
                  </a:lnTo>
                  <a:lnTo>
                    <a:pt x="304" y="103"/>
                  </a:lnTo>
                  <a:lnTo>
                    <a:pt x="278" y="110"/>
                  </a:lnTo>
                  <a:lnTo>
                    <a:pt x="248" y="126"/>
                  </a:lnTo>
                  <a:lnTo>
                    <a:pt x="249" y="153"/>
                  </a:lnTo>
                  <a:lnTo>
                    <a:pt x="232" y="167"/>
                  </a:lnTo>
                  <a:lnTo>
                    <a:pt x="218" y="179"/>
                  </a:lnTo>
                  <a:lnTo>
                    <a:pt x="216" y="205"/>
                  </a:lnTo>
                  <a:lnTo>
                    <a:pt x="216" y="222"/>
                  </a:lnTo>
                  <a:lnTo>
                    <a:pt x="205" y="234"/>
                  </a:lnTo>
                  <a:lnTo>
                    <a:pt x="196" y="222"/>
                  </a:lnTo>
                  <a:lnTo>
                    <a:pt x="180" y="227"/>
                  </a:lnTo>
                  <a:lnTo>
                    <a:pt x="178" y="235"/>
                  </a:lnTo>
                  <a:lnTo>
                    <a:pt x="175" y="257"/>
                  </a:lnTo>
                  <a:lnTo>
                    <a:pt x="181" y="265"/>
                  </a:lnTo>
                  <a:lnTo>
                    <a:pt x="178" y="287"/>
                  </a:lnTo>
                  <a:lnTo>
                    <a:pt x="168" y="297"/>
                  </a:lnTo>
                  <a:lnTo>
                    <a:pt x="155" y="314"/>
                  </a:lnTo>
                  <a:lnTo>
                    <a:pt x="149" y="328"/>
                  </a:lnTo>
                  <a:lnTo>
                    <a:pt x="152" y="354"/>
                  </a:lnTo>
                  <a:lnTo>
                    <a:pt x="163" y="369"/>
                  </a:lnTo>
                  <a:lnTo>
                    <a:pt x="156" y="378"/>
                  </a:lnTo>
                  <a:lnTo>
                    <a:pt x="127" y="387"/>
                  </a:lnTo>
                  <a:lnTo>
                    <a:pt x="116" y="398"/>
                  </a:lnTo>
                  <a:lnTo>
                    <a:pt x="115" y="410"/>
                  </a:lnTo>
                  <a:lnTo>
                    <a:pt x="115" y="432"/>
                  </a:lnTo>
                  <a:lnTo>
                    <a:pt x="82" y="432"/>
                  </a:lnTo>
                  <a:lnTo>
                    <a:pt x="59" y="436"/>
                  </a:lnTo>
                  <a:lnTo>
                    <a:pt x="33" y="406"/>
                  </a:lnTo>
                  <a:lnTo>
                    <a:pt x="19" y="406"/>
                  </a:lnTo>
                  <a:lnTo>
                    <a:pt x="7" y="406"/>
                  </a:lnTo>
                  <a:lnTo>
                    <a:pt x="0" y="395"/>
                  </a:lnTo>
                  <a:lnTo>
                    <a:pt x="7" y="384"/>
                  </a:lnTo>
                  <a:lnTo>
                    <a:pt x="22" y="362"/>
                  </a:lnTo>
                  <a:lnTo>
                    <a:pt x="30" y="340"/>
                  </a:lnTo>
                  <a:lnTo>
                    <a:pt x="48" y="314"/>
                  </a:lnTo>
                  <a:lnTo>
                    <a:pt x="52" y="299"/>
                  </a:lnTo>
                  <a:lnTo>
                    <a:pt x="44" y="288"/>
                  </a:lnTo>
                  <a:lnTo>
                    <a:pt x="33" y="278"/>
                  </a:lnTo>
                  <a:lnTo>
                    <a:pt x="30" y="272"/>
                  </a:lnTo>
                  <a:lnTo>
                    <a:pt x="44" y="267"/>
                  </a:lnTo>
                  <a:lnTo>
                    <a:pt x="52" y="252"/>
                  </a:lnTo>
                  <a:lnTo>
                    <a:pt x="37" y="248"/>
                  </a:lnTo>
                  <a:lnTo>
                    <a:pt x="22" y="256"/>
                  </a:lnTo>
                  <a:lnTo>
                    <a:pt x="22" y="237"/>
                  </a:lnTo>
                  <a:lnTo>
                    <a:pt x="30" y="226"/>
                  </a:lnTo>
                  <a:lnTo>
                    <a:pt x="37" y="215"/>
                  </a:lnTo>
                  <a:lnTo>
                    <a:pt x="41" y="200"/>
                  </a:lnTo>
                  <a:lnTo>
                    <a:pt x="44" y="189"/>
                  </a:lnTo>
                  <a:lnTo>
                    <a:pt x="52" y="186"/>
                  </a:lnTo>
                  <a:lnTo>
                    <a:pt x="63" y="193"/>
                  </a:lnTo>
                  <a:lnTo>
                    <a:pt x="82" y="167"/>
                  </a:lnTo>
                  <a:lnTo>
                    <a:pt x="93" y="149"/>
                  </a:lnTo>
                  <a:lnTo>
                    <a:pt x="122" y="115"/>
                  </a:lnTo>
                  <a:lnTo>
                    <a:pt x="122" y="101"/>
                  </a:lnTo>
                  <a:lnTo>
                    <a:pt x="137" y="78"/>
                  </a:lnTo>
                  <a:lnTo>
                    <a:pt x="141" y="52"/>
                  </a:lnTo>
                  <a:lnTo>
                    <a:pt x="148" y="38"/>
                  </a:lnTo>
                  <a:lnTo>
                    <a:pt x="155" y="4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07" name="Freeform 57"/>
            <p:cNvSpPr>
              <a:spLocks noChangeAspect="1"/>
            </p:cNvSpPr>
            <p:nvPr/>
          </p:nvSpPr>
          <p:spPr bwMode="auto">
            <a:xfrm>
              <a:off x="669" y="3589"/>
              <a:ext cx="379" cy="324"/>
            </a:xfrm>
            <a:custGeom>
              <a:avLst/>
              <a:gdLst>
                <a:gd name="T0" fmla="*/ 17 w 811"/>
                <a:gd name="T1" fmla="*/ 59 h 718"/>
                <a:gd name="T2" fmla="*/ 29 w 811"/>
                <a:gd name="T3" fmla="*/ 35 h 718"/>
                <a:gd name="T4" fmla="*/ 26 w 811"/>
                <a:gd name="T5" fmla="*/ 27 h 718"/>
                <a:gd name="T6" fmla="*/ 21 w 811"/>
                <a:gd name="T7" fmla="*/ 19 h 718"/>
                <a:gd name="T8" fmla="*/ 42 w 811"/>
                <a:gd name="T9" fmla="*/ 9 h 718"/>
                <a:gd name="T10" fmla="*/ 57 w 811"/>
                <a:gd name="T11" fmla="*/ 5 h 718"/>
                <a:gd name="T12" fmla="*/ 73 w 811"/>
                <a:gd name="T13" fmla="*/ 2 h 718"/>
                <a:gd name="T14" fmla="*/ 104 w 811"/>
                <a:gd name="T15" fmla="*/ 25 h 718"/>
                <a:gd name="T16" fmla="*/ 126 w 811"/>
                <a:gd name="T17" fmla="*/ 27 h 718"/>
                <a:gd name="T18" fmla="*/ 186 w 811"/>
                <a:gd name="T19" fmla="*/ 54 h 718"/>
                <a:gd name="T20" fmla="*/ 212 w 811"/>
                <a:gd name="T21" fmla="*/ 60 h 718"/>
                <a:gd name="T22" fmla="*/ 230 w 811"/>
                <a:gd name="T23" fmla="*/ 74 h 718"/>
                <a:gd name="T24" fmla="*/ 247 w 811"/>
                <a:gd name="T25" fmla="*/ 75 h 718"/>
                <a:gd name="T26" fmla="*/ 247 w 811"/>
                <a:gd name="T27" fmla="*/ 83 h 718"/>
                <a:gd name="T28" fmla="*/ 275 w 811"/>
                <a:gd name="T29" fmla="*/ 109 h 718"/>
                <a:gd name="T30" fmla="*/ 297 w 811"/>
                <a:gd name="T31" fmla="*/ 119 h 718"/>
                <a:gd name="T32" fmla="*/ 332 w 811"/>
                <a:gd name="T33" fmla="*/ 129 h 718"/>
                <a:gd name="T34" fmla="*/ 339 w 811"/>
                <a:gd name="T35" fmla="*/ 140 h 718"/>
                <a:gd name="T36" fmla="*/ 353 w 811"/>
                <a:gd name="T37" fmla="*/ 145 h 718"/>
                <a:gd name="T38" fmla="*/ 367 w 811"/>
                <a:gd name="T39" fmla="*/ 145 h 718"/>
                <a:gd name="T40" fmla="*/ 376 w 811"/>
                <a:gd name="T41" fmla="*/ 145 h 718"/>
                <a:gd name="T42" fmla="*/ 379 w 811"/>
                <a:gd name="T43" fmla="*/ 161 h 718"/>
                <a:gd name="T44" fmla="*/ 346 w 811"/>
                <a:gd name="T45" fmla="*/ 185 h 718"/>
                <a:gd name="T46" fmla="*/ 299 w 811"/>
                <a:gd name="T47" fmla="*/ 194 h 718"/>
                <a:gd name="T48" fmla="*/ 287 w 811"/>
                <a:gd name="T49" fmla="*/ 205 h 718"/>
                <a:gd name="T50" fmla="*/ 273 w 811"/>
                <a:gd name="T51" fmla="*/ 210 h 718"/>
                <a:gd name="T52" fmla="*/ 259 w 811"/>
                <a:gd name="T53" fmla="*/ 225 h 718"/>
                <a:gd name="T54" fmla="*/ 243 w 811"/>
                <a:gd name="T55" fmla="*/ 236 h 718"/>
                <a:gd name="T56" fmla="*/ 249 w 811"/>
                <a:gd name="T57" fmla="*/ 254 h 718"/>
                <a:gd name="T58" fmla="*/ 250 w 811"/>
                <a:gd name="T59" fmla="*/ 267 h 718"/>
                <a:gd name="T60" fmla="*/ 242 w 811"/>
                <a:gd name="T61" fmla="*/ 272 h 718"/>
                <a:gd name="T62" fmla="*/ 218 w 811"/>
                <a:gd name="T63" fmla="*/ 292 h 718"/>
                <a:gd name="T64" fmla="*/ 209 w 811"/>
                <a:gd name="T65" fmla="*/ 301 h 718"/>
                <a:gd name="T66" fmla="*/ 193 w 811"/>
                <a:gd name="T67" fmla="*/ 305 h 718"/>
                <a:gd name="T68" fmla="*/ 178 w 811"/>
                <a:gd name="T69" fmla="*/ 309 h 718"/>
                <a:gd name="T70" fmla="*/ 169 w 811"/>
                <a:gd name="T71" fmla="*/ 319 h 718"/>
                <a:gd name="T72" fmla="*/ 155 w 811"/>
                <a:gd name="T73" fmla="*/ 322 h 718"/>
                <a:gd name="T74" fmla="*/ 128 w 811"/>
                <a:gd name="T75" fmla="*/ 319 h 718"/>
                <a:gd name="T76" fmla="*/ 85 w 811"/>
                <a:gd name="T77" fmla="*/ 305 h 718"/>
                <a:gd name="T78" fmla="*/ 64 w 811"/>
                <a:gd name="T79" fmla="*/ 314 h 718"/>
                <a:gd name="T80" fmla="*/ 45 w 811"/>
                <a:gd name="T81" fmla="*/ 321 h 718"/>
                <a:gd name="T82" fmla="*/ 21 w 811"/>
                <a:gd name="T83" fmla="*/ 304 h 718"/>
                <a:gd name="T84" fmla="*/ 12 w 811"/>
                <a:gd name="T85" fmla="*/ 265 h 718"/>
                <a:gd name="T86" fmla="*/ 0 w 811"/>
                <a:gd name="T87" fmla="*/ 252 h 718"/>
                <a:gd name="T88" fmla="*/ 5 w 811"/>
                <a:gd name="T89" fmla="*/ 237 h 718"/>
                <a:gd name="T90" fmla="*/ 22 w 811"/>
                <a:gd name="T91" fmla="*/ 229 h 718"/>
                <a:gd name="T92" fmla="*/ 15 w 811"/>
                <a:gd name="T93" fmla="*/ 210 h 718"/>
                <a:gd name="T94" fmla="*/ 31 w 811"/>
                <a:gd name="T95" fmla="*/ 190 h 718"/>
                <a:gd name="T96" fmla="*/ 28 w 811"/>
                <a:gd name="T97" fmla="*/ 176 h 718"/>
                <a:gd name="T98" fmla="*/ 33 w 811"/>
                <a:gd name="T99" fmla="*/ 162 h 718"/>
                <a:gd name="T100" fmla="*/ 42 w 811"/>
                <a:gd name="T101" fmla="*/ 167 h 718"/>
                <a:gd name="T102" fmla="*/ 49 w 811"/>
                <a:gd name="T103" fmla="*/ 142 h 718"/>
                <a:gd name="T104" fmla="*/ 62 w 811"/>
                <a:gd name="T105" fmla="*/ 124 h 718"/>
                <a:gd name="T106" fmla="*/ 77 w 811"/>
                <a:gd name="T107" fmla="*/ 111 h 718"/>
                <a:gd name="T108" fmla="*/ 91 w 811"/>
                <a:gd name="T109" fmla="*/ 105 h 718"/>
                <a:gd name="T110" fmla="*/ 75 w 811"/>
                <a:gd name="T111" fmla="*/ 83 h 718"/>
                <a:gd name="T112" fmla="*/ 61 w 811"/>
                <a:gd name="T113" fmla="*/ 85 h 718"/>
                <a:gd name="T114" fmla="*/ 43 w 811"/>
                <a:gd name="T115" fmla="*/ 79 h 718"/>
                <a:gd name="T116" fmla="*/ 36 w 811"/>
                <a:gd name="T117" fmla="*/ 77 h 718"/>
                <a:gd name="T118" fmla="*/ 31 w 811"/>
                <a:gd name="T119" fmla="*/ 64 h 718"/>
                <a:gd name="T120" fmla="*/ 19 w 811"/>
                <a:gd name="T121" fmla="*/ 64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11"/>
                <a:gd name="T184" fmla="*/ 0 h 718"/>
                <a:gd name="T185" fmla="*/ 811 w 811"/>
                <a:gd name="T186" fmla="*/ 718 h 7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11" h="718">
                  <a:moveTo>
                    <a:pt x="41" y="141"/>
                  </a:moveTo>
                  <a:lnTo>
                    <a:pt x="37" y="130"/>
                  </a:lnTo>
                  <a:lnTo>
                    <a:pt x="41" y="115"/>
                  </a:lnTo>
                  <a:lnTo>
                    <a:pt x="63" y="78"/>
                  </a:lnTo>
                  <a:lnTo>
                    <a:pt x="52" y="70"/>
                  </a:lnTo>
                  <a:lnTo>
                    <a:pt x="56" y="59"/>
                  </a:lnTo>
                  <a:lnTo>
                    <a:pt x="44" y="56"/>
                  </a:lnTo>
                  <a:lnTo>
                    <a:pt x="44" y="41"/>
                  </a:lnTo>
                  <a:lnTo>
                    <a:pt x="52" y="30"/>
                  </a:lnTo>
                  <a:lnTo>
                    <a:pt x="89" y="19"/>
                  </a:lnTo>
                  <a:lnTo>
                    <a:pt x="119" y="22"/>
                  </a:lnTo>
                  <a:lnTo>
                    <a:pt x="122" y="11"/>
                  </a:lnTo>
                  <a:lnTo>
                    <a:pt x="145" y="0"/>
                  </a:lnTo>
                  <a:lnTo>
                    <a:pt x="157" y="4"/>
                  </a:lnTo>
                  <a:lnTo>
                    <a:pt x="182" y="37"/>
                  </a:lnTo>
                  <a:lnTo>
                    <a:pt x="223" y="56"/>
                  </a:lnTo>
                  <a:lnTo>
                    <a:pt x="260" y="56"/>
                  </a:lnTo>
                  <a:lnTo>
                    <a:pt x="270" y="59"/>
                  </a:lnTo>
                  <a:lnTo>
                    <a:pt x="369" y="115"/>
                  </a:lnTo>
                  <a:lnTo>
                    <a:pt x="399" y="119"/>
                  </a:lnTo>
                  <a:lnTo>
                    <a:pt x="421" y="141"/>
                  </a:lnTo>
                  <a:lnTo>
                    <a:pt x="454" y="133"/>
                  </a:lnTo>
                  <a:lnTo>
                    <a:pt x="473" y="145"/>
                  </a:lnTo>
                  <a:lnTo>
                    <a:pt x="492" y="163"/>
                  </a:lnTo>
                  <a:lnTo>
                    <a:pt x="514" y="163"/>
                  </a:lnTo>
                  <a:lnTo>
                    <a:pt x="529" y="167"/>
                  </a:lnTo>
                  <a:lnTo>
                    <a:pt x="536" y="174"/>
                  </a:lnTo>
                  <a:lnTo>
                    <a:pt x="529" y="185"/>
                  </a:lnTo>
                  <a:lnTo>
                    <a:pt x="529" y="200"/>
                  </a:lnTo>
                  <a:lnTo>
                    <a:pt x="588" y="241"/>
                  </a:lnTo>
                  <a:lnTo>
                    <a:pt x="621" y="267"/>
                  </a:lnTo>
                  <a:lnTo>
                    <a:pt x="636" y="263"/>
                  </a:lnTo>
                  <a:lnTo>
                    <a:pt x="654" y="259"/>
                  </a:lnTo>
                  <a:lnTo>
                    <a:pt x="711" y="285"/>
                  </a:lnTo>
                  <a:lnTo>
                    <a:pt x="718" y="304"/>
                  </a:lnTo>
                  <a:lnTo>
                    <a:pt x="726" y="311"/>
                  </a:lnTo>
                  <a:lnTo>
                    <a:pt x="744" y="315"/>
                  </a:lnTo>
                  <a:lnTo>
                    <a:pt x="755" y="322"/>
                  </a:lnTo>
                  <a:lnTo>
                    <a:pt x="770" y="322"/>
                  </a:lnTo>
                  <a:lnTo>
                    <a:pt x="785" y="322"/>
                  </a:lnTo>
                  <a:lnTo>
                    <a:pt x="800" y="326"/>
                  </a:lnTo>
                  <a:lnTo>
                    <a:pt x="804" y="322"/>
                  </a:lnTo>
                  <a:lnTo>
                    <a:pt x="811" y="337"/>
                  </a:lnTo>
                  <a:lnTo>
                    <a:pt x="811" y="356"/>
                  </a:lnTo>
                  <a:lnTo>
                    <a:pt x="800" y="367"/>
                  </a:lnTo>
                  <a:lnTo>
                    <a:pt x="741" y="411"/>
                  </a:lnTo>
                  <a:lnTo>
                    <a:pt x="715" y="411"/>
                  </a:lnTo>
                  <a:lnTo>
                    <a:pt x="640" y="429"/>
                  </a:lnTo>
                  <a:lnTo>
                    <a:pt x="614" y="433"/>
                  </a:lnTo>
                  <a:lnTo>
                    <a:pt x="614" y="455"/>
                  </a:lnTo>
                  <a:lnTo>
                    <a:pt x="599" y="455"/>
                  </a:lnTo>
                  <a:lnTo>
                    <a:pt x="584" y="466"/>
                  </a:lnTo>
                  <a:lnTo>
                    <a:pt x="569" y="485"/>
                  </a:lnTo>
                  <a:lnTo>
                    <a:pt x="554" y="499"/>
                  </a:lnTo>
                  <a:lnTo>
                    <a:pt x="536" y="503"/>
                  </a:lnTo>
                  <a:lnTo>
                    <a:pt x="521" y="522"/>
                  </a:lnTo>
                  <a:lnTo>
                    <a:pt x="521" y="548"/>
                  </a:lnTo>
                  <a:lnTo>
                    <a:pt x="532" y="562"/>
                  </a:lnTo>
                  <a:lnTo>
                    <a:pt x="536" y="573"/>
                  </a:lnTo>
                  <a:lnTo>
                    <a:pt x="536" y="592"/>
                  </a:lnTo>
                  <a:lnTo>
                    <a:pt x="532" y="599"/>
                  </a:lnTo>
                  <a:lnTo>
                    <a:pt x="517" y="603"/>
                  </a:lnTo>
                  <a:lnTo>
                    <a:pt x="495" y="622"/>
                  </a:lnTo>
                  <a:lnTo>
                    <a:pt x="466" y="648"/>
                  </a:lnTo>
                  <a:lnTo>
                    <a:pt x="454" y="659"/>
                  </a:lnTo>
                  <a:lnTo>
                    <a:pt x="447" y="666"/>
                  </a:lnTo>
                  <a:lnTo>
                    <a:pt x="447" y="677"/>
                  </a:lnTo>
                  <a:lnTo>
                    <a:pt x="414" y="677"/>
                  </a:lnTo>
                  <a:lnTo>
                    <a:pt x="395" y="681"/>
                  </a:lnTo>
                  <a:lnTo>
                    <a:pt x="380" y="685"/>
                  </a:lnTo>
                  <a:lnTo>
                    <a:pt x="373" y="692"/>
                  </a:lnTo>
                  <a:lnTo>
                    <a:pt x="362" y="707"/>
                  </a:lnTo>
                  <a:lnTo>
                    <a:pt x="343" y="714"/>
                  </a:lnTo>
                  <a:lnTo>
                    <a:pt x="332" y="714"/>
                  </a:lnTo>
                  <a:lnTo>
                    <a:pt x="310" y="711"/>
                  </a:lnTo>
                  <a:lnTo>
                    <a:pt x="273" y="707"/>
                  </a:lnTo>
                  <a:lnTo>
                    <a:pt x="208" y="681"/>
                  </a:lnTo>
                  <a:lnTo>
                    <a:pt x="182" y="677"/>
                  </a:lnTo>
                  <a:lnTo>
                    <a:pt x="157" y="685"/>
                  </a:lnTo>
                  <a:lnTo>
                    <a:pt x="137" y="696"/>
                  </a:lnTo>
                  <a:lnTo>
                    <a:pt x="115" y="699"/>
                  </a:lnTo>
                  <a:lnTo>
                    <a:pt x="96" y="711"/>
                  </a:lnTo>
                  <a:lnTo>
                    <a:pt x="85" y="718"/>
                  </a:lnTo>
                  <a:lnTo>
                    <a:pt x="44" y="674"/>
                  </a:lnTo>
                  <a:lnTo>
                    <a:pt x="44" y="611"/>
                  </a:lnTo>
                  <a:lnTo>
                    <a:pt x="26" y="588"/>
                  </a:lnTo>
                  <a:lnTo>
                    <a:pt x="4" y="570"/>
                  </a:lnTo>
                  <a:lnTo>
                    <a:pt x="0" y="559"/>
                  </a:lnTo>
                  <a:lnTo>
                    <a:pt x="0" y="536"/>
                  </a:lnTo>
                  <a:lnTo>
                    <a:pt x="11" y="525"/>
                  </a:lnTo>
                  <a:lnTo>
                    <a:pt x="41" y="514"/>
                  </a:lnTo>
                  <a:lnTo>
                    <a:pt x="48" y="507"/>
                  </a:lnTo>
                  <a:lnTo>
                    <a:pt x="37" y="492"/>
                  </a:lnTo>
                  <a:lnTo>
                    <a:pt x="33" y="466"/>
                  </a:lnTo>
                  <a:lnTo>
                    <a:pt x="44" y="444"/>
                  </a:lnTo>
                  <a:lnTo>
                    <a:pt x="67" y="422"/>
                  </a:lnTo>
                  <a:lnTo>
                    <a:pt x="67" y="404"/>
                  </a:lnTo>
                  <a:lnTo>
                    <a:pt x="59" y="389"/>
                  </a:lnTo>
                  <a:lnTo>
                    <a:pt x="67" y="363"/>
                  </a:lnTo>
                  <a:lnTo>
                    <a:pt x="70" y="360"/>
                  </a:lnTo>
                  <a:lnTo>
                    <a:pt x="81" y="360"/>
                  </a:lnTo>
                  <a:lnTo>
                    <a:pt x="89" y="371"/>
                  </a:lnTo>
                  <a:lnTo>
                    <a:pt x="100" y="356"/>
                  </a:lnTo>
                  <a:lnTo>
                    <a:pt x="104" y="315"/>
                  </a:lnTo>
                  <a:lnTo>
                    <a:pt x="133" y="289"/>
                  </a:lnTo>
                  <a:lnTo>
                    <a:pt x="133" y="274"/>
                  </a:lnTo>
                  <a:lnTo>
                    <a:pt x="133" y="263"/>
                  </a:lnTo>
                  <a:lnTo>
                    <a:pt x="164" y="245"/>
                  </a:lnTo>
                  <a:lnTo>
                    <a:pt x="186" y="241"/>
                  </a:lnTo>
                  <a:lnTo>
                    <a:pt x="194" y="233"/>
                  </a:lnTo>
                  <a:lnTo>
                    <a:pt x="175" y="215"/>
                  </a:lnTo>
                  <a:lnTo>
                    <a:pt x="160" y="185"/>
                  </a:lnTo>
                  <a:lnTo>
                    <a:pt x="153" y="178"/>
                  </a:lnTo>
                  <a:lnTo>
                    <a:pt x="130" y="189"/>
                  </a:lnTo>
                  <a:lnTo>
                    <a:pt x="115" y="182"/>
                  </a:lnTo>
                  <a:lnTo>
                    <a:pt x="93" y="174"/>
                  </a:lnTo>
                  <a:lnTo>
                    <a:pt x="85" y="178"/>
                  </a:lnTo>
                  <a:lnTo>
                    <a:pt x="78" y="170"/>
                  </a:lnTo>
                  <a:lnTo>
                    <a:pt x="78" y="156"/>
                  </a:lnTo>
                  <a:lnTo>
                    <a:pt x="67" y="141"/>
                  </a:lnTo>
                  <a:lnTo>
                    <a:pt x="59" y="137"/>
                  </a:lnTo>
                  <a:lnTo>
                    <a:pt x="41" y="141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08" name="Freeform 58"/>
            <p:cNvSpPr>
              <a:spLocks noChangeAspect="1"/>
            </p:cNvSpPr>
            <p:nvPr/>
          </p:nvSpPr>
          <p:spPr bwMode="auto">
            <a:xfrm>
              <a:off x="1557" y="3075"/>
              <a:ext cx="13" cy="12"/>
            </a:xfrm>
            <a:custGeom>
              <a:avLst/>
              <a:gdLst>
                <a:gd name="T0" fmla="*/ 11 w 28"/>
                <a:gd name="T1" fmla="*/ 0 h 26"/>
                <a:gd name="T2" fmla="*/ 6 w 28"/>
                <a:gd name="T3" fmla="*/ 3 h 26"/>
                <a:gd name="T4" fmla="*/ 0 w 28"/>
                <a:gd name="T5" fmla="*/ 8 h 26"/>
                <a:gd name="T6" fmla="*/ 1 w 28"/>
                <a:gd name="T7" fmla="*/ 12 h 26"/>
                <a:gd name="T8" fmla="*/ 4 w 28"/>
                <a:gd name="T9" fmla="*/ 12 h 26"/>
                <a:gd name="T10" fmla="*/ 13 w 28"/>
                <a:gd name="T11" fmla="*/ 6 h 26"/>
                <a:gd name="T12" fmla="*/ 11 w 28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26"/>
                <a:gd name="T23" fmla="*/ 28 w 28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26">
                  <a:moveTo>
                    <a:pt x="24" y="0"/>
                  </a:moveTo>
                  <a:lnTo>
                    <a:pt x="13" y="6"/>
                  </a:lnTo>
                  <a:lnTo>
                    <a:pt x="0" y="17"/>
                  </a:lnTo>
                  <a:lnTo>
                    <a:pt x="2" y="26"/>
                  </a:lnTo>
                  <a:lnTo>
                    <a:pt x="9" y="26"/>
                  </a:lnTo>
                  <a:lnTo>
                    <a:pt x="28" y="13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09" name="Freeform 59"/>
            <p:cNvSpPr>
              <a:spLocks noChangeAspect="1"/>
            </p:cNvSpPr>
            <p:nvPr/>
          </p:nvSpPr>
          <p:spPr bwMode="auto">
            <a:xfrm>
              <a:off x="1571" y="2692"/>
              <a:ext cx="206" cy="408"/>
            </a:xfrm>
            <a:custGeom>
              <a:avLst/>
              <a:gdLst>
                <a:gd name="T0" fmla="*/ 56 w 438"/>
                <a:gd name="T1" fmla="*/ 394 h 903"/>
                <a:gd name="T2" fmla="*/ 44 w 438"/>
                <a:gd name="T3" fmla="*/ 385 h 903"/>
                <a:gd name="T4" fmla="*/ 28 w 438"/>
                <a:gd name="T5" fmla="*/ 381 h 903"/>
                <a:gd name="T6" fmla="*/ 28 w 438"/>
                <a:gd name="T7" fmla="*/ 349 h 903"/>
                <a:gd name="T8" fmla="*/ 21 w 438"/>
                <a:gd name="T9" fmla="*/ 328 h 903"/>
                <a:gd name="T10" fmla="*/ 19 w 438"/>
                <a:gd name="T11" fmla="*/ 311 h 903"/>
                <a:gd name="T12" fmla="*/ 14 w 438"/>
                <a:gd name="T13" fmla="*/ 296 h 903"/>
                <a:gd name="T14" fmla="*/ 24 w 438"/>
                <a:gd name="T15" fmla="*/ 281 h 903"/>
                <a:gd name="T16" fmla="*/ 30 w 438"/>
                <a:gd name="T17" fmla="*/ 267 h 903"/>
                <a:gd name="T18" fmla="*/ 50 w 438"/>
                <a:gd name="T19" fmla="*/ 251 h 903"/>
                <a:gd name="T20" fmla="*/ 64 w 438"/>
                <a:gd name="T21" fmla="*/ 231 h 903"/>
                <a:gd name="T22" fmla="*/ 75 w 438"/>
                <a:gd name="T23" fmla="*/ 214 h 903"/>
                <a:gd name="T24" fmla="*/ 84 w 438"/>
                <a:gd name="T25" fmla="*/ 202 h 903"/>
                <a:gd name="T26" fmla="*/ 85 w 438"/>
                <a:gd name="T27" fmla="*/ 191 h 903"/>
                <a:gd name="T28" fmla="*/ 82 w 438"/>
                <a:gd name="T29" fmla="*/ 179 h 903"/>
                <a:gd name="T30" fmla="*/ 71 w 438"/>
                <a:gd name="T31" fmla="*/ 174 h 903"/>
                <a:gd name="T32" fmla="*/ 56 w 438"/>
                <a:gd name="T33" fmla="*/ 142 h 903"/>
                <a:gd name="T34" fmla="*/ 57 w 438"/>
                <a:gd name="T35" fmla="*/ 115 h 903"/>
                <a:gd name="T36" fmla="*/ 50 w 438"/>
                <a:gd name="T37" fmla="*/ 89 h 903"/>
                <a:gd name="T38" fmla="*/ 38 w 438"/>
                <a:gd name="T39" fmla="*/ 71 h 903"/>
                <a:gd name="T40" fmla="*/ 14 w 438"/>
                <a:gd name="T41" fmla="*/ 58 h 903"/>
                <a:gd name="T42" fmla="*/ 5 w 438"/>
                <a:gd name="T43" fmla="*/ 45 h 903"/>
                <a:gd name="T44" fmla="*/ 7 w 438"/>
                <a:gd name="T45" fmla="*/ 35 h 903"/>
                <a:gd name="T46" fmla="*/ 23 w 438"/>
                <a:gd name="T47" fmla="*/ 43 h 903"/>
                <a:gd name="T48" fmla="*/ 50 w 438"/>
                <a:gd name="T49" fmla="*/ 50 h 903"/>
                <a:gd name="T50" fmla="*/ 61 w 438"/>
                <a:gd name="T51" fmla="*/ 56 h 903"/>
                <a:gd name="T52" fmla="*/ 75 w 438"/>
                <a:gd name="T53" fmla="*/ 45 h 903"/>
                <a:gd name="T54" fmla="*/ 84 w 438"/>
                <a:gd name="T55" fmla="*/ 35 h 903"/>
                <a:gd name="T56" fmla="*/ 82 w 438"/>
                <a:gd name="T57" fmla="*/ 17 h 903"/>
                <a:gd name="T58" fmla="*/ 96 w 438"/>
                <a:gd name="T59" fmla="*/ 9 h 903"/>
                <a:gd name="T60" fmla="*/ 115 w 438"/>
                <a:gd name="T61" fmla="*/ 12 h 903"/>
                <a:gd name="T62" fmla="*/ 115 w 438"/>
                <a:gd name="T63" fmla="*/ 27 h 903"/>
                <a:gd name="T64" fmla="*/ 99 w 438"/>
                <a:gd name="T65" fmla="*/ 42 h 903"/>
                <a:gd name="T66" fmla="*/ 117 w 438"/>
                <a:gd name="T67" fmla="*/ 38 h 903"/>
                <a:gd name="T68" fmla="*/ 119 w 438"/>
                <a:gd name="T69" fmla="*/ 14 h 903"/>
                <a:gd name="T70" fmla="*/ 129 w 438"/>
                <a:gd name="T71" fmla="*/ 28 h 903"/>
                <a:gd name="T72" fmla="*/ 126 w 438"/>
                <a:gd name="T73" fmla="*/ 52 h 903"/>
                <a:gd name="T74" fmla="*/ 140 w 438"/>
                <a:gd name="T75" fmla="*/ 71 h 903"/>
                <a:gd name="T76" fmla="*/ 149 w 438"/>
                <a:gd name="T77" fmla="*/ 90 h 903"/>
                <a:gd name="T78" fmla="*/ 150 w 438"/>
                <a:gd name="T79" fmla="*/ 118 h 903"/>
                <a:gd name="T80" fmla="*/ 164 w 438"/>
                <a:gd name="T81" fmla="*/ 159 h 903"/>
                <a:gd name="T82" fmla="*/ 169 w 438"/>
                <a:gd name="T83" fmla="*/ 202 h 903"/>
                <a:gd name="T84" fmla="*/ 176 w 438"/>
                <a:gd name="T85" fmla="*/ 234 h 903"/>
                <a:gd name="T86" fmla="*/ 197 w 438"/>
                <a:gd name="T87" fmla="*/ 256 h 903"/>
                <a:gd name="T88" fmla="*/ 206 w 438"/>
                <a:gd name="T89" fmla="*/ 273 h 903"/>
                <a:gd name="T90" fmla="*/ 196 w 438"/>
                <a:gd name="T91" fmla="*/ 307 h 903"/>
                <a:gd name="T92" fmla="*/ 190 w 438"/>
                <a:gd name="T93" fmla="*/ 326 h 903"/>
                <a:gd name="T94" fmla="*/ 180 w 438"/>
                <a:gd name="T95" fmla="*/ 336 h 903"/>
                <a:gd name="T96" fmla="*/ 154 w 438"/>
                <a:gd name="T97" fmla="*/ 361 h 903"/>
                <a:gd name="T98" fmla="*/ 142 w 438"/>
                <a:gd name="T99" fmla="*/ 373 h 903"/>
                <a:gd name="T100" fmla="*/ 126 w 438"/>
                <a:gd name="T101" fmla="*/ 380 h 903"/>
                <a:gd name="T102" fmla="*/ 101 w 438"/>
                <a:gd name="T103" fmla="*/ 386 h 903"/>
                <a:gd name="T104" fmla="*/ 77 w 438"/>
                <a:gd name="T105" fmla="*/ 396 h 903"/>
                <a:gd name="T106" fmla="*/ 57 w 438"/>
                <a:gd name="T107" fmla="*/ 408 h 90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8"/>
                <a:gd name="T163" fmla="*/ 0 h 903"/>
                <a:gd name="T164" fmla="*/ 438 w 438"/>
                <a:gd name="T165" fmla="*/ 903 h 90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8" h="903">
                  <a:moveTo>
                    <a:pt x="122" y="903"/>
                  </a:moveTo>
                  <a:lnTo>
                    <a:pt x="119" y="873"/>
                  </a:lnTo>
                  <a:lnTo>
                    <a:pt x="104" y="858"/>
                  </a:lnTo>
                  <a:lnTo>
                    <a:pt x="93" y="851"/>
                  </a:lnTo>
                  <a:lnTo>
                    <a:pt x="74" y="844"/>
                  </a:lnTo>
                  <a:lnTo>
                    <a:pt x="59" y="844"/>
                  </a:lnTo>
                  <a:lnTo>
                    <a:pt x="52" y="829"/>
                  </a:lnTo>
                  <a:lnTo>
                    <a:pt x="59" y="773"/>
                  </a:lnTo>
                  <a:lnTo>
                    <a:pt x="56" y="740"/>
                  </a:lnTo>
                  <a:lnTo>
                    <a:pt x="44" y="725"/>
                  </a:lnTo>
                  <a:lnTo>
                    <a:pt x="37" y="718"/>
                  </a:lnTo>
                  <a:lnTo>
                    <a:pt x="41" y="688"/>
                  </a:lnTo>
                  <a:lnTo>
                    <a:pt x="37" y="669"/>
                  </a:lnTo>
                  <a:lnTo>
                    <a:pt x="30" y="655"/>
                  </a:lnTo>
                  <a:lnTo>
                    <a:pt x="41" y="622"/>
                  </a:lnTo>
                  <a:lnTo>
                    <a:pt x="52" y="622"/>
                  </a:lnTo>
                  <a:lnTo>
                    <a:pt x="59" y="615"/>
                  </a:lnTo>
                  <a:lnTo>
                    <a:pt x="63" y="592"/>
                  </a:lnTo>
                  <a:lnTo>
                    <a:pt x="85" y="574"/>
                  </a:lnTo>
                  <a:lnTo>
                    <a:pt x="107" y="555"/>
                  </a:lnTo>
                  <a:lnTo>
                    <a:pt x="111" y="533"/>
                  </a:lnTo>
                  <a:lnTo>
                    <a:pt x="137" y="511"/>
                  </a:lnTo>
                  <a:lnTo>
                    <a:pt x="163" y="485"/>
                  </a:lnTo>
                  <a:lnTo>
                    <a:pt x="159" y="474"/>
                  </a:lnTo>
                  <a:lnTo>
                    <a:pt x="159" y="459"/>
                  </a:lnTo>
                  <a:lnTo>
                    <a:pt x="178" y="448"/>
                  </a:lnTo>
                  <a:lnTo>
                    <a:pt x="185" y="444"/>
                  </a:lnTo>
                  <a:lnTo>
                    <a:pt x="181" y="422"/>
                  </a:lnTo>
                  <a:lnTo>
                    <a:pt x="181" y="400"/>
                  </a:lnTo>
                  <a:lnTo>
                    <a:pt x="174" y="396"/>
                  </a:lnTo>
                  <a:lnTo>
                    <a:pt x="163" y="400"/>
                  </a:lnTo>
                  <a:lnTo>
                    <a:pt x="152" y="385"/>
                  </a:lnTo>
                  <a:lnTo>
                    <a:pt x="141" y="344"/>
                  </a:lnTo>
                  <a:lnTo>
                    <a:pt x="119" y="314"/>
                  </a:lnTo>
                  <a:lnTo>
                    <a:pt x="126" y="273"/>
                  </a:lnTo>
                  <a:lnTo>
                    <a:pt x="122" y="255"/>
                  </a:lnTo>
                  <a:lnTo>
                    <a:pt x="96" y="229"/>
                  </a:lnTo>
                  <a:lnTo>
                    <a:pt x="107" y="196"/>
                  </a:lnTo>
                  <a:lnTo>
                    <a:pt x="100" y="177"/>
                  </a:lnTo>
                  <a:lnTo>
                    <a:pt x="81" y="158"/>
                  </a:lnTo>
                  <a:lnTo>
                    <a:pt x="70" y="170"/>
                  </a:lnTo>
                  <a:lnTo>
                    <a:pt x="30" y="129"/>
                  </a:lnTo>
                  <a:lnTo>
                    <a:pt x="19" y="114"/>
                  </a:lnTo>
                  <a:lnTo>
                    <a:pt x="11" y="99"/>
                  </a:lnTo>
                  <a:lnTo>
                    <a:pt x="0" y="92"/>
                  </a:lnTo>
                  <a:lnTo>
                    <a:pt x="15" y="78"/>
                  </a:lnTo>
                  <a:lnTo>
                    <a:pt x="37" y="78"/>
                  </a:lnTo>
                  <a:lnTo>
                    <a:pt x="48" y="95"/>
                  </a:lnTo>
                  <a:lnTo>
                    <a:pt x="78" y="129"/>
                  </a:lnTo>
                  <a:lnTo>
                    <a:pt x="107" y="110"/>
                  </a:lnTo>
                  <a:lnTo>
                    <a:pt x="126" y="114"/>
                  </a:lnTo>
                  <a:lnTo>
                    <a:pt x="130" y="125"/>
                  </a:lnTo>
                  <a:lnTo>
                    <a:pt x="152" y="129"/>
                  </a:lnTo>
                  <a:lnTo>
                    <a:pt x="159" y="99"/>
                  </a:lnTo>
                  <a:lnTo>
                    <a:pt x="170" y="89"/>
                  </a:lnTo>
                  <a:lnTo>
                    <a:pt x="178" y="78"/>
                  </a:lnTo>
                  <a:lnTo>
                    <a:pt x="178" y="67"/>
                  </a:lnTo>
                  <a:lnTo>
                    <a:pt x="174" y="37"/>
                  </a:lnTo>
                  <a:lnTo>
                    <a:pt x="193" y="19"/>
                  </a:lnTo>
                  <a:lnTo>
                    <a:pt x="204" y="19"/>
                  </a:lnTo>
                  <a:lnTo>
                    <a:pt x="222" y="0"/>
                  </a:lnTo>
                  <a:lnTo>
                    <a:pt x="244" y="26"/>
                  </a:lnTo>
                  <a:lnTo>
                    <a:pt x="252" y="37"/>
                  </a:lnTo>
                  <a:lnTo>
                    <a:pt x="244" y="59"/>
                  </a:lnTo>
                  <a:lnTo>
                    <a:pt x="226" y="74"/>
                  </a:lnTo>
                  <a:lnTo>
                    <a:pt x="211" y="92"/>
                  </a:lnTo>
                  <a:lnTo>
                    <a:pt x="215" y="110"/>
                  </a:lnTo>
                  <a:lnTo>
                    <a:pt x="248" y="85"/>
                  </a:lnTo>
                  <a:lnTo>
                    <a:pt x="248" y="63"/>
                  </a:lnTo>
                  <a:lnTo>
                    <a:pt x="252" y="30"/>
                  </a:lnTo>
                  <a:lnTo>
                    <a:pt x="263" y="22"/>
                  </a:lnTo>
                  <a:lnTo>
                    <a:pt x="275" y="63"/>
                  </a:lnTo>
                  <a:lnTo>
                    <a:pt x="275" y="99"/>
                  </a:lnTo>
                  <a:lnTo>
                    <a:pt x="267" y="114"/>
                  </a:lnTo>
                  <a:lnTo>
                    <a:pt x="267" y="136"/>
                  </a:lnTo>
                  <a:lnTo>
                    <a:pt x="297" y="158"/>
                  </a:lnTo>
                  <a:lnTo>
                    <a:pt x="297" y="173"/>
                  </a:lnTo>
                  <a:lnTo>
                    <a:pt x="316" y="199"/>
                  </a:lnTo>
                  <a:lnTo>
                    <a:pt x="323" y="218"/>
                  </a:lnTo>
                  <a:lnTo>
                    <a:pt x="319" y="262"/>
                  </a:lnTo>
                  <a:lnTo>
                    <a:pt x="331" y="311"/>
                  </a:lnTo>
                  <a:lnTo>
                    <a:pt x="349" y="351"/>
                  </a:lnTo>
                  <a:lnTo>
                    <a:pt x="345" y="411"/>
                  </a:lnTo>
                  <a:lnTo>
                    <a:pt x="360" y="448"/>
                  </a:lnTo>
                  <a:lnTo>
                    <a:pt x="368" y="463"/>
                  </a:lnTo>
                  <a:lnTo>
                    <a:pt x="375" y="518"/>
                  </a:lnTo>
                  <a:lnTo>
                    <a:pt x="382" y="541"/>
                  </a:lnTo>
                  <a:lnTo>
                    <a:pt x="419" y="566"/>
                  </a:lnTo>
                  <a:lnTo>
                    <a:pt x="438" y="589"/>
                  </a:lnTo>
                  <a:lnTo>
                    <a:pt x="438" y="604"/>
                  </a:lnTo>
                  <a:lnTo>
                    <a:pt x="423" y="673"/>
                  </a:lnTo>
                  <a:lnTo>
                    <a:pt x="416" y="680"/>
                  </a:lnTo>
                  <a:lnTo>
                    <a:pt x="423" y="695"/>
                  </a:lnTo>
                  <a:lnTo>
                    <a:pt x="405" y="721"/>
                  </a:lnTo>
                  <a:lnTo>
                    <a:pt x="382" y="732"/>
                  </a:lnTo>
                  <a:lnTo>
                    <a:pt x="382" y="744"/>
                  </a:lnTo>
                  <a:lnTo>
                    <a:pt x="349" y="788"/>
                  </a:lnTo>
                  <a:lnTo>
                    <a:pt x="327" y="799"/>
                  </a:lnTo>
                  <a:lnTo>
                    <a:pt x="323" y="825"/>
                  </a:lnTo>
                  <a:lnTo>
                    <a:pt x="301" y="825"/>
                  </a:lnTo>
                  <a:lnTo>
                    <a:pt x="290" y="833"/>
                  </a:lnTo>
                  <a:lnTo>
                    <a:pt x="267" y="840"/>
                  </a:lnTo>
                  <a:lnTo>
                    <a:pt x="237" y="836"/>
                  </a:lnTo>
                  <a:lnTo>
                    <a:pt x="215" y="855"/>
                  </a:lnTo>
                  <a:lnTo>
                    <a:pt x="189" y="870"/>
                  </a:lnTo>
                  <a:lnTo>
                    <a:pt x="163" y="877"/>
                  </a:lnTo>
                  <a:lnTo>
                    <a:pt x="144" y="892"/>
                  </a:lnTo>
                  <a:lnTo>
                    <a:pt x="122" y="903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10" name="Freeform 60"/>
            <p:cNvSpPr>
              <a:spLocks noChangeAspect="1"/>
            </p:cNvSpPr>
            <p:nvPr/>
          </p:nvSpPr>
          <p:spPr bwMode="auto">
            <a:xfrm>
              <a:off x="893" y="3060"/>
              <a:ext cx="211" cy="336"/>
            </a:xfrm>
            <a:custGeom>
              <a:avLst/>
              <a:gdLst>
                <a:gd name="T0" fmla="*/ 69 w 452"/>
                <a:gd name="T1" fmla="*/ 232 h 745"/>
                <a:gd name="T2" fmla="*/ 45 w 452"/>
                <a:gd name="T3" fmla="*/ 248 h 745"/>
                <a:gd name="T4" fmla="*/ 39 w 452"/>
                <a:gd name="T5" fmla="*/ 262 h 745"/>
                <a:gd name="T6" fmla="*/ 53 w 452"/>
                <a:gd name="T7" fmla="*/ 269 h 745"/>
                <a:gd name="T8" fmla="*/ 64 w 452"/>
                <a:gd name="T9" fmla="*/ 274 h 745"/>
                <a:gd name="T10" fmla="*/ 84 w 452"/>
                <a:gd name="T11" fmla="*/ 278 h 745"/>
                <a:gd name="T12" fmla="*/ 71 w 452"/>
                <a:gd name="T13" fmla="*/ 294 h 745"/>
                <a:gd name="T14" fmla="*/ 41 w 452"/>
                <a:gd name="T15" fmla="*/ 285 h 745"/>
                <a:gd name="T16" fmla="*/ 19 w 452"/>
                <a:gd name="T17" fmla="*/ 303 h 745"/>
                <a:gd name="T18" fmla="*/ 1 w 452"/>
                <a:gd name="T19" fmla="*/ 312 h 745"/>
                <a:gd name="T20" fmla="*/ 10 w 452"/>
                <a:gd name="T21" fmla="*/ 319 h 745"/>
                <a:gd name="T22" fmla="*/ 28 w 452"/>
                <a:gd name="T23" fmla="*/ 317 h 745"/>
                <a:gd name="T24" fmla="*/ 51 w 452"/>
                <a:gd name="T25" fmla="*/ 326 h 745"/>
                <a:gd name="T26" fmla="*/ 69 w 452"/>
                <a:gd name="T27" fmla="*/ 311 h 745"/>
                <a:gd name="T28" fmla="*/ 85 w 452"/>
                <a:gd name="T29" fmla="*/ 320 h 745"/>
                <a:gd name="T30" fmla="*/ 108 w 452"/>
                <a:gd name="T31" fmla="*/ 323 h 745"/>
                <a:gd name="T32" fmla="*/ 124 w 452"/>
                <a:gd name="T33" fmla="*/ 322 h 745"/>
                <a:gd name="T34" fmla="*/ 147 w 452"/>
                <a:gd name="T35" fmla="*/ 331 h 745"/>
                <a:gd name="T36" fmla="*/ 167 w 452"/>
                <a:gd name="T37" fmla="*/ 333 h 745"/>
                <a:gd name="T38" fmla="*/ 186 w 452"/>
                <a:gd name="T39" fmla="*/ 326 h 745"/>
                <a:gd name="T40" fmla="*/ 178 w 452"/>
                <a:gd name="T41" fmla="*/ 311 h 745"/>
                <a:gd name="T42" fmla="*/ 179 w 452"/>
                <a:gd name="T43" fmla="*/ 301 h 745"/>
                <a:gd name="T44" fmla="*/ 204 w 452"/>
                <a:gd name="T45" fmla="*/ 285 h 745"/>
                <a:gd name="T46" fmla="*/ 211 w 452"/>
                <a:gd name="T47" fmla="*/ 263 h 745"/>
                <a:gd name="T48" fmla="*/ 193 w 452"/>
                <a:gd name="T49" fmla="*/ 252 h 745"/>
                <a:gd name="T50" fmla="*/ 180 w 452"/>
                <a:gd name="T51" fmla="*/ 251 h 745"/>
                <a:gd name="T52" fmla="*/ 184 w 452"/>
                <a:gd name="T53" fmla="*/ 230 h 745"/>
                <a:gd name="T54" fmla="*/ 184 w 452"/>
                <a:gd name="T55" fmla="*/ 202 h 745"/>
                <a:gd name="T56" fmla="*/ 165 w 452"/>
                <a:gd name="T57" fmla="*/ 169 h 745"/>
                <a:gd name="T58" fmla="*/ 165 w 452"/>
                <a:gd name="T59" fmla="*/ 143 h 745"/>
                <a:gd name="T60" fmla="*/ 159 w 452"/>
                <a:gd name="T61" fmla="*/ 123 h 745"/>
                <a:gd name="T62" fmla="*/ 139 w 452"/>
                <a:gd name="T63" fmla="*/ 112 h 745"/>
                <a:gd name="T64" fmla="*/ 137 w 452"/>
                <a:gd name="T65" fmla="*/ 104 h 745"/>
                <a:gd name="T66" fmla="*/ 155 w 452"/>
                <a:gd name="T67" fmla="*/ 106 h 745"/>
                <a:gd name="T68" fmla="*/ 182 w 452"/>
                <a:gd name="T69" fmla="*/ 74 h 745"/>
                <a:gd name="T70" fmla="*/ 180 w 452"/>
                <a:gd name="T71" fmla="*/ 54 h 745"/>
                <a:gd name="T72" fmla="*/ 155 w 452"/>
                <a:gd name="T73" fmla="*/ 44 h 745"/>
                <a:gd name="T74" fmla="*/ 141 w 452"/>
                <a:gd name="T75" fmla="*/ 45 h 745"/>
                <a:gd name="T76" fmla="*/ 148 w 452"/>
                <a:gd name="T77" fmla="*/ 32 h 745"/>
                <a:gd name="T78" fmla="*/ 176 w 452"/>
                <a:gd name="T79" fmla="*/ 17 h 745"/>
                <a:gd name="T80" fmla="*/ 158 w 452"/>
                <a:gd name="T81" fmla="*/ 6 h 745"/>
                <a:gd name="T82" fmla="*/ 130 w 452"/>
                <a:gd name="T83" fmla="*/ 10 h 745"/>
                <a:gd name="T84" fmla="*/ 117 w 452"/>
                <a:gd name="T85" fmla="*/ 22 h 745"/>
                <a:gd name="T86" fmla="*/ 108 w 452"/>
                <a:gd name="T87" fmla="*/ 37 h 745"/>
                <a:gd name="T88" fmla="*/ 85 w 452"/>
                <a:gd name="T89" fmla="*/ 64 h 745"/>
                <a:gd name="T90" fmla="*/ 100 w 452"/>
                <a:gd name="T91" fmla="*/ 70 h 745"/>
                <a:gd name="T92" fmla="*/ 79 w 452"/>
                <a:gd name="T93" fmla="*/ 104 h 745"/>
                <a:gd name="T94" fmla="*/ 86 w 452"/>
                <a:gd name="T95" fmla="*/ 109 h 745"/>
                <a:gd name="T96" fmla="*/ 99 w 452"/>
                <a:gd name="T97" fmla="*/ 116 h 745"/>
                <a:gd name="T98" fmla="*/ 84 w 452"/>
                <a:gd name="T99" fmla="*/ 136 h 745"/>
                <a:gd name="T100" fmla="*/ 106 w 452"/>
                <a:gd name="T101" fmla="*/ 149 h 745"/>
                <a:gd name="T102" fmla="*/ 118 w 452"/>
                <a:gd name="T103" fmla="*/ 154 h 745"/>
                <a:gd name="T104" fmla="*/ 114 w 452"/>
                <a:gd name="T105" fmla="*/ 183 h 745"/>
                <a:gd name="T106" fmla="*/ 113 w 452"/>
                <a:gd name="T107" fmla="*/ 203 h 745"/>
                <a:gd name="T108" fmla="*/ 104 w 452"/>
                <a:gd name="T109" fmla="*/ 212 h 7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2"/>
                <a:gd name="T166" fmla="*/ 0 h 745"/>
                <a:gd name="T167" fmla="*/ 452 w 452"/>
                <a:gd name="T168" fmla="*/ 745 h 7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2" h="745">
                  <a:moveTo>
                    <a:pt x="135" y="478"/>
                  </a:moveTo>
                  <a:lnTo>
                    <a:pt x="156" y="497"/>
                  </a:lnTo>
                  <a:lnTo>
                    <a:pt x="147" y="515"/>
                  </a:lnTo>
                  <a:lnTo>
                    <a:pt x="134" y="530"/>
                  </a:lnTo>
                  <a:lnTo>
                    <a:pt x="113" y="540"/>
                  </a:lnTo>
                  <a:lnTo>
                    <a:pt x="97" y="549"/>
                  </a:lnTo>
                  <a:lnTo>
                    <a:pt x="80" y="551"/>
                  </a:lnTo>
                  <a:lnTo>
                    <a:pt x="71" y="558"/>
                  </a:lnTo>
                  <a:lnTo>
                    <a:pt x="84" y="580"/>
                  </a:lnTo>
                  <a:lnTo>
                    <a:pt x="104" y="580"/>
                  </a:lnTo>
                  <a:lnTo>
                    <a:pt x="113" y="582"/>
                  </a:lnTo>
                  <a:lnTo>
                    <a:pt x="113" y="597"/>
                  </a:lnTo>
                  <a:lnTo>
                    <a:pt x="124" y="597"/>
                  </a:lnTo>
                  <a:lnTo>
                    <a:pt x="132" y="593"/>
                  </a:lnTo>
                  <a:lnTo>
                    <a:pt x="137" y="608"/>
                  </a:lnTo>
                  <a:lnTo>
                    <a:pt x="148" y="621"/>
                  </a:lnTo>
                  <a:lnTo>
                    <a:pt x="167" y="621"/>
                  </a:lnTo>
                  <a:lnTo>
                    <a:pt x="181" y="617"/>
                  </a:lnTo>
                  <a:lnTo>
                    <a:pt x="192" y="621"/>
                  </a:lnTo>
                  <a:lnTo>
                    <a:pt x="163" y="645"/>
                  </a:lnTo>
                  <a:lnTo>
                    <a:pt x="152" y="651"/>
                  </a:lnTo>
                  <a:lnTo>
                    <a:pt x="137" y="645"/>
                  </a:lnTo>
                  <a:lnTo>
                    <a:pt x="104" y="632"/>
                  </a:lnTo>
                  <a:lnTo>
                    <a:pt x="87" y="632"/>
                  </a:lnTo>
                  <a:lnTo>
                    <a:pt x="72" y="645"/>
                  </a:lnTo>
                  <a:lnTo>
                    <a:pt x="52" y="662"/>
                  </a:lnTo>
                  <a:lnTo>
                    <a:pt x="41" y="671"/>
                  </a:lnTo>
                  <a:lnTo>
                    <a:pt x="28" y="675"/>
                  </a:lnTo>
                  <a:lnTo>
                    <a:pt x="13" y="682"/>
                  </a:lnTo>
                  <a:lnTo>
                    <a:pt x="2" y="691"/>
                  </a:lnTo>
                  <a:lnTo>
                    <a:pt x="0" y="697"/>
                  </a:lnTo>
                  <a:lnTo>
                    <a:pt x="13" y="699"/>
                  </a:lnTo>
                  <a:lnTo>
                    <a:pt x="22" y="708"/>
                  </a:lnTo>
                  <a:lnTo>
                    <a:pt x="35" y="714"/>
                  </a:lnTo>
                  <a:lnTo>
                    <a:pt x="48" y="708"/>
                  </a:lnTo>
                  <a:lnTo>
                    <a:pt x="59" y="702"/>
                  </a:lnTo>
                  <a:lnTo>
                    <a:pt x="72" y="704"/>
                  </a:lnTo>
                  <a:lnTo>
                    <a:pt x="91" y="715"/>
                  </a:lnTo>
                  <a:lnTo>
                    <a:pt x="110" y="723"/>
                  </a:lnTo>
                  <a:lnTo>
                    <a:pt x="122" y="715"/>
                  </a:lnTo>
                  <a:lnTo>
                    <a:pt x="128" y="701"/>
                  </a:lnTo>
                  <a:lnTo>
                    <a:pt x="148" y="689"/>
                  </a:lnTo>
                  <a:lnTo>
                    <a:pt x="161" y="689"/>
                  </a:lnTo>
                  <a:lnTo>
                    <a:pt x="173" y="702"/>
                  </a:lnTo>
                  <a:lnTo>
                    <a:pt x="183" y="710"/>
                  </a:lnTo>
                  <a:lnTo>
                    <a:pt x="198" y="710"/>
                  </a:lnTo>
                  <a:lnTo>
                    <a:pt x="218" y="712"/>
                  </a:lnTo>
                  <a:lnTo>
                    <a:pt x="231" y="717"/>
                  </a:lnTo>
                  <a:lnTo>
                    <a:pt x="244" y="708"/>
                  </a:lnTo>
                  <a:lnTo>
                    <a:pt x="255" y="708"/>
                  </a:lnTo>
                  <a:lnTo>
                    <a:pt x="266" y="714"/>
                  </a:lnTo>
                  <a:lnTo>
                    <a:pt x="279" y="728"/>
                  </a:lnTo>
                  <a:lnTo>
                    <a:pt x="296" y="730"/>
                  </a:lnTo>
                  <a:lnTo>
                    <a:pt x="315" y="734"/>
                  </a:lnTo>
                  <a:lnTo>
                    <a:pt x="328" y="741"/>
                  </a:lnTo>
                  <a:lnTo>
                    <a:pt x="344" y="745"/>
                  </a:lnTo>
                  <a:lnTo>
                    <a:pt x="357" y="738"/>
                  </a:lnTo>
                  <a:lnTo>
                    <a:pt x="374" y="728"/>
                  </a:lnTo>
                  <a:lnTo>
                    <a:pt x="385" y="726"/>
                  </a:lnTo>
                  <a:lnTo>
                    <a:pt x="398" y="723"/>
                  </a:lnTo>
                  <a:lnTo>
                    <a:pt x="411" y="712"/>
                  </a:lnTo>
                  <a:lnTo>
                    <a:pt x="402" y="701"/>
                  </a:lnTo>
                  <a:lnTo>
                    <a:pt x="381" y="689"/>
                  </a:lnTo>
                  <a:lnTo>
                    <a:pt x="374" y="682"/>
                  </a:lnTo>
                  <a:lnTo>
                    <a:pt x="374" y="675"/>
                  </a:lnTo>
                  <a:lnTo>
                    <a:pt x="383" y="667"/>
                  </a:lnTo>
                  <a:lnTo>
                    <a:pt x="398" y="665"/>
                  </a:lnTo>
                  <a:lnTo>
                    <a:pt x="413" y="658"/>
                  </a:lnTo>
                  <a:lnTo>
                    <a:pt x="437" y="632"/>
                  </a:lnTo>
                  <a:lnTo>
                    <a:pt x="448" y="619"/>
                  </a:lnTo>
                  <a:lnTo>
                    <a:pt x="452" y="597"/>
                  </a:lnTo>
                  <a:lnTo>
                    <a:pt x="452" y="584"/>
                  </a:lnTo>
                  <a:lnTo>
                    <a:pt x="441" y="575"/>
                  </a:lnTo>
                  <a:lnTo>
                    <a:pt x="426" y="564"/>
                  </a:lnTo>
                  <a:lnTo>
                    <a:pt x="413" y="558"/>
                  </a:lnTo>
                  <a:lnTo>
                    <a:pt x="398" y="560"/>
                  </a:lnTo>
                  <a:lnTo>
                    <a:pt x="389" y="565"/>
                  </a:lnTo>
                  <a:lnTo>
                    <a:pt x="385" y="556"/>
                  </a:lnTo>
                  <a:lnTo>
                    <a:pt x="393" y="541"/>
                  </a:lnTo>
                  <a:lnTo>
                    <a:pt x="396" y="530"/>
                  </a:lnTo>
                  <a:lnTo>
                    <a:pt x="394" y="510"/>
                  </a:lnTo>
                  <a:lnTo>
                    <a:pt x="393" y="482"/>
                  </a:lnTo>
                  <a:lnTo>
                    <a:pt x="398" y="460"/>
                  </a:lnTo>
                  <a:lnTo>
                    <a:pt x="394" y="447"/>
                  </a:lnTo>
                  <a:lnTo>
                    <a:pt x="385" y="431"/>
                  </a:lnTo>
                  <a:lnTo>
                    <a:pt x="363" y="392"/>
                  </a:lnTo>
                  <a:lnTo>
                    <a:pt x="354" y="374"/>
                  </a:lnTo>
                  <a:lnTo>
                    <a:pt x="350" y="352"/>
                  </a:lnTo>
                  <a:lnTo>
                    <a:pt x="348" y="339"/>
                  </a:lnTo>
                  <a:lnTo>
                    <a:pt x="354" y="317"/>
                  </a:lnTo>
                  <a:lnTo>
                    <a:pt x="354" y="300"/>
                  </a:lnTo>
                  <a:lnTo>
                    <a:pt x="350" y="281"/>
                  </a:lnTo>
                  <a:lnTo>
                    <a:pt x="341" y="272"/>
                  </a:lnTo>
                  <a:lnTo>
                    <a:pt x="324" y="255"/>
                  </a:lnTo>
                  <a:lnTo>
                    <a:pt x="311" y="250"/>
                  </a:lnTo>
                  <a:lnTo>
                    <a:pt x="298" y="248"/>
                  </a:lnTo>
                  <a:lnTo>
                    <a:pt x="289" y="246"/>
                  </a:lnTo>
                  <a:lnTo>
                    <a:pt x="289" y="237"/>
                  </a:lnTo>
                  <a:lnTo>
                    <a:pt x="294" y="230"/>
                  </a:lnTo>
                  <a:lnTo>
                    <a:pt x="309" y="228"/>
                  </a:lnTo>
                  <a:lnTo>
                    <a:pt x="322" y="233"/>
                  </a:lnTo>
                  <a:lnTo>
                    <a:pt x="331" y="235"/>
                  </a:lnTo>
                  <a:lnTo>
                    <a:pt x="337" y="226"/>
                  </a:lnTo>
                  <a:lnTo>
                    <a:pt x="335" y="215"/>
                  </a:lnTo>
                  <a:lnTo>
                    <a:pt x="389" y="165"/>
                  </a:lnTo>
                  <a:lnTo>
                    <a:pt x="398" y="154"/>
                  </a:lnTo>
                  <a:lnTo>
                    <a:pt x="398" y="131"/>
                  </a:lnTo>
                  <a:lnTo>
                    <a:pt x="385" y="120"/>
                  </a:lnTo>
                  <a:lnTo>
                    <a:pt x="370" y="118"/>
                  </a:lnTo>
                  <a:lnTo>
                    <a:pt x="357" y="98"/>
                  </a:lnTo>
                  <a:lnTo>
                    <a:pt x="331" y="98"/>
                  </a:lnTo>
                  <a:lnTo>
                    <a:pt x="307" y="102"/>
                  </a:lnTo>
                  <a:lnTo>
                    <a:pt x="302" y="100"/>
                  </a:lnTo>
                  <a:lnTo>
                    <a:pt x="296" y="91"/>
                  </a:lnTo>
                  <a:lnTo>
                    <a:pt x="307" y="83"/>
                  </a:lnTo>
                  <a:lnTo>
                    <a:pt x="318" y="72"/>
                  </a:lnTo>
                  <a:lnTo>
                    <a:pt x="341" y="52"/>
                  </a:lnTo>
                  <a:lnTo>
                    <a:pt x="359" y="50"/>
                  </a:lnTo>
                  <a:lnTo>
                    <a:pt x="376" y="37"/>
                  </a:lnTo>
                  <a:lnTo>
                    <a:pt x="393" y="24"/>
                  </a:lnTo>
                  <a:lnTo>
                    <a:pt x="355" y="15"/>
                  </a:lnTo>
                  <a:lnTo>
                    <a:pt x="339" y="13"/>
                  </a:lnTo>
                  <a:lnTo>
                    <a:pt x="320" y="11"/>
                  </a:lnTo>
                  <a:lnTo>
                    <a:pt x="298" y="0"/>
                  </a:lnTo>
                  <a:lnTo>
                    <a:pt x="278" y="22"/>
                  </a:lnTo>
                  <a:lnTo>
                    <a:pt x="279" y="33"/>
                  </a:lnTo>
                  <a:lnTo>
                    <a:pt x="268" y="37"/>
                  </a:lnTo>
                  <a:lnTo>
                    <a:pt x="250" y="48"/>
                  </a:lnTo>
                  <a:lnTo>
                    <a:pt x="233" y="54"/>
                  </a:lnTo>
                  <a:lnTo>
                    <a:pt x="233" y="70"/>
                  </a:lnTo>
                  <a:lnTo>
                    <a:pt x="231" y="83"/>
                  </a:lnTo>
                  <a:lnTo>
                    <a:pt x="216" y="104"/>
                  </a:lnTo>
                  <a:lnTo>
                    <a:pt x="192" y="130"/>
                  </a:lnTo>
                  <a:lnTo>
                    <a:pt x="183" y="143"/>
                  </a:lnTo>
                  <a:lnTo>
                    <a:pt x="188" y="152"/>
                  </a:lnTo>
                  <a:lnTo>
                    <a:pt x="213" y="150"/>
                  </a:lnTo>
                  <a:lnTo>
                    <a:pt x="214" y="155"/>
                  </a:lnTo>
                  <a:lnTo>
                    <a:pt x="214" y="165"/>
                  </a:lnTo>
                  <a:lnTo>
                    <a:pt x="181" y="207"/>
                  </a:lnTo>
                  <a:lnTo>
                    <a:pt x="169" y="230"/>
                  </a:lnTo>
                  <a:lnTo>
                    <a:pt x="161" y="250"/>
                  </a:lnTo>
                  <a:lnTo>
                    <a:pt x="169" y="259"/>
                  </a:lnTo>
                  <a:lnTo>
                    <a:pt x="185" y="241"/>
                  </a:lnTo>
                  <a:lnTo>
                    <a:pt x="200" y="220"/>
                  </a:lnTo>
                  <a:lnTo>
                    <a:pt x="211" y="226"/>
                  </a:lnTo>
                  <a:lnTo>
                    <a:pt x="213" y="257"/>
                  </a:lnTo>
                  <a:lnTo>
                    <a:pt x="214" y="278"/>
                  </a:lnTo>
                  <a:lnTo>
                    <a:pt x="194" y="289"/>
                  </a:lnTo>
                  <a:lnTo>
                    <a:pt x="181" y="302"/>
                  </a:lnTo>
                  <a:lnTo>
                    <a:pt x="176" y="313"/>
                  </a:lnTo>
                  <a:lnTo>
                    <a:pt x="203" y="335"/>
                  </a:lnTo>
                  <a:lnTo>
                    <a:pt x="226" y="331"/>
                  </a:lnTo>
                  <a:lnTo>
                    <a:pt x="231" y="344"/>
                  </a:lnTo>
                  <a:lnTo>
                    <a:pt x="255" y="329"/>
                  </a:lnTo>
                  <a:lnTo>
                    <a:pt x="253" y="341"/>
                  </a:lnTo>
                  <a:lnTo>
                    <a:pt x="233" y="365"/>
                  </a:lnTo>
                  <a:lnTo>
                    <a:pt x="242" y="391"/>
                  </a:lnTo>
                  <a:lnTo>
                    <a:pt x="244" y="405"/>
                  </a:lnTo>
                  <a:lnTo>
                    <a:pt x="265" y="407"/>
                  </a:lnTo>
                  <a:lnTo>
                    <a:pt x="266" y="420"/>
                  </a:lnTo>
                  <a:lnTo>
                    <a:pt x="242" y="449"/>
                  </a:lnTo>
                  <a:lnTo>
                    <a:pt x="233" y="445"/>
                  </a:lnTo>
                  <a:lnTo>
                    <a:pt x="224" y="454"/>
                  </a:lnTo>
                  <a:lnTo>
                    <a:pt x="222" y="469"/>
                  </a:lnTo>
                  <a:lnTo>
                    <a:pt x="198" y="456"/>
                  </a:lnTo>
                  <a:lnTo>
                    <a:pt x="135" y="478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3" name="Group 61" descr="Small checker board"/>
            <p:cNvGrpSpPr>
              <a:grpSpLocks noChangeAspect="1"/>
            </p:cNvGrpSpPr>
            <p:nvPr/>
          </p:nvGrpSpPr>
          <p:grpSpPr bwMode="auto">
            <a:xfrm>
              <a:off x="1377" y="2736"/>
              <a:ext cx="259" cy="536"/>
              <a:chOff x="2195" y="724"/>
              <a:chExt cx="555" cy="1187"/>
            </a:xfrm>
            <a:grpFill/>
          </p:grpSpPr>
          <p:sp>
            <p:nvSpPr>
              <p:cNvPr id="41087" name="Freeform 62"/>
              <p:cNvSpPr>
                <a:spLocks noChangeAspect="1"/>
              </p:cNvSpPr>
              <p:nvPr/>
            </p:nvSpPr>
            <p:spPr bwMode="auto">
              <a:xfrm>
                <a:off x="2417" y="1751"/>
                <a:ext cx="37" cy="92"/>
              </a:xfrm>
              <a:custGeom>
                <a:avLst/>
                <a:gdLst>
                  <a:gd name="T0" fmla="*/ 37 w 37"/>
                  <a:gd name="T1" fmla="*/ 0 h 92"/>
                  <a:gd name="T2" fmla="*/ 35 w 37"/>
                  <a:gd name="T3" fmla="*/ 31 h 92"/>
                  <a:gd name="T4" fmla="*/ 24 w 37"/>
                  <a:gd name="T5" fmla="*/ 55 h 92"/>
                  <a:gd name="T6" fmla="*/ 7 w 37"/>
                  <a:gd name="T7" fmla="*/ 70 h 92"/>
                  <a:gd name="T8" fmla="*/ 11 w 37"/>
                  <a:gd name="T9" fmla="*/ 86 h 92"/>
                  <a:gd name="T10" fmla="*/ 4 w 37"/>
                  <a:gd name="T11" fmla="*/ 92 h 92"/>
                  <a:gd name="T12" fmla="*/ 0 w 37"/>
                  <a:gd name="T13" fmla="*/ 72 h 92"/>
                  <a:gd name="T14" fmla="*/ 6 w 37"/>
                  <a:gd name="T15" fmla="*/ 57 h 92"/>
                  <a:gd name="T16" fmla="*/ 11 w 37"/>
                  <a:gd name="T17" fmla="*/ 40 h 92"/>
                  <a:gd name="T18" fmla="*/ 37 w 37"/>
                  <a:gd name="T19" fmla="*/ 0 h 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"/>
                  <a:gd name="T31" fmla="*/ 0 h 92"/>
                  <a:gd name="T32" fmla="*/ 37 w 37"/>
                  <a:gd name="T33" fmla="*/ 92 h 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" h="92">
                    <a:moveTo>
                      <a:pt x="37" y="0"/>
                    </a:moveTo>
                    <a:lnTo>
                      <a:pt x="35" y="31"/>
                    </a:lnTo>
                    <a:lnTo>
                      <a:pt x="24" y="55"/>
                    </a:lnTo>
                    <a:lnTo>
                      <a:pt x="7" y="70"/>
                    </a:lnTo>
                    <a:lnTo>
                      <a:pt x="11" y="86"/>
                    </a:lnTo>
                    <a:lnTo>
                      <a:pt x="4" y="92"/>
                    </a:lnTo>
                    <a:lnTo>
                      <a:pt x="0" y="72"/>
                    </a:lnTo>
                    <a:lnTo>
                      <a:pt x="6" y="57"/>
                    </a:lnTo>
                    <a:lnTo>
                      <a:pt x="11" y="40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88" name="Freeform 63"/>
              <p:cNvSpPr>
                <a:spLocks noChangeAspect="1"/>
              </p:cNvSpPr>
              <p:nvPr/>
            </p:nvSpPr>
            <p:spPr bwMode="auto">
              <a:xfrm>
                <a:off x="2499" y="1708"/>
                <a:ext cx="50" cy="73"/>
              </a:xfrm>
              <a:custGeom>
                <a:avLst/>
                <a:gdLst>
                  <a:gd name="T0" fmla="*/ 39 w 50"/>
                  <a:gd name="T1" fmla="*/ 0 h 73"/>
                  <a:gd name="T2" fmla="*/ 50 w 50"/>
                  <a:gd name="T3" fmla="*/ 0 h 73"/>
                  <a:gd name="T4" fmla="*/ 37 w 50"/>
                  <a:gd name="T5" fmla="*/ 15 h 73"/>
                  <a:gd name="T6" fmla="*/ 35 w 50"/>
                  <a:gd name="T7" fmla="*/ 26 h 73"/>
                  <a:gd name="T8" fmla="*/ 39 w 50"/>
                  <a:gd name="T9" fmla="*/ 41 h 73"/>
                  <a:gd name="T10" fmla="*/ 26 w 50"/>
                  <a:gd name="T11" fmla="*/ 56 h 73"/>
                  <a:gd name="T12" fmla="*/ 9 w 50"/>
                  <a:gd name="T13" fmla="*/ 73 h 73"/>
                  <a:gd name="T14" fmla="*/ 6 w 50"/>
                  <a:gd name="T15" fmla="*/ 56 h 73"/>
                  <a:gd name="T16" fmla="*/ 0 w 50"/>
                  <a:gd name="T17" fmla="*/ 49 h 73"/>
                  <a:gd name="T18" fmla="*/ 0 w 50"/>
                  <a:gd name="T19" fmla="*/ 36 h 73"/>
                  <a:gd name="T20" fmla="*/ 15 w 50"/>
                  <a:gd name="T21" fmla="*/ 22 h 73"/>
                  <a:gd name="T22" fmla="*/ 39 w 50"/>
                  <a:gd name="T23" fmla="*/ 0 h 7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"/>
                  <a:gd name="T37" fmla="*/ 0 h 73"/>
                  <a:gd name="T38" fmla="*/ 50 w 50"/>
                  <a:gd name="T39" fmla="*/ 73 h 7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" h="73">
                    <a:moveTo>
                      <a:pt x="39" y="0"/>
                    </a:moveTo>
                    <a:lnTo>
                      <a:pt x="50" y="0"/>
                    </a:lnTo>
                    <a:lnTo>
                      <a:pt x="37" y="15"/>
                    </a:lnTo>
                    <a:lnTo>
                      <a:pt x="35" y="26"/>
                    </a:lnTo>
                    <a:lnTo>
                      <a:pt x="39" y="41"/>
                    </a:lnTo>
                    <a:lnTo>
                      <a:pt x="26" y="56"/>
                    </a:lnTo>
                    <a:lnTo>
                      <a:pt x="9" y="73"/>
                    </a:lnTo>
                    <a:lnTo>
                      <a:pt x="6" y="56"/>
                    </a:lnTo>
                    <a:lnTo>
                      <a:pt x="0" y="49"/>
                    </a:lnTo>
                    <a:lnTo>
                      <a:pt x="0" y="36"/>
                    </a:lnTo>
                    <a:lnTo>
                      <a:pt x="15" y="22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4" name="Group 64" descr="Small checker board"/>
              <p:cNvGrpSpPr>
                <a:grpSpLocks noChangeAspect="1"/>
              </p:cNvGrpSpPr>
              <p:nvPr/>
            </p:nvGrpSpPr>
            <p:grpSpPr bwMode="auto">
              <a:xfrm>
                <a:off x="2195" y="724"/>
                <a:ext cx="555" cy="1187"/>
                <a:chOff x="2195" y="724"/>
                <a:chExt cx="555" cy="1187"/>
              </a:xfrm>
              <a:grpFill/>
            </p:grpSpPr>
            <p:sp>
              <p:nvSpPr>
                <p:cNvPr id="41090" name="Freeform 65"/>
                <p:cNvSpPr>
                  <a:spLocks noChangeAspect="1"/>
                </p:cNvSpPr>
                <p:nvPr/>
              </p:nvSpPr>
              <p:spPr bwMode="auto">
                <a:xfrm>
                  <a:off x="2195" y="724"/>
                  <a:ext cx="555" cy="1187"/>
                </a:xfrm>
                <a:custGeom>
                  <a:avLst/>
                  <a:gdLst>
                    <a:gd name="T0" fmla="*/ 436 w 555"/>
                    <a:gd name="T1" fmla="*/ 21 h 1187"/>
                    <a:gd name="T2" fmla="*/ 511 w 555"/>
                    <a:gd name="T3" fmla="*/ 73 h 1187"/>
                    <a:gd name="T4" fmla="*/ 518 w 555"/>
                    <a:gd name="T5" fmla="*/ 118 h 1187"/>
                    <a:gd name="T6" fmla="*/ 536 w 555"/>
                    <a:gd name="T7" fmla="*/ 158 h 1187"/>
                    <a:gd name="T8" fmla="*/ 533 w 555"/>
                    <a:gd name="T9" fmla="*/ 210 h 1187"/>
                    <a:gd name="T10" fmla="*/ 548 w 555"/>
                    <a:gd name="T11" fmla="*/ 247 h 1187"/>
                    <a:gd name="T12" fmla="*/ 544 w 555"/>
                    <a:gd name="T13" fmla="*/ 277 h 1187"/>
                    <a:gd name="T14" fmla="*/ 477 w 555"/>
                    <a:gd name="T15" fmla="*/ 284 h 1187"/>
                    <a:gd name="T16" fmla="*/ 448 w 555"/>
                    <a:gd name="T17" fmla="*/ 329 h 1187"/>
                    <a:gd name="T18" fmla="*/ 440 w 555"/>
                    <a:gd name="T19" fmla="*/ 362 h 1187"/>
                    <a:gd name="T20" fmla="*/ 444 w 555"/>
                    <a:gd name="T21" fmla="*/ 410 h 1187"/>
                    <a:gd name="T22" fmla="*/ 422 w 555"/>
                    <a:gd name="T23" fmla="*/ 455 h 1187"/>
                    <a:gd name="T24" fmla="*/ 359 w 555"/>
                    <a:gd name="T25" fmla="*/ 492 h 1187"/>
                    <a:gd name="T26" fmla="*/ 336 w 555"/>
                    <a:gd name="T27" fmla="*/ 514 h 1187"/>
                    <a:gd name="T28" fmla="*/ 307 w 555"/>
                    <a:gd name="T29" fmla="*/ 570 h 1187"/>
                    <a:gd name="T30" fmla="*/ 298 w 555"/>
                    <a:gd name="T31" fmla="*/ 613 h 1187"/>
                    <a:gd name="T32" fmla="*/ 272 w 555"/>
                    <a:gd name="T33" fmla="*/ 673 h 1187"/>
                    <a:gd name="T34" fmla="*/ 310 w 555"/>
                    <a:gd name="T35" fmla="*/ 751 h 1187"/>
                    <a:gd name="T36" fmla="*/ 340 w 555"/>
                    <a:gd name="T37" fmla="*/ 810 h 1187"/>
                    <a:gd name="T38" fmla="*/ 307 w 555"/>
                    <a:gd name="T39" fmla="*/ 832 h 1187"/>
                    <a:gd name="T40" fmla="*/ 279 w 555"/>
                    <a:gd name="T41" fmla="*/ 836 h 1187"/>
                    <a:gd name="T42" fmla="*/ 216 w 555"/>
                    <a:gd name="T43" fmla="*/ 840 h 1187"/>
                    <a:gd name="T44" fmla="*/ 275 w 555"/>
                    <a:gd name="T45" fmla="*/ 854 h 1187"/>
                    <a:gd name="T46" fmla="*/ 307 w 555"/>
                    <a:gd name="T47" fmla="*/ 873 h 1187"/>
                    <a:gd name="T48" fmla="*/ 286 w 555"/>
                    <a:gd name="T49" fmla="*/ 888 h 1187"/>
                    <a:gd name="T50" fmla="*/ 249 w 555"/>
                    <a:gd name="T51" fmla="*/ 921 h 1187"/>
                    <a:gd name="T52" fmla="*/ 238 w 555"/>
                    <a:gd name="T53" fmla="*/ 954 h 1187"/>
                    <a:gd name="T54" fmla="*/ 223 w 555"/>
                    <a:gd name="T55" fmla="*/ 1032 h 1187"/>
                    <a:gd name="T56" fmla="*/ 205 w 555"/>
                    <a:gd name="T57" fmla="*/ 1084 h 1187"/>
                    <a:gd name="T58" fmla="*/ 159 w 555"/>
                    <a:gd name="T59" fmla="*/ 1125 h 1187"/>
                    <a:gd name="T60" fmla="*/ 115 w 555"/>
                    <a:gd name="T61" fmla="*/ 1140 h 1187"/>
                    <a:gd name="T62" fmla="*/ 107 w 555"/>
                    <a:gd name="T63" fmla="*/ 1176 h 1187"/>
                    <a:gd name="T64" fmla="*/ 63 w 555"/>
                    <a:gd name="T65" fmla="*/ 1187 h 1187"/>
                    <a:gd name="T66" fmla="*/ 44 w 555"/>
                    <a:gd name="T67" fmla="*/ 1168 h 1187"/>
                    <a:gd name="T68" fmla="*/ 26 w 555"/>
                    <a:gd name="T69" fmla="*/ 1103 h 1187"/>
                    <a:gd name="T70" fmla="*/ 41 w 555"/>
                    <a:gd name="T71" fmla="*/ 1088 h 1187"/>
                    <a:gd name="T72" fmla="*/ 44 w 555"/>
                    <a:gd name="T73" fmla="*/ 1066 h 1187"/>
                    <a:gd name="T74" fmla="*/ 26 w 555"/>
                    <a:gd name="T75" fmla="*/ 1006 h 1187"/>
                    <a:gd name="T76" fmla="*/ 11 w 555"/>
                    <a:gd name="T77" fmla="*/ 958 h 1187"/>
                    <a:gd name="T78" fmla="*/ 0 w 555"/>
                    <a:gd name="T79" fmla="*/ 884 h 1187"/>
                    <a:gd name="T80" fmla="*/ 19 w 555"/>
                    <a:gd name="T81" fmla="*/ 854 h 1187"/>
                    <a:gd name="T82" fmla="*/ 33 w 555"/>
                    <a:gd name="T83" fmla="*/ 780 h 1187"/>
                    <a:gd name="T84" fmla="*/ 70 w 555"/>
                    <a:gd name="T85" fmla="*/ 736 h 1187"/>
                    <a:gd name="T86" fmla="*/ 59 w 555"/>
                    <a:gd name="T87" fmla="*/ 658 h 1187"/>
                    <a:gd name="T88" fmla="*/ 74 w 555"/>
                    <a:gd name="T89" fmla="*/ 621 h 1187"/>
                    <a:gd name="T90" fmla="*/ 67 w 555"/>
                    <a:gd name="T91" fmla="*/ 555 h 1187"/>
                    <a:gd name="T92" fmla="*/ 82 w 555"/>
                    <a:gd name="T93" fmla="*/ 477 h 1187"/>
                    <a:gd name="T94" fmla="*/ 130 w 555"/>
                    <a:gd name="T95" fmla="*/ 425 h 1187"/>
                    <a:gd name="T96" fmla="*/ 175 w 555"/>
                    <a:gd name="T97" fmla="*/ 410 h 1187"/>
                    <a:gd name="T98" fmla="*/ 156 w 555"/>
                    <a:gd name="T99" fmla="*/ 362 h 1187"/>
                    <a:gd name="T100" fmla="*/ 175 w 555"/>
                    <a:gd name="T101" fmla="*/ 322 h 1187"/>
                    <a:gd name="T102" fmla="*/ 186 w 555"/>
                    <a:gd name="T103" fmla="*/ 262 h 1187"/>
                    <a:gd name="T104" fmla="*/ 235 w 555"/>
                    <a:gd name="T105" fmla="*/ 225 h 1187"/>
                    <a:gd name="T106" fmla="*/ 257 w 555"/>
                    <a:gd name="T107" fmla="*/ 177 h 1187"/>
                    <a:gd name="T108" fmla="*/ 292 w 555"/>
                    <a:gd name="T109" fmla="*/ 103 h 1187"/>
                    <a:gd name="T110" fmla="*/ 331 w 555"/>
                    <a:gd name="T111" fmla="*/ 69 h 1187"/>
                    <a:gd name="T112" fmla="*/ 368 w 555"/>
                    <a:gd name="T113" fmla="*/ 42 h 1187"/>
                    <a:gd name="T114" fmla="*/ 414 w 555"/>
                    <a:gd name="T115" fmla="*/ 0 h 118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555"/>
                    <a:gd name="T175" fmla="*/ 0 h 1187"/>
                    <a:gd name="T176" fmla="*/ 555 w 555"/>
                    <a:gd name="T177" fmla="*/ 1187 h 1187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555" h="1187">
                      <a:moveTo>
                        <a:pt x="418" y="0"/>
                      </a:moveTo>
                      <a:lnTo>
                        <a:pt x="425" y="3"/>
                      </a:lnTo>
                      <a:lnTo>
                        <a:pt x="436" y="21"/>
                      </a:lnTo>
                      <a:lnTo>
                        <a:pt x="485" y="69"/>
                      </a:lnTo>
                      <a:lnTo>
                        <a:pt x="492" y="58"/>
                      </a:lnTo>
                      <a:lnTo>
                        <a:pt x="511" y="73"/>
                      </a:lnTo>
                      <a:lnTo>
                        <a:pt x="518" y="88"/>
                      </a:lnTo>
                      <a:lnTo>
                        <a:pt x="518" y="99"/>
                      </a:lnTo>
                      <a:lnTo>
                        <a:pt x="518" y="118"/>
                      </a:lnTo>
                      <a:lnTo>
                        <a:pt x="511" y="129"/>
                      </a:lnTo>
                      <a:lnTo>
                        <a:pt x="525" y="144"/>
                      </a:lnTo>
                      <a:lnTo>
                        <a:pt x="536" y="158"/>
                      </a:lnTo>
                      <a:lnTo>
                        <a:pt x="536" y="170"/>
                      </a:lnTo>
                      <a:lnTo>
                        <a:pt x="536" y="188"/>
                      </a:lnTo>
                      <a:lnTo>
                        <a:pt x="533" y="210"/>
                      </a:lnTo>
                      <a:lnTo>
                        <a:pt x="525" y="218"/>
                      </a:lnTo>
                      <a:lnTo>
                        <a:pt x="536" y="229"/>
                      </a:lnTo>
                      <a:lnTo>
                        <a:pt x="548" y="247"/>
                      </a:lnTo>
                      <a:lnTo>
                        <a:pt x="555" y="266"/>
                      </a:lnTo>
                      <a:lnTo>
                        <a:pt x="555" y="273"/>
                      </a:lnTo>
                      <a:lnTo>
                        <a:pt x="544" y="277"/>
                      </a:lnTo>
                      <a:lnTo>
                        <a:pt x="496" y="277"/>
                      </a:lnTo>
                      <a:lnTo>
                        <a:pt x="485" y="277"/>
                      </a:lnTo>
                      <a:lnTo>
                        <a:pt x="477" y="284"/>
                      </a:lnTo>
                      <a:lnTo>
                        <a:pt x="477" y="299"/>
                      </a:lnTo>
                      <a:lnTo>
                        <a:pt x="470" y="310"/>
                      </a:lnTo>
                      <a:lnTo>
                        <a:pt x="448" y="329"/>
                      </a:lnTo>
                      <a:lnTo>
                        <a:pt x="451" y="344"/>
                      </a:lnTo>
                      <a:lnTo>
                        <a:pt x="448" y="355"/>
                      </a:lnTo>
                      <a:lnTo>
                        <a:pt x="440" y="362"/>
                      </a:lnTo>
                      <a:lnTo>
                        <a:pt x="448" y="385"/>
                      </a:lnTo>
                      <a:lnTo>
                        <a:pt x="451" y="399"/>
                      </a:lnTo>
                      <a:lnTo>
                        <a:pt x="444" y="410"/>
                      </a:lnTo>
                      <a:lnTo>
                        <a:pt x="429" y="422"/>
                      </a:lnTo>
                      <a:lnTo>
                        <a:pt x="425" y="436"/>
                      </a:lnTo>
                      <a:lnTo>
                        <a:pt x="422" y="455"/>
                      </a:lnTo>
                      <a:lnTo>
                        <a:pt x="396" y="466"/>
                      </a:lnTo>
                      <a:lnTo>
                        <a:pt x="381" y="477"/>
                      </a:lnTo>
                      <a:lnTo>
                        <a:pt x="359" y="492"/>
                      </a:lnTo>
                      <a:lnTo>
                        <a:pt x="362" y="503"/>
                      </a:lnTo>
                      <a:lnTo>
                        <a:pt x="344" y="507"/>
                      </a:lnTo>
                      <a:lnTo>
                        <a:pt x="336" y="514"/>
                      </a:lnTo>
                      <a:lnTo>
                        <a:pt x="318" y="540"/>
                      </a:lnTo>
                      <a:lnTo>
                        <a:pt x="303" y="551"/>
                      </a:lnTo>
                      <a:lnTo>
                        <a:pt x="307" y="570"/>
                      </a:lnTo>
                      <a:lnTo>
                        <a:pt x="298" y="576"/>
                      </a:lnTo>
                      <a:lnTo>
                        <a:pt x="290" y="584"/>
                      </a:lnTo>
                      <a:lnTo>
                        <a:pt x="298" y="613"/>
                      </a:lnTo>
                      <a:lnTo>
                        <a:pt x="294" y="632"/>
                      </a:lnTo>
                      <a:lnTo>
                        <a:pt x="275" y="643"/>
                      </a:lnTo>
                      <a:lnTo>
                        <a:pt x="272" y="673"/>
                      </a:lnTo>
                      <a:lnTo>
                        <a:pt x="275" y="710"/>
                      </a:lnTo>
                      <a:lnTo>
                        <a:pt x="283" y="728"/>
                      </a:lnTo>
                      <a:lnTo>
                        <a:pt x="310" y="751"/>
                      </a:lnTo>
                      <a:lnTo>
                        <a:pt x="321" y="773"/>
                      </a:lnTo>
                      <a:lnTo>
                        <a:pt x="333" y="795"/>
                      </a:lnTo>
                      <a:lnTo>
                        <a:pt x="340" y="810"/>
                      </a:lnTo>
                      <a:lnTo>
                        <a:pt x="333" y="825"/>
                      </a:lnTo>
                      <a:lnTo>
                        <a:pt x="318" y="836"/>
                      </a:lnTo>
                      <a:lnTo>
                        <a:pt x="307" y="832"/>
                      </a:lnTo>
                      <a:lnTo>
                        <a:pt x="298" y="821"/>
                      </a:lnTo>
                      <a:lnTo>
                        <a:pt x="283" y="825"/>
                      </a:lnTo>
                      <a:lnTo>
                        <a:pt x="279" y="836"/>
                      </a:lnTo>
                      <a:lnTo>
                        <a:pt x="257" y="836"/>
                      </a:lnTo>
                      <a:lnTo>
                        <a:pt x="223" y="832"/>
                      </a:lnTo>
                      <a:lnTo>
                        <a:pt x="216" y="840"/>
                      </a:lnTo>
                      <a:lnTo>
                        <a:pt x="238" y="851"/>
                      </a:lnTo>
                      <a:lnTo>
                        <a:pt x="268" y="840"/>
                      </a:lnTo>
                      <a:lnTo>
                        <a:pt x="275" y="854"/>
                      </a:lnTo>
                      <a:lnTo>
                        <a:pt x="298" y="858"/>
                      </a:lnTo>
                      <a:lnTo>
                        <a:pt x="314" y="865"/>
                      </a:lnTo>
                      <a:lnTo>
                        <a:pt x="307" y="873"/>
                      </a:lnTo>
                      <a:lnTo>
                        <a:pt x="286" y="869"/>
                      </a:lnTo>
                      <a:lnTo>
                        <a:pt x="283" y="877"/>
                      </a:lnTo>
                      <a:lnTo>
                        <a:pt x="286" y="888"/>
                      </a:lnTo>
                      <a:lnTo>
                        <a:pt x="275" y="903"/>
                      </a:lnTo>
                      <a:lnTo>
                        <a:pt x="257" y="917"/>
                      </a:lnTo>
                      <a:lnTo>
                        <a:pt x="249" y="921"/>
                      </a:lnTo>
                      <a:lnTo>
                        <a:pt x="242" y="925"/>
                      </a:lnTo>
                      <a:lnTo>
                        <a:pt x="246" y="943"/>
                      </a:lnTo>
                      <a:lnTo>
                        <a:pt x="238" y="954"/>
                      </a:lnTo>
                      <a:lnTo>
                        <a:pt x="227" y="977"/>
                      </a:lnTo>
                      <a:lnTo>
                        <a:pt x="231" y="999"/>
                      </a:lnTo>
                      <a:lnTo>
                        <a:pt x="223" y="1032"/>
                      </a:lnTo>
                      <a:lnTo>
                        <a:pt x="216" y="1047"/>
                      </a:lnTo>
                      <a:lnTo>
                        <a:pt x="216" y="1069"/>
                      </a:lnTo>
                      <a:lnTo>
                        <a:pt x="205" y="1084"/>
                      </a:lnTo>
                      <a:lnTo>
                        <a:pt x="190" y="1110"/>
                      </a:lnTo>
                      <a:lnTo>
                        <a:pt x="186" y="1129"/>
                      </a:lnTo>
                      <a:lnTo>
                        <a:pt x="159" y="1125"/>
                      </a:lnTo>
                      <a:lnTo>
                        <a:pt x="133" y="1125"/>
                      </a:lnTo>
                      <a:lnTo>
                        <a:pt x="130" y="1136"/>
                      </a:lnTo>
                      <a:lnTo>
                        <a:pt x="115" y="1140"/>
                      </a:lnTo>
                      <a:lnTo>
                        <a:pt x="107" y="1144"/>
                      </a:lnTo>
                      <a:lnTo>
                        <a:pt x="111" y="1157"/>
                      </a:lnTo>
                      <a:lnTo>
                        <a:pt x="107" y="1176"/>
                      </a:lnTo>
                      <a:lnTo>
                        <a:pt x="89" y="1187"/>
                      </a:lnTo>
                      <a:lnTo>
                        <a:pt x="78" y="1176"/>
                      </a:lnTo>
                      <a:lnTo>
                        <a:pt x="63" y="1187"/>
                      </a:lnTo>
                      <a:lnTo>
                        <a:pt x="44" y="1187"/>
                      </a:lnTo>
                      <a:lnTo>
                        <a:pt x="37" y="1176"/>
                      </a:lnTo>
                      <a:lnTo>
                        <a:pt x="44" y="1168"/>
                      </a:lnTo>
                      <a:lnTo>
                        <a:pt x="48" y="1147"/>
                      </a:lnTo>
                      <a:lnTo>
                        <a:pt x="33" y="1118"/>
                      </a:lnTo>
                      <a:lnTo>
                        <a:pt x="26" y="1103"/>
                      </a:lnTo>
                      <a:lnTo>
                        <a:pt x="30" y="1095"/>
                      </a:lnTo>
                      <a:lnTo>
                        <a:pt x="37" y="1095"/>
                      </a:lnTo>
                      <a:lnTo>
                        <a:pt x="41" y="1088"/>
                      </a:lnTo>
                      <a:lnTo>
                        <a:pt x="44" y="1080"/>
                      </a:lnTo>
                      <a:lnTo>
                        <a:pt x="48" y="1073"/>
                      </a:lnTo>
                      <a:lnTo>
                        <a:pt x="44" y="1066"/>
                      </a:lnTo>
                      <a:lnTo>
                        <a:pt x="37" y="1051"/>
                      </a:lnTo>
                      <a:lnTo>
                        <a:pt x="22" y="1029"/>
                      </a:lnTo>
                      <a:lnTo>
                        <a:pt x="26" y="1006"/>
                      </a:lnTo>
                      <a:lnTo>
                        <a:pt x="15" y="988"/>
                      </a:lnTo>
                      <a:lnTo>
                        <a:pt x="4" y="977"/>
                      </a:lnTo>
                      <a:lnTo>
                        <a:pt x="11" y="958"/>
                      </a:lnTo>
                      <a:lnTo>
                        <a:pt x="19" y="921"/>
                      </a:lnTo>
                      <a:lnTo>
                        <a:pt x="4" y="903"/>
                      </a:lnTo>
                      <a:lnTo>
                        <a:pt x="0" y="884"/>
                      </a:lnTo>
                      <a:lnTo>
                        <a:pt x="0" y="873"/>
                      </a:lnTo>
                      <a:lnTo>
                        <a:pt x="7" y="851"/>
                      </a:lnTo>
                      <a:lnTo>
                        <a:pt x="19" y="854"/>
                      </a:lnTo>
                      <a:lnTo>
                        <a:pt x="30" y="825"/>
                      </a:lnTo>
                      <a:lnTo>
                        <a:pt x="30" y="791"/>
                      </a:lnTo>
                      <a:lnTo>
                        <a:pt x="33" y="780"/>
                      </a:lnTo>
                      <a:lnTo>
                        <a:pt x="48" y="769"/>
                      </a:lnTo>
                      <a:lnTo>
                        <a:pt x="70" y="754"/>
                      </a:lnTo>
                      <a:lnTo>
                        <a:pt x="70" y="736"/>
                      </a:lnTo>
                      <a:lnTo>
                        <a:pt x="67" y="680"/>
                      </a:lnTo>
                      <a:lnTo>
                        <a:pt x="59" y="673"/>
                      </a:lnTo>
                      <a:lnTo>
                        <a:pt x="59" y="658"/>
                      </a:lnTo>
                      <a:lnTo>
                        <a:pt x="78" y="650"/>
                      </a:lnTo>
                      <a:lnTo>
                        <a:pt x="85" y="643"/>
                      </a:lnTo>
                      <a:lnTo>
                        <a:pt x="74" y="621"/>
                      </a:lnTo>
                      <a:lnTo>
                        <a:pt x="59" y="599"/>
                      </a:lnTo>
                      <a:lnTo>
                        <a:pt x="63" y="573"/>
                      </a:lnTo>
                      <a:lnTo>
                        <a:pt x="67" y="555"/>
                      </a:lnTo>
                      <a:lnTo>
                        <a:pt x="82" y="522"/>
                      </a:lnTo>
                      <a:lnTo>
                        <a:pt x="82" y="507"/>
                      </a:lnTo>
                      <a:lnTo>
                        <a:pt x="82" y="477"/>
                      </a:lnTo>
                      <a:lnTo>
                        <a:pt x="93" y="451"/>
                      </a:lnTo>
                      <a:lnTo>
                        <a:pt x="111" y="436"/>
                      </a:lnTo>
                      <a:lnTo>
                        <a:pt x="130" y="425"/>
                      </a:lnTo>
                      <a:lnTo>
                        <a:pt x="148" y="429"/>
                      </a:lnTo>
                      <a:lnTo>
                        <a:pt x="167" y="436"/>
                      </a:lnTo>
                      <a:lnTo>
                        <a:pt x="175" y="410"/>
                      </a:lnTo>
                      <a:lnTo>
                        <a:pt x="167" y="388"/>
                      </a:lnTo>
                      <a:lnTo>
                        <a:pt x="159" y="373"/>
                      </a:lnTo>
                      <a:lnTo>
                        <a:pt x="156" y="362"/>
                      </a:lnTo>
                      <a:lnTo>
                        <a:pt x="159" y="351"/>
                      </a:lnTo>
                      <a:lnTo>
                        <a:pt x="172" y="347"/>
                      </a:lnTo>
                      <a:lnTo>
                        <a:pt x="175" y="322"/>
                      </a:lnTo>
                      <a:lnTo>
                        <a:pt x="183" y="299"/>
                      </a:lnTo>
                      <a:lnTo>
                        <a:pt x="186" y="281"/>
                      </a:lnTo>
                      <a:lnTo>
                        <a:pt x="186" y="262"/>
                      </a:lnTo>
                      <a:lnTo>
                        <a:pt x="197" y="244"/>
                      </a:lnTo>
                      <a:lnTo>
                        <a:pt x="220" y="229"/>
                      </a:lnTo>
                      <a:lnTo>
                        <a:pt x="235" y="225"/>
                      </a:lnTo>
                      <a:lnTo>
                        <a:pt x="235" y="207"/>
                      </a:lnTo>
                      <a:lnTo>
                        <a:pt x="242" y="195"/>
                      </a:lnTo>
                      <a:lnTo>
                        <a:pt x="257" y="177"/>
                      </a:lnTo>
                      <a:lnTo>
                        <a:pt x="272" y="166"/>
                      </a:lnTo>
                      <a:lnTo>
                        <a:pt x="264" y="134"/>
                      </a:lnTo>
                      <a:lnTo>
                        <a:pt x="292" y="103"/>
                      </a:lnTo>
                      <a:lnTo>
                        <a:pt x="298" y="90"/>
                      </a:lnTo>
                      <a:lnTo>
                        <a:pt x="318" y="86"/>
                      </a:lnTo>
                      <a:lnTo>
                        <a:pt x="331" y="69"/>
                      </a:lnTo>
                      <a:lnTo>
                        <a:pt x="331" y="58"/>
                      </a:lnTo>
                      <a:lnTo>
                        <a:pt x="344" y="45"/>
                      </a:lnTo>
                      <a:lnTo>
                        <a:pt x="368" y="42"/>
                      </a:lnTo>
                      <a:lnTo>
                        <a:pt x="396" y="42"/>
                      </a:lnTo>
                      <a:lnTo>
                        <a:pt x="418" y="21"/>
                      </a:lnTo>
                      <a:lnTo>
                        <a:pt x="414" y="0"/>
                      </a:lnTo>
                      <a:lnTo>
                        <a:pt x="41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091" name="Freeform 66"/>
                <p:cNvSpPr>
                  <a:spLocks noChangeAspect="1"/>
                </p:cNvSpPr>
                <p:nvPr/>
              </p:nvSpPr>
              <p:spPr bwMode="auto">
                <a:xfrm>
                  <a:off x="2195" y="724"/>
                  <a:ext cx="555" cy="1187"/>
                </a:xfrm>
                <a:custGeom>
                  <a:avLst/>
                  <a:gdLst>
                    <a:gd name="T0" fmla="*/ 436 w 555"/>
                    <a:gd name="T1" fmla="*/ 21 h 1187"/>
                    <a:gd name="T2" fmla="*/ 511 w 555"/>
                    <a:gd name="T3" fmla="*/ 73 h 1187"/>
                    <a:gd name="T4" fmla="*/ 518 w 555"/>
                    <a:gd name="T5" fmla="*/ 118 h 1187"/>
                    <a:gd name="T6" fmla="*/ 536 w 555"/>
                    <a:gd name="T7" fmla="*/ 158 h 1187"/>
                    <a:gd name="T8" fmla="*/ 533 w 555"/>
                    <a:gd name="T9" fmla="*/ 210 h 1187"/>
                    <a:gd name="T10" fmla="*/ 548 w 555"/>
                    <a:gd name="T11" fmla="*/ 247 h 1187"/>
                    <a:gd name="T12" fmla="*/ 544 w 555"/>
                    <a:gd name="T13" fmla="*/ 277 h 1187"/>
                    <a:gd name="T14" fmla="*/ 477 w 555"/>
                    <a:gd name="T15" fmla="*/ 284 h 1187"/>
                    <a:gd name="T16" fmla="*/ 448 w 555"/>
                    <a:gd name="T17" fmla="*/ 329 h 1187"/>
                    <a:gd name="T18" fmla="*/ 440 w 555"/>
                    <a:gd name="T19" fmla="*/ 362 h 1187"/>
                    <a:gd name="T20" fmla="*/ 444 w 555"/>
                    <a:gd name="T21" fmla="*/ 410 h 1187"/>
                    <a:gd name="T22" fmla="*/ 422 w 555"/>
                    <a:gd name="T23" fmla="*/ 455 h 1187"/>
                    <a:gd name="T24" fmla="*/ 359 w 555"/>
                    <a:gd name="T25" fmla="*/ 492 h 1187"/>
                    <a:gd name="T26" fmla="*/ 336 w 555"/>
                    <a:gd name="T27" fmla="*/ 514 h 1187"/>
                    <a:gd name="T28" fmla="*/ 307 w 555"/>
                    <a:gd name="T29" fmla="*/ 570 h 1187"/>
                    <a:gd name="T30" fmla="*/ 298 w 555"/>
                    <a:gd name="T31" fmla="*/ 613 h 1187"/>
                    <a:gd name="T32" fmla="*/ 272 w 555"/>
                    <a:gd name="T33" fmla="*/ 673 h 1187"/>
                    <a:gd name="T34" fmla="*/ 310 w 555"/>
                    <a:gd name="T35" fmla="*/ 751 h 1187"/>
                    <a:gd name="T36" fmla="*/ 340 w 555"/>
                    <a:gd name="T37" fmla="*/ 810 h 1187"/>
                    <a:gd name="T38" fmla="*/ 307 w 555"/>
                    <a:gd name="T39" fmla="*/ 832 h 1187"/>
                    <a:gd name="T40" fmla="*/ 279 w 555"/>
                    <a:gd name="T41" fmla="*/ 836 h 1187"/>
                    <a:gd name="T42" fmla="*/ 216 w 555"/>
                    <a:gd name="T43" fmla="*/ 840 h 1187"/>
                    <a:gd name="T44" fmla="*/ 275 w 555"/>
                    <a:gd name="T45" fmla="*/ 854 h 1187"/>
                    <a:gd name="T46" fmla="*/ 307 w 555"/>
                    <a:gd name="T47" fmla="*/ 873 h 1187"/>
                    <a:gd name="T48" fmla="*/ 286 w 555"/>
                    <a:gd name="T49" fmla="*/ 888 h 1187"/>
                    <a:gd name="T50" fmla="*/ 249 w 555"/>
                    <a:gd name="T51" fmla="*/ 921 h 1187"/>
                    <a:gd name="T52" fmla="*/ 238 w 555"/>
                    <a:gd name="T53" fmla="*/ 954 h 1187"/>
                    <a:gd name="T54" fmla="*/ 223 w 555"/>
                    <a:gd name="T55" fmla="*/ 1032 h 1187"/>
                    <a:gd name="T56" fmla="*/ 205 w 555"/>
                    <a:gd name="T57" fmla="*/ 1084 h 1187"/>
                    <a:gd name="T58" fmla="*/ 159 w 555"/>
                    <a:gd name="T59" fmla="*/ 1125 h 1187"/>
                    <a:gd name="T60" fmla="*/ 115 w 555"/>
                    <a:gd name="T61" fmla="*/ 1140 h 1187"/>
                    <a:gd name="T62" fmla="*/ 107 w 555"/>
                    <a:gd name="T63" fmla="*/ 1176 h 1187"/>
                    <a:gd name="T64" fmla="*/ 63 w 555"/>
                    <a:gd name="T65" fmla="*/ 1187 h 1187"/>
                    <a:gd name="T66" fmla="*/ 44 w 555"/>
                    <a:gd name="T67" fmla="*/ 1168 h 1187"/>
                    <a:gd name="T68" fmla="*/ 26 w 555"/>
                    <a:gd name="T69" fmla="*/ 1103 h 1187"/>
                    <a:gd name="T70" fmla="*/ 41 w 555"/>
                    <a:gd name="T71" fmla="*/ 1088 h 1187"/>
                    <a:gd name="T72" fmla="*/ 44 w 555"/>
                    <a:gd name="T73" fmla="*/ 1066 h 1187"/>
                    <a:gd name="T74" fmla="*/ 26 w 555"/>
                    <a:gd name="T75" fmla="*/ 1006 h 1187"/>
                    <a:gd name="T76" fmla="*/ 11 w 555"/>
                    <a:gd name="T77" fmla="*/ 958 h 1187"/>
                    <a:gd name="T78" fmla="*/ 0 w 555"/>
                    <a:gd name="T79" fmla="*/ 884 h 1187"/>
                    <a:gd name="T80" fmla="*/ 19 w 555"/>
                    <a:gd name="T81" fmla="*/ 854 h 1187"/>
                    <a:gd name="T82" fmla="*/ 33 w 555"/>
                    <a:gd name="T83" fmla="*/ 780 h 1187"/>
                    <a:gd name="T84" fmla="*/ 70 w 555"/>
                    <a:gd name="T85" fmla="*/ 736 h 1187"/>
                    <a:gd name="T86" fmla="*/ 59 w 555"/>
                    <a:gd name="T87" fmla="*/ 658 h 1187"/>
                    <a:gd name="T88" fmla="*/ 74 w 555"/>
                    <a:gd name="T89" fmla="*/ 621 h 1187"/>
                    <a:gd name="T90" fmla="*/ 67 w 555"/>
                    <a:gd name="T91" fmla="*/ 555 h 1187"/>
                    <a:gd name="T92" fmla="*/ 82 w 555"/>
                    <a:gd name="T93" fmla="*/ 477 h 1187"/>
                    <a:gd name="T94" fmla="*/ 130 w 555"/>
                    <a:gd name="T95" fmla="*/ 425 h 1187"/>
                    <a:gd name="T96" fmla="*/ 175 w 555"/>
                    <a:gd name="T97" fmla="*/ 410 h 1187"/>
                    <a:gd name="T98" fmla="*/ 156 w 555"/>
                    <a:gd name="T99" fmla="*/ 362 h 1187"/>
                    <a:gd name="T100" fmla="*/ 175 w 555"/>
                    <a:gd name="T101" fmla="*/ 322 h 1187"/>
                    <a:gd name="T102" fmla="*/ 186 w 555"/>
                    <a:gd name="T103" fmla="*/ 262 h 1187"/>
                    <a:gd name="T104" fmla="*/ 235 w 555"/>
                    <a:gd name="T105" fmla="*/ 225 h 1187"/>
                    <a:gd name="T106" fmla="*/ 257 w 555"/>
                    <a:gd name="T107" fmla="*/ 177 h 1187"/>
                    <a:gd name="T108" fmla="*/ 292 w 555"/>
                    <a:gd name="T109" fmla="*/ 103 h 1187"/>
                    <a:gd name="T110" fmla="*/ 331 w 555"/>
                    <a:gd name="T111" fmla="*/ 69 h 1187"/>
                    <a:gd name="T112" fmla="*/ 368 w 555"/>
                    <a:gd name="T113" fmla="*/ 42 h 1187"/>
                    <a:gd name="T114" fmla="*/ 414 w 555"/>
                    <a:gd name="T115" fmla="*/ 0 h 118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555"/>
                    <a:gd name="T175" fmla="*/ 0 h 1187"/>
                    <a:gd name="T176" fmla="*/ 555 w 555"/>
                    <a:gd name="T177" fmla="*/ 1187 h 1187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555" h="1187">
                      <a:moveTo>
                        <a:pt x="418" y="0"/>
                      </a:moveTo>
                      <a:lnTo>
                        <a:pt x="425" y="3"/>
                      </a:lnTo>
                      <a:lnTo>
                        <a:pt x="436" y="21"/>
                      </a:lnTo>
                      <a:lnTo>
                        <a:pt x="485" y="69"/>
                      </a:lnTo>
                      <a:lnTo>
                        <a:pt x="492" y="58"/>
                      </a:lnTo>
                      <a:lnTo>
                        <a:pt x="511" y="73"/>
                      </a:lnTo>
                      <a:lnTo>
                        <a:pt x="518" y="88"/>
                      </a:lnTo>
                      <a:lnTo>
                        <a:pt x="518" y="99"/>
                      </a:lnTo>
                      <a:lnTo>
                        <a:pt x="518" y="118"/>
                      </a:lnTo>
                      <a:lnTo>
                        <a:pt x="511" y="129"/>
                      </a:lnTo>
                      <a:lnTo>
                        <a:pt x="525" y="144"/>
                      </a:lnTo>
                      <a:lnTo>
                        <a:pt x="536" y="158"/>
                      </a:lnTo>
                      <a:lnTo>
                        <a:pt x="536" y="170"/>
                      </a:lnTo>
                      <a:lnTo>
                        <a:pt x="536" y="188"/>
                      </a:lnTo>
                      <a:lnTo>
                        <a:pt x="533" y="210"/>
                      </a:lnTo>
                      <a:lnTo>
                        <a:pt x="525" y="218"/>
                      </a:lnTo>
                      <a:lnTo>
                        <a:pt x="536" y="229"/>
                      </a:lnTo>
                      <a:lnTo>
                        <a:pt x="548" y="247"/>
                      </a:lnTo>
                      <a:lnTo>
                        <a:pt x="555" y="266"/>
                      </a:lnTo>
                      <a:lnTo>
                        <a:pt x="555" y="273"/>
                      </a:lnTo>
                      <a:lnTo>
                        <a:pt x="544" y="277"/>
                      </a:lnTo>
                      <a:lnTo>
                        <a:pt x="496" y="277"/>
                      </a:lnTo>
                      <a:lnTo>
                        <a:pt x="485" y="277"/>
                      </a:lnTo>
                      <a:lnTo>
                        <a:pt x="477" y="284"/>
                      </a:lnTo>
                      <a:lnTo>
                        <a:pt x="477" y="299"/>
                      </a:lnTo>
                      <a:lnTo>
                        <a:pt x="470" y="310"/>
                      </a:lnTo>
                      <a:lnTo>
                        <a:pt x="448" y="329"/>
                      </a:lnTo>
                      <a:lnTo>
                        <a:pt x="451" y="344"/>
                      </a:lnTo>
                      <a:lnTo>
                        <a:pt x="448" y="355"/>
                      </a:lnTo>
                      <a:lnTo>
                        <a:pt x="440" y="362"/>
                      </a:lnTo>
                      <a:lnTo>
                        <a:pt x="448" y="385"/>
                      </a:lnTo>
                      <a:lnTo>
                        <a:pt x="451" y="399"/>
                      </a:lnTo>
                      <a:lnTo>
                        <a:pt x="444" y="410"/>
                      </a:lnTo>
                      <a:lnTo>
                        <a:pt x="429" y="422"/>
                      </a:lnTo>
                      <a:lnTo>
                        <a:pt x="425" y="436"/>
                      </a:lnTo>
                      <a:lnTo>
                        <a:pt x="422" y="455"/>
                      </a:lnTo>
                      <a:lnTo>
                        <a:pt x="396" y="466"/>
                      </a:lnTo>
                      <a:lnTo>
                        <a:pt x="381" y="477"/>
                      </a:lnTo>
                      <a:lnTo>
                        <a:pt x="359" y="492"/>
                      </a:lnTo>
                      <a:lnTo>
                        <a:pt x="362" y="503"/>
                      </a:lnTo>
                      <a:lnTo>
                        <a:pt x="344" y="507"/>
                      </a:lnTo>
                      <a:lnTo>
                        <a:pt x="336" y="514"/>
                      </a:lnTo>
                      <a:lnTo>
                        <a:pt x="318" y="540"/>
                      </a:lnTo>
                      <a:lnTo>
                        <a:pt x="303" y="551"/>
                      </a:lnTo>
                      <a:lnTo>
                        <a:pt x="307" y="570"/>
                      </a:lnTo>
                      <a:lnTo>
                        <a:pt x="298" y="576"/>
                      </a:lnTo>
                      <a:lnTo>
                        <a:pt x="290" y="584"/>
                      </a:lnTo>
                      <a:lnTo>
                        <a:pt x="298" y="613"/>
                      </a:lnTo>
                      <a:lnTo>
                        <a:pt x="294" y="632"/>
                      </a:lnTo>
                      <a:lnTo>
                        <a:pt x="275" y="643"/>
                      </a:lnTo>
                      <a:lnTo>
                        <a:pt x="272" y="673"/>
                      </a:lnTo>
                      <a:lnTo>
                        <a:pt x="275" y="710"/>
                      </a:lnTo>
                      <a:lnTo>
                        <a:pt x="283" y="728"/>
                      </a:lnTo>
                      <a:lnTo>
                        <a:pt x="310" y="751"/>
                      </a:lnTo>
                      <a:lnTo>
                        <a:pt x="321" y="773"/>
                      </a:lnTo>
                      <a:lnTo>
                        <a:pt x="333" y="795"/>
                      </a:lnTo>
                      <a:lnTo>
                        <a:pt x="340" y="810"/>
                      </a:lnTo>
                      <a:lnTo>
                        <a:pt x="333" y="825"/>
                      </a:lnTo>
                      <a:lnTo>
                        <a:pt x="318" y="836"/>
                      </a:lnTo>
                      <a:lnTo>
                        <a:pt x="307" y="832"/>
                      </a:lnTo>
                      <a:lnTo>
                        <a:pt x="298" y="821"/>
                      </a:lnTo>
                      <a:lnTo>
                        <a:pt x="283" y="825"/>
                      </a:lnTo>
                      <a:lnTo>
                        <a:pt x="279" y="836"/>
                      </a:lnTo>
                      <a:lnTo>
                        <a:pt x="257" y="836"/>
                      </a:lnTo>
                      <a:lnTo>
                        <a:pt x="223" y="832"/>
                      </a:lnTo>
                      <a:lnTo>
                        <a:pt x="216" y="840"/>
                      </a:lnTo>
                      <a:lnTo>
                        <a:pt x="238" y="851"/>
                      </a:lnTo>
                      <a:lnTo>
                        <a:pt x="268" y="840"/>
                      </a:lnTo>
                      <a:lnTo>
                        <a:pt x="275" y="854"/>
                      </a:lnTo>
                      <a:lnTo>
                        <a:pt x="298" y="858"/>
                      </a:lnTo>
                      <a:lnTo>
                        <a:pt x="314" y="865"/>
                      </a:lnTo>
                      <a:lnTo>
                        <a:pt x="307" y="873"/>
                      </a:lnTo>
                      <a:lnTo>
                        <a:pt x="286" y="869"/>
                      </a:lnTo>
                      <a:lnTo>
                        <a:pt x="283" y="877"/>
                      </a:lnTo>
                      <a:lnTo>
                        <a:pt x="286" y="888"/>
                      </a:lnTo>
                      <a:lnTo>
                        <a:pt x="275" y="903"/>
                      </a:lnTo>
                      <a:lnTo>
                        <a:pt x="257" y="917"/>
                      </a:lnTo>
                      <a:lnTo>
                        <a:pt x="249" y="921"/>
                      </a:lnTo>
                      <a:lnTo>
                        <a:pt x="242" y="925"/>
                      </a:lnTo>
                      <a:lnTo>
                        <a:pt x="246" y="943"/>
                      </a:lnTo>
                      <a:lnTo>
                        <a:pt x="238" y="954"/>
                      </a:lnTo>
                      <a:lnTo>
                        <a:pt x="227" y="977"/>
                      </a:lnTo>
                      <a:lnTo>
                        <a:pt x="231" y="999"/>
                      </a:lnTo>
                      <a:lnTo>
                        <a:pt x="223" y="1032"/>
                      </a:lnTo>
                      <a:lnTo>
                        <a:pt x="216" y="1047"/>
                      </a:lnTo>
                      <a:lnTo>
                        <a:pt x="216" y="1069"/>
                      </a:lnTo>
                      <a:lnTo>
                        <a:pt x="205" y="1084"/>
                      </a:lnTo>
                      <a:lnTo>
                        <a:pt x="190" y="1110"/>
                      </a:lnTo>
                      <a:lnTo>
                        <a:pt x="186" y="1129"/>
                      </a:lnTo>
                      <a:lnTo>
                        <a:pt x="159" y="1125"/>
                      </a:lnTo>
                      <a:lnTo>
                        <a:pt x="133" y="1125"/>
                      </a:lnTo>
                      <a:lnTo>
                        <a:pt x="130" y="1136"/>
                      </a:lnTo>
                      <a:lnTo>
                        <a:pt x="115" y="1140"/>
                      </a:lnTo>
                      <a:lnTo>
                        <a:pt x="107" y="1144"/>
                      </a:lnTo>
                      <a:lnTo>
                        <a:pt x="111" y="1157"/>
                      </a:lnTo>
                      <a:lnTo>
                        <a:pt x="107" y="1176"/>
                      </a:lnTo>
                      <a:lnTo>
                        <a:pt x="89" y="1187"/>
                      </a:lnTo>
                      <a:lnTo>
                        <a:pt x="78" y="1176"/>
                      </a:lnTo>
                      <a:lnTo>
                        <a:pt x="63" y="1187"/>
                      </a:lnTo>
                      <a:lnTo>
                        <a:pt x="44" y="1187"/>
                      </a:lnTo>
                      <a:lnTo>
                        <a:pt x="37" y="1176"/>
                      </a:lnTo>
                      <a:lnTo>
                        <a:pt x="44" y="1168"/>
                      </a:lnTo>
                      <a:lnTo>
                        <a:pt x="48" y="1147"/>
                      </a:lnTo>
                      <a:lnTo>
                        <a:pt x="33" y="1118"/>
                      </a:lnTo>
                      <a:lnTo>
                        <a:pt x="26" y="1103"/>
                      </a:lnTo>
                      <a:lnTo>
                        <a:pt x="30" y="1095"/>
                      </a:lnTo>
                      <a:lnTo>
                        <a:pt x="37" y="1095"/>
                      </a:lnTo>
                      <a:lnTo>
                        <a:pt x="41" y="1088"/>
                      </a:lnTo>
                      <a:lnTo>
                        <a:pt x="44" y="1080"/>
                      </a:lnTo>
                      <a:lnTo>
                        <a:pt x="48" y="1073"/>
                      </a:lnTo>
                      <a:lnTo>
                        <a:pt x="44" y="1066"/>
                      </a:lnTo>
                      <a:lnTo>
                        <a:pt x="37" y="1051"/>
                      </a:lnTo>
                      <a:lnTo>
                        <a:pt x="22" y="1029"/>
                      </a:lnTo>
                      <a:lnTo>
                        <a:pt x="26" y="1006"/>
                      </a:lnTo>
                      <a:lnTo>
                        <a:pt x="15" y="988"/>
                      </a:lnTo>
                      <a:lnTo>
                        <a:pt x="4" y="977"/>
                      </a:lnTo>
                      <a:lnTo>
                        <a:pt x="11" y="958"/>
                      </a:lnTo>
                      <a:lnTo>
                        <a:pt x="19" y="921"/>
                      </a:lnTo>
                      <a:lnTo>
                        <a:pt x="4" y="903"/>
                      </a:lnTo>
                      <a:lnTo>
                        <a:pt x="0" y="884"/>
                      </a:lnTo>
                      <a:lnTo>
                        <a:pt x="0" y="873"/>
                      </a:lnTo>
                      <a:lnTo>
                        <a:pt x="7" y="851"/>
                      </a:lnTo>
                      <a:lnTo>
                        <a:pt x="19" y="854"/>
                      </a:lnTo>
                      <a:lnTo>
                        <a:pt x="30" y="825"/>
                      </a:lnTo>
                      <a:lnTo>
                        <a:pt x="30" y="791"/>
                      </a:lnTo>
                      <a:lnTo>
                        <a:pt x="33" y="780"/>
                      </a:lnTo>
                      <a:lnTo>
                        <a:pt x="48" y="769"/>
                      </a:lnTo>
                      <a:lnTo>
                        <a:pt x="70" y="754"/>
                      </a:lnTo>
                      <a:lnTo>
                        <a:pt x="70" y="736"/>
                      </a:lnTo>
                      <a:lnTo>
                        <a:pt x="67" y="680"/>
                      </a:lnTo>
                      <a:lnTo>
                        <a:pt x="59" y="673"/>
                      </a:lnTo>
                      <a:lnTo>
                        <a:pt x="59" y="658"/>
                      </a:lnTo>
                      <a:lnTo>
                        <a:pt x="78" y="650"/>
                      </a:lnTo>
                      <a:lnTo>
                        <a:pt x="85" y="643"/>
                      </a:lnTo>
                      <a:lnTo>
                        <a:pt x="74" y="621"/>
                      </a:lnTo>
                      <a:lnTo>
                        <a:pt x="59" y="599"/>
                      </a:lnTo>
                      <a:lnTo>
                        <a:pt x="63" y="573"/>
                      </a:lnTo>
                      <a:lnTo>
                        <a:pt x="67" y="555"/>
                      </a:lnTo>
                      <a:lnTo>
                        <a:pt x="82" y="522"/>
                      </a:lnTo>
                      <a:lnTo>
                        <a:pt x="82" y="507"/>
                      </a:lnTo>
                      <a:lnTo>
                        <a:pt x="82" y="477"/>
                      </a:lnTo>
                      <a:lnTo>
                        <a:pt x="93" y="451"/>
                      </a:lnTo>
                      <a:lnTo>
                        <a:pt x="111" y="436"/>
                      </a:lnTo>
                      <a:lnTo>
                        <a:pt x="130" y="425"/>
                      </a:lnTo>
                      <a:lnTo>
                        <a:pt x="148" y="429"/>
                      </a:lnTo>
                      <a:lnTo>
                        <a:pt x="167" y="436"/>
                      </a:lnTo>
                      <a:lnTo>
                        <a:pt x="175" y="410"/>
                      </a:lnTo>
                      <a:lnTo>
                        <a:pt x="167" y="388"/>
                      </a:lnTo>
                      <a:lnTo>
                        <a:pt x="159" y="373"/>
                      </a:lnTo>
                      <a:lnTo>
                        <a:pt x="156" y="362"/>
                      </a:lnTo>
                      <a:lnTo>
                        <a:pt x="159" y="351"/>
                      </a:lnTo>
                      <a:lnTo>
                        <a:pt x="172" y="347"/>
                      </a:lnTo>
                      <a:lnTo>
                        <a:pt x="175" y="322"/>
                      </a:lnTo>
                      <a:lnTo>
                        <a:pt x="183" y="299"/>
                      </a:lnTo>
                      <a:lnTo>
                        <a:pt x="186" y="281"/>
                      </a:lnTo>
                      <a:lnTo>
                        <a:pt x="186" y="262"/>
                      </a:lnTo>
                      <a:lnTo>
                        <a:pt x="197" y="244"/>
                      </a:lnTo>
                      <a:lnTo>
                        <a:pt x="220" y="229"/>
                      </a:lnTo>
                      <a:lnTo>
                        <a:pt x="235" y="225"/>
                      </a:lnTo>
                      <a:lnTo>
                        <a:pt x="235" y="207"/>
                      </a:lnTo>
                      <a:lnTo>
                        <a:pt x="242" y="195"/>
                      </a:lnTo>
                      <a:lnTo>
                        <a:pt x="257" y="177"/>
                      </a:lnTo>
                      <a:lnTo>
                        <a:pt x="272" y="166"/>
                      </a:lnTo>
                      <a:lnTo>
                        <a:pt x="264" y="134"/>
                      </a:lnTo>
                      <a:lnTo>
                        <a:pt x="292" y="103"/>
                      </a:lnTo>
                      <a:lnTo>
                        <a:pt x="298" y="90"/>
                      </a:lnTo>
                      <a:lnTo>
                        <a:pt x="318" y="86"/>
                      </a:lnTo>
                      <a:lnTo>
                        <a:pt x="331" y="69"/>
                      </a:lnTo>
                      <a:lnTo>
                        <a:pt x="331" y="58"/>
                      </a:lnTo>
                      <a:lnTo>
                        <a:pt x="344" y="45"/>
                      </a:lnTo>
                      <a:lnTo>
                        <a:pt x="368" y="42"/>
                      </a:lnTo>
                      <a:lnTo>
                        <a:pt x="396" y="42"/>
                      </a:lnTo>
                      <a:lnTo>
                        <a:pt x="418" y="21"/>
                      </a:lnTo>
                      <a:lnTo>
                        <a:pt x="414" y="0"/>
                      </a:lnTo>
                    </a:path>
                  </a:pathLst>
                </a:custGeom>
                <a:grpFill/>
                <a:ln w="1270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5" name="Group 67" descr="Small checker board"/>
            <p:cNvGrpSpPr>
              <a:grpSpLocks noChangeAspect="1"/>
            </p:cNvGrpSpPr>
            <p:nvPr/>
          </p:nvGrpSpPr>
          <p:grpSpPr bwMode="auto">
            <a:xfrm>
              <a:off x="1250" y="2649"/>
              <a:ext cx="473" cy="501"/>
              <a:chOff x="1925" y="532"/>
              <a:chExt cx="1012" cy="1110"/>
            </a:xfrm>
            <a:grpFill/>
          </p:grpSpPr>
          <p:sp>
            <p:nvSpPr>
              <p:cNvPr id="41084" name="Freeform 68"/>
              <p:cNvSpPr>
                <a:spLocks noChangeAspect="1"/>
              </p:cNvSpPr>
              <p:nvPr/>
            </p:nvSpPr>
            <p:spPr bwMode="auto">
              <a:xfrm>
                <a:off x="1925" y="532"/>
                <a:ext cx="1012" cy="1110"/>
              </a:xfrm>
              <a:custGeom>
                <a:avLst/>
                <a:gdLst>
                  <a:gd name="T0" fmla="*/ 297 w 1012"/>
                  <a:gd name="T1" fmla="*/ 1014 h 1110"/>
                  <a:gd name="T2" fmla="*/ 337 w 1012"/>
                  <a:gd name="T3" fmla="*/ 951 h 1110"/>
                  <a:gd name="T4" fmla="*/ 326 w 1012"/>
                  <a:gd name="T5" fmla="*/ 865 h 1110"/>
                  <a:gd name="T6" fmla="*/ 334 w 1012"/>
                  <a:gd name="T7" fmla="*/ 791 h 1110"/>
                  <a:gd name="T8" fmla="*/ 352 w 1012"/>
                  <a:gd name="T9" fmla="*/ 688 h 1110"/>
                  <a:gd name="T10" fmla="*/ 404 w 1012"/>
                  <a:gd name="T11" fmla="*/ 618 h 1110"/>
                  <a:gd name="T12" fmla="*/ 430 w 1012"/>
                  <a:gd name="T13" fmla="*/ 562 h 1110"/>
                  <a:gd name="T14" fmla="*/ 450 w 1012"/>
                  <a:gd name="T15" fmla="*/ 507 h 1110"/>
                  <a:gd name="T16" fmla="*/ 505 w 1012"/>
                  <a:gd name="T17" fmla="*/ 414 h 1110"/>
                  <a:gd name="T18" fmla="*/ 535 w 1012"/>
                  <a:gd name="T19" fmla="*/ 340 h 1110"/>
                  <a:gd name="T20" fmla="*/ 603 w 1012"/>
                  <a:gd name="T21" fmla="*/ 266 h 1110"/>
                  <a:gd name="T22" fmla="*/ 659 w 1012"/>
                  <a:gd name="T23" fmla="*/ 240 h 1110"/>
                  <a:gd name="T24" fmla="*/ 696 w 1012"/>
                  <a:gd name="T25" fmla="*/ 174 h 1110"/>
                  <a:gd name="T26" fmla="*/ 785 w 1012"/>
                  <a:gd name="T27" fmla="*/ 210 h 1110"/>
                  <a:gd name="T28" fmla="*/ 833 w 1012"/>
                  <a:gd name="T29" fmla="*/ 221 h 1110"/>
                  <a:gd name="T30" fmla="*/ 859 w 1012"/>
                  <a:gd name="T31" fmla="*/ 133 h 1110"/>
                  <a:gd name="T32" fmla="*/ 933 w 1012"/>
                  <a:gd name="T33" fmla="*/ 126 h 1110"/>
                  <a:gd name="T34" fmla="*/ 960 w 1012"/>
                  <a:gd name="T35" fmla="*/ 159 h 1110"/>
                  <a:gd name="T36" fmla="*/ 982 w 1012"/>
                  <a:gd name="T37" fmla="*/ 115 h 1110"/>
                  <a:gd name="T38" fmla="*/ 1008 w 1012"/>
                  <a:gd name="T39" fmla="*/ 63 h 1110"/>
                  <a:gd name="T40" fmla="*/ 960 w 1012"/>
                  <a:gd name="T41" fmla="*/ 19 h 1110"/>
                  <a:gd name="T42" fmla="*/ 915 w 1012"/>
                  <a:gd name="T43" fmla="*/ 22 h 1110"/>
                  <a:gd name="T44" fmla="*/ 889 w 1012"/>
                  <a:gd name="T45" fmla="*/ 19 h 1110"/>
                  <a:gd name="T46" fmla="*/ 852 w 1012"/>
                  <a:gd name="T47" fmla="*/ 44 h 1110"/>
                  <a:gd name="T48" fmla="*/ 837 w 1012"/>
                  <a:gd name="T49" fmla="*/ 30 h 1110"/>
                  <a:gd name="T50" fmla="*/ 781 w 1012"/>
                  <a:gd name="T51" fmla="*/ 96 h 1110"/>
                  <a:gd name="T52" fmla="*/ 726 w 1012"/>
                  <a:gd name="T53" fmla="*/ 115 h 1110"/>
                  <a:gd name="T54" fmla="*/ 666 w 1012"/>
                  <a:gd name="T55" fmla="*/ 133 h 1110"/>
                  <a:gd name="T56" fmla="*/ 596 w 1012"/>
                  <a:gd name="T57" fmla="*/ 148 h 1110"/>
                  <a:gd name="T58" fmla="*/ 588 w 1012"/>
                  <a:gd name="T59" fmla="*/ 203 h 1110"/>
                  <a:gd name="T60" fmla="*/ 581 w 1012"/>
                  <a:gd name="T61" fmla="*/ 251 h 1110"/>
                  <a:gd name="T62" fmla="*/ 524 w 1012"/>
                  <a:gd name="T63" fmla="*/ 262 h 1110"/>
                  <a:gd name="T64" fmla="*/ 505 w 1012"/>
                  <a:gd name="T65" fmla="*/ 303 h 1110"/>
                  <a:gd name="T66" fmla="*/ 461 w 1012"/>
                  <a:gd name="T67" fmla="*/ 362 h 1110"/>
                  <a:gd name="T68" fmla="*/ 415 w 1012"/>
                  <a:gd name="T69" fmla="*/ 436 h 1110"/>
                  <a:gd name="T70" fmla="*/ 378 w 1012"/>
                  <a:gd name="T71" fmla="*/ 511 h 1110"/>
                  <a:gd name="T72" fmla="*/ 356 w 1012"/>
                  <a:gd name="T73" fmla="*/ 555 h 1110"/>
                  <a:gd name="T74" fmla="*/ 285 w 1012"/>
                  <a:gd name="T75" fmla="*/ 618 h 1110"/>
                  <a:gd name="T76" fmla="*/ 326 w 1012"/>
                  <a:gd name="T77" fmla="*/ 625 h 1110"/>
                  <a:gd name="T78" fmla="*/ 263 w 1012"/>
                  <a:gd name="T79" fmla="*/ 637 h 1110"/>
                  <a:gd name="T80" fmla="*/ 204 w 1012"/>
                  <a:gd name="T81" fmla="*/ 674 h 1110"/>
                  <a:gd name="T82" fmla="*/ 154 w 1012"/>
                  <a:gd name="T83" fmla="*/ 677 h 1110"/>
                  <a:gd name="T84" fmla="*/ 113 w 1012"/>
                  <a:gd name="T85" fmla="*/ 705 h 1110"/>
                  <a:gd name="T86" fmla="*/ 87 w 1012"/>
                  <a:gd name="T87" fmla="*/ 733 h 1110"/>
                  <a:gd name="T88" fmla="*/ 35 w 1012"/>
                  <a:gd name="T89" fmla="*/ 767 h 1110"/>
                  <a:gd name="T90" fmla="*/ 20 w 1012"/>
                  <a:gd name="T91" fmla="*/ 889 h 1110"/>
                  <a:gd name="T92" fmla="*/ 41 w 1012"/>
                  <a:gd name="T93" fmla="*/ 917 h 1110"/>
                  <a:gd name="T94" fmla="*/ 20 w 1012"/>
                  <a:gd name="T95" fmla="*/ 971 h 1110"/>
                  <a:gd name="T96" fmla="*/ 33 w 1012"/>
                  <a:gd name="T97" fmla="*/ 1003 h 1110"/>
                  <a:gd name="T98" fmla="*/ 0 w 1012"/>
                  <a:gd name="T99" fmla="*/ 1030 h 1110"/>
                  <a:gd name="T100" fmla="*/ 85 w 1012"/>
                  <a:gd name="T101" fmla="*/ 1110 h 1110"/>
                  <a:gd name="T102" fmla="*/ 209 w 1012"/>
                  <a:gd name="T103" fmla="*/ 1019 h 1110"/>
                  <a:gd name="T104" fmla="*/ 254 w 1012"/>
                  <a:gd name="T105" fmla="*/ 967 h 1110"/>
                  <a:gd name="T106" fmla="*/ 263 w 1012"/>
                  <a:gd name="T107" fmla="*/ 1045 h 11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12"/>
                  <a:gd name="T163" fmla="*/ 0 h 1110"/>
                  <a:gd name="T164" fmla="*/ 1012 w 1012"/>
                  <a:gd name="T165" fmla="*/ 1110 h 11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12" h="1110">
                    <a:moveTo>
                      <a:pt x="271" y="1045"/>
                    </a:moveTo>
                    <a:lnTo>
                      <a:pt x="274" y="1043"/>
                    </a:lnTo>
                    <a:lnTo>
                      <a:pt x="285" y="1040"/>
                    </a:lnTo>
                    <a:lnTo>
                      <a:pt x="293" y="1028"/>
                    </a:lnTo>
                    <a:lnTo>
                      <a:pt x="297" y="1014"/>
                    </a:lnTo>
                    <a:lnTo>
                      <a:pt x="300" y="1006"/>
                    </a:lnTo>
                    <a:lnTo>
                      <a:pt x="297" y="984"/>
                    </a:lnTo>
                    <a:lnTo>
                      <a:pt x="300" y="969"/>
                    </a:lnTo>
                    <a:lnTo>
                      <a:pt x="311" y="962"/>
                    </a:lnTo>
                    <a:lnTo>
                      <a:pt x="337" y="951"/>
                    </a:lnTo>
                    <a:lnTo>
                      <a:pt x="341" y="939"/>
                    </a:lnTo>
                    <a:lnTo>
                      <a:pt x="337" y="902"/>
                    </a:lnTo>
                    <a:lnTo>
                      <a:pt x="334" y="895"/>
                    </a:lnTo>
                    <a:lnTo>
                      <a:pt x="334" y="873"/>
                    </a:lnTo>
                    <a:lnTo>
                      <a:pt x="326" y="865"/>
                    </a:lnTo>
                    <a:lnTo>
                      <a:pt x="330" y="847"/>
                    </a:lnTo>
                    <a:lnTo>
                      <a:pt x="337" y="847"/>
                    </a:lnTo>
                    <a:lnTo>
                      <a:pt x="356" y="836"/>
                    </a:lnTo>
                    <a:lnTo>
                      <a:pt x="341" y="802"/>
                    </a:lnTo>
                    <a:lnTo>
                      <a:pt x="334" y="791"/>
                    </a:lnTo>
                    <a:lnTo>
                      <a:pt x="334" y="788"/>
                    </a:lnTo>
                    <a:lnTo>
                      <a:pt x="334" y="759"/>
                    </a:lnTo>
                    <a:lnTo>
                      <a:pt x="345" y="737"/>
                    </a:lnTo>
                    <a:lnTo>
                      <a:pt x="348" y="714"/>
                    </a:lnTo>
                    <a:lnTo>
                      <a:pt x="352" y="688"/>
                    </a:lnTo>
                    <a:lnTo>
                      <a:pt x="348" y="666"/>
                    </a:lnTo>
                    <a:lnTo>
                      <a:pt x="356" y="651"/>
                    </a:lnTo>
                    <a:lnTo>
                      <a:pt x="360" y="640"/>
                    </a:lnTo>
                    <a:lnTo>
                      <a:pt x="382" y="625"/>
                    </a:lnTo>
                    <a:lnTo>
                      <a:pt x="404" y="618"/>
                    </a:lnTo>
                    <a:lnTo>
                      <a:pt x="423" y="625"/>
                    </a:lnTo>
                    <a:lnTo>
                      <a:pt x="430" y="629"/>
                    </a:lnTo>
                    <a:lnTo>
                      <a:pt x="442" y="614"/>
                    </a:lnTo>
                    <a:lnTo>
                      <a:pt x="442" y="596"/>
                    </a:lnTo>
                    <a:lnTo>
                      <a:pt x="430" y="562"/>
                    </a:lnTo>
                    <a:lnTo>
                      <a:pt x="426" y="548"/>
                    </a:lnTo>
                    <a:lnTo>
                      <a:pt x="430" y="540"/>
                    </a:lnTo>
                    <a:lnTo>
                      <a:pt x="437" y="540"/>
                    </a:lnTo>
                    <a:lnTo>
                      <a:pt x="446" y="529"/>
                    </a:lnTo>
                    <a:lnTo>
                      <a:pt x="450" y="507"/>
                    </a:lnTo>
                    <a:lnTo>
                      <a:pt x="453" y="477"/>
                    </a:lnTo>
                    <a:lnTo>
                      <a:pt x="457" y="448"/>
                    </a:lnTo>
                    <a:lnTo>
                      <a:pt x="468" y="436"/>
                    </a:lnTo>
                    <a:lnTo>
                      <a:pt x="490" y="422"/>
                    </a:lnTo>
                    <a:lnTo>
                      <a:pt x="505" y="414"/>
                    </a:lnTo>
                    <a:lnTo>
                      <a:pt x="509" y="392"/>
                    </a:lnTo>
                    <a:lnTo>
                      <a:pt x="516" y="377"/>
                    </a:lnTo>
                    <a:lnTo>
                      <a:pt x="535" y="362"/>
                    </a:lnTo>
                    <a:lnTo>
                      <a:pt x="539" y="351"/>
                    </a:lnTo>
                    <a:lnTo>
                      <a:pt x="535" y="340"/>
                    </a:lnTo>
                    <a:lnTo>
                      <a:pt x="535" y="325"/>
                    </a:lnTo>
                    <a:lnTo>
                      <a:pt x="550" y="314"/>
                    </a:lnTo>
                    <a:lnTo>
                      <a:pt x="568" y="281"/>
                    </a:lnTo>
                    <a:lnTo>
                      <a:pt x="581" y="284"/>
                    </a:lnTo>
                    <a:lnTo>
                      <a:pt x="603" y="266"/>
                    </a:lnTo>
                    <a:lnTo>
                      <a:pt x="600" y="251"/>
                    </a:lnTo>
                    <a:lnTo>
                      <a:pt x="614" y="236"/>
                    </a:lnTo>
                    <a:lnTo>
                      <a:pt x="622" y="240"/>
                    </a:lnTo>
                    <a:lnTo>
                      <a:pt x="637" y="236"/>
                    </a:lnTo>
                    <a:lnTo>
                      <a:pt x="659" y="240"/>
                    </a:lnTo>
                    <a:lnTo>
                      <a:pt x="688" y="214"/>
                    </a:lnTo>
                    <a:lnTo>
                      <a:pt x="685" y="199"/>
                    </a:lnTo>
                    <a:lnTo>
                      <a:pt x="688" y="192"/>
                    </a:lnTo>
                    <a:lnTo>
                      <a:pt x="681" y="188"/>
                    </a:lnTo>
                    <a:lnTo>
                      <a:pt x="696" y="174"/>
                    </a:lnTo>
                    <a:lnTo>
                      <a:pt x="718" y="171"/>
                    </a:lnTo>
                    <a:lnTo>
                      <a:pt x="733" y="192"/>
                    </a:lnTo>
                    <a:lnTo>
                      <a:pt x="759" y="221"/>
                    </a:lnTo>
                    <a:lnTo>
                      <a:pt x="770" y="221"/>
                    </a:lnTo>
                    <a:lnTo>
                      <a:pt x="785" y="210"/>
                    </a:lnTo>
                    <a:lnTo>
                      <a:pt x="796" y="207"/>
                    </a:lnTo>
                    <a:lnTo>
                      <a:pt x="803" y="210"/>
                    </a:lnTo>
                    <a:lnTo>
                      <a:pt x="815" y="221"/>
                    </a:lnTo>
                    <a:lnTo>
                      <a:pt x="829" y="225"/>
                    </a:lnTo>
                    <a:lnTo>
                      <a:pt x="833" y="221"/>
                    </a:lnTo>
                    <a:lnTo>
                      <a:pt x="840" y="207"/>
                    </a:lnTo>
                    <a:lnTo>
                      <a:pt x="844" y="199"/>
                    </a:lnTo>
                    <a:lnTo>
                      <a:pt x="859" y="174"/>
                    </a:lnTo>
                    <a:lnTo>
                      <a:pt x="863" y="171"/>
                    </a:lnTo>
                    <a:lnTo>
                      <a:pt x="859" y="133"/>
                    </a:lnTo>
                    <a:lnTo>
                      <a:pt x="878" y="115"/>
                    </a:lnTo>
                    <a:lnTo>
                      <a:pt x="885" y="119"/>
                    </a:lnTo>
                    <a:lnTo>
                      <a:pt x="907" y="96"/>
                    </a:lnTo>
                    <a:lnTo>
                      <a:pt x="926" y="119"/>
                    </a:lnTo>
                    <a:lnTo>
                      <a:pt x="933" y="126"/>
                    </a:lnTo>
                    <a:lnTo>
                      <a:pt x="944" y="122"/>
                    </a:lnTo>
                    <a:lnTo>
                      <a:pt x="952" y="133"/>
                    </a:lnTo>
                    <a:lnTo>
                      <a:pt x="952" y="141"/>
                    </a:lnTo>
                    <a:lnTo>
                      <a:pt x="960" y="148"/>
                    </a:lnTo>
                    <a:lnTo>
                      <a:pt x="960" y="159"/>
                    </a:lnTo>
                    <a:lnTo>
                      <a:pt x="971" y="145"/>
                    </a:lnTo>
                    <a:lnTo>
                      <a:pt x="990" y="130"/>
                    </a:lnTo>
                    <a:lnTo>
                      <a:pt x="1001" y="107"/>
                    </a:lnTo>
                    <a:lnTo>
                      <a:pt x="993" y="104"/>
                    </a:lnTo>
                    <a:lnTo>
                      <a:pt x="982" y="115"/>
                    </a:lnTo>
                    <a:lnTo>
                      <a:pt x="979" y="96"/>
                    </a:lnTo>
                    <a:lnTo>
                      <a:pt x="971" y="93"/>
                    </a:lnTo>
                    <a:lnTo>
                      <a:pt x="968" y="82"/>
                    </a:lnTo>
                    <a:lnTo>
                      <a:pt x="997" y="59"/>
                    </a:lnTo>
                    <a:lnTo>
                      <a:pt x="1008" y="63"/>
                    </a:lnTo>
                    <a:lnTo>
                      <a:pt x="1012" y="48"/>
                    </a:lnTo>
                    <a:lnTo>
                      <a:pt x="1005" y="44"/>
                    </a:lnTo>
                    <a:lnTo>
                      <a:pt x="986" y="37"/>
                    </a:lnTo>
                    <a:lnTo>
                      <a:pt x="975" y="33"/>
                    </a:lnTo>
                    <a:lnTo>
                      <a:pt x="960" y="19"/>
                    </a:lnTo>
                    <a:lnTo>
                      <a:pt x="944" y="15"/>
                    </a:lnTo>
                    <a:lnTo>
                      <a:pt x="929" y="30"/>
                    </a:lnTo>
                    <a:lnTo>
                      <a:pt x="922" y="41"/>
                    </a:lnTo>
                    <a:lnTo>
                      <a:pt x="907" y="30"/>
                    </a:lnTo>
                    <a:lnTo>
                      <a:pt x="915" y="22"/>
                    </a:lnTo>
                    <a:lnTo>
                      <a:pt x="918" y="4"/>
                    </a:lnTo>
                    <a:lnTo>
                      <a:pt x="915" y="0"/>
                    </a:lnTo>
                    <a:lnTo>
                      <a:pt x="896" y="0"/>
                    </a:lnTo>
                    <a:lnTo>
                      <a:pt x="892" y="7"/>
                    </a:lnTo>
                    <a:lnTo>
                      <a:pt x="889" y="19"/>
                    </a:lnTo>
                    <a:lnTo>
                      <a:pt x="892" y="30"/>
                    </a:lnTo>
                    <a:lnTo>
                      <a:pt x="878" y="44"/>
                    </a:lnTo>
                    <a:lnTo>
                      <a:pt x="866" y="22"/>
                    </a:lnTo>
                    <a:lnTo>
                      <a:pt x="855" y="26"/>
                    </a:lnTo>
                    <a:lnTo>
                      <a:pt x="852" y="44"/>
                    </a:lnTo>
                    <a:lnTo>
                      <a:pt x="844" y="70"/>
                    </a:lnTo>
                    <a:lnTo>
                      <a:pt x="826" y="89"/>
                    </a:lnTo>
                    <a:lnTo>
                      <a:pt x="815" y="67"/>
                    </a:lnTo>
                    <a:lnTo>
                      <a:pt x="833" y="52"/>
                    </a:lnTo>
                    <a:lnTo>
                      <a:pt x="837" y="30"/>
                    </a:lnTo>
                    <a:lnTo>
                      <a:pt x="826" y="30"/>
                    </a:lnTo>
                    <a:lnTo>
                      <a:pt x="807" y="30"/>
                    </a:lnTo>
                    <a:lnTo>
                      <a:pt x="792" y="52"/>
                    </a:lnTo>
                    <a:lnTo>
                      <a:pt x="774" y="82"/>
                    </a:lnTo>
                    <a:lnTo>
                      <a:pt x="781" y="96"/>
                    </a:lnTo>
                    <a:lnTo>
                      <a:pt x="770" y="104"/>
                    </a:lnTo>
                    <a:lnTo>
                      <a:pt x="755" y="93"/>
                    </a:lnTo>
                    <a:lnTo>
                      <a:pt x="740" y="100"/>
                    </a:lnTo>
                    <a:lnTo>
                      <a:pt x="744" y="115"/>
                    </a:lnTo>
                    <a:lnTo>
                      <a:pt x="726" y="115"/>
                    </a:lnTo>
                    <a:lnTo>
                      <a:pt x="714" y="119"/>
                    </a:lnTo>
                    <a:lnTo>
                      <a:pt x="700" y="137"/>
                    </a:lnTo>
                    <a:lnTo>
                      <a:pt x="681" y="133"/>
                    </a:lnTo>
                    <a:lnTo>
                      <a:pt x="681" y="145"/>
                    </a:lnTo>
                    <a:lnTo>
                      <a:pt x="666" y="133"/>
                    </a:lnTo>
                    <a:lnTo>
                      <a:pt x="648" y="141"/>
                    </a:lnTo>
                    <a:lnTo>
                      <a:pt x="644" y="156"/>
                    </a:lnTo>
                    <a:lnTo>
                      <a:pt x="629" y="159"/>
                    </a:lnTo>
                    <a:lnTo>
                      <a:pt x="618" y="145"/>
                    </a:lnTo>
                    <a:lnTo>
                      <a:pt x="596" y="148"/>
                    </a:lnTo>
                    <a:lnTo>
                      <a:pt x="574" y="156"/>
                    </a:lnTo>
                    <a:lnTo>
                      <a:pt x="574" y="178"/>
                    </a:lnTo>
                    <a:lnTo>
                      <a:pt x="588" y="182"/>
                    </a:lnTo>
                    <a:lnTo>
                      <a:pt x="588" y="188"/>
                    </a:lnTo>
                    <a:lnTo>
                      <a:pt x="588" y="203"/>
                    </a:lnTo>
                    <a:lnTo>
                      <a:pt x="577" y="199"/>
                    </a:lnTo>
                    <a:lnTo>
                      <a:pt x="564" y="207"/>
                    </a:lnTo>
                    <a:lnTo>
                      <a:pt x="568" y="221"/>
                    </a:lnTo>
                    <a:lnTo>
                      <a:pt x="581" y="233"/>
                    </a:lnTo>
                    <a:lnTo>
                      <a:pt x="581" y="251"/>
                    </a:lnTo>
                    <a:lnTo>
                      <a:pt x="568" y="244"/>
                    </a:lnTo>
                    <a:lnTo>
                      <a:pt x="557" y="247"/>
                    </a:lnTo>
                    <a:lnTo>
                      <a:pt x="557" y="262"/>
                    </a:lnTo>
                    <a:lnTo>
                      <a:pt x="539" y="262"/>
                    </a:lnTo>
                    <a:lnTo>
                      <a:pt x="524" y="262"/>
                    </a:lnTo>
                    <a:lnTo>
                      <a:pt x="520" y="273"/>
                    </a:lnTo>
                    <a:lnTo>
                      <a:pt x="516" y="281"/>
                    </a:lnTo>
                    <a:lnTo>
                      <a:pt x="505" y="284"/>
                    </a:lnTo>
                    <a:lnTo>
                      <a:pt x="501" y="292"/>
                    </a:lnTo>
                    <a:lnTo>
                      <a:pt x="505" y="303"/>
                    </a:lnTo>
                    <a:lnTo>
                      <a:pt x="483" y="310"/>
                    </a:lnTo>
                    <a:lnTo>
                      <a:pt x="498" y="325"/>
                    </a:lnTo>
                    <a:lnTo>
                      <a:pt x="501" y="333"/>
                    </a:lnTo>
                    <a:lnTo>
                      <a:pt x="487" y="344"/>
                    </a:lnTo>
                    <a:lnTo>
                      <a:pt x="461" y="362"/>
                    </a:lnTo>
                    <a:lnTo>
                      <a:pt x="442" y="377"/>
                    </a:lnTo>
                    <a:lnTo>
                      <a:pt x="430" y="399"/>
                    </a:lnTo>
                    <a:lnTo>
                      <a:pt x="411" y="414"/>
                    </a:lnTo>
                    <a:lnTo>
                      <a:pt x="411" y="425"/>
                    </a:lnTo>
                    <a:lnTo>
                      <a:pt x="415" y="436"/>
                    </a:lnTo>
                    <a:lnTo>
                      <a:pt x="400" y="448"/>
                    </a:lnTo>
                    <a:lnTo>
                      <a:pt x="404" y="462"/>
                    </a:lnTo>
                    <a:lnTo>
                      <a:pt x="389" y="488"/>
                    </a:lnTo>
                    <a:lnTo>
                      <a:pt x="378" y="492"/>
                    </a:lnTo>
                    <a:lnTo>
                      <a:pt x="378" y="511"/>
                    </a:lnTo>
                    <a:lnTo>
                      <a:pt x="386" y="522"/>
                    </a:lnTo>
                    <a:lnTo>
                      <a:pt x="374" y="533"/>
                    </a:lnTo>
                    <a:lnTo>
                      <a:pt x="367" y="525"/>
                    </a:lnTo>
                    <a:lnTo>
                      <a:pt x="352" y="533"/>
                    </a:lnTo>
                    <a:lnTo>
                      <a:pt x="356" y="555"/>
                    </a:lnTo>
                    <a:lnTo>
                      <a:pt x="341" y="562"/>
                    </a:lnTo>
                    <a:lnTo>
                      <a:pt x="319" y="566"/>
                    </a:lnTo>
                    <a:lnTo>
                      <a:pt x="304" y="585"/>
                    </a:lnTo>
                    <a:lnTo>
                      <a:pt x="300" y="603"/>
                    </a:lnTo>
                    <a:lnTo>
                      <a:pt x="285" y="618"/>
                    </a:lnTo>
                    <a:lnTo>
                      <a:pt x="285" y="629"/>
                    </a:lnTo>
                    <a:lnTo>
                      <a:pt x="304" y="614"/>
                    </a:lnTo>
                    <a:lnTo>
                      <a:pt x="326" y="599"/>
                    </a:lnTo>
                    <a:lnTo>
                      <a:pt x="334" y="603"/>
                    </a:lnTo>
                    <a:lnTo>
                      <a:pt x="326" y="625"/>
                    </a:lnTo>
                    <a:lnTo>
                      <a:pt x="308" y="637"/>
                    </a:lnTo>
                    <a:lnTo>
                      <a:pt x="289" y="633"/>
                    </a:lnTo>
                    <a:lnTo>
                      <a:pt x="293" y="648"/>
                    </a:lnTo>
                    <a:lnTo>
                      <a:pt x="267" y="659"/>
                    </a:lnTo>
                    <a:lnTo>
                      <a:pt x="263" y="637"/>
                    </a:lnTo>
                    <a:lnTo>
                      <a:pt x="252" y="629"/>
                    </a:lnTo>
                    <a:lnTo>
                      <a:pt x="237" y="651"/>
                    </a:lnTo>
                    <a:lnTo>
                      <a:pt x="222" y="651"/>
                    </a:lnTo>
                    <a:lnTo>
                      <a:pt x="206" y="655"/>
                    </a:lnTo>
                    <a:lnTo>
                      <a:pt x="204" y="674"/>
                    </a:lnTo>
                    <a:lnTo>
                      <a:pt x="196" y="677"/>
                    </a:lnTo>
                    <a:lnTo>
                      <a:pt x="196" y="687"/>
                    </a:lnTo>
                    <a:lnTo>
                      <a:pt x="187" y="683"/>
                    </a:lnTo>
                    <a:lnTo>
                      <a:pt x="174" y="675"/>
                    </a:lnTo>
                    <a:lnTo>
                      <a:pt x="154" y="677"/>
                    </a:lnTo>
                    <a:lnTo>
                      <a:pt x="154" y="688"/>
                    </a:lnTo>
                    <a:lnTo>
                      <a:pt x="156" y="698"/>
                    </a:lnTo>
                    <a:lnTo>
                      <a:pt x="148" y="701"/>
                    </a:lnTo>
                    <a:lnTo>
                      <a:pt x="130" y="692"/>
                    </a:lnTo>
                    <a:lnTo>
                      <a:pt x="113" y="705"/>
                    </a:lnTo>
                    <a:lnTo>
                      <a:pt x="117" y="716"/>
                    </a:lnTo>
                    <a:lnTo>
                      <a:pt x="115" y="724"/>
                    </a:lnTo>
                    <a:lnTo>
                      <a:pt x="98" y="716"/>
                    </a:lnTo>
                    <a:lnTo>
                      <a:pt x="93" y="726"/>
                    </a:lnTo>
                    <a:lnTo>
                      <a:pt x="87" y="733"/>
                    </a:lnTo>
                    <a:lnTo>
                      <a:pt x="67" y="729"/>
                    </a:lnTo>
                    <a:lnTo>
                      <a:pt x="56" y="731"/>
                    </a:lnTo>
                    <a:lnTo>
                      <a:pt x="54" y="746"/>
                    </a:lnTo>
                    <a:lnTo>
                      <a:pt x="46" y="750"/>
                    </a:lnTo>
                    <a:lnTo>
                      <a:pt x="35" y="767"/>
                    </a:lnTo>
                    <a:lnTo>
                      <a:pt x="37" y="788"/>
                    </a:lnTo>
                    <a:lnTo>
                      <a:pt x="33" y="817"/>
                    </a:lnTo>
                    <a:lnTo>
                      <a:pt x="28" y="847"/>
                    </a:lnTo>
                    <a:lnTo>
                      <a:pt x="24" y="875"/>
                    </a:lnTo>
                    <a:lnTo>
                      <a:pt x="20" y="889"/>
                    </a:lnTo>
                    <a:lnTo>
                      <a:pt x="30" y="902"/>
                    </a:lnTo>
                    <a:lnTo>
                      <a:pt x="46" y="891"/>
                    </a:lnTo>
                    <a:lnTo>
                      <a:pt x="57" y="897"/>
                    </a:lnTo>
                    <a:lnTo>
                      <a:pt x="57" y="908"/>
                    </a:lnTo>
                    <a:lnTo>
                      <a:pt x="41" y="917"/>
                    </a:lnTo>
                    <a:lnTo>
                      <a:pt x="39" y="936"/>
                    </a:lnTo>
                    <a:lnTo>
                      <a:pt x="35" y="945"/>
                    </a:lnTo>
                    <a:lnTo>
                      <a:pt x="19" y="943"/>
                    </a:lnTo>
                    <a:lnTo>
                      <a:pt x="13" y="965"/>
                    </a:lnTo>
                    <a:lnTo>
                      <a:pt x="20" y="971"/>
                    </a:lnTo>
                    <a:lnTo>
                      <a:pt x="35" y="967"/>
                    </a:lnTo>
                    <a:lnTo>
                      <a:pt x="43" y="977"/>
                    </a:lnTo>
                    <a:lnTo>
                      <a:pt x="44" y="982"/>
                    </a:lnTo>
                    <a:lnTo>
                      <a:pt x="32" y="990"/>
                    </a:lnTo>
                    <a:lnTo>
                      <a:pt x="33" y="1003"/>
                    </a:lnTo>
                    <a:lnTo>
                      <a:pt x="19" y="1006"/>
                    </a:lnTo>
                    <a:lnTo>
                      <a:pt x="9" y="999"/>
                    </a:lnTo>
                    <a:lnTo>
                      <a:pt x="11" y="1017"/>
                    </a:lnTo>
                    <a:lnTo>
                      <a:pt x="9" y="1030"/>
                    </a:lnTo>
                    <a:lnTo>
                      <a:pt x="0" y="1030"/>
                    </a:lnTo>
                    <a:lnTo>
                      <a:pt x="22" y="1053"/>
                    </a:lnTo>
                    <a:lnTo>
                      <a:pt x="33" y="1066"/>
                    </a:lnTo>
                    <a:lnTo>
                      <a:pt x="39" y="1084"/>
                    </a:lnTo>
                    <a:lnTo>
                      <a:pt x="61" y="1097"/>
                    </a:lnTo>
                    <a:lnTo>
                      <a:pt x="85" y="1110"/>
                    </a:lnTo>
                    <a:lnTo>
                      <a:pt x="108" y="1110"/>
                    </a:lnTo>
                    <a:lnTo>
                      <a:pt x="141" y="1088"/>
                    </a:lnTo>
                    <a:lnTo>
                      <a:pt x="174" y="1064"/>
                    </a:lnTo>
                    <a:lnTo>
                      <a:pt x="204" y="1023"/>
                    </a:lnTo>
                    <a:lnTo>
                      <a:pt x="209" y="1019"/>
                    </a:lnTo>
                    <a:lnTo>
                      <a:pt x="217" y="1032"/>
                    </a:lnTo>
                    <a:lnTo>
                      <a:pt x="232" y="1023"/>
                    </a:lnTo>
                    <a:lnTo>
                      <a:pt x="237" y="1008"/>
                    </a:lnTo>
                    <a:lnTo>
                      <a:pt x="239" y="990"/>
                    </a:lnTo>
                    <a:lnTo>
                      <a:pt x="254" y="967"/>
                    </a:lnTo>
                    <a:lnTo>
                      <a:pt x="248" y="993"/>
                    </a:lnTo>
                    <a:lnTo>
                      <a:pt x="256" y="997"/>
                    </a:lnTo>
                    <a:lnTo>
                      <a:pt x="252" y="1008"/>
                    </a:lnTo>
                    <a:lnTo>
                      <a:pt x="256" y="1028"/>
                    </a:lnTo>
                    <a:lnTo>
                      <a:pt x="263" y="1045"/>
                    </a:lnTo>
                    <a:lnTo>
                      <a:pt x="272" y="1040"/>
                    </a:lnTo>
                    <a:lnTo>
                      <a:pt x="271" y="10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85" name="Freeform 69"/>
              <p:cNvSpPr>
                <a:spLocks noChangeAspect="1"/>
              </p:cNvSpPr>
              <p:nvPr/>
            </p:nvSpPr>
            <p:spPr bwMode="auto">
              <a:xfrm>
                <a:off x="1925" y="532"/>
                <a:ext cx="1012" cy="1110"/>
              </a:xfrm>
              <a:custGeom>
                <a:avLst/>
                <a:gdLst>
                  <a:gd name="T0" fmla="*/ 297 w 1012"/>
                  <a:gd name="T1" fmla="*/ 1014 h 1110"/>
                  <a:gd name="T2" fmla="*/ 337 w 1012"/>
                  <a:gd name="T3" fmla="*/ 951 h 1110"/>
                  <a:gd name="T4" fmla="*/ 326 w 1012"/>
                  <a:gd name="T5" fmla="*/ 865 h 1110"/>
                  <a:gd name="T6" fmla="*/ 334 w 1012"/>
                  <a:gd name="T7" fmla="*/ 791 h 1110"/>
                  <a:gd name="T8" fmla="*/ 352 w 1012"/>
                  <a:gd name="T9" fmla="*/ 688 h 1110"/>
                  <a:gd name="T10" fmla="*/ 404 w 1012"/>
                  <a:gd name="T11" fmla="*/ 618 h 1110"/>
                  <a:gd name="T12" fmla="*/ 430 w 1012"/>
                  <a:gd name="T13" fmla="*/ 562 h 1110"/>
                  <a:gd name="T14" fmla="*/ 450 w 1012"/>
                  <a:gd name="T15" fmla="*/ 507 h 1110"/>
                  <a:gd name="T16" fmla="*/ 505 w 1012"/>
                  <a:gd name="T17" fmla="*/ 414 h 1110"/>
                  <a:gd name="T18" fmla="*/ 535 w 1012"/>
                  <a:gd name="T19" fmla="*/ 340 h 1110"/>
                  <a:gd name="T20" fmla="*/ 603 w 1012"/>
                  <a:gd name="T21" fmla="*/ 266 h 1110"/>
                  <a:gd name="T22" fmla="*/ 659 w 1012"/>
                  <a:gd name="T23" fmla="*/ 240 h 1110"/>
                  <a:gd name="T24" fmla="*/ 696 w 1012"/>
                  <a:gd name="T25" fmla="*/ 174 h 1110"/>
                  <a:gd name="T26" fmla="*/ 785 w 1012"/>
                  <a:gd name="T27" fmla="*/ 210 h 1110"/>
                  <a:gd name="T28" fmla="*/ 833 w 1012"/>
                  <a:gd name="T29" fmla="*/ 221 h 1110"/>
                  <a:gd name="T30" fmla="*/ 859 w 1012"/>
                  <a:gd name="T31" fmla="*/ 133 h 1110"/>
                  <a:gd name="T32" fmla="*/ 933 w 1012"/>
                  <a:gd name="T33" fmla="*/ 126 h 1110"/>
                  <a:gd name="T34" fmla="*/ 960 w 1012"/>
                  <a:gd name="T35" fmla="*/ 159 h 1110"/>
                  <a:gd name="T36" fmla="*/ 982 w 1012"/>
                  <a:gd name="T37" fmla="*/ 115 h 1110"/>
                  <a:gd name="T38" fmla="*/ 1008 w 1012"/>
                  <a:gd name="T39" fmla="*/ 63 h 1110"/>
                  <a:gd name="T40" fmla="*/ 960 w 1012"/>
                  <a:gd name="T41" fmla="*/ 19 h 1110"/>
                  <a:gd name="T42" fmla="*/ 915 w 1012"/>
                  <a:gd name="T43" fmla="*/ 22 h 1110"/>
                  <a:gd name="T44" fmla="*/ 889 w 1012"/>
                  <a:gd name="T45" fmla="*/ 19 h 1110"/>
                  <a:gd name="T46" fmla="*/ 852 w 1012"/>
                  <a:gd name="T47" fmla="*/ 44 h 1110"/>
                  <a:gd name="T48" fmla="*/ 837 w 1012"/>
                  <a:gd name="T49" fmla="*/ 30 h 1110"/>
                  <a:gd name="T50" fmla="*/ 781 w 1012"/>
                  <a:gd name="T51" fmla="*/ 96 h 1110"/>
                  <a:gd name="T52" fmla="*/ 726 w 1012"/>
                  <a:gd name="T53" fmla="*/ 115 h 1110"/>
                  <a:gd name="T54" fmla="*/ 666 w 1012"/>
                  <a:gd name="T55" fmla="*/ 133 h 1110"/>
                  <a:gd name="T56" fmla="*/ 596 w 1012"/>
                  <a:gd name="T57" fmla="*/ 148 h 1110"/>
                  <a:gd name="T58" fmla="*/ 588 w 1012"/>
                  <a:gd name="T59" fmla="*/ 203 h 1110"/>
                  <a:gd name="T60" fmla="*/ 581 w 1012"/>
                  <a:gd name="T61" fmla="*/ 251 h 1110"/>
                  <a:gd name="T62" fmla="*/ 524 w 1012"/>
                  <a:gd name="T63" fmla="*/ 262 h 1110"/>
                  <a:gd name="T64" fmla="*/ 505 w 1012"/>
                  <a:gd name="T65" fmla="*/ 303 h 1110"/>
                  <a:gd name="T66" fmla="*/ 461 w 1012"/>
                  <a:gd name="T67" fmla="*/ 362 h 1110"/>
                  <a:gd name="T68" fmla="*/ 415 w 1012"/>
                  <a:gd name="T69" fmla="*/ 436 h 1110"/>
                  <a:gd name="T70" fmla="*/ 378 w 1012"/>
                  <a:gd name="T71" fmla="*/ 511 h 1110"/>
                  <a:gd name="T72" fmla="*/ 356 w 1012"/>
                  <a:gd name="T73" fmla="*/ 555 h 1110"/>
                  <a:gd name="T74" fmla="*/ 285 w 1012"/>
                  <a:gd name="T75" fmla="*/ 618 h 1110"/>
                  <a:gd name="T76" fmla="*/ 326 w 1012"/>
                  <a:gd name="T77" fmla="*/ 625 h 1110"/>
                  <a:gd name="T78" fmla="*/ 263 w 1012"/>
                  <a:gd name="T79" fmla="*/ 637 h 1110"/>
                  <a:gd name="T80" fmla="*/ 204 w 1012"/>
                  <a:gd name="T81" fmla="*/ 674 h 1110"/>
                  <a:gd name="T82" fmla="*/ 154 w 1012"/>
                  <a:gd name="T83" fmla="*/ 677 h 1110"/>
                  <a:gd name="T84" fmla="*/ 113 w 1012"/>
                  <a:gd name="T85" fmla="*/ 705 h 1110"/>
                  <a:gd name="T86" fmla="*/ 87 w 1012"/>
                  <a:gd name="T87" fmla="*/ 733 h 1110"/>
                  <a:gd name="T88" fmla="*/ 35 w 1012"/>
                  <a:gd name="T89" fmla="*/ 767 h 1110"/>
                  <a:gd name="T90" fmla="*/ 20 w 1012"/>
                  <a:gd name="T91" fmla="*/ 889 h 1110"/>
                  <a:gd name="T92" fmla="*/ 41 w 1012"/>
                  <a:gd name="T93" fmla="*/ 917 h 1110"/>
                  <a:gd name="T94" fmla="*/ 20 w 1012"/>
                  <a:gd name="T95" fmla="*/ 971 h 1110"/>
                  <a:gd name="T96" fmla="*/ 33 w 1012"/>
                  <a:gd name="T97" fmla="*/ 1003 h 1110"/>
                  <a:gd name="T98" fmla="*/ 0 w 1012"/>
                  <a:gd name="T99" fmla="*/ 1030 h 1110"/>
                  <a:gd name="T100" fmla="*/ 85 w 1012"/>
                  <a:gd name="T101" fmla="*/ 1110 h 1110"/>
                  <a:gd name="T102" fmla="*/ 209 w 1012"/>
                  <a:gd name="T103" fmla="*/ 1019 h 1110"/>
                  <a:gd name="T104" fmla="*/ 254 w 1012"/>
                  <a:gd name="T105" fmla="*/ 967 h 1110"/>
                  <a:gd name="T106" fmla="*/ 263 w 1012"/>
                  <a:gd name="T107" fmla="*/ 1045 h 11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12"/>
                  <a:gd name="T163" fmla="*/ 0 h 1110"/>
                  <a:gd name="T164" fmla="*/ 1012 w 1012"/>
                  <a:gd name="T165" fmla="*/ 1110 h 11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12" h="1110">
                    <a:moveTo>
                      <a:pt x="271" y="1045"/>
                    </a:moveTo>
                    <a:lnTo>
                      <a:pt x="274" y="1043"/>
                    </a:lnTo>
                    <a:lnTo>
                      <a:pt x="285" y="1040"/>
                    </a:lnTo>
                    <a:lnTo>
                      <a:pt x="293" y="1028"/>
                    </a:lnTo>
                    <a:lnTo>
                      <a:pt x="297" y="1014"/>
                    </a:lnTo>
                    <a:lnTo>
                      <a:pt x="300" y="1006"/>
                    </a:lnTo>
                    <a:lnTo>
                      <a:pt x="297" y="984"/>
                    </a:lnTo>
                    <a:lnTo>
                      <a:pt x="300" y="969"/>
                    </a:lnTo>
                    <a:lnTo>
                      <a:pt x="311" y="962"/>
                    </a:lnTo>
                    <a:lnTo>
                      <a:pt x="337" y="951"/>
                    </a:lnTo>
                    <a:lnTo>
                      <a:pt x="341" y="939"/>
                    </a:lnTo>
                    <a:lnTo>
                      <a:pt x="337" y="902"/>
                    </a:lnTo>
                    <a:lnTo>
                      <a:pt x="334" y="895"/>
                    </a:lnTo>
                    <a:lnTo>
                      <a:pt x="334" y="873"/>
                    </a:lnTo>
                    <a:lnTo>
                      <a:pt x="326" y="865"/>
                    </a:lnTo>
                    <a:lnTo>
                      <a:pt x="330" y="847"/>
                    </a:lnTo>
                    <a:lnTo>
                      <a:pt x="337" y="847"/>
                    </a:lnTo>
                    <a:lnTo>
                      <a:pt x="356" y="836"/>
                    </a:lnTo>
                    <a:lnTo>
                      <a:pt x="341" y="802"/>
                    </a:lnTo>
                    <a:lnTo>
                      <a:pt x="334" y="791"/>
                    </a:lnTo>
                    <a:lnTo>
                      <a:pt x="334" y="788"/>
                    </a:lnTo>
                    <a:lnTo>
                      <a:pt x="334" y="759"/>
                    </a:lnTo>
                    <a:lnTo>
                      <a:pt x="345" y="737"/>
                    </a:lnTo>
                    <a:lnTo>
                      <a:pt x="348" y="714"/>
                    </a:lnTo>
                    <a:lnTo>
                      <a:pt x="352" y="688"/>
                    </a:lnTo>
                    <a:lnTo>
                      <a:pt x="348" y="666"/>
                    </a:lnTo>
                    <a:lnTo>
                      <a:pt x="356" y="651"/>
                    </a:lnTo>
                    <a:lnTo>
                      <a:pt x="360" y="640"/>
                    </a:lnTo>
                    <a:lnTo>
                      <a:pt x="382" y="625"/>
                    </a:lnTo>
                    <a:lnTo>
                      <a:pt x="404" y="618"/>
                    </a:lnTo>
                    <a:lnTo>
                      <a:pt x="423" y="625"/>
                    </a:lnTo>
                    <a:lnTo>
                      <a:pt x="430" y="629"/>
                    </a:lnTo>
                    <a:lnTo>
                      <a:pt x="442" y="614"/>
                    </a:lnTo>
                    <a:lnTo>
                      <a:pt x="442" y="596"/>
                    </a:lnTo>
                    <a:lnTo>
                      <a:pt x="430" y="562"/>
                    </a:lnTo>
                    <a:lnTo>
                      <a:pt x="426" y="548"/>
                    </a:lnTo>
                    <a:lnTo>
                      <a:pt x="430" y="540"/>
                    </a:lnTo>
                    <a:lnTo>
                      <a:pt x="437" y="540"/>
                    </a:lnTo>
                    <a:lnTo>
                      <a:pt x="446" y="529"/>
                    </a:lnTo>
                    <a:lnTo>
                      <a:pt x="450" y="507"/>
                    </a:lnTo>
                    <a:lnTo>
                      <a:pt x="453" y="477"/>
                    </a:lnTo>
                    <a:lnTo>
                      <a:pt x="457" y="448"/>
                    </a:lnTo>
                    <a:lnTo>
                      <a:pt x="468" y="436"/>
                    </a:lnTo>
                    <a:lnTo>
                      <a:pt x="490" y="422"/>
                    </a:lnTo>
                    <a:lnTo>
                      <a:pt x="505" y="414"/>
                    </a:lnTo>
                    <a:lnTo>
                      <a:pt x="509" y="392"/>
                    </a:lnTo>
                    <a:lnTo>
                      <a:pt x="516" y="377"/>
                    </a:lnTo>
                    <a:lnTo>
                      <a:pt x="535" y="362"/>
                    </a:lnTo>
                    <a:lnTo>
                      <a:pt x="539" y="351"/>
                    </a:lnTo>
                    <a:lnTo>
                      <a:pt x="535" y="340"/>
                    </a:lnTo>
                    <a:lnTo>
                      <a:pt x="535" y="325"/>
                    </a:lnTo>
                    <a:lnTo>
                      <a:pt x="550" y="314"/>
                    </a:lnTo>
                    <a:lnTo>
                      <a:pt x="568" y="281"/>
                    </a:lnTo>
                    <a:lnTo>
                      <a:pt x="581" y="284"/>
                    </a:lnTo>
                    <a:lnTo>
                      <a:pt x="603" y="266"/>
                    </a:lnTo>
                    <a:lnTo>
                      <a:pt x="600" y="251"/>
                    </a:lnTo>
                    <a:lnTo>
                      <a:pt x="614" y="236"/>
                    </a:lnTo>
                    <a:lnTo>
                      <a:pt x="622" y="240"/>
                    </a:lnTo>
                    <a:lnTo>
                      <a:pt x="637" y="236"/>
                    </a:lnTo>
                    <a:lnTo>
                      <a:pt x="659" y="240"/>
                    </a:lnTo>
                    <a:lnTo>
                      <a:pt x="688" y="214"/>
                    </a:lnTo>
                    <a:lnTo>
                      <a:pt x="685" y="199"/>
                    </a:lnTo>
                    <a:lnTo>
                      <a:pt x="688" y="192"/>
                    </a:lnTo>
                    <a:lnTo>
                      <a:pt x="681" y="188"/>
                    </a:lnTo>
                    <a:lnTo>
                      <a:pt x="696" y="174"/>
                    </a:lnTo>
                    <a:lnTo>
                      <a:pt x="718" y="171"/>
                    </a:lnTo>
                    <a:lnTo>
                      <a:pt x="733" y="192"/>
                    </a:lnTo>
                    <a:lnTo>
                      <a:pt x="759" y="221"/>
                    </a:lnTo>
                    <a:lnTo>
                      <a:pt x="770" y="221"/>
                    </a:lnTo>
                    <a:lnTo>
                      <a:pt x="785" y="210"/>
                    </a:lnTo>
                    <a:lnTo>
                      <a:pt x="796" y="207"/>
                    </a:lnTo>
                    <a:lnTo>
                      <a:pt x="803" y="210"/>
                    </a:lnTo>
                    <a:lnTo>
                      <a:pt x="815" y="221"/>
                    </a:lnTo>
                    <a:lnTo>
                      <a:pt x="829" y="225"/>
                    </a:lnTo>
                    <a:lnTo>
                      <a:pt x="833" y="221"/>
                    </a:lnTo>
                    <a:lnTo>
                      <a:pt x="840" y="207"/>
                    </a:lnTo>
                    <a:lnTo>
                      <a:pt x="844" y="199"/>
                    </a:lnTo>
                    <a:lnTo>
                      <a:pt x="859" y="174"/>
                    </a:lnTo>
                    <a:lnTo>
                      <a:pt x="863" y="171"/>
                    </a:lnTo>
                    <a:lnTo>
                      <a:pt x="859" y="133"/>
                    </a:lnTo>
                    <a:lnTo>
                      <a:pt x="878" y="115"/>
                    </a:lnTo>
                    <a:lnTo>
                      <a:pt x="885" y="119"/>
                    </a:lnTo>
                    <a:lnTo>
                      <a:pt x="907" y="96"/>
                    </a:lnTo>
                    <a:lnTo>
                      <a:pt x="926" y="119"/>
                    </a:lnTo>
                    <a:lnTo>
                      <a:pt x="933" y="126"/>
                    </a:lnTo>
                    <a:lnTo>
                      <a:pt x="944" y="122"/>
                    </a:lnTo>
                    <a:lnTo>
                      <a:pt x="952" y="133"/>
                    </a:lnTo>
                    <a:lnTo>
                      <a:pt x="952" y="141"/>
                    </a:lnTo>
                    <a:lnTo>
                      <a:pt x="960" y="148"/>
                    </a:lnTo>
                    <a:lnTo>
                      <a:pt x="960" y="159"/>
                    </a:lnTo>
                    <a:lnTo>
                      <a:pt x="971" y="145"/>
                    </a:lnTo>
                    <a:lnTo>
                      <a:pt x="990" y="130"/>
                    </a:lnTo>
                    <a:lnTo>
                      <a:pt x="1001" y="107"/>
                    </a:lnTo>
                    <a:lnTo>
                      <a:pt x="993" y="104"/>
                    </a:lnTo>
                    <a:lnTo>
                      <a:pt x="982" y="115"/>
                    </a:lnTo>
                    <a:lnTo>
                      <a:pt x="979" y="96"/>
                    </a:lnTo>
                    <a:lnTo>
                      <a:pt x="971" y="93"/>
                    </a:lnTo>
                    <a:lnTo>
                      <a:pt x="968" y="82"/>
                    </a:lnTo>
                    <a:lnTo>
                      <a:pt x="997" y="59"/>
                    </a:lnTo>
                    <a:lnTo>
                      <a:pt x="1008" y="63"/>
                    </a:lnTo>
                    <a:lnTo>
                      <a:pt x="1012" y="48"/>
                    </a:lnTo>
                    <a:lnTo>
                      <a:pt x="1005" y="44"/>
                    </a:lnTo>
                    <a:lnTo>
                      <a:pt x="986" y="37"/>
                    </a:lnTo>
                    <a:lnTo>
                      <a:pt x="975" y="33"/>
                    </a:lnTo>
                    <a:lnTo>
                      <a:pt x="960" y="19"/>
                    </a:lnTo>
                    <a:lnTo>
                      <a:pt x="944" y="15"/>
                    </a:lnTo>
                    <a:lnTo>
                      <a:pt x="929" y="30"/>
                    </a:lnTo>
                    <a:lnTo>
                      <a:pt x="922" y="41"/>
                    </a:lnTo>
                    <a:lnTo>
                      <a:pt x="907" y="30"/>
                    </a:lnTo>
                    <a:lnTo>
                      <a:pt x="915" y="22"/>
                    </a:lnTo>
                    <a:lnTo>
                      <a:pt x="918" y="4"/>
                    </a:lnTo>
                    <a:lnTo>
                      <a:pt x="915" y="0"/>
                    </a:lnTo>
                    <a:lnTo>
                      <a:pt x="896" y="0"/>
                    </a:lnTo>
                    <a:lnTo>
                      <a:pt x="892" y="7"/>
                    </a:lnTo>
                    <a:lnTo>
                      <a:pt x="889" y="19"/>
                    </a:lnTo>
                    <a:lnTo>
                      <a:pt x="892" y="30"/>
                    </a:lnTo>
                    <a:lnTo>
                      <a:pt x="878" y="44"/>
                    </a:lnTo>
                    <a:lnTo>
                      <a:pt x="866" y="22"/>
                    </a:lnTo>
                    <a:lnTo>
                      <a:pt x="855" y="26"/>
                    </a:lnTo>
                    <a:lnTo>
                      <a:pt x="852" y="44"/>
                    </a:lnTo>
                    <a:lnTo>
                      <a:pt x="844" y="70"/>
                    </a:lnTo>
                    <a:lnTo>
                      <a:pt x="826" y="89"/>
                    </a:lnTo>
                    <a:lnTo>
                      <a:pt x="815" y="67"/>
                    </a:lnTo>
                    <a:lnTo>
                      <a:pt x="833" y="52"/>
                    </a:lnTo>
                    <a:lnTo>
                      <a:pt x="837" y="30"/>
                    </a:lnTo>
                    <a:lnTo>
                      <a:pt x="826" y="30"/>
                    </a:lnTo>
                    <a:lnTo>
                      <a:pt x="807" y="30"/>
                    </a:lnTo>
                    <a:lnTo>
                      <a:pt x="792" y="52"/>
                    </a:lnTo>
                    <a:lnTo>
                      <a:pt x="774" y="82"/>
                    </a:lnTo>
                    <a:lnTo>
                      <a:pt x="781" y="96"/>
                    </a:lnTo>
                    <a:lnTo>
                      <a:pt x="770" y="104"/>
                    </a:lnTo>
                    <a:lnTo>
                      <a:pt x="755" y="93"/>
                    </a:lnTo>
                    <a:lnTo>
                      <a:pt x="740" y="100"/>
                    </a:lnTo>
                    <a:lnTo>
                      <a:pt x="744" y="115"/>
                    </a:lnTo>
                    <a:lnTo>
                      <a:pt x="726" y="115"/>
                    </a:lnTo>
                    <a:lnTo>
                      <a:pt x="714" y="119"/>
                    </a:lnTo>
                    <a:lnTo>
                      <a:pt x="700" y="137"/>
                    </a:lnTo>
                    <a:lnTo>
                      <a:pt x="681" y="133"/>
                    </a:lnTo>
                    <a:lnTo>
                      <a:pt x="681" y="145"/>
                    </a:lnTo>
                    <a:lnTo>
                      <a:pt x="666" y="133"/>
                    </a:lnTo>
                    <a:lnTo>
                      <a:pt x="648" y="141"/>
                    </a:lnTo>
                    <a:lnTo>
                      <a:pt x="644" y="156"/>
                    </a:lnTo>
                    <a:lnTo>
                      <a:pt x="629" y="159"/>
                    </a:lnTo>
                    <a:lnTo>
                      <a:pt x="618" y="145"/>
                    </a:lnTo>
                    <a:lnTo>
                      <a:pt x="596" y="148"/>
                    </a:lnTo>
                    <a:lnTo>
                      <a:pt x="574" y="156"/>
                    </a:lnTo>
                    <a:lnTo>
                      <a:pt x="574" y="178"/>
                    </a:lnTo>
                    <a:lnTo>
                      <a:pt x="588" y="182"/>
                    </a:lnTo>
                    <a:lnTo>
                      <a:pt x="588" y="188"/>
                    </a:lnTo>
                    <a:lnTo>
                      <a:pt x="588" y="203"/>
                    </a:lnTo>
                    <a:lnTo>
                      <a:pt x="577" y="199"/>
                    </a:lnTo>
                    <a:lnTo>
                      <a:pt x="564" y="207"/>
                    </a:lnTo>
                    <a:lnTo>
                      <a:pt x="568" y="221"/>
                    </a:lnTo>
                    <a:lnTo>
                      <a:pt x="581" y="233"/>
                    </a:lnTo>
                    <a:lnTo>
                      <a:pt x="581" y="251"/>
                    </a:lnTo>
                    <a:lnTo>
                      <a:pt x="568" y="244"/>
                    </a:lnTo>
                    <a:lnTo>
                      <a:pt x="557" y="247"/>
                    </a:lnTo>
                    <a:lnTo>
                      <a:pt x="557" y="262"/>
                    </a:lnTo>
                    <a:lnTo>
                      <a:pt x="539" y="262"/>
                    </a:lnTo>
                    <a:lnTo>
                      <a:pt x="524" y="262"/>
                    </a:lnTo>
                    <a:lnTo>
                      <a:pt x="520" y="273"/>
                    </a:lnTo>
                    <a:lnTo>
                      <a:pt x="516" y="281"/>
                    </a:lnTo>
                    <a:lnTo>
                      <a:pt x="505" y="284"/>
                    </a:lnTo>
                    <a:lnTo>
                      <a:pt x="501" y="292"/>
                    </a:lnTo>
                    <a:lnTo>
                      <a:pt x="505" y="303"/>
                    </a:lnTo>
                    <a:lnTo>
                      <a:pt x="483" y="310"/>
                    </a:lnTo>
                    <a:lnTo>
                      <a:pt x="498" y="325"/>
                    </a:lnTo>
                    <a:lnTo>
                      <a:pt x="501" y="333"/>
                    </a:lnTo>
                    <a:lnTo>
                      <a:pt x="487" y="344"/>
                    </a:lnTo>
                    <a:lnTo>
                      <a:pt x="461" y="362"/>
                    </a:lnTo>
                    <a:lnTo>
                      <a:pt x="442" y="377"/>
                    </a:lnTo>
                    <a:lnTo>
                      <a:pt x="430" y="399"/>
                    </a:lnTo>
                    <a:lnTo>
                      <a:pt x="411" y="414"/>
                    </a:lnTo>
                    <a:lnTo>
                      <a:pt x="411" y="425"/>
                    </a:lnTo>
                    <a:lnTo>
                      <a:pt x="415" y="436"/>
                    </a:lnTo>
                    <a:lnTo>
                      <a:pt x="400" y="448"/>
                    </a:lnTo>
                    <a:lnTo>
                      <a:pt x="404" y="462"/>
                    </a:lnTo>
                    <a:lnTo>
                      <a:pt x="389" y="488"/>
                    </a:lnTo>
                    <a:lnTo>
                      <a:pt x="378" y="492"/>
                    </a:lnTo>
                    <a:lnTo>
                      <a:pt x="378" y="511"/>
                    </a:lnTo>
                    <a:lnTo>
                      <a:pt x="386" y="522"/>
                    </a:lnTo>
                    <a:lnTo>
                      <a:pt x="374" y="533"/>
                    </a:lnTo>
                    <a:lnTo>
                      <a:pt x="367" y="525"/>
                    </a:lnTo>
                    <a:lnTo>
                      <a:pt x="352" y="533"/>
                    </a:lnTo>
                    <a:lnTo>
                      <a:pt x="356" y="555"/>
                    </a:lnTo>
                    <a:lnTo>
                      <a:pt x="341" y="562"/>
                    </a:lnTo>
                    <a:lnTo>
                      <a:pt x="319" y="566"/>
                    </a:lnTo>
                    <a:lnTo>
                      <a:pt x="304" y="585"/>
                    </a:lnTo>
                    <a:lnTo>
                      <a:pt x="300" y="603"/>
                    </a:lnTo>
                    <a:lnTo>
                      <a:pt x="285" y="618"/>
                    </a:lnTo>
                    <a:lnTo>
                      <a:pt x="285" y="629"/>
                    </a:lnTo>
                    <a:lnTo>
                      <a:pt x="304" y="614"/>
                    </a:lnTo>
                    <a:lnTo>
                      <a:pt x="326" y="599"/>
                    </a:lnTo>
                    <a:lnTo>
                      <a:pt x="334" y="603"/>
                    </a:lnTo>
                    <a:lnTo>
                      <a:pt x="326" y="625"/>
                    </a:lnTo>
                    <a:lnTo>
                      <a:pt x="308" y="637"/>
                    </a:lnTo>
                    <a:lnTo>
                      <a:pt x="289" y="633"/>
                    </a:lnTo>
                    <a:lnTo>
                      <a:pt x="293" y="648"/>
                    </a:lnTo>
                    <a:lnTo>
                      <a:pt x="267" y="659"/>
                    </a:lnTo>
                    <a:lnTo>
                      <a:pt x="263" y="637"/>
                    </a:lnTo>
                    <a:lnTo>
                      <a:pt x="252" y="629"/>
                    </a:lnTo>
                    <a:lnTo>
                      <a:pt x="237" y="651"/>
                    </a:lnTo>
                    <a:lnTo>
                      <a:pt x="222" y="651"/>
                    </a:lnTo>
                    <a:lnTo>
                      <a:pt x="206" y="655"/>
                    </a:lnTo>
                    <a:lnTo>
                      <a:pt x="204" y="674"/>
                    </a:lnTo>
                    <a:lnTo>
                      <a:pt x="196" y="677"/>
                    </a:lnTo>
                    <a:lnTo>
                      <a:pt x="196" y="687"/>
                    </a:lnTo>
                    <a:lnTo>
                      <a:pt x="187" y="683"/>
                    </a:lnTo>
                    <a:lnTo>
                      <a:pt x="174" y="675"/>
                    </a:lnTo>
                    <a:lnTo>
                      <a:pt x="154" y="677"/>
                    </a:lnTo>
                    <a:lnTo>
                      <a:pt x="154" y="688"/>
                    </a:lnTo>
                    <a:lnTo>
                      <a:pt x="156" y="698"/>
                    </a:lnTo>
                    <a:lnTo>
                      <a:pt x="148" y="701"/>
                    </a:lnTo>
                    <a:lnTo>
                      <a:pt x="130" y="692"/>
                    </a:lnTo>
                    <a:lnTo>
                      <a:pt x="113" y="705"/>
                    </a:lnTo>
                    <a:lnTo>
                      <a:pt x="117" y="716"/>
                    </a:lnTo>
                    <a:lnTo>
                      <a:pt x="115" y="724"/>
                    </a:lnTo>
                    <a:lnTo>
                      <a:pt x="98" y="716"/>
                    </a:lnTo>
                    <a:lnTo>
                      <a:pt x="93" y="726"/>
                    </a:lnTo>
                    <a:lnTo>
                      <a:pt x="87" y="733"/>
                    </a:lnTo>
                    <a:lnTo>
                      <a:pt x="67" y="729"/>
                    </a:lnTo>
                    <a:lnTo>
                      <a:pt x="56" y="731"/>
                    </a:lnTo>
                    <a:lnTo>
                      <a:pt x="54" y="746"/>
                    </a:lnTo>
                    <a:lnTo>
                      <a:pt x="46" y="750"/>
                    </a:lnTo>
                    <a:lnTo>
                      <a:pt x="35" y="767"/>
                    </a:lnTo>
                    <a:lnTo>
                      <a:pt x="37" y="788"/>
                    </a:lnTo>
                    <a:lnTo>
                      <a:pt x="33" y="817"/>
                    </a:lnTo>
                    <a:lnTo>
                      <a:pt x="28" y="847"/>
                    </a:lnTo>
                    <a:lnTo>
                      <a:pt x="24" y="875"/>
                    </a:lnTo>
                    <a:lnTo>
                      <a:pt x="20" y="889"/>
                    </a:lnTo>
                    <a:lnTo>
                      <a:pt x="30" y="902"/>
                    </a:lnTo>
                    <a:lnTo>
                      <a:pt x="46" y="891"/>
                    </a:lnTo>
                    <a:lnTo>
                      <a:pt x="57" y="897"/>
                    </a:lnTo>
                    <a:lnTo>
                      <a:pt x="57" y="908"/>
                    </a:lnTo>
                    <a:lnTo>
                      <a:pt x="41" y="917"/>
                    </a:lnTo>
                    <a:lnTo>
                      <a:pt x="39" y="936"/>
                    </a:lnTo>
                    <a:lnTo>
                      <a:pt x="35" y="945"/>
                    </a:lnTo>
                    <a:lnTo>
                      <a:pt x="19" y="943"/>
                    </a:lnTo>
                    <a:lnTo>
                      <a:pt x="13" y="965"/>
                    </a:lnTo>
                    <a:lnTo>
                      <a:pt x="20" y="971"/>
                    </a:lnTo>
                    <a:lnTo>
                      <a:pt x="35" y="967"/>
                    </a:lnTo>
                    <a:lnTo>
                      <a:pt x="43" y="977"/>
                    </a:lnTo>
                    <a:lnTo>
                      <a:pt x="44" y="982"/>
                    </a:lnTo>
                    <a:lnTo>
                      <a:pt x="32" y="990"/>
                    </a:lnTo>
                    <a:lnTo>
                      <a:pt x="33" y="1003"/>
                    </a:lnTo>
                    <a:lnTo>
                      <a:pt x="19" y="1006"/>
                    </a:lnTo>
                    <a:lnTo>
                      <a:pt x="9" y="999"/>
                    </a:lnTo>
                    <a:lnTo>
                      <a:pt x="11" y="1017"/>
                    </a:lnTo>
                    <a:lnTo>
                      <a:pt x="9" y="1030"/>
                    </a:lnTo>
                    <a:lnTo>
                      <a:pt x="0" y="1030"/>
                    </a:lnTo>
                    <a:lnTo>
                      <a:pt x="22" y="1053"/>
                    </a:lnTo>
                    <a:lnTo>
                      <a:pt x="33" y="1066"/>
                    </a:lnTo>
                    <a:lnTo>
                      <a:pt x="39" y="1084"/>
                    </a:lnTo>
                    <a:lnTo>
                      <a:pt x="61" y="1097"/>
                    </a:lnTo>
                    <a:lnTo>
                      <a:pt x="85" y="1110"/>
                    </a:lnTo>
                    <a:lnTo>
                      <a:pt x="108" y="1110"/>
                    </a:lnTo>
                    <a:lnTo>
                      <a:pt x="141" y="1088"/>
                    </a:lnTo>
                    <a:lnTo>
                      <a:pt x="174" y="1064"/>
                    </a:lnTo>
                    <a:lnTo>
                      <a:pt x="204" y="1023"/>
                    </a:lnTo>
                    <a:lnTo>
                      <a:pt x="209" y="1019"/>
                    </a:lnTo>
                    <a:lnTo>
                      <a:pt x="217" y="1032"/>
                    </a:lnTo>
                    <a:lnTo>
                      <a:pt x="232" y="1023"/>
                    </a:lnTo>
                    <a:lnTo>
                      <a:pt x="237" y="1008"/>
                    </a:lnTo>
                    <a:lnTo>
                      <a:pt x="239" y="990"/>
                    </a:lnTo>
                    <a:lnTo>
                      <a:pt x="254" y="967"/>
                    </a:lnTo>
                    <a:lnTo>
                      <a:pt x="248" y="993"/>
                    </a:lnTo>
                    <a:lnTo>
                      <a:pt x="256" y="997"/>
                    </a:lnTo>
                    <a:lnTo>
                      <a:pt x="252" y="1008"/>
                    </a:lnTo>
                    <a:lnTo>
                      <a:pt x="256" y="1028"/>
                    </a:lnTo>
                    <a:lnTo>
                      <a:pt x="263" y="1045"/>
                    </a:lnTo>
                    <a:lnTo>
                      <a:pt x="272" y="1040"/>
                    </a:lnTo>
                    <a:lnTo>
                      <a:pt x="271" y="10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86" name="Freeform 70"/>
              <p:cNvSpPr>
                <a:spLocks noChangeAspect="1"/>
              </p:cNvSpPr>
              <p:nvPr/>
            </p:nvSpPr>
            <p:spPr bwMode="auto">
              <a:xfrm>
                <a:off x="1925" y="532"/>
                <a:ext cx="1012" cy="1110"/>
              </a:xfrm>
              <a:custGeom>
                <a:avLst/>
                <a:gdLst>
                  <a:gd name="T0" fmla="*/ 297 w 1012"/>
                  <a:gd name="T1" fmla="*/ 1014 h 1110"/>
                  <a:gd name="T2" fmla="*/ 337 w 1012"/>
                  <a:gd name="T3" fmla="*/ 951 h 1110"/>
                  <a:gd name="T4" fmla="*/ 326 w 1012"/>
                  <a:gd name="T5" fmla="*/ 865 h 1110"/>
                  <a:gd name="T6" fmla="*/ 334 w 1012"/>
                  <a:gd name="T7" fmla="*/ 791 h 1110"/>
                  <a:gd name="T8" fmla="*/ 352 w 1012"/>
                  <a:gd name="T9" fmla="*/ 688 h 1110"/>
                  <a:gd name="T10" fmla="*/ 404 w 1012"/>
                  <a:gd name="T11" fmla="*/ 618 h 1110"/>
                  <a:gd name="T12" fmla="*/ 430 w 1012"/>
                  <a:gd name="T13" fmla="*/ 562 h 1110"/>
                  <a:gd name="T14" fmla="*/ 450 w 1012"/>
                  <a:gd name="T15" fmla="*/ 507 h 1110"/>
                  <a:gd name="T16" fmla="*/ 505 w 1012"/>
                  <a:gd name="T17" fmla="*/ 414 h 1110"/>
                  <a:gd name="T18" fmla="*/ 535 w 1012"/>
                  <a:gd name="T19" fmla="*/ 340 h 1110"/>
                  <a:gd name="T20" fmla="*/ 603 w 1012"/>
                  <a:gd name="T21" fmla="*/ 266 h 1110"/>
                  <a:gd name="T22" fmla="*/ 659 w 1012"/>
                  <a:gd name="T23" fmla="*/ 240 h 1110"/>
                  <a:gd name="T24" fmla="*/ 696 w 1012"/>
                  <a:gd name="T25" fmla="*/ 174 h 1110"/>
                  <a:gd name="T26" fmla="*/ 785 w 1012"/>
                  <a:gd name="T27" fmla="*/ 210 h 1110"/>
                  <a:gd name="T28" fmla="*/ 833 w 1012"/>
                  <a:gd name="T29" fmla="*/ 221 h 1110"/>
                  <a:gd name="T30" fmla="*/ 859 w 1012"/>
                  <a:gd name="T31" fmla="*/ 133 h 1110"/>
                  <a:gd name="T32" fmla="*/ 933 w 1012"/>
                  <a:gd name="T33" fmla="*/ 126 h 1110"/>
                  <a:gd name="T34" fmla="*/ 960 w 1012"/>
                  <a:gd name="T35" fmla="*/ 159 h 1110"/>
                  <a:gd name="T36" fmla="*/ 982 w 1012"/>
                  <a:gd name="T37" fmla="*/ 115 h 1110"/>
                  <a:gd name="T38" fmla="*/ 1008 w 1012"/>
                  <a:gd name="T39" fmla="*/ 63 h 1110"/>
                  <a:gd name="T40" fmla="*/ 960 w 1012"/>
                  <a:gd name="T41" fmla="*/ 19 h 1110"/>
                  <a:gd name="T42" fmla="*/ 915 w 1012"/>
                  <a:gd name="T43" fmla="*/ 22 h 1110"/>
                  <a:gd name="T44" fmla="*/ 889 w 1012"/>
                  <a:gd name="T45" fmla="*/ 19 h 1110"/>
                  <a:gd name="T46" fmla="*/ 852 w 1012"/>
                  <a:gd name="T47" fmla="*/ 44 h 1110"/>
                  <a:gd name="T48" fmla="*/ 837 w 1012"/>
                  <a:gd name="T49" fmla="*/ 30 h 1110"/>
                  <a:gd name="T50" fmla="*/ 781 w 1012"/>
                  <a:gd name="T51" fmla="*/ 96 h 1110"/>
                  <a:gd name="T52" fmla="*/ 726 w 1012"/>
                  <a:gd name="T53" fmla="*/ 115 h 1110"/>
                  <a:gd name="T54" fmla="*/ 666 w 1012"/>
                  <a:gd name="T55" fmla="*/ 133 h 1110"/>
                  <a:gd name="T56" fmla="*/ 596 w 1012"/>
                  <a:gd name="T57" fmla="*/ 148 h 1110"/>
                  <a:gd name="T58" fmla="*/ 588 w 1012"/>
                  <a:gd name="T59" fmla="*/ 203 h 1110"/>
                  <a:gd name="T60" fmla="*/ 581 w 1012"/>
                  <a:gd name="T61" fmla="*/ 251 h 1110"/>
                  <a:gd name="T62" fmla="*/ 524 w 1012"/>
                  <a:gd name="T63" fmla="*/ 262 h 1110"/>
                  <a:gd name="T64" fmla="*/ 505 w 1012"/>
                  <a:gd name="T65" fmla="*/ 303 h 1110"/>
                  <a:gd name="T66" fmla="*/ 461 w 1012"/>
                  <a:gd name="T67" fmla="*/ 362 h 1110"/>
                  <a:gd name="T68" fmla="*/ 415 w 1012"/>
                  <a:gd name="T69" fmla="*/ 436 h 1110"/>
                  <a:gd name="T70" fmla="*/ 378 w 1012"/>
                  <a:gd name="T71" fmla="*/ 511 h 1110"/>
                  <a:gd name="T72" fmla="*/ 356 w 1012"/>
                  <a:gd name="T73" fmla="*/ 555 h 1110"/>
                  <a:gd name="T74" fmla="*/ 285 w 1012"/>
                  <a:gd name="T75" fmla="*/ 618 h 1110"/>
                  <a:gd name="T76" fmla="*/ 326 w 1012"/>
                  <a:gd name="T77" fmla="*/ 625 h 1110"/>
                  <a:gd name="T78" fmla="*/ 263 w 1012"/>
                  <a:gd name="T79" fmla="*/ 637 h 1110"/>
                  <a:gd name="T80" fmla="*/ 204 w 1012"/>
                  <a:gd name="T81" fmla="*/ 674 h 1110"/>
                  <a:gd name="T82" fmla="*/ 154 w 1012"/>
                  <a:gd name="T83" fmla="*/ 677 h 1110"/>
                  <a:gd name="T84" fmla="*/ 113 w 1012"/>
                  <a:gd name="T85" fmla="*/ 705 h 1110"/>
                  <a:gd name="T86" fmla="*/ 87 w 1012"/>
                  <a:gd name="T87" fmla="*/ 733 h 1110"/>
                  <a:gd name="T88" fmla="*/ 35 w 1012"/>
                  <a:gd name="T89" fmla="*/ 767 h 1110"/>
                  <a:gd name="T90" fmla="*/ 20 w 1012"/>
                  <a:gd name="T91" fmla="*/ 889 h 1110"/>
                  <a:gd name="T92" fmla="*/ 41 w 1012"/>
                  <a:gd name="T93" fmla="*/ 917 h 1110"/>
                  <a:gd name="T94" fmla="*/ 20 w 1012"/>
                  <a:gd name="T95" fmla="*/ 971 h 1110"/>
                  <a:gd name="T96" fmla="*/ 33 w 1012"/>
                  <a:gd name="T97" fmla="*/ 1003 h 1110"/>
                  <a:gd name="T98" fmla="*/ 0 w 1012"/>
                  <a:gd name="T99" fmla="*/ 1030 h 1110"/>
                  <a:gd name="T100" fmla="*/ 85 w 1012"/>
                  <a:gd name="T101" fmla="*/ 1110 h 1110"/>
                  <a:gd name="T102" fmla="*/ 209 w 1012"/>
                  <a:gd name="T103" fmla="*/ 1019 h 1110"/>
                  <a:gd name="T104" fmla="*/ 254 w 1012"/>
                  <a:gd name="T105" fmla="*/ 967 h 1110"/>
                  <a:gd name="T106" fmla="*/ 263 w 1012"/>
                  <a:gd name="T107" fmla="*/ 1045 h 11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12"/>
                  <a:gd name="T163" fmla="*/ 0 h 1110"/>
                  <a:gd name="T164" fmla="*/ 1012 w 1012"/>
                  <a:gd name="T165" fmla="*/ 1110 h 11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12" h="1110">
                    <a:moveTo>
                      <a:pt x="271" y="1045"/>
                    </a:moveTo>
                    <a:lnTo>
                      <a:pt x="274" y="1043"/>
                    </a:lnTo>
                    <a:lnTo>
                      <a:pt x="285" y="1040"/>
                    </a:lnTo>
                    <a:lnTo>
                      <a:pt x="293" y="1028"/>
                    </a:lnTo>
                    <a:lnTo>
                      <a:pt x="297" y="1014"/>
                    </a:lnTo>
                    <a:lnTo>
                      <a:pt x="300" y="1006"/>
                    </a:lnTo>
                    <a:lnTo>
                      <a:pt x="297" y="984"/>
                    </a:lnTo>
                    <a:lnTo>
                      <a:pt x="300" y="969"/>
                    </a:lnTo>
                    <a:lnTo>
                      <a:pt x="311" y="962"/>
                    </a:lnTo>
                    <a:lnTo>
                      <a:pt x="337" y="951"/>
                    </a:lnTo>
                    <a:lnTo>
                      <a:pt x="341" y="939"/>
                    </a:lnTo>
                    <a:lnTo>
                      <a:pt x="337" y="902"/>
                    </a:lnTo>
                    <a:lnTo>
                      <a:pt x="334" y="895"/>
                    </a:lnTo>
                    <a:lnTo>
                      <a:pt x="334" y="873"/>
                    </a:lnTo>
                    <a:lnTo>
                      <a:pt x="326" y="865"/>
                    </a:lnTo>
                    <a:lnTo>
                      <a:pt x="330" y="847"/>
                    </a:lnTo>
                    <a:lnTo>
                      <a:pt x="337" y="847"/>
                    </a:lnTo>
                    <a:lnTo>
                      <a:pt x="356" y="836"/>
                    </a:lnTo>
                    <a:lnTo>
                      <a:pt x="341" y="802"/>
                    </a:lnTo>
                    <a:lnTo>
                      <a:pt x="334" y="791"/>
                    </a:lnTo>
                    <a:lnTo>
                      <a:pt x="334" y="788"/>
                    </a:lnTo>
                    <a:lnTo>
                      <a:pt x="334" y="759"/>
                    </a:lnTo>
                    <a:lnTo>
                      <a:pt x="345" y="737"/>
                    </a:lnTo>
                    <a:lnTo>
                      <a:pt x="348" y="714"/>
                    </a:lnTo>
                    <a:lnTo>
                      <a:pt x="352" y="688"/>
                    </a:lnTo>
                    <a:lnTo>
                      <a:pt x="348" y="666"/>
                    </a:lnTo>
                    <a:lnTo>
                      <a:pt x="356" y="651"/>
                    </a:lnTo>
                    <a:lnTo>
                      <a:pt x="360" y="640"/>
                    </a:lnTo>
                    <a:lnTo>
                      <a:pt x="382" y="625"/>
                    </a:lnTo>
                    <a:lnTo>
                      <a:pt x="404" y="618"/>
                    </a:lnTo>
                    <a:lnTo>
                      <a:pt x="423" y="625"/>
                    </a:lnTo>
                    <a:lnTo>
                      <a:pt x="430" y="629"/>
                    </a:lnTo>
                    <a:lnTo>
                      <a:pt x="442" y="614"/>
                    </a:lnTo>
                    <a:lnTo>
                      <a:pt x="442" y="596"/>
                    </a:lnTo>
                    <a:lnTo>
                      <a:pt x="430" y="562"/>
                    </a:lnTo>
                    <a:lnTo>
                      <a:pt x="426" y="548"/>
                    </a:lnTo>
                    <a:lnTo>
                      <a:pt x="430" y="540"/>
                    </a:lnTo>
                    <a:lnTo>
                      <a:pt x="437" y="540"/>
                    </a:lnTo>
                    <a:lnTo>
                      <a:pt x="446" y="529"/>
                    </a:lnTo>
                    <a:lnTo>
                      <a:pt x="450" y="507"/>
                    </a:lnTo>
                    <a:lnTo>
                      <a:pt x="453" y="477"/>
                    </a:lnTo>
                    <a:lnTo>
                      <a:pt x="457" y="448"/>
                    </a:lnTo>
                    <a:lnTo>
                      <a:pt x="468" y="436"/>
                    </a:lnTo>
                    <a:lnTo>
                      <a:pt x="490" y="422"/>
                    </a:lnTo>
                    <a:lnTo>
                      <a:pt x="505" y="414"/>
                    </a:lnTo>
                    <a:lnTo>
                      <a:pt x="509" y="392"/>
                    </a:lnTo>
                    <a:lnTo>
                      <a:pt x="516" y="377"/>
                    </a:lnTo>
                    <a:lnTo>
                      <a:pt x="535" y="362"/>
                    </a:lnTo>
                    <a:lnTo>
                      <a:pt x="539" y="351"/>
                    </a:lnTo>
                    <a:lnTo>
                      <a:pt x="535" y="340"/>
                    </a:lnTo>
                    <a:lnTo>
                      <a:pt x="535" y="325"/>
                    </a:lnTo>
                    <a:lnTo>
                      <a:pt x="550" y="314"/>
                    </a:lnTo>
                    <a:lnTo>
                      <a:pt x="568" y="281"/>
                    </a:lnTo>
                    <a:lnTo>
                      <a:pt x="581" y="284"/>
                    </a:lnTo>
                    <a:lnTo>
                      <a:pt x="603" y="266"/>
                    </a:lnTo>
                    <a:lnTo>
                      <a:pt x="600" y="251"/>
                    </a:lnTo>
                    <a:lnTo>
                      <a:pt x="614" y="236"/>
                    </a:lnTo>
                    <a:lnTo>
                      <a:pt x="622" y="240"/>
                    </a:lnTo>
                    <a:lnTo>
                      <a:pt x="637" y="236"/>
                    </a:lnTo>
                    <a:lnTo>
                      <a:pt x="659" y="240"/>
                    </a:lnTo>
                    <a:lnTo>
                      <a:pt x="688" y="214"/>
                    </a:lnTo>
                    <a:lnTo>
                      <a:pt x="685" y="199"/>
                    </a:lnTo>
                    <a:lnTo>
                      <a:pt x="688" y="192"/>
                    </a:lnTo>
                    <a:lnTo>
                      <a:pt x="681" y="188"/>
                    </a:lnTo>
                    <a:lnTo>
                      <a:pt x="696" y="174"/>
                    </a:lnTo>
                    <a:lnTo>
                      <a:pt x="718" y="171"/>
                    </a:lnTo>
                    <a:lnTo>
                      <a:pt x="733" y="192"/>
                    </a:lnTo>
                    <a:lnTo>
                      <a:pt x="759" y="221"/>
                    </a:lnTo>
                    <a:lnTo>
                      <a:pt x="770" y="221"/>
                    </a:lnTo>
                    <a:lnTo>
                      <a:pt x="785" y="210"/>
                    </a:lnTo>
                    <a:lnTo>
                      <a:pt x="796" y="207"/>
                    </a:lnTo>
                    <a:lnTo>
                      <a:pt x="803" y="210"/>
                    </a:lnTo>
                    <a:lnTo>
                      <a:pt x="815" y="221"/>
                    </a:lnTo>
                    <a:lnTo>
                      <a:pt x="829" y="225"/>
                    </a:lnTo>
                    <a:lnTo>
                      <a:pt x="833" y="221"/>
                    </a:lnTo>
                    <a:lnTo>
                      <a:pt x="840" y="207"/>
                    </a:lnTo>
                    <a:lnTo>
                      <a:pt x="844" y="199"/>
                    </a:lnTo>
                    <a:lnTo>
                      <a:pt x="859" y="174"/>
                    </a:lnTo>
                    <a:lnTo>
                      <a:pt x="863" y="171"/>
                    </a:lnTo>
                    <a:lnTo>
                      <a:pt x="859" y="133"/>
                    </a:lnTo>
                    <a:lnTo>
                      <a:pt x="878" y="115"/>
                    </a:lnTo>
                    <a:lnTo>
                      <a:pt x="885" y="119"/>
                    </a:lnTo>
                    <a:lnTo>
                      <a:pt x="907" y="96"/>
                    </a:lnTo>
                    <a:lnTo>
                      <a:pt x="926" y="119"/>
                    </a:lnTo>
                    <a:lnTo>
                      <a:pt x="933" y="126"/>
                    </a:lnTo>
                    <a:lnTo>
                      <a:pt x="944" y="122"/>
                    </a:lnTo>
                    <a:lnTo>
                      <a:pt x="952" y="133"/>
                    </a:lnTo>
                    <a:lnTo>
                      <a:pt x="952" y="141"/>
                    </a:lnTo>
                    <a:lnTo>
                      <a:pt x="960" y="148"/>
                    </a:lnTo>
                    <a:lnTo>
                      <a:pt x="960" y="159"/>
                    </a:lnTo>
                    <a:lnTo>
                      <a:pt x="971" y="145"/>
                    </a:lnTo>
                    <a:lnTo>
                      <a:pt x="990" y="130"/>
                    </a:lnTo>
                    <a:lnTo>
                      <a:pt x="1001" y="107"/>
                    </a:lnTo>
                    <a:lnTo>
                      <a:pt x="993" y="104"/>
                    </a:lnTo>
                    <a:lnTo>
                      <a:pt x="982" y="115"/>
                    </a:lnTo>
                    <a:lnTo>
                      <a:pt x="979" y="96"/>
                    </a:lnTo>
                    <a:lnTo>
                      <a:pt x="971" y="93"/>
                    </a:lnTo>
                    <a:lnTo>
                      <a:pt x="968" y="82"/>
                    </a:lnTo>
                    <a:lnTo>
                      <a:pt x="997" y="59"/>
                    </a:lnTo>
                    <a:lnTo>
                      <a:pt x="1008" y="63"/>
                    </a:lnTo>
                    <a:lnTo>
                      <a:pt x="1012" y="48"/>
                    </a:lnTo>
                    <a:lnTo>
                      <a:pt x="1005" y="44"/>
                    </a:lnTo>
                    <a:lnTo>
                      <a:pt x="986" y="37"/>
                    </a:lnTo>
                    <a:lnTo>
                      <a:pt x="975" y="33"/>
                    </a:lnTo>
                    <a:lnTo>
                      <a:pt x="960" y="19"/>
                    </a:lnTo>
                    <a:lnTo>
                      <a:pt x="944" y="15"/>
                    </a:lnTo>
                    <a:lnTo>
                      <a:pt x="929" y="30"/>
                    </a:lnTo>
                    <a:lnTo>
                      <a:pt x="922" y="41"/>
                    </a:lnTo>
                    <a:lnTo>
                      <a:pt x="907" y="30"/>
                    </a:lnTo>
                    <a:lnTo>
                      <a:pt x="915" y="22"/>
                    </a:lnTo>
                    <a:lnTo>
                      <a:pt x="918" y="4"/>
                    </a:lnTo>
                    <a:lnTo>
                      <a:pt x="915" y="0"/>
                    </a:lnTo>
                    <a:lnTo>
                      <a:pt x="896" y="0"/>
                    </a:lnTo>
                    <a:lnTo>
                      <a:pt x="892" y="7"/>
                    </a:lnTo>
                    <a:lnTo>
                      <a:pt x="889" y="19"/>
                    </a:lnTo>
                    <a:lnTo>
                      <a:pt x="892" y="30"/>
                    </a:lnTo>
                    <a:lnTo>
                      <a:pt x="878" y="44"/>
                    </a:lnTo>
                    <a:lnTo>
                      <a:pt x="866" y="22"/>
                    </a:lnTo>
                    <a:lnTo>
                      <a:pt x="855" y="26"/>
                    </a:lnTo>
                    <a:lnTo>
                      <a:pt x="852" y="44"/>
                    </a:lnTo>
                    <a:lnTo>
                      <a:pt x="844" y="70"/>
                    </a:lnTo>
                    <a:lnTo>
                      <a:pt x="826" y="89"/>
                    </a:lnTo>
                    <a:lnTo>
                      <a:pt x="815" y="67"/>
                    </a:lnTo>
                    <a:lnTo>
                      <a:pt x="833" y="52"/>
                    </a:lnTo>
                    <a:lnTo>
                      <a:pt x="837" y="30"/>
                    </a:lnTo>
                    <a:lnTo>
                      <a:pt x="826" y="30"/>
                    </a:lnTo>
                    <a:lnTo>
                      <a:pt x="807" y="30"/>
                    </a:lnTo>
                    <a:lnTo>
                      <a:pt x="792" y="52"/>
                    </a:lnTo>
                    <a:lnTo>
                      <a:pt x="774" y="82"/>
                    </a:lnTo>
                    <a:lnTo>
                      <a:pt x="781" y="96"/>
                    </a:lnTo>
                    <a:lnTo>
                      <a:pt x="770" y="104"/>
                    </a:lnTo>
                    <a:lnTo>
                      <a:pt x="755" y="93"/>
                    </a:lnTo>
                    <a:lnTo>
                      <a:pt x="740" y="100"/>
                    </a:lnTo>
                    <a:lnTo>
                      <a:pt x="744" y="115"/>
                    </a:lnTo>
                    <a:lnTo>
                      <a:pt x="726" y="115"/>
                    </a:lnTo>
                    <a:lnTo>
                      <a:pt x="714" y="119"/>
                    </a:lnTo>
                    <a:lnTo>
                      <a:pt x="700" y="137"/>
                    </a:lnTo>
                    <a:lnTo>
                      <a:pt x="681" y="133"/>
                    </a:lnTo>
                    <a:lnTo>
                      <a:pt x="681" y="145"/>
                    </a:lnTo>
                    <a:lnTo>
                      <a:pt x="666" y="133"/>
                    </a:lnTo>
                    <a:lnTo>
                      <a:pt x="648" y="141"/>
                    </a:lnTo>
                    <a:lnTo>
                      <a:pt x="644" y="156"/>
                    </a:lnTo>
                    <a:lnTo>
                      <a:pt x="629" y="159"/>
                    </a:lnTo>
                    <a:lnTo>
                      <a:pt x="618" y="145"/>
                    </a:lnTo>
                    <a:lnTo>
                      <a:pt x="596" y="148"/>
                    </a:lnTo>
                    <a:lnTo>
                      <a:pt x="574" y="156"/>
                    </a:lnTo>
                    <a:lnTo>
                      <a:pt x="574" y="178"/>
                    </a:lnTo>
                    <a:lnTo>
                      <a:pt x="588" y="182"/>
                    </a:lnTo>
                    <a:lnTo>
                      <a:pt x="588" y="188"/>
                    </a:lnTo>
                    <a:lnTo>
                      <a:pt x="588" y="203"/>
                    </a:lnTo>
                    <a:lnTo>
                      <a:pt x="577" y="199"/>
                    </a:lnTo>
                    <a:lnTo>
                      <a:pt x="564" y="207"/>
                    </a:lnTo>
                    <a:lnTo>
                      <a:pt x="568" y="221"/>
                    </a:lnTo>
                    <a:lnTo>
                      <a:pt x="581" y="233"/>
                    </a:lnTo>
                    <a:lnTo>
                      <a:pt x="581" y="251"/>
                    </a:lnTo>
                    <a:lnTo>
                      <a:pt x="568" y="244"/>
                    </a:lnTo>
                    <a:lnTo>
                      <a:pt x="557" y="247"/>
                    </a:lnTo>
                    <a:lnTo>
                      <a:pt x="557" y="262"/>
                    </a:lnTo>
                    <a:lnTo>
                      <a:pt x="539" y="262"/>
                    </a:lnTo>
                    <a:lnTo>
                      <a:pt x="524" y="262"/>
                    </a:lnTo>
                    <a:lnTo>
                      <a:pt x="520" y="273"/>
                    </a:lnTo>
                    <a:lnTo>
                      <a:pt x="516" y="281"/>
                    </a:lnTo>
                    <a:lnTo>
                      <a:pt x="505" y="284"/>
                    </a:lnTo>
                    <a:lnTo>
                      <a:pt x="501" y="292"/>
                    </a:lnTo>
                    <a:lnTo>
                      <a:pt x="505" y="303"/>
                    </a:lnTo>
                    <a:lnTo>
                      <a:pt x="483" y="310"/>
                    </a:lnTo>
                    <a:lnTo>
                      <a:pt x="498" y="325"/>
                    </a:lnTo>
                    <a:lnTo>
                      <a:pt x="501" y="333"/>
                    </a:lnTo>
                    <a:lnTo>
                      <a:pt x="487" y="344"/>
                    </a:lnTo>
                    <a:lnTo>
                      <a:pt x="461" y="362"/>
                    </a:lnTo>
                    <a:lnTo>
                      <a:pt x="442" y="377"/>
                    </a:lnTo>
                    <a:lnTo>
                      <a:pt x="430" y="399"/>
                    </a:lnTo>
                    <a:lnTo>
                      <a:pt x="411" y="414"/>
                    </a:lnTo>
                    <a:lnTo>
                      <a:pt x="411" y="425"/>
                    </a:lnTo>
                    <a:lnTo>
                      <a:pt x="415" y="436"/>
                    </a:lnTo>
                    <a:lnTo>
                      <a:pt x="400" y="448"/>
                    </a:lnTo>
                    <a:lnTo>
                      <a:pt x="404" y="462"/>
                    </a:lnTo>
                    <a:lnTo>
                      <a:pt x="389" y="488"/>
                    </a:lnTo>
                    <a:lnTo>
                      <a:pt x="378" y="492"/>
                    </a:lnTo>
                    <a:lnTo>
                      <a:pt x="378" y="511"/>
                    </a:lnTo>
                    <a:lnTo>
                      <a:pt x="386" y="522"/>
                    </a:lnTo>
                    <a:lnTo>
                      <a:pt x="374" y="533"/>
                    </a:lnTo>
                    <a:lnTo>
                      <a:pt x="367" y="525"/>
                    </a:lnTo>
                    <a:lnTo>
                      <a:pt x="352" y="533"/>
                    </a:lnTo>
                    <a:lnTo>
                      <a:pt x="356" y="555"/>
                    </a:lnTo>
                    <a:lnTo>
                      <a:pt x="341" y="562"/>
                    </a:lnTo>
                    <a:lnTo>
                      <a:pt x="319" y="566"/>
                    </a:lnTo>
                    <a:lnTo>
                      <a:pt x="304" y="585"/>
                    </a:lnTo>
                    <a:lnTo>
                      <a:pt x="300" y="603"/>
                    </a:lnTo>
                    <a:lnTo>
                      <a:pt x="285" y="618"/>
                    </a:lnTo>
                    <a:lnTo>
                      <a:pt x="285" y="629"/>
                    </a:lnTo>
                    <a:lnTo>
                      <a:pt x="304" y="614"/>
                    </a:lnTo>
                    <a:lnTo>
                      <a:pt x="326" y="599"/>
                    </a:lnTo>
                    <a:lnTo>
                      <a:pt x="334" y="603"/>
                    </a:lnTo>
                    <a:lnTo>
                      <a:pt x="326" y="625"/>
                    </a:lnTo>
                    <a:lnTo>
                      <a:pt x="308" y="637"/>
                    </a:lnTo>
                    <a:lnTo>
                      <a:pt x="289" y="633"/>
                    </a:lnTo>
                    <a:lnTo>
                      <a:pt x="293" y="648"/>
                    </a:lnTo>
                    <a:lnTo>
                      <a:pt x="267" y="659"/>
                    </a:lnTo>
                    <a:lnTo>
                      <a:pt x="263" y="637"/>
                    </a:lnTo>
                    <a:lnTo>
                      <a:pt x="252" y="629"/>
                    </a:lnTo>
                    <a:lnTo>
                      <a:pt x="237" y="651"/>
                    </a:lnTo>
                    <a:lnTo>
                      <a:pt x="222" y="651"/>
                    </a:lnTo>
                    <a:lnTo>
                      <a:pt x="206" y="655"/>
                    </a:lnTo>
                    <a:lnTo>
                      <a:pt x="204" y="674"/>
                    </a:lnTo>
                    <a:lnTo>
                      <a:pt x="196" y="677"/>
                    </a:lnTo>
                    <a:lnTo>
                      <a:pt x="196" y="687"/>
                    </a:lnTo>
                    <a:lnTo>
                      <a:pt x="187" y="683"/>
                    </a:lnTo>
                    <a:lnTo>
                      <a:pt x="174" y="675"/>
                    </a:lnTo>
                    <a:lnTo>
                      <a:pt x="154" y="677"/>
                    </a:lnTo>
                    <a:lnTo>
                      <a:pt x="154" y="688"/>
                    </a:lnTo>
                    <a:lnTo>
                      <a:pt x="156" y="698"/>
                    </a:lnTo>
                    <a:lnTo>
                      <a:pt x="148" y="701"/>
                    </a:lnTo>
                    <a:lnTo>
                      <a:pt x="130" y="692"/>
                    </a:lnTo>
                    <a:lnTo>
                      <a:pt x="113" y="705"/>
                    </a:lnTo>
                    <a:lnTo>
                      <a:pt x="117" y="716"/>
                    </a:lnTo>
                    <a:lnTo>
                      <a:pt x="115" y="724"/>
                    </a:lnTo>
                    <a:lnTo>
                      <a:pt x="98" y="716"/>
                    </a:lnTo>
                    <a:lnTo>
                      <a:pt x="93" y="726"/>
                    </a:lnTo>
                    <a:lnTo>
                      <a:pt x="87" y="733"/>
                    </a:lnTo>
                    <a:lnTo>
                      <a:pt x="67" y="729"/>
                    </a:lnTo>
                    <a:lnTo>
                      <a:pt x="56" y="731"/>
                    </a:lnTo>
                    <a:lnTo>
                      <a:pt x="54" y="746"/>
                    </a:lnTo>
                    <a:lnTo>
                      <a:pt x="46" y="750"/>
                    </a:lnTo>
                    <a:lnTo>
                      <a:pt x="35" y="767"/>
                    </a:lnTo>
                    <a:lnTo>
                      <a:pt x="37" y="788"/>
                    </a:lnTo>
                    <a:lnTo>
                      <a:pt x="33" y="817"/>
                    </a:lnTo>
                    <a:lnTo>
                      <a:pt x="28" y="847"/>
                    </a:lnTo>
                    <a:lnTo>
                      <a:pt x="24" y="875"/>
                    </a:lnTo>
                    <a:lnTo>
                      <a:pt x="20" y="889"/>
                    </a:lnTo>
                    <a:lnTo>
                      <a:pt x="30" y="902"/>
                    </a:lnTo>
                    <a:lnTo>
                      <a:pt x="46" y="891"/>
                    </a:lnTo>
                    <a:lnTo>
                      <a:pt x="57" y="897"/>
                    </a:lnTo>
                    <a:lnTo>
                      <a:pt x="57" y="908"/>
                    </a:lnTo>
                    <a:lnTo>
                      <a:pt x="41" y="917"/>
                    </a:lnTo>
                    <a:lnTo>
                      <a:pt x="39" y="936"/>
                    </a:lnTo>
                    <a:lnTo>
                      <a:pt x="35" y="945"/>
                    </a:lnTo>
                    <a:lnTo>
                      <a:pt x="19" y="943"/>
                    </a:lnTo>
                    <a:lnTo>
                      <a:pt x="13" y="965"/>
                    </a:lnTo>
                    <a:lnTo>
                      <a:pt x="20" y="971"/>
                    </a:lnTo>
                    <a:lnTo>
                      <a:pt x="35" y="967"/>
                    </a:lnTo>
                    <a:lnTo>
                      <a:pt x="43" y="977"/>
                    </a:lnTo>
                    <a:lnTo>
                      <a:pt x="44" y="982"/>
                    </a:lnTo>
                    <a:lnTo>
                      <a:pt x="32" y="990"/>
                    </a:lnTo>
                    <a:lnTo>
                      <a:pt x="33" y="1003"/>
                    </a:lnTo>
                    <a:lnTo>
                      <a:pt x="19" y="1006"/>
                    </a:lnTo>
                    <a:lnTo>
                      <a:pt x="9" y="999"/>
                    </a:lnTo>
                    <a:lnTo>
                      <a:pt x="11" y="1017"/>
                    </a:lnTo>
                    <a:lnTo>
                      <a:pt x="9" y="1030"/>
                    </a:lnTo>
                    <a:lnTo>
                      <a:pt x="0" y="1030"/>
                    </a:lnTo>
                    <a:lnTo>
                      <a:pt x="22" y="1053"/>
                    </a:lnTo>
                    <a:lnTo>
                      <a:pt x="33" y="1066"/>
                    </a:lnTo>
                    <a:lnTo>
                      <a:pt x="39" y="1084"/>
                    </a:lnTo>
                    <a:lnTo>
                      <a:pt x="61" y="1097"/>
                    </a:lnTo>
                    <a:lnTo>
                      <a:pt x="85" y="1110"/>
                    </a:lnTo>
                    <a:lnTo>
                      <a:pt x="108" y="1110"/>
                    </a:lnTo>
                    <a:lnTo>
                      <a:pt x="141" y="1088"/>
                    </a:lnTo>
                    <a:lnTo>
                      <a:pt x="174" y="1064"/>
                    </a:lnTo>
                    <a:lnTo>
                      <a:pt x="204" y="1023"/>
                    </a:lnTo>
                    <a:lnTo>
                      <a:pt x="209" y="1019"/>
                    </a:lnTo>
                    <a:lnTo>
                      <a:pt x="217" y="1032"/>
                    </a:lnTo>
                    <a:lnTo>
                      <a:pt x="232" y="1023"/>
                    </a:lnTo>
                    <a:lnTo>
                      <a:pt x="237" y="1008"/>
                    </a:lnTo>
                    <a:lnTo>
                      <a:pt x="239" y="990"/>
                    </a:lnTo>
                    <a:lnTo>
                      <a:pt x="254" y="967"/>
                    </a:lnTo>
                    <a:lnTo>
                      <a:pt x="248" y="993"/>
                    </a:lnTo>
                    <a:lnTo>
                      <a:pt x="256" y="997"/>
                    </a:lnTo>
                    <a:lnTo>
                      <a:pt x="252" y="1008"/>
                    </a:lnTo>
                    <a:lnTo>
                      <a:pt x="256" y="1028"/>
                    </a:lnTo>
                    <a:lnTo>
                      <a:pt x="263" y="1045"/>
                    </a:lnTo>
                    <a:lnTo>
                      <a:pt x="272" y="1040"/>
                    </a:lnTo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" name="Group 71" descr="Small checker board"/>
            <p:cNvGrpSpPr>
              <a:grpSpLocks noChangeAspect="1"/>
            </p:cNvGrpSpPr>
            <p:nvPr/>
          </p:nvGrpSpPr>
          <p:grpSpPr bwMode="auto">
            <a:xfrm>
              <a:off x="1346" y="2649"/>
              <a:ext cx="299" cy="287"/>
              <a:chOff x="2129" y="532"/>
              <a:chExt cx="641" cy="635"/>
            </a:xfrm>
            <a:grpFill/>
          </p:grpSpPr>
          <p:sp>
            <p:nvSpPr>
              <p:cNvPr id="41074" name="Freeform 72"/>
              <p:cNvSpPr>
                <a:spLocks noChangeAspect="1"/>
              </p:cNvSpPr>
              <p:nvPr/>
            </p:nvSpPr>
            <p:spPr bwMode="auto">
              <a:xfrm>
                <a:off x="2433" y="726"/>
                <a:ext cx="30" cy="39"/>
              </a:xfrm>
              <a:custGeom>
                <a:avLst/>
                <a:gdLst>
                  <a:gd name="T0" fmla="*/ 30 w 30"/>
                  <a:gd name="T1" fmla="*/ 6 h 39"/>
                  <a:gd name="T2" fmla="*/ 27 w 30"/>
                  <a:gd name="T3" fmla="*/ 15 h 39"/>
                  <a:gd name="T4" fmla="*/ 30 w 30"/>
                  <a:gd name="T5" fmla="*/ 33 h 39"/>
                  <a:gd name="T6" fmla="*/ 9 w 30"/>
                  <a:gd name="T7" fmla="*/ 39 h 39"/>
                  <a:gd name="T8" fmla="*/ 0 w 30"/>
                  <a:gd name="T9" fmla="*/ 30 h 39"/>
                  <a:gd name="T10" fmla="*/ 0 w 30"/>
                  <a:gd name="T11" fmla="*/ 15 h 39"/>
                  <a:gd name="T12" fmla="*/ 6 w 30"/>
                  <a:gd name="T13" fmla="*/ 0 h 39"/>
                  <a:gd name="T14" fmla="*/ 30 w 30"/>
                  <a:gd name="T15" fmla="*/ 6 h 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39"/>
                  <a:gd name="T26" fmla="*/ 30 w 30"/>
                  <a:gd name="T27" fmla="*/ 39 h 3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39">
                    <a:moveTo>
                      <a:pt x="30" y="6"/>
                    </a:moveTo>
                    <a:lnTo>
                      <a:pt x="27" y="15"/>
                    </a:lnTo>
                    <a:lnTo>
                      <a:pt x="30" y="33"/>
                    </a:lnTo>
                    <a:lnTo>
                      <a:pt x="9" y="39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6" y="0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75" name="Freeform 73"/>
              <p:cNvSpPr>
                <a:spLocks noChangeAspect="1"/>
              </p:cNvSpPr>
              <p:nvPr/>
            </p:nvSpPr>
            <p:spPr bwMode="auto">
              <a:xfrm>
                <a:off x="2385" y="753"/>
                <a:ext cx="27" cy="21"/>
              </a:xfrm>
              <a:custGeom>
                <a:avLst/>
                <a:gdLst>
                  <a:gd name="T0" fmla="*/ 24 w 27"/>
                  <a:gd name="T1" fmla="*/ 0 h 21"/>
                  <a:gd name="T2" fmla="*/ 27 w 27"/>
                  <a:gd name="T3" fmla="*/ 15 h 21"/>
                  <a:gd name="T4" fmla="*/ 6 w 27"/>
                  <a:gd name="T5" fmla="*/ 21 h 21"/>
                  <a:gd name="T6" fmla="*/ 0 w 27"/>
                  <a:gd name="T7" fmla="*/ 6 h 21"/>
                  <a:gd name="T8" fmla="*/ 24 w 27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1"/>
                  <a:gd name="T17" fmla="*/ 27 w 2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1">
                    <a:moveTo>
                      <a:pt x="24" y="0"/>
                    </a:moveTo>
                    <a:lnTo>
                      <a:pt x="27" y="15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76" name="Freeform 74"/>
              <p:cNvSpPr>
                <a:spLocks noChangeAspect="1"/>
              </p:cNvSpPr>
              <p:nvPr/>
            </p:nvSpPr>
            <p:spPr bwMode="auto">
              <a:xfrm>
                <a:off x="2394" y="709"/>
                <a:ext cx="33" cy="26"/>
              </a:xfrm>
              <a:custGeom>
                <a:avLst/>
                <a:gdLst>
                  <a:gd name="T0" fmla="*/ 0 w 33"/>
                  <a:gd name="T1" fmla="*/ 17 h 26"/>
                  <a:gd name="T2" fmla="*/ 24 w 33"/>
                  <a:gd name="T3" fmla="*/ 26 h 26"/>
                  <a:gd name="T4" fmla="*/ 33 w 33"/>
                  <a:gd name="T5" fmla="*/ 6 h 26"/>
                  <a:gd name="T6" fmla="*/ 18 w 33"/>
                  <a:gd name="T7" fmla="*/ 0 h 26"/>
                  <a:gd name="T8" fmla="*/ 9 w 33"/>
                  <a:gd name="T9" fmla="*/ 6 h 26"/>
                  <a:gd name="T10" fmla="*/ 0 w 33"/>
                  <a:gd name="T11" fmla="*/ 11 h 26"/>
                  <a:gd name="T12" fmla="*/ 0 w 33"/>
                  <a:gd name="T13" fmla="*/ 17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26"/>
                  <a:gd name="T23" fmla="*/ 33 w 33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26">
                    <a:moveTo>
                      <a:pt x="0" y="17"/>
                    </a:moveTo>
                    <a:lnTo>
                      <a:pt x="24" y="26"/>
                    </a:lnTo>
                    <a:lnTo>
                      <a:pt x="33" y="6"/>
                    </a:lnTo>
                    <a:lnTo>
                      <a:pt x="18" y="0"/>
                    </a:lnTo>
                    <a:lnTo>
                      <a:pt x="9" y="6"/>
                    </a:lnTo>
                    <a:lnTo>
                      <a:pt x="0" y="11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77" name="Freeform 75"/>
              <p:cNvSpPr>
                <a:spLocks noChangeAspect="1"/>
              </p:cNvSpPr>
              <p:nvPr/>
            </p:nvSpPr>
            <p:spPr bwMode="auto">
              <a:xfrm>
                <a:off x="2433" y="686"/>
                <a:ext cx="24" cy="16"/>
              </a:xfrm>
              <a:custGeom>
                <a:avLst/>
                <a:gdLst>
                  <a:gd name="T0" fmla="*/ 0 w 24"/>
                  <a:gd name="T1" fmla="*/ 16 h 16"/>
                  <a:gd name="T2" fmla="*/ 18 w 24"/>
                  <a:gd name="T3" fmla="*/ 0 h 16"/>
                  <a:gd name="T4" fmla="*/ 24 w 24"/>
                  <a:gd name="T5" fmla="*/ 6 h 16"/>
                  <a:gd name="T6" fmla="*/ 0 w 24"/>
                  <a:gd name="T7" fmla="*/ 16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16"/>
                  <a:gd name="T14" fmla="*/ 24 w 2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16">
                    <a:moveTo>
                      <a:pt x="0" y="16"/>
                    </a:moveTo>
                    <a:lnTo>
                      <a:pt x="18" y="0"/>
                    </a:lnTo>
                    <a:lnTo>
                      <a:pt x="24" y="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78" name="Freeform 76"/>
              <p:cNvSpPr>
                <a:spLocks noChangeAspect="1"/>
              </p:cNvSpPr>
              <p:nvPr/>
            </p:nvSpPr>
            <p:spPr bwMode="auto">
              <a:xfrm>
                <a:off x="2345" y="762"/>
                <a:ext cx="18" cy="18"/>
              </a:xfrm>
              <a:custGeom>
                <a:avLst/>
                <a:gdLst>
                  <a:gd name="T0" fmla="*/ 15 w 18"/>
                  <a:gd name="T1" fmla="*/ 0 h 18"/>
                  <a:gd name="T2" fmla="*/ 18 w 18"/>
                  <a:gd name="T3" fmla="*/ 15 h 18"/>
                  <a:gd name="T4" fmla="*/ 0 w 18"/>
                  <a:gd name="T5" fmla="*/ 18 h 18"/>
                  <a:gd name="T6" fmla="*/ 15 w 18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8"/>
                  <a:gd name="T14" fmla="*/ 18 w 18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8">
                    <a:moveTo>
                      <a:pt x="15" y="0"/>
                    </a:moveTo>
                    <a:lnTo>
                      <a:pt x="18" y="15"/>
                    </a:lnTo>
                    <a:lnTo>
                      <a:pt x="0" y="18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79" name="Freeform 77"/>
              <p:cNvSpPr>
                <a:spLocks noChangeAspect="1"/>
              </p:cNvSpPr>
              <p:nvPr/>
            </p:nvSpPr>
            <p:spPr bwMode="auto">
              <a:xfrm>
                <a:off x="2536" y="637"/>
                <a:ext cx="33" cy="27"/>
              </a:xfrm>
              <a:custGeom>
                <a:avLst/>
                <a:gdLst>
                  <a:gd name="T0" fmla="*/ 15 w 33"/>
                  <a:gd name="T1" fmla="*/ 0 h 27"/>
                  <a:gd name="T2" fmla="*/ 0 w 33"/>
                  <a:gd name="T3" fmla="*/ 12 h 27"/>
                  <a:gd name="T4" fmla="*/ 21 w 33"/>
                  <a:gd name="T5" fmla="*/ 27 h 27"/>
                  <a:gd name="T6" fmla="*/ 33 w 33"/>
                  <a:gd name="T7" fmla="*/ 12 h 27"/>
                  <a:gd name="T8" fmla="*/ 15 w 3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7"/>
                  <a:gd name="T17" fmla="*/ 33 w 33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7">
                    <a:moveTo>
                      <a:pt x="15" y="0"/>
                    </a:moveTo>
                    <a:lnTo>
                      <a:pt x="0" y="12"/>
                    </a:lnTo>
                    <a:lnTo>
                      <a:pt x="21" y="27"/>
                    </a:lnTo>
                    <a:lnTo>
                      <a:pt x="33" y="12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80" name="Freeform 78"/>
              <p:cNvSpPr>
                <a:spLocks noChangeAspect="1"/>
              </p:cNvSpPr>
              <p:nvPr/>
            </p:nvSpPr>
            <p:spPr bwMode="auto">
              <a:xfrm>
                <a:off x="2566" y="613"/>
                <a:ext cx="33" cy="27"/>
              </a:xfrm>
              <a:custGeom>
                <a:avLst/>
                <a:gdLst>
                  <a:gd name="T0" fmla="*/ 0 w 33"/>
                  <a:gd name="T1" fmla="*/ 9 h 27"/>
                  <a:gd name="T2" fmla="*/ 15 w 33"/>
                  <a:gd name="T3" fmla="*/ 27 h 27"/>
                  <a:gd name="T4" fmla="*/ 33 w 33"/>
                  <a:gd name="T5" fmla="*/ 15 h 27"/>
                  <a:gd name="T6" fmla="*/ 18 w 33"/>
                  <a:gd name="T7" fmla="*/ 0 h 27"/>
                  <a:gd name="T8" fmla="*/ 0 w 33"/>
                  <a:gd name="T9" fmla="*/ 9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7"/>
                  <a:gd name="T17" fmla="*/ 33 w 33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7">
                    <a:moveTo>
                      <a:pt x="0" y="9"/>
                    </a:moveTo>
                    <a:lnTo>
                      <a:pt x="15" y="27"/>
                    </a:lnTo>
                    <a:lnTo>
                      <a:pt x="33" y="15"/>
                    </a:lnTo>
                    <a:lnTo>
                      <a:pt x="18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81" name="Freeform 79"/>
              <p:cNvSpPr>
                <a:spLocks noChangeAspect="1"/>
              </p:cNvSpPr>
              <p:nvPr/>
            </p:nvSpPr>
            <p:spPr bwMode="auto">
              <a:xfrm>
                <a:off x="2653" y="562"/>
                <a:ext cx="48" cy="33"/>
              </a:xfrm>
              <a:custGeom>
                <a:avLst/>
                <a:gdLst>
                  <a:gd name="T0" fmla="*/ 21 w 48"/>
                  <a:gd name="T1" fmla="*/ 9 h 33"/>
                  <a:gd name="T2" fmla="*/ 30 w 48"/>
                  <a:gd name="T3" fmla="*/ 15 h 33"/>
                  <a:gd name="T4" fmla="*/ 48 w 48"/>
                  <a:gd name="T5" fmla="*/ 0 h 33"/>
                  <a:gd name="T6" fmla="*/ 39 w 48"/>
                  <a:gd name="T7" fmla="*/ 30 h 33"/>
                  <a:gd name="T8" fmla="*/ 21 w 48"/>
                  <a:gd name="T9" fmla="*/ 33 h 33"/>
                  <a:gd name="T10" fmla="*/ 0 w 48"/>
                  <a:gd name="T11" fmla="*/ 12 h 33"/>
                  <a:gd name="T12" fmla="*/ 21 w 48"/>
                  <a:gd name="T13" fmla="*/ 9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33"/>
                  <a:gd name="T23" fmla="*/ 48 w 4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33">
                    <a:moveTo>
                      <a:pt x="21" y="9"/>
                    </a:moveTo>
                    <a:lnTo>
                      <a:pt x="30" y="15"/>
                    </a:lnTo>
                    <a:lnTo>
                      <a:pt x="48" y="0"/>
                    </a:lnTo>
                    <a:lnTo>
                      <a:pt x="39" y="30"/>
                    </a:lnTo>
                    <a:lnTo>
                      <a:pt x="21" y="33"/>
                    </a:lnTo>
                    <a:lnTo>
                      <a:pt x="0" y="12"/>
                    </a:lnTo>
                    <a:lnTo>
                      <a:pt x="21" y="9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82" name="Freeform 80"/>
              <p:cNvSpPr>
                <a:spLocks noChangeAspect="1"/>
              </p:cNvSpPr>
              <p:nvPr/>
            </p:nvSpPr>
            <p:spPr bwMode="auto">
              <a:xfrm>
                <a:off x="2746" y="532"/>
                <a:ext cx="24" cy="18"/>
              </a:xfrm>
              <a:custGeom>
                <a:avLst/>
                <a:gdLst>
                  <a:gd name="T0" fmla="*/ 12 w 24"/>
                  <a:gd name="T1" fmla="*/ 0 h 18"/>
                  <a:gd name="T2" fmla="*/ 21 w 24"/>
                  <a:gd name="T3" fmla="*/ 6 h 18"/>
                  <a:gd name="T4" fmla="*/ 24 w 24"/>
                  <a:gd name="T5" fmla="*/ 18 h 18"/>
                  <a:gd name="T6" fmla="*/ 0 w 24"/>
                  <a:gd name="T7" fmla="*/ 18 h 18"/>
                  <a:gd name="T8" fmla="*/ 12 w 24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8"/>
                  <a:gd name="T17" fmla="*/ 24 w 24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8">
                    <a:moveTo>
                      <a:pt x="12" y="0"/>
                    </a:moveTo>
                    <a:lnTo>
                      <a:pt x="21" y="6"/>
                    </a:lnTo>
                    <a:lnTo>
                      <a:pt x="24" y="18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83" name="Freeform 81"/>
              <p:cNvSpPr>
                <a:spLocks noChangeAspect="1"/>
              </p:cNvSpPr>
              <p:nvPr/>
            </p:nvSpPr>
            <p:spPr bwMode="auto">
              <a:xfrm>
                <a:off x="2129" y="1146"/>
                <a:ext cx="36" cy="21"/>
              </a:xfrm>
              <a:custGeom>
                <a:avLst/>
                <a:gdLst>
                  <a:gd name="T0" fmla="*/ 36 w 36"/>
                  <a:gd name="T1" fmla="*/ 12 h 21"/>
                  <a:gd name="T2" fmla="*/ 9 w 36"/>
                  <a:gd name="T3" fmla="*/ 0 h 21"/>
                  <a:gd name="T4" fmla="*/ 0 w 36"/>
                  <a:gd name="T5" fmla="*/ 9 h 21"/>
                  <a:gd name="T6" fmla="*/ 3 w 36"/>
                  <a:gd name="T7" fmla="*/ 21 h 21"/>
                  <a:gd name="T8" fmla="*/ 36 w 36"/>
                  <a:gd name="T9" fmla="*/ 12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21"/>
                  <a:gd name="T17" fmla="*/ 36 w 3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21">
                    <a:moveTo>
                      <a:pt x="36" y="12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3" y="21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1014" name="Freeform 82"/>
            <p:cNvSpPr>
              <a:spLocks noChangeAspect="1"/>
            </p:cNvSpPr>
            <p:nvPr/>
          </p:nvSpPr>
          <p:spPr bwMode="auto">
            <a:xfrm>
              <a:off x="936" y="3842"/>
              <a:ext cx="36" cy="26"/>
            </a:xfrm>
            <a:custGeom>
              <a:avLst/>
              <a:gdLst>
                <a:gd name="T0" fmla="*/ 36 w 31"/>
                <a:gd name="T1" fmla="*/ 0 h 22"/>
                <a:gd name="T2" fmla="*/ 19 w 31"/>
                <a:gd name="T3" fmla="*/ 0 h 22"/>
                <a:gd name="T4" fmla="*/ 0 w 31"/>
                <a:gd name="T5" fmla="*/ 18 h 22"/>
                <a:gd name="T6" fmla="*/ 9 w 31"/>
                <a:gd name="T7" fmla="*/ 26 h 22"/>
                <a:gd name="T8" fmla="*/ 27 w 31"/>
                <a:gd name="T9" fmla="*/ 26 h 22"/>
                <a:gd name="T10" fmla="*/ 36 w 3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2"/>
                <a:gd name="T20" fmla="*/ 31 w 3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2">
                  <a:moveTo>
                    <a:pt x="31" y="0"/>
                  </a:moveTo>
                  <a:lnTo>
                    <a:pt x="16" y="0"/>
                  </a:lnTo>
                  <a:lnTo>
                    <a:pt x="0" y="15"/>
                  </a:lnTo>
                  <a:lnTo>
                    <a:pt x="8" y="22"/>
                  </a:lnTo>
                  <a:lnTo>
                    <a:pt x="23" y="2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15" name="Freeform 83"/>
            <p:cNvSpPr>
              <a:spLocks noChangeAspect="1"/>
            </p:cNvSpPr>
            <p:nvPr/>
          </p:nvSpPr>
          <p:spPr bwMode="auto">
            <a:xfrm>
              <a:off x="999" y="3832"/>
              <a:ext cx="34" cy="26"/>
            </a:xfrm>
            <a:custGeom>
              <a:avLst/>
              <a:gdLst>
                <a:gd name="T0" fmla="*/ 25 w 71"/>
                <a:gd name="T1" fmla="*/ 0 h 56"/>
                <a:gd name="T2" fmla="*/ 22 w 71"/>
                <a:gd name="T3" fmla="*/ 3 h 56"/>
                <a:gd name="T4" fmla="*/ 7 w 71"/>
                <a:gd name="T5" fmla="*/ 5 h 56"/>
                <a:gd name="T6" fmla="*/ 0 w 71"/>
                <a:gd name="T7" fmla="*/ 14 h 56"/>
                <a:gd name="T8" fmla="*/ 11 w 71"/>
                <a:gd name="T9" fmla="*/ 21 h 56"/>
                <a:gd name="T10" fmla="*/ 16 w 71"/>
                <a:gd name="T11" fmla="*/ 26 h 56"/>
                <a:gd name="T12" fmla="*/ 27 w 71"/>
                <a:gd name="T13" fmla="*/ 24 h 56"/>
                <a:gd name="T14" fmla="*/ 34 w 71"/>
                <a:gd name="T15" fmla="*/ 21 h 56"/>
                <a:gd name="T16" fmla="*/ 32 w 71"/>
                <a:gd name="T17" fmla="*/ 14 h 56"/>
                <a:gd name="T18" fmla="*/ 27 w 71"/>
                <a:gd name="T19" fmla="*/ 9 h 56"/>
                <a:gd name="T20" fmla="*/ 25 w 71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1"/>
                <a:gd name="T34" fmla="*/ 0 h 56"/>
                <a:gd name="T35" fmla="*/ 71 w 71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1" h="56">
                  <a:moveTo>
                    <a:pt x="52" y="0"/>
                  </a:moveTo>
                  <a:lnTo>
                    <a:pt x="45" y="7"/>
                  </a:lnTo>
                  <a:lnTo>
                    <a:pt x="15" y="11"/>
                  </a:lnTo>
                  <a:lnTo>
                    <a:pt x="0" y="30"/>
                  </a:lnTo>
                  <a:lnTo>
                    <a:pt x="22" y="45"/>
                  </a:lnTo>
                  <a:lnTo>
                    <a:pt x="34" y="56"/>
                  </a:lnTo>
                  <a:lnTo>
                    <a:pt x="56" y="52"/>
                  </a:lnTo>
                  <a:lnTo>
                    <a:pt x="71" y="45"/>
                  </a:lnTo>
                  <a:lnTo>
                    <a:pt x="67" y="30"/>
                  </a:lnTo>
                  <a:lnTo>
                    <a:pt x="56" y="19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16" name="Freeform 84"/>
            <p:cNvSpPr>
              <a:spLocks noChangeAspect="1"/>
            </p:cNvSpPr>
            <p:nvPr/>
          </p:nvSpPr>
          <p:spPr bwMode="auto">
            <a:xfrm>
              <a:off x="1035" y="3813"/>
              <a:ext cx="28" cy="35"/>
            </a:xfrm>
            <a:custGeom>
              <a:avLst/>
              <a:gdLst>
                <a:gd name="T0" fmla="*/ 18 w 23"/>
                <a:gd name="T1" fmla="*/ 0 h 29"/>
                <a:gd name="T2" fmla="*/ 0 w 23"/>
                <a:gd name="T3" fmla="*/ 8 h 29"/>
                <a:gd name="T4" fmla="*/ 15 w 23"/>
                <a:gd name="T5" fmla="*/ 22 h 29"/>
                <a:gd name="T6" fmla="*/ 28 w 23"/>
                <a:gd name="T7" fmla="*/ 35 h 29"/>
                <a:gd name="T8" fmla="*/ 18 w 23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9"/>
                <a:gd name="T17" fmla="*/ 23 w 23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9">
                  <a:moveTo>
                    <a:pt x="15" y="0"/>
                  </a:moveTo>
                  <a:lnTo>
                    <a:pt x="0" y="7"/>
                  </a:lnTo>
                  <a:lnTo>
                    <a:pt x="12" y="18"/>
                  </a:lnTo>
                  <a:lnTo>
                    <a:pt x="23" y="29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17" name="Freeform 85"/>
            <p:cNvSpPr>
              <a:spLocks noChangeAspect="1"/>
            </p:cNvSpPr>
            <p:nvPr/>
          </p:nvSpPr>
          <p:spPr bwMode="auto">
            <a:xfrm>
              <a:off x="1188" y="3821"/>
              <a:ext cx="56" cy="87"/>
            </a:xfrm>
            <a:custGeom>
              <a:avLst/>
              <a:gdLst>
                <a:gd name="T0" fmla="*/ 33 w 119"/>
                <a:gd name="T1" fmla="*/ 0 h 193"/>
                <a:gd name="T2" fmla="*/ 24 w 119"/>
                <a:gd name="T3" fmla="*/ 5 h 193"/>
                <a:gd name="T4" fmla="*/ 17 w 119"/>
                <a:gd name="T5" fmla="*/ 10 h 193"/>
                <a:gd name="T6" fmla="*/ 10 w 119"/>
                <a:gd name="T7" fmla="*/ 12 h 193"/>
                <a:gd name="T8" fmla="*/ 0 w 119"/>
                <a:gd name="T9" fmla="*/ 10 h 193"/>
                <a:gd name="T10" fmla="*/ 2 w 119"/>
                <a:gd name="T11" fmla="*/ 20 h 193"/>
                <a:gd name="T12" fmla="*/ 7 w 119"/>
                <a:gd name="T13" fmla="*/ 27 h 193"/>
                <a:gd name="T14" fmla="*/ 5 w 119"/>
                <a:gd name="T15" fmla="*/ 44 h 193"/>
                <a:gd name="T16" fmla="*/ 5 w 119"/>
                <a:gd name="T17" fmla="*/ 52 h 193"/>
                <a:gd name="T18" fmla="*/ 7 w 119"/>
                <a:gd name="T19" fmla="*/ 59 h 193"/>
                <a:gd name="T20" fmla="*/ 2 w 119"/>
                <a:gd name="T21" fmla="*/ 72 h 193"/>
                <a:gd name="T22" fmla="*/ 3 w 119"/>
                <a:gd name="T23" fmla="*/ 82 h 193"/>
                <a:gd name="T24" fmla="*/ 10 w 119"/>
                <a:gd name="T25" fmla="*/ 87 h 193"/>
                <a:gd name="T26" fmla="*/ 21 w 119"/>
                <a:gd name="T27" fmla="*/ 80 h 193"/>
                <a:gd name="T28" fmla="*/ 24 w 119"/>
                <a:gd name="T29" fmla="*/ 78 h 193"/>
                <a:gd name="T30" fmla="*/ 35 w 119"/>
                <a:gd name="T31" fmla="*/ 80 h 193"/>
                <a:gd name="T32" fmla="*/ 42 w 119"/>
                <a:gd name="T33" fmla="*/ 73 h 193"/>
                <a:gd name="T34" fmla="*/ 42 w 119"/>
                <a:gd name="T35" fmla="*/ 67 h 193"/>
                <a:gd name="T36" fmla="*/ 51 w 119"/>
                <a:gd name="T37" fmla="*/ 54 h 193"/>
                <a:gd name="T38" fmla="*/ 54 w 119"/>
                <a:gd name="T39" fmla="*/ 45 h 193"/>
                <a:gd name="T40" fmla="*/ 51 w 119"/>
                <a:gd name="T41" fmla="*/ 37 h 193"/>
                <a:gd name="T42" fmla="*/ 56 w 119"/>
                <a:gd name="T43" fmla="*/ 27 h 193"/>
                <a:gd name="T44" fmla="*/ 53 w 119"/>
                <a:gd name="T45" fmla="*/ 12 h 193"/>
                <a:gd name="T46" fmla="*/ 51 w 119"/>
                <a:gd name="T47" fmla="*/ 3 h 193"/>
                <a:gd name="T48" fmla="*/ 33 w 119"/>
                <a:gd name="T49" fmla="*/ 0 h 1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9"/>
                <a:gd name="T76" fmla="*/ 0 h 193"/>
                <a:gd name="T77" fmla="*/ 119 w 119"/>
                <a:gd name="T78" fmla="*/ 193 h 1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9" h="193">
                  <a:moveTo>
                    <a:pt x="71" y="0"/>
                  </a:moveTo>
                  <a:lnTo>
                    <a:pt x="52" y="11"/>
                  </a:lnTo>
                  <a:lnTo>
                    <a:pt x="37" y="22"/>
                  </a:lnTo>
                  <a:lnTo>
                    <a:pt x="22" y="26"/>
                  </a:lnTo>
                  <a:lnTo>
                    <a:pt x="0" y="22"/>
                  </a:lnTo>
                  <a:lnTo>
                    <a:pt x="4" y="45"/>
                  </a:lnTo>
                  <a:lnTo>
                    <a:pt x="15" y="59"/>
                  </a:lnTo>
                  <a:lnTo>
                    <a:pt x="11" y="97"/>
                  </a:lnTo>
                  <a:lnTo>
                    <a:pt x="11" y="115"/>
                  </a:lnTo>
                  <a:lnTo>
                    <a:pt x="15" y="130"/>
                  </a:lnTo>
                  <a:lnTo>
                    <a:pt x="4" y="160"/>
                  </a:lnTo>
                  <a:lnTo>
                    <a:pt x="7" y="182"/>
                  </a:lnTo>
                  <a:lnTo>
                    <a:pt x="22" y="193"/>
                  </a:lnTo>
                  <a:lnTo>
                    <a:pt x="44" y="178"/>
                  </a:lnTo>
                  <a:lnTo>
                    <a:pt x="52" y="174"/>
                  </a:lnTo>
                  <a:lnTo>
                    <a:pt x="75" y="178"/>
                  </a:lnTo>
                  <a:lnTo>
                    <a:pt x="90" y="163"/>
                  </a:lnTo>
                  <a:lnTo>
                    <a:pt x="90" y="148"/>
                  </a:lnTo>
                  <a:lnTo>
                    <a:pt x="108" y="119"/>
                  </a:lnTo>
                  <a:lnTo>
                    <a:pt x="115" y="100"/>
                  </a:lnTo>
                  <a:lnTo>
                    <a:pt x="108" y="82"/>
                  </a:lnTo>
                  <a:lnTo>
                    <a:pt x="119" y="59"/>
                  </a:lnTo>
                  <a:lnTo>
                    <a:pt x="112" y="26"/>
                  </a:lnTo>
                  <a:lnTo>
                    <a:pt x="108" y="7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18" name="Freeform 86"/>
            <p:cNvSpPr>
              <a:spLocks noChangeAspect="1"/>
            </p:cNvSpPr>
            <p:nvPr/>
          </p:nvSpPr>
          <p:spPr bwMode="auto">
            <a:xfrm>
              <a:off x="1317" y="3957"/>
              <a:ext cx="101" cy="61"/>
            </a:xfrm>
            <a:custGeom>
              <a:avLst/>
              <a:gdLst>
                <a:gd name="T0" fmla="*/ 96 w 216"/>
                <a:gd name="T1" fmla="*/ 0 h 136"/>
                <a:gd name="T2" fmla="*/ 101 w 216"/>
                <a:gd name="T3" fmla="*/ 5 h 136"/>
                <a:gd name="T4" fmla="*/ 98 w 216"/>
                <a:gd name="T5" fmla="*/ 10 h 136"/>
                <a:gd name="T6" fmla="*/ 94 w 216"/>
                <a:gd name="T7" fmla="*/ 18 h 136"/>
                <a:gd name="T8" fmla="*/ 89 w 216"/>
                <a:gd name="T9" fmla="*/ 23 h 136"/>
                <a:gd name="T10" fmla="*/ 91 w 216"/>
                <a:gd name="T11" fmla="*/ 38 h 136"/>
                <a:gd name="T12" fmla="*/ 94 w 216"/>
                <a:gd name="T13" fmla="*/ 49 h 136"/>
                <a:gd name="T14" fmla="*/ 85 w 216"/>
                <a:gd name="T15" fmla="*/ 54 h 136"/>
                <a:gd name="T16" fmla="*/ 84 w 216"/>
                <a:gd name="T17" fmla="*/ 59 h 136"/>
                <a:gd name="T18" fmla="*/ 77 w 216"/>
                <a:gd name="T19" fmla="*/ 61 h 136"/>
                <a:gd name="T20" fmla="*/ 66 w 216"/>
                <a:gd name="T21" fmla="*/ 51 h 136"/>
                <a:gd name="T22" fmla="*/ 59 w 216"/>
                <a:gd name="T23" fmla="*/ 51 h 136"/>
                <a:gd name="T24" fmla="*/ 54 w 216"/>
                <a:gd name="T25" fmla="*/ 43 h 136"/>
                <a:gd name="T26" fmla="*/ 43 w 216"/>
                <a:gd name="T27" fmla="*/ 38 h 136"/>
                <a:gd name="T28" fmla="*/ 36 w 216"/>
                <a:gd name="T29" fmla="*/ 36 h 136"/>
                <a:gd name="T30" fmla="*/ 29 w 216"/>
                <a:gd name="T31" fmla="*/ 33 h 136"/>
                <a:gd name="T32" fmla="*/ 22 w 216"/>
                <a:gd name="T33" fmla="*/ 28 h 136"/>
                <a:gd name="T34" fmla="*/ 10 w 216"/>
                <a:gd name="T35" fmla="*/ 20 h 136"/>
                <a:gd name="T36" fmla="*/ 5 w 216"/>
                <a:gd name="T37" fmla="*/ 18 h 136"/>
                <a:gd name="T38" fmla="*/ 0 w 216"/>
                <a:gd name="T39" fmla="*/ 13 h 136"/>
                <a:gd name="T40" fmla="*/ 0 w 216"/>
                <a:gd name="T41" fmla="*/ 7 h 136"/>
                <a:gd name="T42" fmla="*/ 2 w 216"/>
                <a:gd name="T43" fmla="*/ 2 h 136"/>
                <a:gd name="T44" fmla="*/ 12 w 216"/>
                <a:gd name="T45" fmla="*/ 3 h 136"/>
                <a:gd name="T46" fmla="*/ 28 w 216"/>
                <a:gd name="T47" fmla="*/ 3 h 136"/>
                <a:gd name="T48" fmla="*/ 31 w 216"/>
                <a:gd name="T49" fmla="*/ 8 h 136"/>
                <a:gd name="T50" fmla="*/ 49 w 216"/>
                <a:gd name="T51" fmla="*/ 8 h 136"/>
                <a:gd name="T52" fmla="*/ 61 w 216"/>
                <a:gd name="T53" fmla="*/ 8 h 136"/>
                <a:gd name="T54" fmla="*/ 77 w 216"/>
                <a:gd name="T55" fmla="*/ 5 h 136"/>
                <a:gd name="T56" fmla="*/ 96 w 216"/>
                <a:gd name="T57" fmla="*/ 0 h 1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6"/>
                <a:gd name="T88" fmla="*/ 0 h 136"/>
                <a:gd name="T89" fmla="*/ 216 w 216"/>
                <a:gd name="T90" fmla="*/ 136 h 1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6" h="136">
                  <a:moveTo>
                    <a:pt x="205" y="0"/>
                  </a:moveTo>
                  <a:lnTo>
                    <a:pt x="216" y="11"/>
                  </a:lnTo>
                  <a:lnTo>
                    <a:pt x="209" y="22"/>
                  </a:lnTo>
                  <a:lnTo>
                    <a:pt x="201" y="40"/>
                  </a:lnTo>
                  <a:lnTo>
                    <a:pt x="190" y="51"/>
                  </a:lnTo>
                  <a:lnTo>
                    <a:pt x="194" y="85"/>
                  </a:lnTo>
                  <a:lnTo>
                    <a:pt x="201" y="110"/>
                  </a:lnTo>
                  <a:lnTo>
                    <a:pt x="182" y="121"/>
                  </a:lnTo>
                  <a:lnTo>
                    <a:pt x="179" y="132"/>
                  </a:lnTo>
                  <a:lnTo>
                    <a:pt x="164" y="136"/>
                  </a:lnTo>
                  <a:lnTo>
                    <a:pt x="142" y="114"/>
                  </a:lnTo>
                  <a:lnTo>
                    <a:pt x="127" y="114"/>
                  </a:lnTo>
                  <a:lnTo>
                    <a:pt x="115" y="96"/>
                  </a:lnTo>
                  <a:lnTo>
                    <a:pt x="93" y="85"/>
                  </a:lnTo>
                  <a:lnTo>
                    <a:pt x="78" y="81"/>
                  </a:lnTo>
                  <a:lnTo>
                    <a:pt x="63" y="74"/>
                  </a:lnTo>
                  <a:lnTo>
                    <a:pt x="48" y="62"/>
                  </a:lnTo>
                  <a:lnTo>
                    <a:pt x="22" y="44"/>
                  </a:lnTo>
                  <a:lnTo>
                    <a:pt x="11" y="40"/>
                  </a:lnTo>
                  <a:lnTo>
                    <a:pt x="0" y="29"/>
                  </a:lnTo>
                  <a:lnTo>
                    <a:pt x="0" y="15"/>
                  </a:lnTo>
                  <a:lnTo>
                    <a:pt x="4" y="4"/>
                  </a:lnTo>
                  <a:lnTo>
                    <a:pt x="26" y="7"/>
                  </a:lnTo>
                  <a:lnTo>
                    <a:pt x="60" y="7"/>
                  </a:lnTo>
                  <a:lnTo>
                    <a:pt x="67" y="18"/>
                  </a:lnTo>
                  <a:lnTo>
                    <a:pt x="104" y="18"/>
                  </a:lnTo>
                  <a:lnTo>
                    <a:pt x="130" y="18"/>
                  </a:lnTo>
                  <a:lnTo>
                    <a:pt x="164" y="11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19" name="Freeform 87"/>
            <p:cNvSpPr>
              <a:spLocks noChangeAspect="1"/>
            </p:cNvSpPr>
            <p:nvPr/>
          </p:nvSpPr>
          <p:spPr bwMode="auto">
            <a:xfrm>
              <a:off x="1176" y="3599"/>
              <a:ext cx="344" cy="374"/>
            </a:xfrm>
            <a:custGeom>
              <a:avLst/>
              <a:gdLst>
                <a:gd name="T0" fmla="*/ 263 w 737"/>
                <a:gd name="T1" fmla="*/ 369 h 830"/>
                <a:gd name="T2" fmla="*/ 284 w 737"/>
                <a:gd name="T3" fmla="*/ 334 h 830"/>
                <a:gd name="T4" fmla="*/ 293 w 737"/>
                <a:gd name="T5" fmla="*/ 322 h 830"/>
                <a:gd name="T6" fmla="*/ 286 w 737"/>
                <a:gd name="T7" fmla="*/ 306 h 830"/>
                <a:gd name="T8" fmla="*/ 277 w 737"/>
                <a:gd name="T9" fmla="*/ 304 h 830"/>
                <a:gd name="T10" fmla="*/ 284 w 737"/>
                <a:gd name="T11" fmla="*/ 291 h 830"/>
                <a:gd name="T12" fmla="*/ 295 w 737"/>
                <a:gd name="T13" fmla="*/ 272 h 830"/>
                <a:gd name="T14" fmla="*/ 328 w 737"/>
                <a:gd name="T15" fmla="*/ 294 h 830"/>
                <a:gd name="T16" fmla="*/ 341 w 737"/>
                <a:gd name="T17" fmla="*/ 294 h 830"/>
                <a:gd name="T18" fmla="*/ 331 w 737"/>
                <a:gd name="T19" fmla="*/ 269 h 830"/>
                <a:gd name="T20" fmla="*/ 321 w 737"/>
                <a:gd name="T21" fmla="*/ 267 h 830"/>
                <a:gd name="T22" fmla="*/ 284 w 737"/>
                <a:gd name="T23" fmla="*/ 239 h 830"/>
                <a:gd name="T24" fmla="*/ 261 w 737"/>
                <a:gd name="T25" fmla="*/ 223 h 830"/>
                <a:gd name="T26" fmla="*/ 263 w 737"/>
                <a:gd name="T27" fmla="*/ 214 h 830"/>
                <a:gd name="T28" fmla="*/ 229 w 737"/>
                <a:gd name="T29" fmla="*/ 198 h 830"/>
                <a:gd name="T30" fmla="*/ 213 w 737"/>
                <a:gd name="T31" fmla="*/ 185 h 830"/>
                <a:gd name="T32" fmla="*/ 177 w 737"/>
                <a:gd name="T33" fmla="*/ 132 h 830"/>
                <a:gd name="T34" fmla="*/ 170 w 737"/>
                <a:gd name="T35" fmla="*/ 90 h 830"/>
                <a:gd name="T36" fmla="*/ 160 w 737"/>
                <a:gd name="T37" fmla="*/ 73 h 830"/>
                <a:gd name="T38" fmla="*/ 189 w 737"/>
                <a:gd name="T39" fmla="*/ 60 h 830"/>
                <a:gd name="T40" fmla="*/ 203 w 737"/>
                <a:gd name="T41" fmla="*/ 32 h 830"/>
                <a:gd name="T42" fmla="*/ 172 w 737"/>
                <a:gd name="T43" fmla="*/ 18 h 830"/>
                <a:gd name="T44" fmla="*/ 167 w 737"/>
                <a:gd name="T45" fmla="*/ 7 h 830"/>
                <a:gd name="T46" fmla="*/ 123 w 737"/>
                <a:gd name="T47" fmla="*/ 2 h 830"/>
                <a:gd name="T48" fmla="*/ 103 w 737"/>
                <a:gd name="T49" fmla="*/ 23 h 830"/>
                <a:gd name="T50" fmla="*/ 85 w 737"/>
                <a:gd name="T51" fmla="*/ 22 h 830"/>
                <a:gd name="T52" fmla="*/ 63 w 737"/>
                <a:gd name="T53" fmla="*/ 28 h 830"/>
                <a:gd name="T54" fmla="*/ 54 w 737"/>
                <a:gd name="T55" fmla="*/ 14 h 830"/>
                <a:gd name="T56" fmla="*/ 42 w 737"/>
                <a:gd name="T57" fmla="*/ 27 h 830"/>
                <a:gd name="T58" fmla="*/ 10 w 737"/>
                <a:gd name="T59" fmla="*/ 38 h 830"/>
                <a:gd name="T60" fmla="*/ 3 w 737"/>
                <a:gd name="T61" fmla="*/ 62 h 830"/>
                <a:gd name="T62" fmla="*/ 0 w 737"/>
                <a:gd name="T63" fmla="*/ 85 h 830"/>
                <a:gd name="T64" fmla="*/ 14 w 737"/>
                <a:gd name="T65" fmla="*/ 94 h 830"/>
                <a:gd name="T66" fmla="*/ 24 w 737"/>
                <a:gd name="T67" fmla="*/ 112 h 830"/>
                <a:gd name="T68" fmla="*/ 57 w 737"/>
                <a:gd name="T69" fmla="*/ 95 h 830"/>
                <a:gd name="T70" fmla="*/ 89 w 737"/>
                <a:gd name="T71" fmla="*/ 122 h 830"/>
                <a:gd name="T72" fmla="*/ 103 w 737"/>
                <a:gd name="T73" fmla="*/ 159 h 830"/>
                <a:gd name="T74" fmla="*/ 126 w 737"/>
                <a:gd name="T75" fmla="*/ 179 h 830"/>
                <a:gd name="T76" fmla="*/ 158 w 737"/>
                <a:gd name="T77" fmla="*/ 215 h 830"/>
                <a:gd name="T78" fmla="*/ 206 w 737"/>
                <a:gd name="T79" fmla="*/ 250 h 830"/>
                <a:gd name="T80" fmla="*/ 222 w 737"/>
                <a:gd name="T81" fmla="*/ 260 h 830"/>
                <a:gd name="T82" fmla="*/ 234 w 737"/>
                <a:gd name="T83" fmla="*/ 284 h 830"/>
                <a:gd name="T84" fmla="*/ 253 w 737"/>
                <a:gd name="T85" fmla="*/ 291 h 830"/>
                <a:gd name="T86" fmla="*/ 260 w 737"/>
                <a:gd name="T87" fmla="*/ 320 h 830"/>
                <a:gd name="T88" fmla="*/ 254 w 737"/>
                <a:gd name="T89" fmla="*/ 342 h 830"/>
                <a:gd name="T90" fmla="*/ 249 w 737"/>
                <a:gd name="T91" fmla="*/ 369 h 8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7"/>
                <a:gd name="T139" fmla="*/ 0 h 830"/>
                <a:gd name="T140" fmla="*/ 737 w 737"/>
                <a:gd name="T141" fmla="*/ 830 h 8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7" h="830">
                  <a:moveTo>
                    <a:pt x="534" y="819"/>
                  </a:moveTo>
                  <a:lnTo>
                    <a:pt x="545" y="830"/>
                  </a:lnTo>
                  <a:lnTo>
                    <a:pt x="564" y="819"/>
                  </a:lnTo>
                  <a:lnTo>
                    <a:pt x="586" y="789"/>
                  </a:lnTo>
                  <a:lnTo>
                    <a:pt x="597" y="745"/>
                  </a:lnTo>
                  <a:lnTo>
                    <a:pt x="609" y="741"/>
                  </a:lnTo>
                  <a:lnTo>
                    <a:pt x="617" y="748"/>
                  </a:lnTo>
                  <a:lnTo>
                    <a:pt x="632" y="734"/>
                  </a:lnTo>
                  <a:lnTo>
                    <a:pt x="628" y="715"/>
                  </a:lnTo>
                  <a:lnTo>
                    <a:pt x="635" y="700"/>
                  </a:lnTo>
                  <a:lnTo>
                    <a:pt x="632" y="693"/>
                  </a:lnTo>
                  <a:lnTo>
                    <a:pt x="613" y="678"/>
                  </a:lnTo>
                  <a:lnTo>
                    <a:pt x="606" y="678"/>
                  </a:lnTo>
                  <a:lnTo>
                    <a:pt x="609" y="670"/>
                  </a:lnTo>
                  <a:lnTo>
                    <a:pt x="594" y="674"/>
                  </a:lnTo>
                  <a:lnTo>
                    <a:pt x="586" y="667"/>
                  </a:lnTo>
                  <a:lnTo>
                    <a:pt x="586" y="659"/>
                  </a:lnTo>
                  <a:lnTo>
                    <a:pt x="609" y="645"/>
                  </a:lnTo>
                  <a:lnTo>
                    <a:pt x="620" y="630"/>
                  </a:lnTo>
                  <a:lnTo>
                    <a:pt x="620" y="607"/>
                  </a:lnTo>
                  <a:lnTo>
                    <a:pt x="632" y="604"/>
                  </a:lnTo>
                  <a:lnTo>
                    <a:pt x="669" y="622"/>
                  </a:lnTo>
                  <a:lnTo>
                    <a:pt x="683" y="626"/>
                  </a:lnTo>
                  <a:lnTo>
                    <a:pt x="702" y="652"/>
                  </a:lnTo>
                  <a:lnTo>
                    <a:pt x="709" y="667"/>
                  </a:lnTo>
                  <a:lnTo>
                    <a:pt x="720" y="667"/>
                  </a:lnTo>
                  <a:lnTo>
                    <a:pt x="731" y="652"/>
                  </a:lnTo>
                  <a:lnTo>
                    <a:pt x="737" y="637"/>
                  </a:lnTo>
                  <a:lnTo>
                    <a:pt x="724" y="611"/>
                  </a:lnTo>
                  <a:lnTo>
                    <a:pt x="709" y="596"/>
                  </a:lnTo>
                  <a:lnTo>
                    <a:pt x="695" y="596"/>
                  </a:lnTo>
                  <a:lnTo>
                    <a:pt x="695" y="593"/>
                  </a:lnTo>
                  <a:lnTo>
                    <a:pt x="687" y="593"/>
                  </a:lnTo>
                  <a:lnTo>
                    <a:pt x="650" y="555"/>
                  </a:lnTo>
                  <a:lnTo>
                    <a:pt x="632" y="559"/>
                  </a:lnTo>
                  <a:lnTo>
                    <a:pt x="609" y="530"/>
                  </a:lnTo>
                  <a:lnTo>
                    <a:pt x="594" y="526"/>
                  </a:lnTo>
                  <a:lnTo>
                    <a:pt x="571" y="504"/>
                  </a:lnTo>
                  <a:lnTo>
                    <a:pt x="560" y="496"/>
                  </a:lnTo>
                  <a:lnTo>
                    <a:pt x="568" y="489"/>
                  </a:lnTo>
                  <a:lnTo>
                    <a:pt x="579" y="485"/>
                  </a:lnTo>
                  <a:lnTo>
                    <a:pt x="564" y="474"/>
                  </a:lnTo>
                  <a:lnTo>
                    <a:pt x="545" y="481"/>
                  </a:lnTo>
                  <a:lnTo>
                    <a:pt x="531" y="474"/>
                  </a:lnTo>
                  <a:lnTo>
                    <a:pt x="490" y="440"/>
                  </a:lnTo>
                  <a:lnTo>
                    <a:pt x="486" y="426"/>
                  </a:lnTo>
                  <a:lnTo>
                    <a:pt x="471" y="422"/>
                  </a:lnTo>
                  <a:lnTo>
                    <a:pt x="457" y="411"/>
                  </a:lnTo>
                  <a:lnTo>
                    <a:pt x="419" y="330"/>
                  </a:lnTo>
                  <a:lnTo>
                    <a:pt x="408" y="319"/>
                  </a:lnTo>
                  <a:lnTo>
                    <a:pt x="379" y="293"/>
                  </a:lnTo>
                  <a:lnTo>
                    <a:pt x="345" y="241"/>
                  </a:lnTo>
                  <a:lnTo>
                    <a:pt x="345" y="211"/>
                  </a:lnTo>
                  <a:lnTo>
                    <a:pt x="364" y="200"/>
                  </a:lnTo>
                  <a:lnTo>
                    <a:pt x="364" y="185"/>
                  </a:lnTo>
                  <a:lnTo>
                    <a:pt x="349" y="171"/>
                  </a:lnTo>
                  <a:lnTo>
                    <a:pt x="342" y="163"/>
                  </a:lnTo>
                  <a:lnTo>
                    <a:pt x="345" y="152"/>
                  </a:lnTo>
                  <a:lnTo>
                    <a:pt x="360" y="145"/>
                  </a:lnTo>
                  <a:lnTo>
                    <a:pt x="405" y="134"/>
                  </a:lnTo>
                  <a:lnTo>
                    <a:pt x="423" y="122"/>
                  </a:lnTo>
                  <a:lnTo>
                    <a:pt x="438" y="108"/>
                  </a:lnTo>
                  <a:lnTo>
                    <a:pt x="434" y="70"/>
                  </a:lnTo>
                  <a:lnTo>
                    <a:pt x="438" y="56"/>
                  </a:lnTo>
                  <a:lnTo>
                    <a:pt x="416" y="52"/>
                  </a:lnTo>
                  <a:lnTo>
                    <a:pt x="368" y="41"/>
                  </a:lnTo>
                  <a:lnTo>
                    <a:pt x="360" y="30"/>
                  </a:lnTo>
                  <a:lnTo>
                    <a:pt x="357" y="26"/>
                  </a:lnTo>
                  <a:lnTo>
                    <a:pt x="357" y="15"/>
                  </a:lnTo>
                  <a:lnTo>
                    <a:pt x="353" y="4"/>
                  </a:lnTo>
                  <a:lnTo>
                    <a:pt x="327" y="0"/>
                  </a:lnTo>
                  <a:lnTo>
                    <a:pt x="264" y="4"/>
                  </a:lnTo>
                  <a:lnTo>
                    <a:pt x="257" y="19"/>
                  </a:lnTo>
                  <a:lnTo>
                    <a:pt x="234" y="22"/>
                  </a:lnTo>
                  <a:lnTo>
                    <a:pt x="220" y="52"/>
                  </a:lnTo>
                  <a:lnTo>
                    <a:pt x="220" y="63"/>
                  </a:lnTo>
                  <a:lnTo>
                    <a:pt x="205" y="52"/>
                  </a:lnTo>
                  <a:lnTo>
                    <a:pt x="182" y="48"/>
                  </a:lnTo>
                  <a:lnTo>
                    <a:pt x="168" y="56"/>
                  </a:lnTo>
                  <a:lnTo>
                    <a:pt x="157" y="78"/>
                  </a:lnTo>
                  <a:lnTo>
                    <a:pt x="134" y="63"/>
                  </a:lnTo>
                  <a:lnTo>
                    <a:pt x="138" y="41"/>
                  </a:lnTo>
                  <a:lnTo>
                    <a:pt x="131" y="26"/>
                  </a:lnTo>
                  <a:lnTo>
                    <a:pt x="116" y="30"/>
                  </a:lnTo>
                  <a:lnTo>
                    <a:pt x="112" y="48"/>
                  </a:lnTo>
                  <a:lnTo>
                    <a:pt x="101" y="59"/>
                  </a:lnTo>
                  <a:lnTo>
                    <a:pt x="90" y="59"/>
                  </a:lnTo>
                  <a:lnTo>
                    <a:pt x="37" y="52"/>
                  </a:lnTo>
                  <a:lnTo>
                    <a:pt x="19" y="67"/>
                  </a:lnTo>
                  <a:lnTo>
                    <a:pt x="22" y="85"/>
                  </a:lnTo>
                  <a:lnTo>
                    <a:pt x="26" y="100"/>
                  </a:lnTo>
                  <a:lnTo>
                    <a:pt x="0" y="122"/>
                  </a:lnTo>
                  <a:lnTo>
                    <a:pt x="7" y="137"/>
                  </a:lnTo>
                  <a:lnTo>
                    <a:pt x="15" y="145"/>
                  </a:lnTo>
                  <a:lnTo>
                    <a:pt x="0" y="163"/>
                  </a:lnTo>
                  <a:lnTo>
                    <a:pt x="0" y="189"/>
                  </a:lnTo>
                  <a:lnTo>
                    <a:pt x="7" y="200"/>
                  </a:lnTo>
                  <a:lnTo>
                    <a:pt x="22" y="200"/>
                  </a:lnTo>
                  <a:lnTo>
                    <a:pt x="30" y="208"/>
                  </a:lnTo>
                  <a:lnTo>
                    <a:pt x="37" y="226"/>
                  </a:lnTo>
                  <a:lnTo>
                    <a:pt x="37" y="245"/>
                  </a:lnTo>
                  <a:lnTo>
                    <a:pt x="52" y="249"/>
                  </a:lnTo>
                  <a:lnTo>
                    <a:pt x="63" y="245"/>
                  </a:lnTo>
                  <a:lnTo>
                    <a:pt x="105" y="204"/>
                  </a:lnTo>
                  <a:lnTo>
                    <a:pt x="123" y="211"/>
                  </a:lnTo>
                  <a:lnTo>
                    <a:pt x="160" y="230"/>
                  </a:lnTo>
                  <a:lnTo>
                    <a:pt x="186" y="249"/>
                  </a:lnTo>
                  <a:lnTo>
                    <a:pt x="190" y="271"/>
                  </a:lnTo>
                  <a:lnTo>
                    <a:pt x="205" y="286"/>
                  </a:lnTo>
                  <a:lnTo>
                    <a:pt x="212" y="312"/>
                  </a:lnTo>
                  <a:lnTo>
                    <a:pt x="220" y="352"/>
                  </a:lnTo>
                  <a:lnTo>
                    <a:pt x="231" y="371"/>
                  </a:lnTo>
                  <a:lnTo>
                    <a:pt x="245" y="387"/>
                  </a:lnTo>
                  <a:lnTo>
                    <a:pt x="271" y="397"/>
                  </a:lnTo>
                  <a:lnTo>
                    <a:pt x="294" y="433"/>
                  </a:lnTo>
                  <a:lnTo>
                    <a:pt x="316" y="463"/>
                  </a:lnTo>
                  <a:lnTo>
                    <a:pt x="338" y="478"/>
                  </a:lnTo>
                  <a:lnTo>
                    <a:pt x="379" y="526"/>
                  </a:lnTo>
                  <a:lnTo>
                    <a:pt x="408" y="526"/>
                  </a:lnTo>
                  <a:lnTo>
                    <a:pt x="442" y="555"/>
                  </a:lnTo>
                  <a:lnTo>
                    <a:pt x="442" y="585"/>
                  </a:lnTo>
                  <a:lnTo>
                    <a:pt x="453" y="593"/>
                  </a:lnTo>
                  <a:lnTo>
                    <a:pt x="475" y="578"/>
                  </a:lnTo>
                  <a:lnTo>
                    <a:pt x="479" y="593"/>
                  </a:lnTo>
                  <a:lnTo>
                    <a:pt x="479" y="611"/>
                  </a:lnTo>
                  <a:lnTo>
                    <a:pt x="501" y="630"/>
                  </a:lnTo>
                  <a:lnTo>
                    <a:pt x="508" y="641"/>
                  </a:lnTo>
                  <a:lnTo>
                    <a:pt x="538" y="633"/>
                  </a:lnTo>
                  <a:lnTo>
                    <a:pt x="542" y="645"/>
                  </a:lnTo>
                  <a:lnTo>
                    <a:pt x="538" y="670"/>
                  </a:lnTo>
                  <a:lnTo>
                    <a:pt x="553" y="693"/>
                  </a:lnTo>
                  <a:lnTo>
                    <a:pt x="557" y="711"/>
                  </a:lnTo>
                  <a:lnTo>
                    <a:pt x="564" y="730"/>
                  </a:lnTo>
                  <a:lnTo>
                    <a:pt x="560" y="745"/>
                  </a:lnTo>
                  <a:lnTo>
                    <a:pt x="545" y="760"/>
                  </a:lnTo>
                  <a:lnTo>
                    <a:pt x="542" y="778"/>
                  </a:lnTo>
                  <a:lnTo>
                    <a:pt x="531" y="800"/>
                  </a:lnTo>
                  <a:lnTo>
                    <a:pt x="534" y="819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20" name="Freeform 88"/>
            <p:cNvSpPr>
              <a:spLocks noChangeAspect="1"/>
            </p:cNvSpPr>
            <p:nvPr/>
          </p:nvSpPr>
          <p:spPr bwMode="auto">
            <a:xfrm>
              <a:off x="1160" y="3546"/>
              <a:ext cx="138" cy="87"/>
            </a:xfrm>
            <a:custGeom>
              <a:avLst/>
              <a:gdLst>
                <a:gd name="T0" fmla="*/ 73 w 298"/>
                <a:gd name="T1" fmla="*/ 17 h 194"/>
                <a:gd name="T2" fmla="*/ 66 w 298"/>
                <a:gd name="T3" fmla="*/ 11 h 194"/>
                <a:gd name="T4" fmla="*/ 67 w 298"/>
                <a:gd name="T5" fmla="*/ 9 h 194"/>
                <a:gd name="T6" fmla="*/ 63 w 298"/>
                <a:gd name="T7" fmla="*/ 5 h 194"/>
                <a:gd name="T8" fmla="*/ 59 w 298"/>
                <a:gd name="T9" fmla="*/ 0 h 194"/>
                <a:gd name="T10" fmla="*/ 54 w 298"/>
                <a:gd name="T11" fmla="*/ 5 h 194"/>
                <a:gd name="T12" fmla="*/ 51 w 298"/>
                <a:gd name="T13" fmla="*/ 3 h 194"/>
                <a:gd name="T14" fmla="*/ 46 w 298"/>
                <a:gd name="T15" fmla="*/ 8 h 194"/>
                <a:gd name="T16" fmla="*/ 46 w 298"/>
                <a:gd name="T17" fmla="*/ 10 h 194"/>
                <a:gd name="T18" fmla="*/ 40 w 298"/>
                <a:gd name="T19" fmla="*/ 13 h 194"/>
                <a:gd name="T20" fmla="*/ 25 w 298"/>
                <a:gd name="T21" fmla="*/ 24 h 194"/>
                <a:gd name="T22" fmla="*/ 21 w 298"/>
                <a:gd name="T23" fmla="*/ 29 h 194"/>
                <a:gd name="T24" fmla="*/ 21 w 298"/>
                <a:gd name="T25" fmla="*/ 35 h 194"/>
                <a:gd name="T26" fmla="*/ 15 w 298"/>
                <a:gd name="T27" fmla="*/ 37 h 194"/>
                <a:gd name="T28" fmla="*/ 4 w 298"/>
                <a:gd name="T29" fmla="*/ 48 h 194"/>
                <a:gd name="T30" fmla="*/ 4 w 298"/>
                <a:gd name="T31" fmla="*/ 52 h 194"/>
                <a:gd name="T32" fmla="*/ 0 w 298"/>
                <a:gd name="T33" fmla="*/ 57 h 194"/>
                <a:gd name="T34" fmla="*/ 2 w 298"/>
                <a:gd name="T35" fmla="*/ 63 h 194"/>
                <a:gd name="T36" fmla="*/ 7 w 298"/>
                <a:gd name="T37" fmla="*/ 60 h 194"/>
                <a:gd name="T38" fmla="*/ 12 w 298"/>
                <a:gd name="T39" fmla="*/ 55 h 194"/>
                <a:gd name="T40" fmla="*/ 20 w 298"/>
                <a:gd name="T41" fmla="*/ 53 h 194"/>
                <a:gd name="T42" fmla="*/ 25 w 298"/>
                <a:gd name="T43" fmla="*/ 55 h 194"/>
                <a:gd name="T44" fmla="*/ 27 w 298"/>
                <a:gd name="T45" fmla="*/ 63 h 194"/>
                <a:gd name="T46" fmla="*/ 26 w 298"/>
                <a:gd name="T47" fmla="*/ 69 h 194"/>
                <a:gd name="T48" fmla="*/ 29 w 298"/>
                <a:gd name="T49" fmla="*/ 73 h 194"/>
                <a:gd name="T50" fmla="*/ 33 w 298"/>
                <a:gd name="T51" fmla="*/ 76 h 194"/>
                <a:gd name="T52" fmla="*/ 42 w 298"/>
                <a:gd name="T53" fmla="*/ 77 h 194"/>
                <a:gd name="T54" fmla="*/ 62 w 298"/>
                <a:gd name="T55" fmla="*/ 79 h 194"/>
                <a:gd name="T56" fmla="*/ 66 w 298"/>
                <a:gd name="T57" fmla="*/ 77 h 194"/>
                <a:gd name="T58" fmla="*/ 69 w 298"/>
                <a:gd name="T59" fmla="*/ 73 h 194"/>
                <a:gd name="T60" fmla="*/ 70 w 298"/>
                <a:gd name="T61" fmla="*/ 65 h 194"/>
                <a:gd name="T62" fmla="*/ 77 w 298"/>
                <a:gd name="T63" fmla="*/ 65 h 194"/>
                <a:gd name="T64" fmla="*/ 80 w 298"/>
                <a:gd name="T65" fmla="*/ 70 h 194"/>
                <a:gd name="T66" fmla="*/ 80 w 298"/>
                <a:gd name="T67" fmla="*/ 81 h 194"/>
                <a:gd name="T68" fmla="*/ 88 w 298"/>
                <a:gd name="T69" fmla="*/ 87 h 194"/>
                <a:gd name="T70" fmla="*/ 95 w 298"/>
                <a:gd name="T71" fmla="*/ 77 h 194"/>
                <a:gd name="T72" fmla="*/ 102 w 298"/>
                <a:gd name="T73" fmla="*/ 74 h 194"/>
                <a:gd name="T74" fmla="*/ 110 w 298"/>
                <a:gd name="T75" fmla="*/ 75 h 194"/>
                <a:gd name="T76" fmla="*/ 116 w 298"/>
                <a:gd name="T77" fmla="*/ 78 h 194"/>
                <a:gd name="T78" fmla="*/ 118 w 298"/>
                <a:gd name="T79" fmla="*/ 81 h 194"/>
                <a:gd name="T80" fmla="*/ 120 w 298"/>
                <a:gd name="T81" fmla="*/ 72 h 194"/>
                <a:gd name="T82" fmla="*/ 125 w 298"/>
                <a:gd name="T83" fmla="*/ 62 h 194"/>
                <a:gd name="T84" fmla="*/ 135 w 298"/>
                <a:gd name="T85" fmla="*/ 61 h 194"/>
                <a:gd name="T86" fmla="*/ 138 w 298"/>
                <a:gd name="T87" fmla="*/ 54 h 194"/>
                <a:gd name="T88" fmla="*/ 135 w 298"/>
                <a:gd name="T89" fmla="*/ 49 h 194"/>
                <a:gd name="T90" fmla="*/ 130 w 298"/>
                <a:gd name="T91" fmla="*/ 47 h 194"/>
                <a:gd name="T92" fmla="*/ 117 w 298"/>
                <a:gd name="T93" fmla="*/ 44 h 194"/>
                <a:gd name="T94" fmla="*/ 117 w 298"/>
                <a:gd name="T95" fmla="*/ 38 h 194"/>
                <a:gd name="T96" fmla="*/ 117 w 298"/>
                <a:gd name="T97" fmla="*/ 31 h 194"/>
                <a:gd name="T98" fmla="*/ 117 w 298"/>
                <a:gd name="T99" fmla="*/ 26 h 194"/>
                <a:gd name="T100" fmla="*/ 109 w 298"/>
                <a:gd name="T101" fmla="*/ 22 h 194"/>
                <a:gd name="T102" fmla="*/ 105 w 298"/>
                <a:gd name="T103" fmla="*/ 24 h 194"/>
                <a:gd name="T104" fmla="*/ 98 w 298"/>
                <a:gd name="T105" fmla="*/ 19 h 194"/>
                <a:gd name="T106" fmla="*/ 97 w 298"/>
                <a:gd name="T107" fmla="*/ 16 h 194"/>
                <a:gd name="T108" fmla="*/ 94 w 298"/>
                <a:gd name="T109" fmla="*/ 12 h 194"/>
                <a:gd name="T110" fmla="*/ 94 w 298"/>
                <a:gd name="T111" fmla="*/ 10 h 194"/>
                <a:gd name="T112" fmla="*/ 87 w 298"/>
                <a:gd name="T113" fmla="*/ 8 h 194"/>
                <a:gd name="T114" fmla="*/ 84 w 298"/>
                <a:gd name="T115" fmla="*/ 11 h 194"/>
                <a:gd name="T116" fmla="*/ 79 w 298"/>
                <a:gd name="T117" fmla="*/ 14 h 194"/>
                <a:gd name="T118" fmla="*/ 73 w 298"/>
                <a:gd name="T119" fmla="*/ 17 h 1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8"/>
                <a:gd name="T181" fmla="*/ 0 h 194"/>
                <a:gd name="T182" fmla="*/ 298 w 298"/>
                <a:gd name="T183" fmla="*/ 194 h 19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8" h="194">
                  <a:moveTo>
                    <a:pt x="157" y="37"/>
                  </a:moveTo>
                  <a:lnTo>
                    <a:pt x="142" y="24"/>
                  </a:lnTo>
                  <a:lnTo>
                    <a:pt x="144" y="19"/>
                  </a:lnTo>
                  <a:lnTo>
                    <a:pt x="135" y="11"/>
                  </a:lnTo>
                  <a:lnTo>
                    <a:pt x="127" y="0"/>
                  </a:lnTo>
                  <a:lnTo>
                    <a:pt x="117" y="11"/>
                  </a:lnTo>
                  <a:lnTo>
                    <a:pt x="111" y="7"/>
                  </a:lnTo>
                  <a:lnTo>
                    <a:pt x="100" y="17"/>
                  </a:lnTo>
                  <a:lnTo>
                    <a:pt x="100" y="22"/>
                  </a:lnTo>
                  <a:lnTo>
                    <a:pt x="87" y="28"/>
                  </a:lnTo>
                  <a:lnTo>
                    <a:pt x="54" y="54"/>
                  </a:lnTo>
                  <a:lnTo>
                    <a:pt x="45" y="65"/>
                  </a:lnTo>
                  <a:lnTo>
                    <a:pt x="45" y="78"/>
                  </a:lnTo>
                  <a:lnTo>
                    <a:pt x="33" y="82"/>
                  </a:lnTo>
                  <a:lnTo>
                    <a:pt x="9" y="108"/>
                  </a:lnTo>
                  <a:lnTo>
                    <a:pt x="9" y="117"/>
                  </a:lnTo>
                  <a:lnTo>
                    <a:pt x="0" y="128"/>
                  </a:lnTo>
                  <a:lnTo>
                    <a:pt x="4" y="141"/>
                  </a:lnTo>
                  <a:lnTo>
                    <a:pt x="15" y="134"/>
                  </a:lnTo>
                  <a:lnTo>
                    <a:pt x="26" y="122"/>
                  </a:lnTo>
                  <a:lnTo>
                    <a:pt x="43" y="119"/>
                  </a:lnTo>
                  <a:lnTo>
                    <a:pt x="54" y="122"/>
                  </a:lnTo>
                  <a:lnTo>
                    <a:pt x="58" y="141"/>
                  </a:lnTo>
                  <a:lnTo>
                    <a:pt x="56" y="154"/>
                  </a:lnTo>
                  <a:lnTo>
                    <a:pt x="63" y="163"/>
                  </a:lnTo>
                  <a:lnTo>
                    <a:pt x="72" y="169"/>
                  </a:lnTo>
                  <a:lnTo>
                    <a:pt x="91" y="171"/>
                  </a:lnTo>
                  <a:lnTo>
                    <a:pt x="133" y="176"/>
                  </a:lnTo>
                  <a:lnTo>
                    <a:pt x="142" y="171"/>
                  </a:lnTo>
                  <a:lnTo>
                    <a:pt x="148" y="163"/>
                  </a:lnTo>
                  <a:lnTo>
                    <a:pt x="152" y="146"/>
                  </a:lnTo>
                  <a:lnTo>
                    <a:pt x="167" y="145"/>
                  </a:lnTo>
                  <a:lnTo>
                    <a:pt x="172" y="156"/>
                  </a:lnTo>
                  <a:lnTo>
                    <a:pt x="172" y="181"/>
                  </a:lnTo>
                  <a:lnTo>
                    <a:pt x="191" y="194"/>
                  </a:lnTo>
                  <a:lnTo>
                    <a:pt x="205" y="172"/>
                  </a:lnTo>
                  <a:lnTo>
                    <a:pt x="220" y="165"/>
                  </a:lnTo>
                  <a:lnTo>
                    <a:pt x="237" y="167"/>
                  </a:lnTo>
                  <a:lnTo>
                    <a:pt x="250" y="174"/>
                  </a:lnTo>
                  <a:lnTo>
                    <a:pt x="255" y="180"/>
                  </a:lnTo>
                  <a:lnTo>
                    <a:pt x="259" y="161"/>
                  </a:lnTo>
                  <a:lnTo>
                    <a:pt x="269" y="139"/>
                  </a:lnTo>
                  <a:lnTo>
                    <a:pt x="291" y="135"/>
                  </a:lnTo>
                  <a:lnTo>
                    <a:pt x="298" y="121"/>
                  </a:lnTo>
                  <a:lnTo>
                    <a:pt x="291" y="109"/>
                  </a:lnTo>
                  <a:lnTo>
                    <a:pt x="281" y="104"/>
                  </a:lnTo>
                  <a:lnTo>
                    <a:pt x="253" y="99"/>
                  </a:lnTo>
                  <a:lnTo>
                    <a:pt x="252" y="85"/>
                  </a:lnTo>
                  <a:lnTo>
                    <a:pt x="252" y="70"/>
                  </a:lnTo>
                  <a:lnTo>
                    <a:pt x="252" y="59"/>
                  </a:lnTo>
                  <a:lnTo>
                    <a:pt x="235" y="50"/>
                  </a:lnTo>
                  <a:lnTo>
                    <a:pt x="226" y="54"/>
                  </a:lnTo>
                  <a:lnTo>
                    <a:pt x="211" y="43"/>
                  </a:lnTo>
                  <a:lnTo>
                    <a:pt x="209" y="35"/>
                  </a:lnTo>
                  <a:lnTo>
                    <a:pt x="203" y="26"/>
                  </a:lnTo>
                  <a:lnTo>
                    <a:pt x="203" y="22"/>
                  </a:lnTo>
                  <a:lnTo>
                    <a:pt x="187" y="17"/>
                  </a:lnTo>
                  <a:lnTo>
                    <a:pt x="181" y="24"/>
                  </a:lnTo>
                  <a:lnTo>
                    <a:pt x="170" y="32"/>
                  </a:lnTo>
                  <a:lnTo>
                    <a:pt x="157" y="37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21" name="Freeform 89"/>
            <p:cNvSpPr>
              <a:spLocks noChangeAspect="1"/>
            </p:cNvSpPr>
            <p:nvPr/>
          </p:nvSpPr>
          <p:spPr bwMode="auto">
            <a:xfrm>
              <a:off x="1271" y="3536"/>
              <a:ext cx="211" cy="93"/>
            </a:xfrm>
            <a:custGeom>
              <a:avLst/>
              <a:gdLst>
                <a:gd name="T0" fmla="*/ 9 w 453"/>
                <a:gd name="T1" fmla="*/ 33 h 206"/>
                <a:gd name="T2" fmla="*/ 17 w 453"/>
                <a:gd name="T3" fmla="*/ 37 h 206"/>
                <a:gd name="T4" fmla="*/ 29 w 453"/>
                <a:gd name="T5" fmla="*/ 36 h 206"/>
                <a:gd name="T6" fmla="*/ 41 w 453"/>
                <a:gd name="T7" fmla="*/ 35 h 206"/>
                <a:gd name="T8" fmla="*/ 55 w 453"/>
                <a:gd name="T9" fmla="*/ 40 h 206"/>
                <a:gd name="T10" fmla="*/ 64 w 453"/>
                <a:gd name="T11" fmla="*/ 38 h 206"/>
                <a:gd name="T12" fmla="*/ 80 w 453"/>
                <a:gd name="T13" fmla="*/ 37 h 206"/>
                <a:gd name="T14" fmla="*/ 97 w 453"/>
                <a:gd name="T15" fmla="*/ 45 h 206"/>
                <a:gd name="T16" fmla="*/ 106 w 453"/>
                <a:gd name="T17" fmla="*/ 37 h 206"/>
                <a:gd name="T18" fmla="*/ 99 w 453"/>
                <a:gd name="T19" fmla="*/ 18 h 206"/>
                <a:gd name="T20" fmla="*/ 128 w 453"/>
                <a:gd name="T21" fmla="*/ 2 h 206"/>
                <a:gd name="T22" fmla="*/ 136 w 453"/>
                <a:gd name="T23" fmla="*/ 9 h 206"/>
                <a:gd name="T24" fmla="*/ 157 w 453"/>
                <a:gd name="T25" fmla="*/ 1 h 206"/>
                <a:gd name="T26" fmla="*/ 179 w 453"/>
                <a:gd name="T27" fmla="*/ 8 h 206"/>
                <a:gd name="T28" fmla="*/ 194 w 453"/>
                <a:gd name="T29" fmla="*/ 4 h 206"/>
                <a:gd name="T30" fmla="*/ 206 w 453"/>
                <a:gd name="T31" fmla="*/ 23 h 206"/>
                <a:gd name="T32" fmla="*/ 210 w 453"/>
                <a:gd name="T33" fmla="*/ 37 h 206"/>
                <a:gd name="T34" fmla="*/ 200 w 453"/>
                <a:gd name="T35" fmla="*/ 45 h 206"/>
                <a:gd name="T36" fmla="*/ 201 w 453"/>
                <a:gd name="T37" fmla="*/ 54 h 206"/>
                <a:gd name="T38" fmla="*/ 197 w 453"/>
                <a:gd name="T39" fmla="*/ 67 h 206"/>
                <a:gd name="T40" fmla="*/ 187 w 453"/>
                <a:gd name="T41" fmla="*/ 78 h 206"/>
                <a:gd name="T42" fmla="*/ 177 w 453"/>
                <a:gd name="T43" fmla="*/ 85 h 206"/>
                <a:gd name="T44" fmla="*/ 154 w 453"/>
                <a:gd name="T45" fmla="*/ 87 h 206"/>
                <a:gd name="T46" fmla="*/ 135 w 453"/>
                <a:gd name="T47" fmla="*/ 93 h 206"/>
                <a:gd name="T48" fmla="*/ 102 w 453"/>
                <a:gd name="T49" fmla="*/ 87 h 206"/>
                <a:gd name="T50" fmla="*/ 72 w 453"/>
                <a:gd name="T51" fmla="*/ 74 h 206"/>
                <a:gd name="T52" fmla="*/ 70 w 453"/>
                <a:gd name="T53" fmla="*/ 64 h 206"/>
                <a:gd name="T54" fmla="*/ 50 w 453"/>
                <a:gd name="T55" fmla="*/ 63 h 206"/>
                <a:gd name="T56" fmla="*/ 24 w 453"/>
                <a:gd name="T57" fmla="*/ 60 h 206"/>
                <a:gd name="T58" fmla="*/ 13 w 453"/>
                <a:gd name="T59" fmla="*/ 56 h 206"/>
                <a:gd name="T60" fmla="*/ 6 w 453"/>
                <a:gd name="T61" fmla="*/ 47 h 206"/>
                <a:gd name="T62" fmla="*/ 0 w 453"/>
                <a:gd name="T63" fmla="*/ 33 h 2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3"/>
                <a:gd name="T97" fmla="*/ 0 h 206"/>
                <a:gd name="T98" fmla="*/ 453 w 453"/>
                <a:gd name="T99" fmla="*/ 206 h 20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3" h="206">
                  <a:moveTo>
                    <a:pt x="0" y="74"/>
                  </a:moveTo>
                  <a:lnTo>
                    <a:pt x="19" y="72"/>
                  </a:lnTo>
                  <a:lnTo>
                    <a:pt x="26" y="70"/>
                  </a:lnTo>
                  <a:lnTo>
                    <a:pt x="36" y="82"/>
                  </a:lnTo>
                  <a:lnTo>
                    <a:pt x="48" y="78"/>
                  </a:lnTo>
                  <a:lnTo>
                    <a:pt x="63" y="80"/>
                  </a:lnTo>
                  <a:lnTo>
                    <a:pt x="72" y="87"/>
                  </a:lnTo>
                  <a:lnTo>
                    <a:pt x="88" y="78"/>
                  </a:lnTo>
                  <a:lnTo>
                    <a:pt x="109" y="79"/>
                  </a:lnTo>
                  <a:lnTo>
                    <a:pt x="118" y="88"/>
                  </a:lnTo>
                  <a:lnTo>
                    <a:pt x="131" y="91"/>
                  </a:lnTo>
                  <a:lnTo>
                    <a:pt x="138" y="85"/>
                  </a:lnTo>
                  <a:lnTo>
                    <a:pt x="161" y="81"/>
                  </a:lnTo>
                  <a:lnTo>
                    <a:pt x="172" y="81"/>
                  </a:lnTo>
                  <a:lnTo>
                    <a:pt x="189" y="87"/>
                  </a:lnTo>
                  <a:lnTo>
                    <a:pt x="209" y="100"/>
                  </a:lnTo>
                  <a:lnTo>
                    <a:pt x="224" y="94"/>
                  </a:lnTo>
                  <a:lnTo>
                    <a:pt x="227" y="81"/>
                  </a:lnTo>
                  <a:lnTo>
                    <a:pt x="217" y="64"/>
                  </a:lnTo>
                  <a:lnTo>
                    <a:pt x="212" y="40"/>
                  </a:lnTo>
                  <a:lnTo>
                    <a:pt x="263" y="5"/>
                  </a:lnTo>
                  <a:lnTo>
                    <a:pt x="274" y="5"/>
                  </a:lnTo>
                  <a:lnTo>
                    <a:pt x="276" y="17"/>
                  </a:lnTo>
                  <a:lnTo>
                    <a:pt x="291" y="20"/>
                  </a:lnTo>
                  <a:lnTo>
                    <a:pt x="323" y="16"/>
                  </a:lnTo>
                  <a:lnTo>
                    <a:pt x="336" y="2"/>
                  </a:lnTo>
                  <a:lnTo>
                    <a:pt x="376" y="0"/>
                  </a:lnTo>
                  <a:lnTo>
                    <a:pt x="385" y="17"/>
                  </a:lnTo>
                  <a:lnTo>
                    <a:pt x="402" y="17"/>
                  </a:lnTo>
                  <a:lnTo>
                    <a:pt x="417" y="8"/>
                  </a:lnTo>
                  <a:lnTo>
                    <a:pt x="442" y="24"/>
                  </a:lnTo>
                  <a:lnTo>
                    <a:pt x="442" y="52"/>
                  </a:lnTo>
                  <a:lnTo>
                    <a:pt x="453" y="64"/>
                  </a:lnTo>
                  <a:lnTo>
                    <a:pt x="450" y="82"/>
                  </a:lnTo>
                  <a:lnTo>
                    <a:pt x="442" y="100"/>
                  </a:lnTo>
                  <a:lnTo>
                    <a:pt x="429" y="100"/>
                  </a:lnTo>
                  <a:lnTo>
                    <a:pt x="424" y="105"/>
                  </a:lnTo>
                  <a:lnTo>
                    <a:pt x="432" y="120"/>
                  </a:lnTo>
                  <a:lnTo>
                    <a:pt x="432" y="135"/>
                  </a:lnTo>
                  <a:lnTo>
                    <a:pt x="424" y="148"/>
                  </a:lnTo>
                  <a:lnTo>
                    <a:pt x="402" y="159"/>
                  </a:lnTo>
                  <a:lnTo>
                    <a:pt x="401" y="172"/>
                  </a:lnTo>
                  <a:lnTo>
                    <a:pt x="401" y="185"/>
                  </a:lnTo>
                  <a:lnTo>
                    <a:pt x="380" y="189"/>
                  </a:lnTo>
                  <a:lnTo>
                    <a:pt x="346" y="187"/>
                  </a:lnTo>
                  <a:lnTo>
                    <a:pt x="330" y="192"/>
                  </a:lnTo>
                  <a:lnTo>
                    <a:pt x="301" y="192"/>
                  </a:lnTo>
                  <a:lnTo>
                    <a:pt x="289" y="206"/>
                  </a:lnTo>
                  <a:lnTo>
                    <a:pt x="243" y="191"/>
                  </a:lnTo>
                  <a:lnTo>
                    <a:pt x="220" y="192"/>
                  </a:lnTo>
                  <a:lnTo>
                    <a:pt x="162" y="179"/>
                  </a:lnTo>
                  <a:lnTo>
                    <a:pt x="154" y="165"/>
                  </a:lnTo>
                  <a:lnTo>
                    <a:pt x="154" y="150"/>
                  </a:lnTo>
                  <a:lnTo>
                    <a:pt x="150" y="141"/>
                  </a:lnTo>
                  <a:lnTo>
                    <a:pt x="143" y="137"/>
                  </a:lnTo>
                  <a:lnTo>
                    <a:pt x="107" y="139"/>
                  </a:lnTo>
                  <a:lnTo>
                    <a:pt x="57" y="144"/>
                  </a:lnTo>
                  <a:lnTo>
                    <a:pt x="52" y="132"/>
                  </a:lnTo>
                  <a:lnTo>
                    <a:pt x="43" y="128"/>
                  </a:lnTo>
                  <a:lnTo>
                    <a:pt x="28" y="123"/>
                  </a:lnTo>
                  <a:lnTo>
                    <a:pt x="13" y="119"/>
                  </a:lnTo>
                  <a:lnTo>
                    <a:pt x="13" y="105"/>
                  </a:lnTo>
                  <a:lnTo>
                    <a:pt x="13" y="85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22" name="Freeform 90"/>
            <p:cNvSpPr>
              <a:spLocks noChangeAspect="1"/>
            </p:cNvSpPr>
            <p:nvPr/>
          </p:nvSpPr>
          <p:spPr bwMode="auto">
            <a:xfrm>
              <a:off x="1458" y="3548"/>
              <a:ext cx="195" cy="115"/>
            </a:xfrm>
            <a:custGeom>
              <a:avLst/>
              <a:gdLst>
                <a:gd name="T0" fmla="*/ 1 w 420"/>
                <a:gd name="T1" fmla="*/ 73 h 254"/>
                <a:gd name="T2" fmla="*/ 7 w 420"/>
                <a:gd name="T3" fmla="*/ 78 h 254"/>
                <a:gd name="T4" fmla="*/ 6 w 420"/>
                <a:gd name="T5" fmla="*/ 81 h 254"/>
                <a:gd name="T6" fmla="*/ 8 w 420"/>
                <a:gd name="T7" fmla="*/ 86 h 254"/>
                <a:gd name="T8" fmla="*/ 13 w 420"/>
                <a:gd name="T9" fmla="*/ 86 h 254"/>
                <a:gd name="T10" fmla="*/ 33 w 420"/>
                <a:gd name="T11" fmla="*/ 104 h 254"/>
                <a:gd name="T12" fmla="*/ 39 w 420"/>
                <a:gd name="T13" fmla="*/ 105 h 254"/>
                <a:gd name="T14" fmla="*/ 54 w 420"/>
                <a:gd name="T15" fmla="*/ 115 h 254"/>
                <a:gd name="T16" fmla="*/ 62 w 420"/>
                <a:gd name="T17" fmla="*/ 109 h 254"/>
                <a:gd name="T18" fmla="*/ 73 w 420"/>
                <a:gd name="T19" fmla="*/ 110 h 254"/>
                <a:gd name="T20" fmla="*/ 77 w 420"/>
                <a:gd name="T21" fmla="*/ 112 h 254"/>
                <a:gd name="T22" fmla="*/ 85 w 420"/>
                <a:gd name="T23" fmla="*/ 109 h 254"/>
                <a:gd name="T24" fmla="*/ 102 w 420"/>
                <a:gd name="T25" fmla="*/ 102 h 254"/>
                <a:gd name="T26" fmla="*/ 122 w 420"/>
                <a:gd name="T27" fmla="*/ 99 h 254"/>
                <a:gd name="T28" fmla="*/ 130 w 420"/>
                <a:gd name="T29" fmla="*/ 101 h 254"/>
                <a:gd name="T30" fmla="*/ 133 w 420"/>
                <a:gd name="T31" fmla="*/ 105 h 254"/>
                <a:gd name="T32" fmla="*/ 140 w 420"/>
                <a:gd name="T33" fmla="*/ 97 h 254"/>
                <a:gd name="T34" fmla="*/ 150 w 420"/>
                <a:gd name="T35" fmla="*/ 94 h 254"/>
                <a:gd name="T36" fmla="*/ 158 w 420"/>
                <a:gd name="T37" fmla="*/ 93 h 254"/>
                <a:gd name="T38" fmla="*/ 174 w 420"/>
                <a:gd name="T39" fmla="*/ 78 h 254"/>
                <a:gd name="T40" fmla="*/ 178 w 420"/>
                <a:gd name="T41" fmla="*/ 69 h 254"/>
                <a:gd name="T42" fmla="*/ 180 w 420"/>
                <a:gd name="T43" fmla="*/ 51 h 254"/>
                <a:gd name="T44" fmla="*/ 182 w 420"/>
                <a:gd name="T45" fmla="*/ 37 h 254"/>
                <a:gd name="T46" fmla="*/ 188 w 420"/>
                <a:gd name="T47" fmla="*/ 36 h 254"/>
                <a:gd name="T48" fmla="*/ 192 w 420"/>
                <a:gd name="T49" fmla="*/ 31 h 254"/>
                <a:gd name="T50" fmla="*/ 195 w 420"/>
                <a:gd name="T51" fmla="*/ 27 h 254"/>
                <a:gd name="T52" fmla="*/ 189 w 420"/>
                <a:gd name="T53" fmla="*/ 23 h 254"/>
                <a:gd name="T54" fmla="*/ 186 w 420"/>
                <a:gd name="T55" fmla="*/ 24 h 254"/>
                <a:gd name="T56" fmla="*/ 177 w 420"/>
                <a:gd name="T57" fmla="*/ 23 h 254"/>
                <a:gd name="T58" fmla="*/ 172 w 420"/>
                <a:gd name="T59" fmla="*/ 16 h 254"/>
                <a:gd name="T60" fmla="*/ 167 w 420"/>
                <a:gd name="T61" fmla="*/ 7 h 254"/>
                <a:gd name="T62" fmla="*/ 161 w 420"/>
                <a:gd name="T63" fmla="*/ 7 h 254"/>
                <a:gd name="T64" fmla="*/ 151 w 420"/>
                <a:gd name="T65" fmla="*/ 0 h 254"/>
                <a:gd name="T66" fmla="*/ 146 w 420"/>
                <a:gd name="T67" fmla="*/ 1 h 254"/>
                <a:gd name="T68" fmla="*/ 127 w 420"/>
                <a:gd name="T69" fmla="*/ 3 h 254"/>
                <a:gd name="T70" fmla="*/ 124 w 420"/>
                <a:gd name="T71" fmla="*/ 9 h 254"/>
                <a:gd name="T72" fmla="*/ 118 w 420"/>
                <a:gd name="T73" fmla="*/ 15 h 254"/>
                <a:gd name="T74" fmla="*/ 111 w 420"/>
                <a:gd name="T75" fmla="*/ 19 h 254"/>
                <a:gd name="T76" fmla="*/ 105 w 420"/>
                <a:gd name="T77" fmla="*/ 20 h 254"/>
                <a:gd name="T78" fmla="*/ 100 w 420"/>
                <a:gd name="T79" fmla="*/ 19 h 254"/>
                <a:gd name="T80" fmla="*/ 96 w 420"/>
                <a:gd name="T81" fmla="*/ 16 h 254"/>
                <a:gd name="T82" fmla="*/ 93 w 420"/>
                <a:gd name="T83" fmla="*/ 15 h 254"/>
                <a:gd name="T84" fmla="*/ 87 w 420"/>
                <a:gd name="T85" fmla="*/ 18 h 254"/>
                <a:gd name="T86" fmla="*/ 79 w 420"/>
                <a:gd name="T87" fmla="*/ 22 h 254"/>
                <a:gd name="T88" fmla="*/ 63 w 420"/>
                <a:gd name="T89" fmla="*/ 29 h 254"/>
                <a:gd name="T90" fmla="*/ 56 w 420"/>
                <a:gd name="T91" fmla="*/ 29 h 254"/>
                <a:gd name="T92" fmla="*/ 39 w 420"/>
                <a:gd name="T93" fmla="*/ 29 h 254"/>
                <a:gd name="T94" fmla="*/ 36 w 420"/>
                <a:gd name="T95" fmla="*/ 28 h 254"/>
                <a:gd name="T96" fmla="*/ 32 w 420"/>
                <a:gd name="T97" fmla="*/ 21 h 254"/>
                <a:gd name="T98" fmla="*/ 26 w 420"/>
                <a:gd name="T99" fmla="*/ 18 h 254"/>
                <a:gd name="T100" fmla="*/ 24 w 420"/>
                <a:gd name="T101" fmla="*/ 20 h 254"/>
                <a:gd name="T102" fmla="*/ 23 w 420"/>
                <a:gd name="T103" fmla="*/ 27 h 254"/>
                <a:gd name="T104" fmla="*/ 20 w 420"/>
                <a:gd name="T105" fmla="*/ 34 h 254"/>
                <a:gd name="T106" fmla="*/ 14 w 420"/>
                <a:gd name="T107" fmla="*/ 34 h 254"/>
                <a:gd name="T108" fmla="*/ 12 w 420"/>
                <a:gd name="T109" fmla="*/ 35 h 254"/>
                <a:gd name="T110" fmla="*/ 15 w 420"/>
                <a:gd name="T111" fmla="*/ 42 h 254"/>
                <a:gd name="T112" fmla="*/ 14 w 420"/>
                <a:gd name="T113" fmla="*/ 49 h 254"/>
                <a:gd name="T114" fmla="*/ 10 w 420"/>
                <a:gd name="T115" fmla="*/ 55 h 254"/>
                <a:gd name="T116" fmla="*/ 7 w 420"/>
                <a:gd name="T117" fmla="*/ 58 h 254"/>
                <a:gd name="T118" fmla="*/ 2 w 420"/>
                <a:gd name="T119" fmla="*/ 60 h 254"/>
                <a:gd name="T120" fmla="*/ 0 w 420"/>
                <a:gd name="T121" fmla="*/ 66 h 254"/>
                <a:gd name="T122" fmla="*/ 1 w 420"/>
                <a:gd name="T123" fmla="*/ 73 h 2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20"/>
                <a:gd name="T187" fmla="*/ 0 h 254"/>
                <a:gd name="T188" fmla="*/ 420 w 420"/>
                <a:gd name="T189" fmla="*/ 254 h 2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20" h="254">
                  <a:moveTo>
                    <a:pt x="2" y="161"/>
                  </a:moveTo>
                  <a:lnTo>
                    <a:pt x="15" y="172"/>
                  </a:lnTo>
                  <a:lnTo>
                    <a:pt x="13" y="178"/>
                  </a:lnTo>
                  <a:lnTo>
                    <a:pt x="17" y="189"/>
                  </a:lnTo>
                  <a:lnTo>
                    <a:pt x="28" y="189"/>
                  </a:lnTo>
                  <a:lnTo>
                    <a:pt x="70" y="230"/>
                  </a:lnTo>
                  <a:lnTo>
                    <a:pt x="83" y="232"/>
                  </a:lnTo>
                  <a:lnTo>
                    <a:pt x="117" y="254"/>
                  </a:lnTo>
                  <a:lnTo>
                    <a:pt x="133" y="241"/>
                  </a:lnTo>
                  <a:lnTo>
                    <a:pt x="157" y="243"/>
                  </a:lnTo>
                  <a:lnTo>
                    <a:pt x="165" y="248"/>
                  </a:lnTo>
                  <a:lnTo>
                    <a:pt x="183" y="241"/>
                  </a:lnTo>
                  <a:lnTo>
                    <a:pt x="220" y="226"/>
                  </a:lnTo>
                  <a:lnTo>
                    <a:pt x="263" y="219"/>
                  </a:lnTo>
                  <a:lnTo>
                    <a:pt x="281" y="222"/>
                  </a:lnTo>
                  <a:lnTo>
                    <a:pt x="287" y="232"/>
                  </a:lnTo>
                  <a:lnTo>
                    <a:pt x="302" y="215"/>
                  </a:lnTo>
                  <a:lnTo>
                    <a:pt x="322" y="208"/>
                  </a:lnTo>
                  <a:lnTo>
                    <a:pt x="341" y="205"/>
                  </a:lnTo>
                  <a:lnTo>
                    <a:pt x="374" y="172"/>
                  </a:lnTo>
                  <a:lnTo>
                    <a:pt x="383" y="152"/>
                  </a:lnTo>
                  <a:lnTo>
                    <a:pt x="387" y="113"/>
                  </a:lnTo>
                  <a:lnTo>
                    <a:pt x="391" y="81"/>
                  </a:lnTo>
                  <a:lnTo>
                    <a:pt x="404" y="80"/>
                  </a:lnTo>
                  <a:lnTo>
                    <a:pt x="414" y="68"/>
                  </a:lnTo>
                  <a:lnTo>
                    <a:pt x="420" y="59"/>
                  </a:lnTo>
                  <a:lnTo>
                    <a:pt x="407" y="50"/>
                  </a:lnTo>
                  <a:lnTo>
                    <a:pt x="400" y="54"/>
                  </a:lnTo>
                  <a:lnTo>
                    <a:pt x="381" y="50"/>
                  </a:lnTo>
                  <a:lnTo>
                    <a:pt x="370" y="35"/>
                  </a:lnTo>
                  <a:lnTo>
                    <a:pt x="359" y="15"/>
                  </a:lnTo>
                  <a:lnTo>
                    <a:pt x="346" y="15"/>
                  </a:lnTo>
                  <a:lnTo>
                    <a:pt x="326" y="0"/>
                  </a:lnTo>
                  <a:lnTo>
                    <a:pt x="315" y="2"/>
                  </a:lnTo>
                  <a:lnTo>
                    <a:pt x="274" y="7"/>
                  </a:lnTo>
                  <a:lnTo>
                    <a:pt x="266" y="19"/>
                  </a:lnTo>
                  <a:lnTo>
                    <a:pt x="255" y="33"/>
                  </a:lnTo>
                  <a:lnTo>
                    <a:pt x="240" y="41"/>
                  </a:lnTo>
                  <a:lnTo>
                    <a:pt x="226" y="44"/>
                  </a:lnTo>
                  <a:lnTo>
                    <a:pt x="216" y="41"/>
                  </a:lnTo>
                  <a:lnTo>
                    <a:pt x="207" y="35"/>
                  </a:lnTo>
                  <a:lnTo>
                    <a:pt x="200" y="33"/>
                  </a:lnTo>
                  <a:lnTo>
                    <a:pt x="187" y="39"/>
                  </a:lnTo>
                  <a:lnTo>
                    <a:pt x="170" y="48"/>
                  </a:lnTo>
                  <a:lnTo>
                    <a:pt x="135" y="63"/>
                  </a:lnTo>
                  <a:lnTo>
                    <a:pt x="120" y="65"/>
                  </a:lnTo>
                  <a:lnTo>
                    <a:pt x="83" y="63"/>
                  </a:lnTo>
                  <a:lnTo>
                    <a:pt x="78" y="61"/>
                  </a:lnTo>
                  <a:lnTo>
                    <a:pt x="68" y="46"/>
                  </a:lnTo>
                  <a:lnTo>
                    <a:pt x="56" y="39"/>
                  </a:lnTo>
                  <a:lnTo>
                    <a:pt x="52" y="44"/>
                  </a:lnTo>
                  <a:lnTo>
                    <a:pt x="50" y="59"/>
                  </a:lnTo>
                  <a:lnTo>
                    <a:pt x="43" y="74"/>
                  </a:lnTo>
                  <a:lnTo>
                    <a:pt x="30" y="74"/>
                  </a:lnTo>
                  <a:lnTo>
                    <a:pt x="26" y="78"/>
                  </a:lnTo>
                  <a:lnTo>
                    <a:pt x="33" y="93"/>
                  </a:lnTo>
                  <a:lnTo>
                    <a:pt x="31" y="108"/>
                  </a:lnTo>
                  <a:lnTo>
                    <a:pt x="22" y="122"/>
                  </a:lnTo>
                  <a:lnTo>
                    <a:pt x="15" y="128"/>
                  </a:lnTo>
                  <a:lnTo>
                    <a:pt x="4" y="133"/>
                  </a:lnTo>
                  <a:lnTo>
                    <a:pt x="0" y="145"/>
                  </a:lnTo>
                  <a:lnTo>
                    <a:pt x="2" y="161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23" name="Freeform 91"/>
            <p:cNvSpPr>
              <a:spLocks noChangeAspect="1"/>
            </p:cNvSpPr>
            <p:nvPr/>
          </p:nvSpPr>
          <p:spPr bwMode="auto">
            <a:xfrm>
              <a:off x="1373" y="3620"/>
              <a:ext cx="92" cy="52"/>
            </a:xfrm>
            <a:custGeom>
              <a:avLst/>
              <a:gdLst>
                <a:gd name="T0" fmla="*/ 8 w 199"/>
                <a:gd name="T1" fmla="*/ 28 h 115"/>
                <a:gd name="T2" fmla="*/ 17 w 199"/>
                <a:gd name="T3" fmla="*/ 38 h 115"/>
                <a:gd name="T4" fmla="*/ 14 w 199"/>
                <a:gd name="T5" fmla="*/ 42 h 115"/>
                <a:gd name="T6" fmla="*/ 10 w 199"/>
                <a:gd name="T7" fmla="*/ 45 h 115"/>
                <a:gd name="T8" fmla="*/ 5 w 199"/>
                <a:gd name="T9" fmla="*/ 46 h 115"/>
                <a:gd name="T10" fmla="*/ 0 w 199"/>
                <a:gd name="T11" fmla="*/ 47 h 115"/>
                <a:gd name="T12" fmla="*/ 9 w 199"/>
                <a:gd name="T13" fmla="*/ 51 h 115"/>
                <a:gd name="T14" fmla="*/ 13 w 199"/>
                <a:gd name="T15" fmla="*/ 52 h 115"/>
                <a:gd name="T16" fmla="*/ 25 w 199"/>
                <a:gd name="T17" fmla="*/ 45 h 115"/>
                <a:gd name="T18" fmla="*/ 50 w 199"/>
                <a:gd name="T19" fmla="*/ 52 h 115"/>
                <a:gd name="T20" fmla="*/ 67 w 199"/>
                <a:gd name="T21" fmla="*/ 33 h 115"/>
                <a:gd name="T22" fmla="*/ 70 w 199"/>
                <a:gd name="T23" fmla="*/ 26 h 115"/>
                <a:gd name="T24" fmla="*/ 73 w 199"/>
                <a:gd name="T25" fmla="*/ 24 h 115"/>
                <a:gd name="T26" fmla="*/ 82 w 199"/>
                <a:gd name="T27" fmla="*/ 24 h 115"/>
                <a:gd name="T28" fmla="*/ 92 w 199"/>
                <a:gd name="T29" fmla="*/ 14 h 115"/>
                <a:gd name="T30" fmla="*/ 91 w 199"/>
                <a:gd name="T31" fmla="*/ 7 h 115"/>
                <a:gd name="T32" fmla="*/ 85 w 199"/>
                <a:gd name="T33" fmla="*/ 0 h 115"/>
                <a:gd name="T34" fmla="*/ 80 w 199"/>
                <a:gd name="T35" fmla="*/ 1 h 115"/>
                <a:gd name="T36" fmla="*/ 75 w 199"/>
                <a:gd name="T37" fmla="*/ 2 h 115"/>
                <a:gd name="T38" fmla="*/ 67 w 199"/>
                <a:gd name="T39" fmla="*/ 0 h 115"/>
                <a:gd name="T40" fmla="*/ 59 w 199"/>
                <a:gd name="T41" fmla="*/ 1 h 115"/>
                <a:gd name="T42" fmla="*/ 50 w 199"/>
                <a:gd name="T43" fmla="*/ 3 h 115"/>
                <a:gd name="T44" fmla="*/ 39 w 199"/>
                <a:gd name="T45" fmla="*/ 2 h 115"/>
                <a:gd name="T46" fmla="*/ 34 w 199"/>
                <a:gd name="T47" fmla="*/ 9 h 115"/>
                <a:gd name="T48" fmla="*/ 14 w 199"/>
                <a:gd name="T49" fmla="*/ 3 h 115"/>
                <a:gd name="T50" fmla="*/ 7 w 199"/>
                <a:gd name="T51" fmla="*/ 3 h 115"/>
                <a:gd name="T52" fmla="*/ 7 w 199"/>
                <a:gd name="T53" fmla="*/ 14 h 115"/>
                <a:gd name="T54" fmla="*/ 8 w 199"/>
                <a:gd name="T55" fmla="*/ 28 h 1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9"/>
                <a:gd name="T85" fmla="*/ 0 h 115"/>
                <a:gd name="T86" fmla="*/ 199 w 199"/>
                <a:gd name="T87" fmla="*/ 115 h 11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9" h="115">
                  <a:moveTo>
                    <a:pt x="17" y="63"/>
                  </a:moveTo>
                  <a:lnTo>
                    <a:pt x="37" y="83"/>
                  </a:lnTo>
                  <a:lnTo>
                    <a:pt x="31" y="93"/>
                  </a:lnTo>
                  <a:lnTo>
                    <a:pt x="22" y="100"/>
                  </a:lnTo>
                  <a:lnTo>
                    <a:pt x="11" y="102"/>
                  </a:lnTo>
                  <a:lnTo>
                    <a:pt x="0" y="104"/>
                  </a:lnTo>
                  <a:lnTo>
                    <a:pt x="20" y="113"/>
                  </a:lnTo>
                  <a:lnTo>
                    <a:pt x="28" y="115"/>
                  </a:lnTo>
                  <a:lnTo>
                    <a:pt x="53" y="100"/>
                  </a:lnTo>
                  <a:lnTo>
                    <a:pt x="108" y="114"/>
                  </a:lnTo>
                  <a:lnTo>
                    <a:pt x="144" y="74"/>
                  </a:lnTo>
                  <a:lnTo>
                    <a:pt x="151" y="57"/>
                  </a:lnTo>
                  <a:lnTo>
                    <a:pt x="158" y="52"/>
                  </a:lnTo>
                  <a:lnTo>
                    <a:pt x="178" y="54"/>
                  </a:lnTo>
                  <a:lnTo>
                    <a:pt x="199" y="30"/>
                  </a:lnTo>
                  <a:lnTo>
                    <a:pt x="197" y="15"/>
                  </a:lnTo>
                  <a:lnTo>
                    <a:pt x="183" y="0"/>
                  </a:lnTo>
                  <a:lnTo>
                    <a:pt x="173" y="2"/>
                  </a:lnTo>
                  <a:lnTo>
                    <a:pt x="163" y="5"/>
                  </a:lnTo>
                  <a:lnTo>
                    <a:pt x="145" y="1"/>
                  </a:lnTo>
                  <a:lnTo>
                    <a:pt x="127" y="2"/>
                  </a:lnTo>
                  <a:lnTo>
                    <a:pt x="109" y="7"/>
                  </a:lnTo>
                  <a:lnTo>
                    <a:pt x="84" y="5"/>
                  </a:lnTo>
                  <a:lnTo>
                    <a:pt x="73" y="20"/>
                  </a:lnTo>
                  <a:lnTo>
                    <a:pt x="31" y="7"/>
                  </a:lnTo>
                  <a:lnTo>
                    <a:pt x="15" y="7"/>
                  </a:lnTo>
                  <a:lnTo>
                    <a:pt x="15" y="32"/>
                  </a:lnTo>
                  <a:lnTo>
                    <a:pt x="17" y="63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24" name="Freeform 92"/>
            <p:cNvSpPr>
              <a:spLocks noChangeAspect="1"/>
            </p:cNvSpPr>
            <p:nvPr/>
          </p:nvSpPr>
          <p:spPr bwMode="auto">
            <a:xfrm>
              <a:off x="1634" y="3708"/>
              <a:ext cx="179" cy="140"/>
            </a:xfrm>
            <a:custGeom>
              <a:avLst/>
              <a:gdLst>
                <a:gd name="T0" fmla="*/ 3 w 384"/>
                <a:gd name="T1" fmla="*/ 19 h 281"/>
                <a:gd name="T2" fmla="*/ 1 w 384"/>
                <a:gd name="T3" fmla="*/ 29 h 281"/>
                <a:gd name="T4" fmla="*/ 13 w 384"/>
                <a:gd name="T5" fmla="*/ 41 h 281"/>
                <a:gd name="T6" fmla="*/ 14 w 384"/>
                <a:gd name="T7" fmla="*/ 57 h 281"/>
                <a:gd name="T8" fmla="*/ 3 w 384"/>
                <a:gd name="T9" fmla="*/ 67 h 281"/>
                <a:gd name="T10" fmla="*/ 4 w 384"/>
                <a:gd name="T11" fmla="*/ 79 h 281"/>
                <a:gd name="T12" fmla="*/ 3 w 384"/>
                <a:gd name="T13" fmla="*/ 93 h 281"/>
                <a:gd name="T14" fmla="*/ 4 w 384"/>
                <a:gd name="T15" fmla="*/ 104 h 281"/>
                <a:gd name="T16" fmla="*/ 14 w 384"/>
                <a:gd name="T17" fmla="*/ 111 h 281"/>
                <a:gd name="T18" fmla="*/ 14 w 384"/>
                <a:gd name="T19" fmla="*/ 127 h 281"/>
                <a:gd name="T20" fmla="*/ 21 w 384"/>
                <a:gd name="T21" fmla="*/ 140 h 281"/>
                <a:gd name="T22" fmla="*/ 51 w 384"/>
                <a:gd name="T23" fmla="*/ 132 h 281"/>
                <a:gd name="T24" fmla="*/ 69 w 384"/>
                <a:gd name="T25" fmla="*/ 118 h 281"/>
                <a:gd name="T26" fmla="*/ 83 w 384"/>
                <a:gd name="T27" fmla="*/ 126 h 281"/>
                <a:gd name="T28" fmla="*/ 97 w 384"/>
                <a:gd name="T29" fmla="*/ 131 h 281"/>
                <a:gd name="T30" fmla="*/ 113 w 384"/>
                <a:gd name="T31" fmla="*/ 124 h 281"/>
                <a:gd name="T32" fmla="*/ 114 w 384"/>
                <a:gd name="T33" fmla="*/ 110 h 281"/>
                <a:gd name="T34" fmla="*/ 126 w 384"/>
                <a:gd name="T35" fmla="*/ 110 h 281"/>
                <a:gd name="T36" fmla="*/ 132 w 384"/>
                <a:gd name="T37" fmla="*/ 106 h 281"/>
                <a:gd name="T38" fmla="*/ 157 w 384"/>
                <a:gd name="T39" fmla="*/ 98 h 281"/>
                <a:gd name="T40" fmla="*/ 165 w 384"/>
                <a:gd name="T41" fmla="*/ 87 h 281"/>
                <a:gd name="T42" fmla="*/ 153 w 384"/>
                <a:gd name="T43" fmla="*/ 73 h 281"/>
                <a:gd name="T44" fmla="*/ 158 w 384"/>
                <a:gd name="T45" fmla="*/ 62 h 281"/>
                <a:gd name="T46" fmla="*/ 163 w 384"/>
                <a:gd name="T47" fmla="*/ 55 h 281"/>
                <a:gd name="T48" fmla="*/ 166 w 384"/>
                <a:gd name="T49" fmla="*/ 41 h 281"/>
                <a:gd name="T50" fmla="*/ 170 w 384"/>
                <a:gd name="T51" fmla="*/ 26 h 281"/>
                <a:gd name="T52" fmla="*/ 179 w 384"/>
                <a:gd name="T53" fmla="*/ 19 h 281"/>
                <a:gd name="T54" fmla="*/ 174 w 384"/>
                <a:gd name="T55" fmla="*/ 4 h 281"/>
                <a:gd name="T56" fmla="*/ 150 w 384"/>
                <a:gd name="T57" fmla="*/ 1 h 281"/>
                <a:gd name="T58" fmla="*/ 124 w 384"/>
                <a:gd name="T59" fmla="*/ 3 h 281"/>
                <a:gd name="T60" fmla="*/ 100 w 384"/>
                <a:gd name="T61" fmla="*/ 16 h 281"/>
                <a:gd name="T62" fmla="*/ 81 w 384"/>
                <a:gd name="T63" fmla="*/ 25 h 281"/>
                <a:gd name="T64" fmla="*/ 55 w 384"/>
                <a:gd name="T65" fmla="*/ 27 h 281"/>
                <a:gd name="T66" fmla="*/ 39 w 384"/>
                <a:gd name="T67" fmla="*/ 26 h 281"/>
                <a:gd name="T68" fmla="*/ 19 w 384"/>
                <a:gd name="T69" fmla="*/ 18 h 281"/>
                <a:gd name="T70" fmla="*/ 4 w 384"/>
                <a:gd name="T71" fmla="*/ 16 h 2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4"/>
                <a:gd name="T109" fmla="*/ 0 h 281"/>
                <a:gd name="T110" fmla="*/ 384 w 384"/>
                <a:gd name="T111" fmla="*/ 281 h 2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4" h="281">
                  <a:moveTo>
                    <a:pt x="9" y="33"/>
                  </a:moveTo>
                  <a:lnTo>
                    <a:pt x="7" y="39"/>
                  </a:lnTo>
                  <a:lnTo>
                    <a:pt x="0" y="46"/>
                  </a:lnTo>
                  <a:lnTo>
                    <a:pt x="2" y="59"/>
                  </a:lnTo>
                  <a:lnTo>
                    <a:pt x="13" y="80"/>
                  </a:lnTo>
                  <a:lnTo>
                    <a:pt x="28" y="82"/>
                  </a:lnTo>
                  <a:lnTo>
                    <a:pt x="31" y="91"/>
                  </a:lnTo>
                  <a:lnTo>
                    <a:pt x="30" y="115"/>
                  </a:lnTo>
                  <a:lnTo>
                    <a:pt x="24" y="122"/>
                  </a:lnTo>
                  <a:lnTo>
                    <a:pt x="6" y="135"/>
                  </a:lnTo>
                  <a:lnTo>
                    <a:pt x="4" y="141"/>
                  </a:lnTo>
                  <a:lnTo>
                    <a:pt x="9" y="159"/>
                  </a:lnTo>
                  <a:lnTo>
                    <a:pt x="11" y="173"/>
                  </a:lnTo>
                  <a:lnTo>
                    <a:pt x="6" y="186"/>
                  </a:lnTo>
                  <a:lnTo>
                    <a:pt x="0" y="196"/>
                  </a:lnTo>
                  <a:lnTo>
                    <a:pt x="9" y="209"/>
                  </a:lnTo>
                  <a:lnTo>
                    <a:pt x="17" y="207"/>
                  </a:lnTo>
                  <a:lnTo>
                    <a:pt x="30" y="222"/>
                  </a:lnTo>
                  <a:lnTo>
                    <a:pt x="31" y="236"/>
                  </a:lnTo>
                  <a:lnTo>
                    <a:pt x="31" y="255"/>
                  </a:lnTo>
                  <a:lnTo>
                    <a:pt x="30" y="264"/>
                  </a:lnTo>
                  <a:lnTo>
                    <a:pt x="44" y="281"/>
                  </a:lnTo>
                  <a:lnTo>
                    <a:pt x="74" y="275"/>
                  </a:lnTo>
                  <a:lnTo>
                    <a:pt x="109" y="264"/>
                  </a:lnTo>
                  <a:lnTo>
                    <a:pt x="136" y="248"/>
                  </a:lnTo>
                  <a:lnTo>
                    <a:pt x="149" y="236"/>
                  </a:lnTo>
                  <a:lnTo>
                    <a:pt x="166" y="259"/>
                  </a:lnTo>
                  <a:lnTo>
                    <a:pt x="179" y="253"/>
                  </a:lnTo>
                  <a:lnTo>
                    <a:pt x="197" y="259"/>
                  </a:lnTo>
                  <a:lnTo>
                    <a:pt x="208" y="262"/>
                  </a:lnTo>
                  <a:lnTo>
                    <a:pt x="230" y="253"/>
                  </a:lnTo>
                  <a:lnTo>
                    <a:pt x="243" y="249"/>
                  </a:lnTo>
                  <a:lnTo>
                    <a:pt x="243" y="238"/>
                  </a:lnTo>
                  <a:lnTo>
                    <a:pt x="245" y="220"/>
                  </a:lnTo>
                  <a:lnTo>
                    <a:pt x="256" y="214"/>
                  </a:lnTo>
                  <a:lnTo>
                    <a:pt x="271" y="220"/>
                  </a:lnTo>
                  <a:lnTo>
                    <a:pt x="273" y="227"/>
                  </a:lnTo>
                  <a:lnTo>
                    <a:pt x="284" y="212"/>
                  </a:lnTo>
                  <a:lnTo>
                    <a:pt x="312" y="199"/>
                  </a:lnTo>
                  <a:lnTo>
                    <a:pt x="336" y="196"/>
                  </a:lnTo>
                  <a:lnTo>
                    <a:pt x="358" y="196"/>
                  </a:lnTo>
                  <a:lnTo>
                    <a:pt x="354" y="175"/>
                  </a:lnTo>
                  <a:lnTo>
                    <a:pt x="351" y="164"/>
                  </a:lnTo>
                  <a:lnTo>
                    <a:pt x="328" y="147"/>
                  </a:lnTo>
                  <a:lnTo>
                    <a:pt x="327" y="142"/>
                  </a:lnTo>
                  <a:lnTo>
                    <a:pt x="340" y="124"/>
                  </a:lnTo>
                  <a:lnTo>
                    <a:pt x="353" y="121"/>
                  </a:lnTo>
                  <a:lnTo>
                    <a:pt x="349" y="111"/>
                  </a:lnTo>
                  <a:lnTo>
                    <a:pt x="356" y="93"/>
                  </a:lnTo>
                  <a:lnTo>
                    <a:pt x="356" y="82"/>
                  </a:lnTo>
                  <a:lnTo>
                    <a:pt x="360" y="61"/>
                  </a:lnTo>
                  <a:lnTo>
                    <a:pt x="364" y="52"/>
                  </a:lnTo>
                  <a:lnTo>
                    <a:pt x="377" y="54"/>
                  </a:lnTo>
                  <a:lnTo>
                    <a:pt x="384" y="39"/>
                  </a:lnTo>
                  <a:lnTo>
                    <a:pt x="377" y="26"/>
                  </a:lnTo>
                  <a:lnTo>
                    <a:pt x="373" y="9"/>
                  </a:lnTo>
                  <a:lnTo>
                    <a:pt x="364" y="11"/>
                  </a:lnTo>
                  <a:lnTo>
                    <a:pt x="321" y="2"/>
                  </a:lnTo>
                  <a:lnTo>
                    <a:pt x="293" y="0"/>
                  </a:lnTo>
                  <a:lnTo>
                    <a:pt x="266" y="6"/>
                  </a:lnTo>
                  <a:lnTo>
                    <a:pt x="242" y="17"/>
                  </a:lnTo>
                  <a:lnTo>
                    <a:pt x="214" y="32"/>
                  </a:lnTo>
                  <a:lnTo>
                    <a:pt x="193" y="48"/>
                  </a:lnTo>
                  <a:lnTo>
                    <a:pt x="173" y="50"/>
                  </a:lnTo>
                  <a:lnTo>
                    <a:pt x="145" y="45"/>
                  </a:lnTo>
                  <a:lnTo>
                    <a:pt x="119" y="54"/>
                  </a:lnTo>
                  <a:lnTo>
                    <a:pt x="102" y="58"/>
                  </a:lnTo>
                  <a:lnTo>
                    <a:pt x="83" y="52"/>
                  </a:lnTo>
                  <a:lnTo>
                    <a:pt x="56" y="41"/>
                  </a:lnTo>
                  <a:lnTo>
                    <a:pt x="41" y="37"/>
                  </a:lnTo>
                  <a:lnTo>
                    <a:pt x="20" y="33"/>
                  </a:lnTo>
                  <a:lnTo>
                    <a:pt x="9" y="33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25" name="Freeform 93"/>
            <p:cNvSpPr>
              <a:spLocks noChangeAspect="1"/>
            </p:cNvSpPr>
            <p:nvPr/>
          </p:nvSpPr>
          <p:spPr bwMode="auto">
            <a:xfrm>
              <a:off x="1533" y="3793"/>
              <a:ext cx="77" cy="112"/>
            </a:xfrm>
            <a:custGeom>
              <a:avLst/>
              <a:gdLst>
                <a:gd name="T0" fmla="*/ 14 w 124"/>
                <a:gd name="T1" fmla="*/ 25 h 201"/>
                <a:gd name="T2" fmla="*/ 18 w 124"/>
                <a:gd name="T3" fmla="*/ 28 h 201"/>
                <a:gd name="T4" fmla="*/ 18 w 124"/>
                <a:gd name="T5" fmla="*/ 33 h 201"/>
                <a:gd name="T6" fmla="*/ 17 w 124"/>
                <a:gd name="T7" fmla="*/ 37 h 201"/>
                <a:gd name="T8" fmla="*/ 15 w 124"/>
                <a:gd name="T9" fmla="*/ 41 h 201"/>
                <a:gd name="T10" fmla="*/ 15 w 124"/>
                <a:gd name="T11" fmla="*/ 52 h 201"/>
                <a:gd name="T12" fmla="*/ 17 w 124"/>
                <a:gd name="T13" fmla="*/ 56 h 201"/>
                <a:gd name="T14" fmla="*/ 0 w 124"/>
                <a:gd name="T15" fmla="*/ 57 h 201"/>
                <a:gd name="T16" fmla="*/ 12 w 124"/>
                <a:gd name="T17" fmla="*/ 67 h 201"/>
                <a:gd name="T18" fmla="*/ 9 w 124"/>
                <a:gd name="T19" fmla="*/ 72 h 201"/>
                <a:gd name="T20" fmla="*/ 11 w 124"/>
                <a:gd name="T21" fmla="*/ 77 h 201"/>
                <a:gd name="T22" fmla="*/ 12 w 124"/>
                <a:gd name="T23" fmla="*/ 80 h 201"/>
                <a:gd name="T24" fmla="*/ 14 w 124"/>
                <a:gd name="T25" fmla="*/ 76 h 201"/>
                <a:gd name="T26" fmla="*/ 19 w 124"/>
                <a:gd name="T27" fmla="*/ 82 h 201"/>
                <a:gd name="T28" fmla="*/ 18 w 124"/>
                <a:gd name="T29" fmla="*/ 87 h 201"/>
                <a:gd name="T30" fmla="*/ 16 w 124"/>
                <a:gd name="T31" fmla="*/ 90 h 201"/>
                <a:gd name="T32" fmla="*/ 19 w 124"/>
                <a:gd name="T33" fmla="*/ 95 h 201"/>
                <a:gd name="T34" fmla="*/ 23 w 124"/>
                <a:gd name="T35" fmla="*/ 97 h 201"/>
                <a:gd name="T36" fmla="*/ 30 w 124"/>
                <a:gd name="T37" fmla="*/ 101 h 201"/>
                <a:gd name="T38" fmla="*/ 36 w 124"/>
                <a:gd name="T39" fmla="*/ 106 h 201"/>
                <a:gd name="T40" fmla="*/ 37 w 124"/>
                <a:gd name="T41" fmla="*/ 109 h 201"/>
                <a:gd name="T42" fmla="*/ 43 w 124"/>
                <a:gd name="T43" fmla="*/ 112 h 201"/>
                <a:gd name="T44" fmla="*/ 50 w 124"/>
                <a:gd name="T45" fmla="*/ 109 h 201"/>
                <a:gd name="T46" fmla="*/ 57 w 124"/>
                <a:gd name="T47" fmla="*/ 105 h 201"/>
                <a:gd name="T48" fmla="*/ 61 w 124"/>
                <a:gd name="T49" fmla="*/ 98 h 201"/>
                <a:gd name="T50" fmla="*/ 64 w 124"/>
                <a:gd name="T51" fmla="*/ 94 h 201"/>
                <a:gd name="T52" fmla="*/ 70 w 124"/>
                <a:gd name="T53" fmla="*/ 82 h 201"/>
                <a:gd name="T54" fmla="*/ 72 w 124"/>
                <a:gd name="T55" fmla="*/ 75 h 201"/>
                <a:gd name="T56" fmla="*/ 73 w 124"/>
                <a:gd name="T57" fmla="*/ 67 h 201"/>
                <a:gd name="T58" fmla="*/ 77 w 124"/>
                <a:gd name="T59" fmla="*/ 62 h 201"/>
                <a:gd name="T60" fmla="*/ 70 w 124"/>
                <a:gd name="T61" fmla="*/ 60 h 201"/>
                <a:gd name="T62" fmla="*/ 68 w 124"/>
                <a:gd name="T63" fmla="*/ 57 h 201"/>
                <a:gd name="T64" fmla="*/ 64 w 124"/>
                <a:gd name="T65" fmla="*/ 58 h 201"/>
                <a:gd name="T66" fmla="*/ 58 w 124"/>
                <a:gd name="T67" fmla="*/ 55 h 201"/>
                <a:gd name="T68" fmla="*/ 57 w 124"/>
                <a:gd name="T69" fmla="*/ 47 h 201"/>
                <a:gd name="T70" fmla="*/ 55 w 124"/>
                <a:gd name="T71" fmla="*/ 42 h 201"/>
                <a:gd name="T72" fmla="*/ 58 w 124"/>
                <a:gd name="T73" fmla="*/ 36 h 201"/>
                <a:gd name="T74" fmla="*/ 58 w 124"/>
                <a:gd name="T75" fmla="*/ 18 h 201"/>
                <a:gd name="T76" fmla="*/ 58 w 124"/>
                <a:gd name="T77" fmla="*/ 13 h 201"/>
                <a:gd name="T78" fmla="*/ 55 w 124"/>
                <a:gd name="T79" fmla="*/ 9 h 201"/>
                <a:gd name="T80" fmla="*/ 49 w 124"/>
                <a:gd name="T81" fmla="*/ 8 h 201"/>
                <a:gd name="T82" fmla="*/ 45 w 124"/>
                <a:gd name="T83" fmla="*/ 7 h 201"/>
                <a:gd name="T84" fmla="*/ 41 w 124"/>
                <a:gd name="T85" fmla="*/ 1 h 201"/>
                <a:gd name="T86" fmla="*/ 37 w 124"/>
                <a:gd name="T87" fmla="*/ 0 h 201"/>
                <a:gd name="T88" fmla="*/ 35 w 124"/>
                <a:gd name="T89" fmla="*/ 3 h 201"/>
                <a:gd name="T90" fmla="*/ 35 w 124"/>
                <a:gd name="T91" fmla="*/ 1 h 201"/>
                <a:gd name="T92" fmla="*/ 27 w 124"/>
                <a:gd name="T93" fmla="*/ 2 h 201"/>
                <a:gd name="T94" fmla="*/ 24 w 124"/>
                <a:gd name="T95" fmla="*/ 0 h 201"/>
                <a:gd name="T96" fmla="*/ 19 w 124"/>
                <a:gd name="T97" fmla="*/ 3 h 201"/>
                <a:gd name="T98" fmla="*/ 18 w 124"/>
                <a:gd name="T99" fmla="*/ 13 h 201"/>
                <a:gd name="T100" fmla="*/ 17 w 124"/>
                <a:gd name="T101" fmla="*/ 20 h 201"/>
                <a:gd name="T102" fmla="*/ 14 w 124"/>
                <a:gd name="T103" fmla="*/ 25 h 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4"/>
                <a:gd name="T157" fmla="*/ 0 h 201"/>
                <a:gd name="T158" fmla="*/ 124 w 124"/>
                <a:gd name="T159" fmla="*/ 201 h 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4" h="201">
                  <a:moveTo>
                    <a:pt x="22" y="45"/>
                  </a:moveTo>
                  <a:lnTo>
                    <a:pt x="29" y="51"/>
                  </a:lnTo>
                  <a:lnTo>
                    <a:pt x="29" y="60"/>
                  </a:lnTo>
                  <a:lnTo>
                    <a:pt x="28" y="66"/>
                  </a:lnTo>
                  <a:lnTo>
                    <a:pt x="24" y="74"/>
                  </a:lnTo>
                  <a:lnTo>
                    <a:pt x="24" y="93"/>
                  </a:lnTo>
                  <a:lnTo>
                    <a:pt x="27" y="101"/>
                  </a:lnTo>
                  <a:lnTo>
                    <a:pt x="0" y="102"/>
                  </a:lnTo>
                  <a:lnTo>
                    <a:pt x="19" y="120"/>
                  </a:lnTo>
                  <a:lnTo>
                    <a:pt x="14" y="129"/>
                  </a:lnTo>
                  <a:lnTo>
                    <a:pt x="18" y="138"/>
                  </a:lnTo>
                  <a:lnTo>
                    <a:pt x="19" y="144"/>
                  </a:lnTo>
                  <a:lnTo>
                    <a:pt x="22" y="136"/>
                  </a:lnTo>
                  <a:lnTo>
                    <a:pt x="30" y="147"/>
                  </a:lnTo>
                  <a:lnTo>
                    <a:pt x="29" y="157"/>
                  </a:lnTo>
                  <a:lnTo>
                    <a:pt x="25" y="162"/>
                  </a:lnTo>
                  <a:lnTo>
                    <a:pt x="30" y="171"/>
                  </a:lnTo>
                  <a:lnTo>
                    <a:pt x="37" y="174"/>
                  </a:lnTo>
                  <a:lnTo>
                    <a:pt x="48" y="182"/>
                  </a:lnTo>
                  <a:lnTo>
                    <a:pt x="58" y="190"/>
                  </a:lnTo>
                  <a:lnTo>
                    <a:pt x="59" y="196"/>
                  </a:lnTo>
                  <a:lnTo>
                    <a:pt x="70" y="201"/>
                  </a:lnTo>
                  <a:lnTo>
                    <a:pt x="80" y="196"/>
                  </a:lnTo>
                  <a:lnTo>
                    <a:pt x="92" y="189"/>
                  </a:lnTo>
                  <a:lnTo>
                    <a:pt x="98" y="176"/>
                  </a:lnTo>
                  <a:lnTo>
                    <a:pt x="103" y="168"/>
                  </a:lnTo>
                  <a:lnTo>
                    <a:pt x="113" y="148"/>
                  </a:lnTo>
                  <a:lnTo>
                    <a:pt x="116" y="134"/>
                  </a:lnTo>
                  <a:lnTo>
                    <a:pt x="117" y="120"/>
                  </a:lnTo>
                  <a:lnTo>
                    <a:pt x="124" y="111"/>
                  </a:lnTo>
                  <a:lnTo>
                    <a:pt x="113" y="108"/>
                  </a:lnTo>
                  <a:lnTo>
                    <a:pt x="109" y="102"/>
                  </a:lnTo>
                  <a:lnTo>
                    <a:pt x="103" y="104"/>
                  </a:lnTo>
                  <a:lnTo>
                    <a:pt x="94" y="99"/>
                  </a:lnTo>
                  <a:lnTo>
                    <a:pt x="91" y="85"/>
                  </a:lnTo>
                  <a:lnTo>
                    <a:pt x="88" y="75"/>
                  </a:lnTo>
                  <a:lnTo>
                    <a:pt x="94" y="65"/>
                  </a:lnTo>
                  <a:lnTo>
                    <a:pt x="94" y="33"/>
                  </a:lnTo>
                  <a:lnTo>
                    <a:pt x="94" y="23"/>
                  </a:lnTo>
                  <a:lnTo>
                    <a:pt x="88" y="16"/>
                  </a:lnTo>
                  <a:lnTo>
                    <a:pt x="79" y="15"/>
                  </a:lnTo>
                  <a:lnTo>
                    <a:pt x="72" y="12"/>
                  </a:lnTo>
                  <a:lnTo>
                    <a:pt x="66" y="2"/>
                  </a:lnTo>
                  <a:lnTo>
                    <a:pt x="59" y="0"/>
                  </a:lnTo>
                  <a:lnTo>
                    <a:pt x="56" y="5"/>
                  </a:lnTo>
                  <a:lnTo>
                    <a:pt x="56" y="2"/>
                  </a:lnTo>
                  <a:lnTo>
                    <a:pt x="44" y="3"/>
                  </a:lnTo>
                  <a:lnTo>
                    <a:pt x="39" y="0"/>
                  </a:lnTo>
                  <a:lnTo>
                    <a:pt x="30" y="6"/>
                  </a:lnTo>
                  <a:lnTo>
                    <a:pt x="29" y="24"/>
                  </a:lnTo>
                  <a:lnTo>
                    <a:pt x="27" y="36"/>
                  </a:lnTo>
                  <a:lnTo>
                    <a:pt x="22" y="45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26" name="Freeform 94"/>
            <p:cNvSpPr>
              <a:spLocks noChangeAspect="1"/>
            </p:cNvSpPr>
            <p:nvPr/>
          </p:nvSpPr>
          <p:spPr bwMode="auto">
            <a:xfrm>
              <a:off x="1593" y="3559"/>
              <a:ext cx="256" cy="181"/>
            </a:xfrm>
            <a:custGeom>
              <a:avLst/>
              <a:gdLst>
                <a:gd name="T0" fmla="*/ 57 w 550"/>
                <a:gd name="T1" fmla="*/ 21 h 402"/>
                <a:gd name="T2" fmla="*/ 47 w 550"/>
                <a:gd name="T3" fmla="*/ 26 h 402"/>
                <a:gd name="T4" fmla="*/ 44 w 550"/>
                <a:gd name="T5" fmla="*/ 59 h 402"/>
                <a:gd name="T6" fmla="*/ 29 w 550"/>
                <a:gd name="T7" fmla="*/ 76 h 402"/>
                <a:gd name="T8" fmla="*/ 9 w 550"/>
                <a:gd name="T9" fmla="*/ 85 h 402"/>
                <a:gd name="T10" fmla="*/ 0 w 550"/>
                <a:gd name="T11" fmla="*/ 97 h 402"/>
                <a:gd name="T12" fmla="*/ 8 w 550"/>
                <a:gd name="T13" fmla="*/ 107 h 402"/>
                <a:gd name="T14" fmla="*/ 8 w 550"/>
                <a:gd name="T15" fmla="*/ 116 h 402"/>
                <a:gd name="T16" fmla="*/ 19 w 550"/>
                <a:gd name="T17" fmla="*/ 118 h 402"/>
                <a:gd name="T18" fmla="*/ 24 w 550"/>
                <a:gd name="T19" fmla="*/ 133 h 402"/>
                <a:gd name="T20" fmla="*/ 27 w 550"/>
                <a:gd name="T21" fmla="*/ 146 h 402"/>
                <a:gd name="T22" fmla="*/ 35 w 550"/>
                <a:gd name="T23" fmla="*/ 146 h 402"/>
                <a:gd name="T24" fmla="*/ 48 w 550"/>
                <a:gd name="T25" fmla="*/ 147 h 402"/>
                <a:gd name="T26" fmla="*/ 48 w 550"/>
                <a:gd name="T27" fmla="*/ 154 h 402"/>
                <a:gd name="T28" fmla="*/ 57 w 550"/>
                <a:gd name="T29" fmla="*/ 161 h 402"/>
                <a:gd name="T30" fmla="*/ 57 w 550"/>
                <a:gd name="T31" fmla="*/ 170 h 402"/>
                <a:gd name="T32" fmla="*/ 74 w 550"/>
                <a:gd name="T33" fmla="*/ 174 h 402"/>
                <a:gd name="T34" fmla="*/ 99 w 550"/>
                <a:gd name="T35" fmla="*/ 181 h 402"/>
                <a:gd name="T36" fmla="*/ 118 w 550"/>
                <a:gd name="T37" fmla="*/ 176 h 402"/>
                <a:gd name="T38" fmla="*/ 139 w 550"/>
                <a:gd name="T39" fmla="*/ 178 h 402"/>
                <a:gd name="T40" fmla="*/ 151 w 550"/>
                <a:gd name="T41" fmla="*/ 171 h 402"/>
                <a:gd name="T42" fmla="*/ 185 w 550"/>
                <a:gd name="T43" fmla="*/ 156 h 402"/>
                <a:gd name="T44" fmla="*/ 205 w 550"/>
                <a:gd name="T45" fmla="*/ 158 h 402"/>
                <a:gd name="T46" fmla="*/ 221 w 550"/>
                <a:gd name="T47" fmla="*/ 160 h 402"/>
                <a:gd name="T48" fmla="*/ 230 w 550"/>
                <a:gd name="T49" fmla="*/ 153 h 402"/>
                <a:gd name="T50" fmla="*/ 231 w 550"/>
                <a:gd name="T51" fmla="*/ 127 h 402"/>
                <a:gd name="T52" fmla="*/ 240 w 550"/>
                <a:gd name="T53" fmla="*/ 118 h 402"/>
                <a:gd name="T54" fmla="*/ 248 w 550"/>
                <a:gd name="T55" fmla="*/ 118 h 402"/>
                <a:gd name="T56" fmla="*/ 250 w 550"/>
                <a:gd name="T57" fmla="*/ 112 h 402"/>
                <a:gd name="T58" fmla="*/ 256 w 550"/>
                <a:gd name="T59" fmla="*/ 106 h 402"/>
                <a:gd name="T60" fmla="*/ 243 w 550"/>
                <a:gd name="T61" fmla="*/ 102 h 402"/>
                <a:gd name="T62" fmla="*/ 228 w 550"/>
                <a:gd name="T63" fmla="*/ 105 h 402"/>
                <a:gd name="T64" fmla="*/ 213 w 550"/>
                <a:gd name="T65" fmla="*/ 102 h 402"/>
                <a:gd name="T66" fmla="*/ 210 w 550"/>
                <a:gd name="T67" fmla="*/ 90 h 402"/>
                <a:gd name="T68" fmla="*/ 205 w 550"/>
                <a:gd name="T69" fmla="*/ 78 h 402"/>
                <a:gd name="T70" fmla="*/ 202 w 550"/>
                <a:gd name="T71" fmla="*/ 67 h 402"/>
                <a:gd name="T72" fmla="*/ 203 w 550"/>
                <a:gd name="T73" fmla="*/ 56 h 402"/>
                <a:gd name="T74" fmla="*/ 192 w 550"/>
                <a:gd name="T75" fmla="*/ 39 h 402"/>
                <a:gd name="T76" fmla="*/ 189 w 550"/>
                <a:gd name="T77" fmla="*/ 27 h 402"/>
                <a:gd name="T78" fmla="*/ 177 w 550"/>
                <a:gd name="T79" fmla="*/ 18 h 402"/>
                <a:gd name="T80" fmla="*/ 170 w 550"/>
                <a:gd name="T81" fmla="*/ 4 h 402"/>
                <a:gd name="T82" fmla="*/ 162 w 550"/>
                <a:gd name="T83" fmla="*/ 0 h 402"/>
                <a:gd name="T84" fmla="*/ 153 w 550"/>
                <a:gd name="T85" fmla="*/ 6 h 402"/>
                <a:gd name="T86" fmla="*/ 143 w 550"/>
                <a:gd name="T87" fmla="*/ 7 h 402"/>
                <a:gd name="T88" fmla="*/ 134 w 550"/>
                <a:gd name="T89" fmla="*/ 12 h 402"/>
                <a:gd name="T90" fmla="*/ 121 w 550"/>
                <a:gd name="T91" fmla="*/ 14 h 402"/>
                <a:gd name="T92" fmla="*/ 109 w 550"/>
                <a:gd name="T93" fmla="*/ 6 h 402"/>
                <a:gd name="T94" fmla="*/ 95 w 550"/>
                <a:gd name="T95" fmla="*/ 11 h 402"/>
                <a:gd name="T96" fmla="*/ 84 w 550"/>
                <a:gd name="T97" fmla="*/ 10 h 402"/>
                <a:gd name="T98" fmla="*/ 70 w 550"/>
                <a:gd name="T99" fmla="*/ 9 h 402"/>
                <a:gd name="T100" fmla="*/ 63 w 550"/>
                <a:gd name="T101" fmla="*/ 13 h 402"/>
                <a:gd name="T102" fmla="*/ 60 w 550"/>
                <a:gd name="T103" fmla="*/ 14 h 4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0"/>
                <a:gd name="T157" fmla="*/ 0 h 402"/>
                <a:gd name="T158" fmla="*/ 550 w 550"/>
                <a:gd name="T159" fmla="*/ 402 h 4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0" h="402">
                  <a:moveTo>
                    <a:pt x="132" y="35"/>
                  </a:moveTo>
                  <a:lnTo>
                    <a:pt x="122" y="46"/>
                  </a:lnTo>
                  <a:lnTo>
                    <a:pt x="115" y="54"/>
                  </a:lnTo>
                  <a:lnTo>
                    <a:pt x="102" y="57"/>
                  </a:lnTo>
                  <a:lnTo>
                    <a:pt x="96" y="119"/>
                  </a:lnTo>
                  <a:lnTo>
                    <a:pt x="95" y="130"/>
                  </a:lnTo>
                  <a:lnTo>
                    <a:pt x="80" y="154"/>
                  </a:lnTo>
                  <a:lnTo>
                    <a:pt x="62" y="169"/>
                  </a:lnTo>
                  <a:lnTo>
                    <a:pt x="50" y="182"/>
                  </a:lnTo>
                  <a:lnTo>
                    <a:pt x="19" y="189"/>
                  </a:lnTo>
                  <a:lnTo>
                    <a:pt x="3" y="203"/>
                  </a:lnTo>
                  <a:lnTo>
                    <a:pt x="0" y="215"/>
                  </a:lnTo>
                  <a:lnTo>
                    <a:pt x="11" y="224"/>
                  </a:lnTo>
                  <a:lnTo>
                    <a:pt x="17" y="237"/>
                  </a:lnTo>
                  <a:lnTo>
                    <a:pt x="15" y="246"/>
                  </a:lnTo>
                  <a:lnTo>
                    <a:pt x="17" y="258"/>
                  </a:lnTo>
                  <a:lnTo>
                    <a:pt x="26" y="263"/>
                  </a:lnTo>
                  <a:lnTo>
                    <a:pt x="41" y="263"/>
                  </a:lnTo>
                  <a:lnTo>
                    <a:pt x="46" y="274"/>
                  </a:lnTo>
                  <a:lnTo>
                    <a:pt x="52" y="295"/>
                  </a:lnTo>
                  <a:lnTo>
                    <a:pt x="54" y="311"/>
                  </a:lnTo>
                  <a:lnTo>
                    <a:pt x="59" y="324"/>
                  </a:lnTo>
                  <a:lnTo>
                    <a:pt x="69" y="328"/>
                  </a:lnTo>
                  <a:lnTo>
                    <a:pt x="76" y="324"/>
                  </a:lnTo>
                  <a:lnTo>
                    <a:pt x="89" y="315"/>
                  </a:lnTo>
                  <a:lnTo>
                    <a:pt x="104" y="326"/>
                  </a:lnTo>
                  <a:lnTo>
                    <a:pt x="102" y="337"/>
                  </a:lnTo>
                  <a:lnTo>
                    <a:pt x="104" y="343"/>
                  </a:lnTo>
                  <a:lnTo>
                    <a:pt x="111" y="346"/>
                  </a:lnTo>
                  <a:lnTo>
                    <a:pt x="122" y="358"/>
                  </a:lnTo>
                  <a:lnTo>
                    <a:pt x="119" y="371"/>
                  </a:lnTo>
                  <a:lnTo>
                    <a:pt x="122" y="378"/>
                  </a:lnTo>
                  <a:lnTo>
                    <a:pt x="139" y="378"/>
                  </a:lnTo>
                  <a:lnTo>
                    <a:pt x="160" y="387"/>
                  </a:lnTo>
                  <a:lnTo>
                    <a:pt x="198" y="402"/>
                  </a:lnTo>
                  <a:lnTo>
                    <a:pt x="213" y="402"/>
                  </a:lnTo>
                  <a:lnTo>
                    <a:pt x="235" y="398"/>
                  </a:lnTo>
                  <a:lnTo>
                    <a:pt x="253" y="391"/>
                  </a:lnTo>
                  <a:lnTo>
                    <a:pt x="283" y="396"/>
                  </a:lnTo>
                  <a:lnTo>
                    <a:pt x="298" y="395"/>
                  </a:lnTo>
                  <a:lnTo>
                    <a:pt x="305" y="393"/>
                  </a:lnTo>
                  <a:lnTo>
                    <a:pt x="324" y="380"/>
                  </a:lnTo>
                  <a:lnTo>
                    <a:pt x="366" y="356"/>
                  </a:lnTo>
                  <a:lnTo>
                    <a:pt x="398" y="346"/>
                  </a:lnTo>
                  <a:lnTo>
                    <a:pt x="415" y="345"/>
                  </a:lnTo>
                  <a:lnTo>
                    <a:pt x="441" y="350"/>
                  </a:lnTo>
                  <a:lnTo>
                    <a:pt x="463" y="352"/>
                  </a:lnTo>
                  <a:lnTo>
                    <a:pt x="474" y="356"/>
                  </a:lnTo>
                  <a:lnTo>
                    <a:pt x="491" y="354"/>
                  </a:lnTo>
                  <a:lnTo>
                    <a:pt x="494" y="339"/>
                  </a:lnTo>
                  <a:lnTo>
                    <a:pt x="494" y="311"/>
                  </a:lnTo>
                  <a:lnTo>
                    <a:pt x="496" y="282"/>
                  </a:lnTo>
                  <a:lnTo>
                    <a:pt x="505" y="267"/>
                  </a:lnTo>
                  <a:lnTo>
                    <a:pt x="515" y="263"/>
                  </a:lnTo>
                  <a:lnTo>
                    <a:pt x="524" y="269"/>
                  </a:lnTo>
                  <a:lnTo>
                    <a:pt x="533" y="263"/>
                  </a:lnTo>
                  <a:lnTo>
                    <a:pt x="539" y="256"/>
                  </a:lnTo>
                  <a:lnTo>
                    <a:pt x="537" y="248"/>
                  </a:lnTo>
                  <a:lnTo>
                    <a:pt x="548" y="245"/>
                  </a:lnTo>
                  <a:lnTo>
                    <a:pt x="550" y="235"/>
                  </a:lnTo>
                  <a:lnTo>
                    <a:pt x="539" y="230"/>
                  </a:lnTo>
                  <a:lnTo>
                    <a:pt x="522" y="226"/>
                  </a:lnTo>
                  <a:lnTo>
                    <a:pt x="509" y="230"/>
                  </a:lnTo>
                  <a:lnTo>
                    <a:pt x="489" y="233"/>
                  </a:lnTo>
                  <a:lnTo>
                    <a:pt x="470" y="233"/>
                  </a:lnTo>
                  <a:lnTo>
                    <a:pt x="457" y="226"/>
                  </a:lnTo>
                  <a:lnTo>
                    <a:pt x="452" y="215"/>
                  </a:lnTo>
                  <a:lnTo>
                    <a:pt x="452" y="200"/>
                  </a:lnTo>
                  <a:lnTo>
                    <a:pt x="450" y="185"/>
                  </a:lnTo>
                  <a:lnTo>
                    <a:pt x="441" y="174"/>
                  </a:lnTo>
                  <a:lnTo>
                    <a:pt x="435" y="163"/>
                  </a:lnTo>
                  <a:lnTo>
                    <a:pt x="435" y="148"/>
                  </a:lnTo>
                  <a:lnTo>
                    <a:pt x="437" y="133"/>
                  </a:lnTo>
                  <a:lnTo>
                    <a:pt x="437" y="124"/>
                  </a:lnTo>
                  <a:lnTo>
                    <a:pt x="428" y="102"/>
                  </a:lnTo>
                  <a:lnTo>
                    <a:pt x="413" y="87"/>
                  </a:lnTo>
                  <a:lnTo>
                    <a:pt x="407" y="72"/>
                  </a:lnTo>
                  <a:lnTo>
                    <a:pt x="405" y="61"/>
                  </a:lnTo>
                  <a:lnTo>
                    <a:pt x="402" y="56"/>
                  </a:lnTo>
                  <a:lnTo>
                    <a:pt x="381" y="41"/>
                  </a:lnTo>
                  <a:lnTo>
                    <a:pt x="374" y="28"/>
                  </a:lnTo>
                  <a:lnTo>
                    <a:pt x="365" y="9"/>
                  </a:lnTo>
                  <a:lnTo>
                    <a:pt x="357" y="2"/>
                  </a:lnTo>
                  <a:lnTo>
                    <a:pt x="348" y="0"/>
                  </a:lnTo>
                  <a:lnTo>
                    <a:pt x="339" y="4"/>
                  </a:lnTo>
                  <a:lnTo>
                    <a:pt x="329" y="13"/>
                  </a:lnTo>
                  <a:lnTo>
                    <a:pt x="324" y="15"/>
                  </a:lnTo>
                  <a:lnTo>
                    <a:pt x="307" y="15"/>
                  </a:lnTo>
                  <a:lnTo>
                    <a:pt x="296" y="17"/>
                  </a:lnTo>
                  <a:lnTo>
                    <a:pt x="288" y="26"/>
                  </a:lnTo>
                  <a:lnTo>
                    <a:pt x="274" y="31"/>
                  </a:lnTo>
                  <a:lnTo>
                    <a:pt x="259" y="30"/>
                  </a:lnTo>
                  <a:lnTo>
                    <a:pt x="251" y="22"/>
                  </a:lnTo>
                  <a:lnTo>
                    <a:pt x="235" y="13"/>
                  </a:lnTo>
                  <a:lnTo>
                    <a:pt x="221" y="17"/>
                  </a:lnTo>
                  <a:lnTo>
                    <a:pt x="204" y="24"/>
                  </a:lnTo>
                  <a:lnTo>
                    <a:pt x="191" y="26"/>
                  </a:lnTo>
                  <a:lnTo>
                    <a:pt x="180" y="22"/>
                  </a:lnTo>
                  <a:lnTo>
                    <a:pt x="167" y="15"/>
                  </a:lnTo>
                  <a:lnTo>
                    <a:pt x="150" y="20"/>
                  </a:lnTo>
                  <a:lnTo>
                    <a:pt x="139" y="26"/>
                  </a:lnTo>
                  <a:lnTo>
                    <a:pt x="135" y="28"/>
                  </a:lnTo>
                  <a:lnTo>
                    <a:pt x="132" y="30"/>
                  </a:lnTo>
                  <a:lnTo>
                    <a:pt x="128" y="31"/>
                  </a:lnTo>
                  <a:lnTo>
                    <a:pt x="132" y="35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27" name="Freeform 95"/>
            <p:cNvSpPr>
              <a:spLocks noChangeAspect="1"/>
            </p:cNvSpPr>
            <p:nvPr/>
          </p:nvSpPr>
          <p:spPr bwMode="auto">
            <a:xfrm>
              <a:off x="1113" y="3386"/>
              <a:ext cx="98" cy="83"/>
            </a:xfrm>
            <a:custGeom>
              <a:avLst/>
              <a:gdLst>
                <a:gd name="T0" fmla="*/ 0 w 210"/>
                <a:gd name="T1" fmla="*/ 15 h 185"/>
                <a:gd name="T2" fmla="*/ 2 w 210"/>
                <a:gd name="T3" fmla="*/ 12 h 185"/>
                <a:gd name="T4" fmla="*/ 1 w 210"/>
                <a:gd name="T5" fmla="*/ 8 h 185"/>
                <a:gd name="T6" fmla="*/ 16 w 210"/>
                <a:gd name="T7" fmla="*/ 0 h 185"/>
                <a:gd name="T8" fmla="*/ 18 w 210"/>
                <a:gd name="T9" fmla="*/ 3 h 185"/>
                <a:gd name="T10" fmla="*/ 28 w 210"/>
                <a:gd name="T11" fmla="*/ 1 h 185"/>
                <a:gd name="T12" fmla="*/ 37 w 210"/>
                <a:gd name="T13" fmla="*/ 1 h 185"/>
                <a:gd name="T14" fmla="*/ 34 w 210"/>
                <a:gd name="T15" fmla="*/ 5 h 185"/>
                <a:gd name="T16" fmla="*/ 35 w 210"/>
                <a:gd name="T17" fmla="*/ 11 h 185"/>
                <a:gd name="T18" fmla="*/ 42 w 210"/>
                <a:gd name="T19" fmla="*/ 13 h 185"/>
                <a:gd name="T20" fmla="*/ 49 w 210"/>
                <a:gd name="T21" fmla="*/ 13 h 185"/>
                <a:gd name="T22" fmla="*/ 55 w 210"/>
                <a:gd name="T23" fmla="*/ 9 h 185"/>
                <a:gd name="T24" fmla="*/ 64 w 210"/>
                <a:gd name="T25" fmla="*/ 8 h 185"/>
                <a:gd name="T26" fmla="*/ 67 w 210"/>
                <a:gd name="T27" fmla="*/ 11 h 185"/>
                <a:gd name="T28" fmla="*/ 73 w 210"/>
                <a:gd name="T29" fmla="*/ 14 h 185"/>
                <a:gd name="T30" fmla="*/ 81 w 210"/>
                <a:gd name="T31" fmla="*/ 15 h 185"/>
                <a:gd name="T32" fmla="*/ 79 w 210"/>
                <a:gd name="T33" fmla="*/ 21 h 185"/>
                <a:gd name="T34" fmla="*/ 80 w 210"/>
                <a:gd name="T35" fmla="*/ 34 h 185"/>
                <a:gd name="T36" fmla="*/ 81 w 210"/>
                <a:gd name="T37" fmla="*/ 41 h 185"/>
                <a:gd name="T38" fmla="*/ 90 w 210"/>
                <a:gd name="T39" fmla="*/ 40 h 185"/>
                <a:gd name="T40" fmla="*/ 93 w 210"/>
                <a:gd name="T41" fmla="*/ 46 h 185"/>
                <a:gd name="T42" fmla="*/ 93 w 210"/>
                <a:gd name="T43" fmla="*/ 50 h 185"/>
                <a:gd name="T44" fmla="*/ 98 w 210"/>
                <a:gd name="T45" fmla="*/ 57 h 185"/>
                <a:gd name="T46" fmla="*/ 92 w 210"/>
                <a:gd name="T47" fmla="*/ 61 h 185"/>
                <a:gd name="T48" fmla="*/ 87 w 210"/>
                <a:gd name="T49" fmla="*/ 65 h 185"/>
                <a:gd name="T50" fmla="*/ 82 w 210"/>
                <a:gd name="T51" fmla="*/ 65 h 185"/>
                <a:gd name="T52" fmla="*/ 75 w 210"/>
                <a:gd name="T53" fmla="*/ 66 h 185"/>
                <a:gd name="T54" fmla="*/ 75 w 210"/>
                <a:gd name="T55" fmla="*/ 73 h 185"/>
                <a:gd name="T56" fmla="*/ 72 w 210"/>
                <a:gd name="T57" fmla="*/ 78 h 185"/>
                <a:gd name="T58" fmla="*/ 65 w 210"/>
                <a:gd name="T59" fmla="*/ 83 h 185"/>
                <a:gd name="T60" fmla="*/ 54 w 210"/>
                <a:gd name="T61" fmla="*/ 74 h 185"/>
                <a:gd name="T62" fmla="*/ 50 w 210"/>
                <a:gd name="T63" fmla="*/ 67 h 185"/>
                <a:gd name="T64" fmla="*/ 40 w 210"/>
                <a:gd name="T65" fmla="*/ 65 h 185"/>
                <a:gd name="T66" fmla="*/ 36 w 210"/>
                <a:gd name="T67" fmla="*/ 55 h 185"/>
                <a:gd name="T68" fmla="*/ 28 w 210"/>
                <a:gd name="T69" fmla="*/ 49 h 185"/>
                <a:gd name="T70" fmla="*/ 26 w 210"/>
                <a:gd name="T71" fmla="*/ 42 h 185"/>
                <a:gd name="T72" fmla="*/ 20 w 210"/>
                <a:gd name="T73" fmla="*/ 35 h 185"/>
                <a:gd name="T74" fmla="*/ 15 w 210"/>
                <a:gd name="T75" fmla="*/ 27 h 185"/>
                <a:gd name="T76" fmla="*/ 7 w 210"/>
                <a:gd name="T77" fmla="*/ 22 h 185"/>
                <a:gd name="T78" fmla="*/ 0 w 210"/>
                <a:gd name="T79" fmla="*/ 15 h 1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0"/>
                <a:gd name="T121" fmla="*/ 0 h 185"/>
                <a:gd name="T122" fmla="*/ 210 w 210"/>
                <a:gd name="T123" fmla="*/ 185 h 1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0" h="185">
                  <a:moveTo>
                    <a:pt x="0" y="33"/>
                  </a:moveTo>
                  <a:lnTo>
                    <a:pt x="5" y="26"/>
                  </a:lnTo>
                  <a:lnTo>
                    <a:pt x="3" y="17"/>
                  </a:lnTo>
                  <a:lnTo>
                    <a:pt x="35" y="0"/>
                  </a:lnTo>
                  <a:lnTo>
                    <a:pt x="38" y="6"/>
                  </a:lnTo>
                  <a:lnTo>
                    <a:pt x="61" y="2"/>
                  </a:lnTo>
                  <a:lnTo>
                    <a:pt x="79" y="3"/>
                  </a:lnTo>
                  <a:lnTo>
                    <a:pt x="72" y="12"/>
                  </a:lnTo>
                  <a:lnTo>
                    <a:pt x="76" y="24"/>
                  </a:lnTo>
                  <a:lnTo>
                    <a:pt x="91" y="29"/>
                  </a:lnTo>
                  <a:lnTo>
                    <a:pt x="106" y="28"/>
                  </a:lnTo>
                  <a:lnTo>
                    <a:pt x="118" y="19"/>
                  </a:lnTo>
                  <a:lnTo>
                    <a:pt x="138" y="17"/>
                  </a:lnTo>
                  <a:lnTo>
                    <a:pt x="144" y="25"/>
                  </a:lnTo>
                  <a:lnTo>
                    <a:pt x="156" y="32"/>
                  </a:lnTo>
                  <a:lnTo>
                    <a:pt x="173" y="33"/>
                  </a:lnTo>
                  <a:lnTo>
                    <a:pt x="170" y="47"/>
                  </a:lnTo>
                  <a:lnTo>
                    <a:pt x="171" y="75"/>
                  </a:lnTo>
                  <a:lnTo>
                    <a:pt x="174" y="92"/>
                  </a:lnTo>
                  <a:lnTo>
                    <a:pt x="193" y="90"/>
                  </a:lnTo>
                  <a:lnTo>
                    <a:pt x="199" y="102"/>
                  </a:lnTo>
                  <a:lnTo>
                    <a:pt x="200" y="112"/>
                  </a:lnTo>
                  <a:lnTo>
                    <a:pt x="210" y="126"/>
                  </a:lnTo>
                  <a:lnTo>
                    <a:pt x="198" y="136"/>
                  </a:lnTo>
                  <a:lnTo>
                    <a:pt x="187" y="144"/>
                  </a:lnTo>
                  <a:lnTo>
                    <a:pt x="175" y="144"/>
                  </a:lnTo>
                  <a:lnTo>
                    <a:pt x="161" y="148"/>
                  </a:lnTo>
                  <a:lnTo>
                    <a:pt x="161" y="163"/>
                  </a:lnTo>
                  <a:lnTo>
                    <a:pt x="155" y="173"/>
                  </a:lnTo>
                  <a:lnTo>
                    <a:pt x="140" y="185"/>
                  </a:lnTo>
                  <a:lnTo>
                    <a:pt x="115" y="166"/>
                  </a:lnTo>
                  <a:lnTo>
                    <a:pt x="108" y="149"/>
                  </a:lnTo>
                  <a:lnTo>
                    <a:pt x="85" y="144"/>
                  </a:lnTo>
                  <a:lnTo>
                    <a:pt x="77" y="122"/>
                  </a:lnTo>
                  <a:lnTo>
                    <a:pt x="61" y="109"/>
                  </a:lnTo>
                  <a:lnTo>
                    <a:pt x="55" y="93"/>
                  </a:lnTo>
                  <a:lnTo>
                    <a:pt x="42" y="77"/>
                  </a:lnTo>
                  <a:lnTo>
                    <a:pt x="33" y="61"/>
                  </a:lnTo>
                  <a:lnTo>
                    <a:pt x="16" y="49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28" name="Freeform 96"/>
            <p:cNvSpPr>
              <a:spLocks noChangeAspect="1"/>
            </p:cNvSpPr>
            <p:nvPr/>
          </p:nvSpPr>
          <p:spPr bwMode="auto">
            <a:xfrm>
              <a:off x="1179" y="3449"/>
              <a:ext cx="27" cy="33"/>
            </a:xfrm>
            <a:custGeom>
              <a:avLst/>
              <a:gdLst>
                <a:gd name="T0" fmla="*/ 19 w 57"/>
                <a:gd name="T1" fmla="*/ 33 h 71"/>
                <a:gd name="T2" fmla="*/ 21 w 57"/>
                <a:gd name="T3" fmla="*/ 22 h 71"/>
                <a:gd name="T4" fmla="*/ 27 w 57"/>
                <a:gd name="T5" fmla="*/ 18 h 71"/>
                <a:gd name="T6" fmla="*/ 27 w 57"/>
                <a:gd name="T7" fmla="*/ 13 h 71"/>
                <a:gd name="T8" fmla="*/ 24 w 57"/>
                <a:gd name="T9" fmla="*/ 9 h 71"/>
                <a:gd name="T10" fmla="*/ 20 w 57"/>
                <a:gd name="T11" fmla="*/ 4 h 71"/>
                <a:gd name="T12" fmla="*/ 18 w 57"/>
                <a:gd name="T13" fmla="*/ 0 h 71"/>
                <a:gd name="T14" fmla="*/ 12 w 57"/>
                <a:gd name="T15" fmla="*/ 0 h 71"/>
                <a:gd name="T16" fmla="*/ 8 w 57"/>
                <a:gd name="T17" fmla="*/ 2 h 71"/>
                <a:gd name="T18" fmla="*/ 8 w 57"/>
                <a:gd name="T19" fmla="*/ 9 h 71"/>
                <a:gd name="T20" fmla="*/ 4 w 57"/>
                <a:gd name="T21" fmla="*/ 15 h 71"/>
                <a:gd name="T22" fmla="*/ 0 w 57"/>
                <a:gd name="T23" fmla="*/ 17 h 71"/>
                <a:gd name="T24" fmla="*/ 2 w 57"/>
                <a:gd name="T25" fmla="*/ 22 h 71"/>
                <a:gd name="T26" fmla="*/ 8 w 57"/>
                <a:gd name="T27" fmla="*/ 23 h 71"/>
                <a:gd name="T28" fmla="*/ 13 w 57"/>
                <a:gd name="T29" fmla="*/ 25 h 71"/>
                <a:gd name="T30" fmla="*/ 17 w 57"/>
                <a:gd name="T31" fmla="*/ 28 h 71"/>
                <a:gd name="T32" fmla="*/ 19 w 57"/>
                <a:gd name="T33" fmla="*/ 33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71"/>
                <a:gd name="T53" fmla="*/ 57 w 57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71">
                  <a:moveTo>
                    <a:pt x="41" y="71"/>
                  </a:moveTo>
                  <a:lnTo>
                    <a:pt x="44" y="48"/>
                  </a:lnTo>
                  <a:lnTo>
                    <a:pt x="57" y="39"/>
                  </a:lnTo>
                  <a:lnTo>
                    <a:pt x="57" y="28"/>
                  </a:lnTo>
                  <a:lnTo>
                    <a:pt x="50" y="20"/>
                  </a:lnTo>
                  <a:lnTo>
                    <a:pt x="43" y="9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4"/>
                  </a:lnTo>
                  <a:lnTo>
                    <a:pt x="17" y="19"/>
                  </a:lnTo>
                  <a:lnTo>
                    <a:pt x="9" y="32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16" y="50"/>
                  </a:lnTo>
                  <a:lnTo>
                    <a:pt x="28" y="53"/>
                  </a:lnTo>
                  <a:lnTo>
                    <a:pt x="35" y="60"/>
                  </a:lnTo>
                  <a:lnTo>
                    <a:pt x="41" y="71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29" name="Freeform 97"/>
            <p:cNvSpPr>
              <a:spLocks noChangeAspect="1"/>
            </p:cNvSpPr>
            <p:nvPr/>
          </p:nvSpPr>
          <p:spPr bwMode="auto">
            <a:xfrm>
              <a:off x="1147" y="3325"/>
              <a:ext cx="100" cy="102"/>
            </a:xfrm>
            <a:custGeom>
              <a:avLst/>
              <a:gdLst>
                <a:gd name="T0" fmla="*/ 41 w 215"/>
                <a:gd name="T1" fmla="*/ 3 h 227"/>
                <a:gd name="T2" fmla="*/ 31 w 215"/>
                <a:gd name="T3" fmla="*/ 15 h 227"/>
                <a:gd name="T4" fmla="*/ 31 w 215"/>
                <a:gd name="T5" fmla="*/ 18 h 227"/>
                <a:gd name="T6" fmla="*/ 25 w 215"/>
                <a:gd name="T7" fmla="*/ 24 h 227"/>
                <a:gd name="T8" fmla="*/ 26 w 215"/>
                <a:gd name="T9" fmla="*/ 26 h 227"/>
                <a:gd name="T10" fmla="*/ 24 w 215"/>
                <a:gd name="T11" fmla="*/ 30 h 227"/>
                <a:gd name="T12" fmla="*/ 18 w 215"/>
                <a:gd name="T13" fmla="*/ 35 h 227"/>
                <a:gd name="T14" fmla="*/ 12 w 215"/>
                <a:gd name="T15" fmla="*/ 42 h 227"/>
                <a:gd name="T16" fmla="*/ 10 w 215"/>
                <a:gd name="T17" fmla="*/ 46 h 227"/>
                <a:gd name="T18" fmla="*/ 12 w 215"/>
                <a:gd name="T19" fmla="*/ 49 h 227"/>
                <a:gd name="T20" fmla="*/ 10 w 215"/>
                <a:gd name="T21" fmla="*/ 54 h 227"/>
                <a:gd name="T22" fmla="*/ 7 w 215"/>
                <a:gd name="T23" fmla="*/ 58 h 227"/>
                <a:gd name="T24" fmla="*/ 4 w 215"/>
                <a:gd name="T25" fmla="*/ 60 h 227"/>
                <a:gd name="T26" fmla="*/ 0 w 215"/>
                <a:gd name="T27" fmla="*/ 65 h 227"/>
                <a:gd name="T28" fmla="*/ 0 w 215"/>
                <a:gd name="T29" fmla="*/ 70 h 227"/>
                <a:gd name="T30" fmla="*/ 5 w 215"/>
                <a:gd name="T31" fmla="*/ 72 h 227"/>
                <a:gd name="T32" fmla="*/ 16 w 215"/>
                <a:gd name="T33" fmla="*/ 72 h 227"/>
                <a:gd name="T34" fmla="*/ 23 w 215"/>
                <a:gd name="T35" fmla="*/ 69 h 227"/>
                <a:gd name="T36" fmla="*/ 29 w 215"/>
                <a:gd name="T37" fmla="*/ 68 h 227"/>
                <a:gd name="T38" fmla="*/ 34 w 215"/>
                <a:gd name="T39" fmla="*/ 72 h 227"/>
                <a:gd name="T40" fmla="*/ 40 w 215"/>
                <a:gd name="T41" fmla="*/ 75 h 227"/>
                <a:gd name="T42" fmla="*/ 47 w 215"/>
                <a:gd name="T43" fmla="*/ 75 h 227"/>
                <a:gd name="T44" fmla="*/ 45 w 215"/>
                <a:gd name="T45" fmla="*/ 83 h 227"/>
                <a:gd name="T46" fmla="*/ 47 w 215"/>
                <a:gd name="T47" fmla="*/ 102 h 227"/>
                <a:gd name="T48" fmla="*/ 53 w 215"/>
                <a:gd name="T49" fmla="*/ 102 h 227"/>
                <a:gd name="T50" fmla="*/ 57 w 215"/>
                <a:gd name="T51" fmla="*/ 101 h 227"/>
                <a:gd name="T52" fmla="*/ 58 w 215"/>
                <a:gd name="T53" fmla="*/ 96 h 227"/>
                <a:gd name="T54" fmla="*/ 59 w 215"/>
                <a:gd name="T55" fmla="*/ 84 h 227"/>
                <a:gd name="T56" fmla="*/ 64 w 215"/>
                <a:gd name="T57" fmla="*/ 79 h 227"/>
                <a:gd name="T58" fmla="*/ 64 w 215"/>
                <a:gd name="T59" fmla="*/ 69 h 227"/>
                <a:gd name="T60" fmla="*/ 67 w 215"/>
                <a:gd name="T61" fmla="*/ 63 h 227"/>
                <a:gd name="T62" fmla="*/ 75 w 215"/>
                <a:gd name="T63" fmla="*/ 60 h 227"/>
                <a:gd name="T64" fmla="*/ 90 w 215"/>
                <a:gd name="T65" fmla="*/ 44 h 227"/>
                <a:gd name="T66" fmla="*/ 92 w 215"/>
                <a:gd name="T67" fmla="*/ 37 h 227"/>
                <a:gd name="T68" fmla="*/ 89 w 215"/>
                <a:gd name="T69" fmla="*/ 27 h 227"/>
                <a:gd name="T70" fmla="*/ 99 w 215"/>
                <a:gd name="T71" fmla="*/ 19 h 227"/>
                <a:gd name="T72" fmla="*/ 100 w 215"/>
                <a:gd name="T73" fmla="*/ 7 h 227"/>
                <a:gd name="T74" fmla="*/ 93 w 215"/>
                <a:gd name="T75" fmla="*/ 2 h 227"/>
                <a:gd name="T76" fmla="*/ 89 w 215"/>
                <a:gd name="T77" fmla="*/ 1 h 227"/>
                <a:gd name="T78" fmla="*/ 81 w 215"/>
                <a:gd name="T79" fmla="*/ 0 h 227"/>
                <a:gd name="T80" fmla="*/ 64 w 215"/>
                <a:gd name="T81" fmla="*/ 0 h 227"/>
                <a:gd name="T82" fmla="*/ 59 w 215"/>
                <a:gd name="T83" fmla="*/ 4 h 227"/>
                <a:gd name="T84" fmla="*/ 54 w 215"/>
                <a:gd name="T85" fmla="*/ 9 h 227"/>
                <a:gd name="T86" fmla="*/ 55 w 215"/>
                <a:gd name="T87" fmla="*/ 13 h 227"/>
                <a:gd name="T88" fmla="*/ 61 w 215"/>
                <a:gd name="T89" fmla="*/ 18 h 227"/>
                <a:gd name="T90" fmla="*/ 66 w 215"/>
                <a:gd name="T91" fmla="*/ 22 h 227"/>
                <a:gd name="T92" fmla="*/ 66 w 215"/>
                <a:gd name="T93" fmla="*/ 29 h 227"/>
                <a:gd name="T94" fmla="*/ 59 w 215"/>
                <a:gd name="T95" fmla="*/ 34 h 227"/>
                <a:gd name="T96" fmla="*/ 52 w 215"/>
                <a:gd name="T97" fmla="*/ 35 h 227"/>
                <a:gd name="T98" fmla="*/ 47 w 215"/>
                <a:gd name="T99" fmla="*/ 36 h 227"/>
                <a:gd name="T100" fmla="*/ 44 w 215"/>
                <a:gd name="T101" fmla="*/ 32 h 227"/>
                <a:gd name="T102" fmla="*/ 42 w 215"/>
                <a:gd name="T103" fmla="*/ 27 h 227"/>
                <a:gd name="T104" fmla="*/ 46 w 215"/>
                <a:gd name="T105" fmla="*/ 22 h 227"/>
                <a:gd name="T106" fmla="*/ 45 w 215"/>
                <a:gd name="T107" fmla="*/ 16 h 227"/>
                <a:gd name="T108" fmla="*/ 44 w 215"/>
                <a:gd name="T109" fmla="*/ 10 h 227"/>
                <a:gd name="T110" fmla="*/ 41 w 215"/>
                <a:gd name="T111" fmla="*/ 3 h 2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5"/>
                <a:gd name="T169" fmla="*/ 0 h 227"/>
                <a:gd name="T170" fmla="*/ 215 w 215"/>
                <a:gd name="T171" fmla="*/ 227 h 2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5" h="227">
                  <a:moveTo>
                    <a:pt x="89" y="6"/>
                  </a:moveTo>
                  <a:lnTo>
                    <a:pt x="67" y="33"/>
                  </a:lnTo>
                  <a:lnTo>
                    <a:pt x="67" y="41"/>
                  </a:lnTo>
                  <a:lnTo>
                    <a:pt x="54" y="54"/>
                  </a:lnTo>
                  <a:lnTo>
                    <a:pt x="56" y="57"/>
                  </a:lnTo>
                  <a:lnTo>
                    <a:pt x="52" y="66"/>
                  </a:lnTo>
                  <a:lnTo>
                    <a:pt x="39" y="79"/>
                  </a:lnTo>
                  <a:lnTo>
                    <a:pt x="26" y="94"/>
                  </a:lnTo>
                  <a:lnTo>
                    <a:pt x="21" y="102"/>
                  </a:lnTo>
                  <a:lnTo>
                    <a:pt x="26" y="109"/>
                  </a:lnTo>
                  <a:lnTo>
                    <a:pt x="22" y="120"/>
                  </a:lnTo>
                  <a:lnTo>
                    <a:pt x="15" y="129"/>
                  </a:lnTo>
                  <a:lnTo>
                    <a:pt x="9" y="133"/>
                  </a:lnTo>
                  <a:lnTo>
                    <a:pt x="0" y="144"/>
                  </a:lnTo>
                  <a:lnTo>
                    <a:pt x="1" y="155"/>
                  </a:lnTo>
                  <a:lnTo>
                    <a:pt x="11" y="161"/>
                  </a:lnTo>
                  <a:lnTo>
                    <a:pt x="35" y="161"/>
                  </a:lnTo>
                  <a:lnTo>
                    <a:pt x="49" y="153"/>
                  </a:lnTo>
                  <a:lnTo>
                    <a:pt x="63" y="151"/>
                  </a:lnTo>
                  <a:lnTo>
                    <a:pt x="74" y="161"/>
                  </a:lnTo>
                  <a:lnTo>
                    <a:pt x="85" y="166"/>
                  </a:lnTo>
                  <a:lnTo>
                    <a:pt x="100" y="168"/>
                  </a:lnTo>
                  <a:lnTo>
                    <a:pt x="96" y="185"/>
                  </a:lnTo>
                  <a:lnTo>
                    <a:pt x="101" y="227"/>
                  </a:lnTo>
                  <a:lnTo>
                    <a:pt x="114" y="226"/>
                  </a:lnTo>
                  <a:lnTo>
                    <a:pt x="122" y="225"/>
                  </a:lnTo>
                  <a:lnTo>
                    <a:pt x="125" y="213"/>
                  </a:lnTo>
                  <a:lnTo>
                    <a:pt x="127" y="188"/>
                  </a:lnTo>
                  <a:lnTo>
                    <a:pt x="137" y="175"/>
                  </a:lnTo>
                  <a:lnTo>
                    <a:pt x="137" y="153"/>
                  </a:lnTo>
                  <a:lnTo>
                    <a:pt x="145" y="140"/>
                  </a:lnTo>
                  <a:lnTo>
                    <a:pt x="162" y="133"/>
                  </a:lnTo>
                  <a:lnTo>
                    <a:pt x="193" y="98"/>
                  </a:lnTo>
                  <a:lnTo>
                    <a:pt x="197" y="83"/>
                  </a:lnTo>
                  <a:lnTo>
                    <a:pt x="192" y="59"/>
                  </a:lnTo>
                  <a:lnTo>
                    <a:pt x="212" y="43"/>
                  </a:lnTo>
                  <a:lnTo>
                    <a:pt x="215" y="16"/>
                  </a:lnTo>
                  <a:lnTo>
                    <a:pt x="201" y="4"/>
                  </a:lnTo>
                  <a:lnTo>
                    <a:pt x="192" y="2"/>
                  </a:lnTo>
                  <a:lnTo>
                    <a:pt x="175" y="0"/>
                  </a:lnTo>
                  <a:lnTo>
                    <a:pt x="137" y="0"/>
                  </a:lnTo>
                  <a:lnTo>
                    <a:pt x="126" y="9"/>
                  </a:lnTo>
                  <a:lnTo>
                    <a:pt x="117" y="20"/>
                  </a:lnTo>
                  <a:lnTo>
                    <a:pt x="119" y="30"/>
                  </a:lnTo>
                  <a:lnTo>
                    <a:pt x="132" y="39"/>
                  </a:lnTo>
                  <a:lnTo>
                    <a:pt x="141" y="50"/>
                  </a:lnTo>
                  <a:lnTo>
                    <a:pt x="141" y="65"/>
                  </a:lnTo>
                  <a:lnTo>
                    <a:pt x="126" y="76"/>
                  </a:lnTo>
                  <a:lnTo>
                    <a:pt x="111" y="79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1" y="59"/>
                  </a:lnTo>
                  <a:lnTo>
                    <a:pt x="98" y="48"/>
                  </a:lnTo>
                  <a:lnTo>
                    <a:pt x="96" y="35"/>
                  </a:lnTo>
                  <a:lnTo>
                    <a:pt x="95" y="22"/>
                  </a:lnTo>
                  <a:lnTo>
                    <a:pt x="89" y="6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30" name="Freeform 98"/>
            <p:cNvSpPr>
              <a:spLocks noChangeAspect="1"/>
            </p:cNvSpPr>
            <p:nvPr/>
          </p:nvSpPr>
          <p:spPr bwMode="auto">
            <a:xfrm>
              <a:off x="807" y="3163"/>
              <a:ext cx="141" cy="125"/>
            </a:xfrm>
            <a:custGeom>
              <a:avLst/>
              <a:gdLst>
                <a:gd name="T0" fmla="*/ 50 w 303"/>
                <a:gd name="T1" fmla="*/ 52 h 277"/>
                <a:gd name="T2" fmla="*/ 49 w 303"/>
                <a:gd name="T3" fmla="*/ 63 h 277"/>
                <a:gd name="T4" fmla="*/ 40 w 303"/>
                <a:gd name="T5" fmla="*/ 61 h 277"/>
                <a:gd name="T6" fmla="*/ 29 w 303"/>
                <a:gd name="T7" fmla="*/ 75 h 277"/>
                <a:gd name="T8" fmla="*/ 15 w 303"/>
                <a:gd name="T9" fmla="*/ 86 h 277"/>
                <a:gd name="T10" fmla="*/ 6 w 303"/>
                <a:gd name="T11" fmla="*/ 88 h 277"/>
                <a:gd name="T12" fmla="*/ 3 w 303"/>
                <a:gd name="T13" fmla="*/ 91 h 277"/>
                <a:gd name="T14" fmla="*/ 5 w 303"/>
                <a:gd name="T15" fmla="*/ 100 h 277"/>
                <a:gd name="T16" fmla="*/ 2 w 303"/>
                <a:gd name="T17" fmla="*/ 111 h 277"/>
                <a:gd name="T18" fmla="*/ 8 w 303"/>
                <a:gd name="T19" fmla="*/ 111 h 277"/>
                <a:gd name="T20" fmla="*/ 14 w 303"/>
                <a:gd name="T21" fmla="*/ 110 h 277"/>
                <a:gd name="T22" fmla="*/ 11 w 303"/>
                <a:gd name="T23" fmla="*/ 118 h 277"/>
                <a:gd name="T24" fmla="*/ 25 w 303"/>
                <a:gd name="T25" fmla="*/ 121 h 277"/>
                <a:gd name="T26" fmla="*/ 37 w 303"/>
                <a:gd name="T27" fmla="*/ 125 h 277"/>
                <a:gd name="T28" fmla="*/ 50 w 303"/>
                <a:gd name="T29" fmla="*/ 118 h 277"/>
                <a:gd name="T30" fmla="*/ 87 w 303"/>
                <a:gd name="T31" fmla="*/ 121 h 277"/>
                <a:gd name="T32" fmla="*/ 106 w 303"/>
                <a:gd name="T33" fmla="*/ 109 h 277"/>
                <a:gd name="T34" fmla="*/ 116 w 303"/>
                <a:gd name="T35" fmla="*/ 100 h 277"/>
                <a:gd name="T36" fmla="*/ 125 w 303"/>
                <a:gd name="T37" fmla="*/ 88 h 277"/>
                <a:gd name="T38" fmla="*/ 129 w 303"/>
                <a:gd name="T39" fmla="*/ 61 h 277"/>
                <a:gd name="T40" fmla="*/ 134 w 303"/>
                <a:gd name="T41" fmla="*/ 48 h 277"/>
                <a:gd name="T42" fmla="*/ 127 w 303"/>
                <a:gd name="T43" fmla="*/ 34 h 277"/>
                <a:gd name="T44" fmla="*/ 117 w 303"/>
                <a:gd name="T45" fmla="*/ 32 h 277"/>
                <a:gd name="T46" fmla="*/ 112 w 303"/>
                <a:gd name="T47" fmla="*/ 19 h 277"/>
                <a:gd name="T48" fmla="*/ 126 w 303"/>
                <a:gd name="T49" fmla="*/ 0 h 277"/>
                <a:gd name="T50" fmla="*/ 104 w 303"/>
                <a:gd name="T51" fmla="*/ 2 h 277"/>
                <a:gd name="T52" fmla="*/ 94 w 303"/>
                <a:gd name="T53" fmla="*/ 9 h 277"/>
                <a:gd name="T54" fmla="*/ 84 w 303"/>
                <a:gd name="T55" fmla="*/ 10 h 277"/>
                <a:gd name="T56" fmla="*/ 95 w 303"/>
                <a:gd name="T57" fmla="*/ 20 h 277"/>
                <a:gd name="T58" fmla="*/ 74 w 303"/>
                <a:gd name="T59" fmla="*/ 23 h 277"/>
                <a:gd name="T60" fmla="*/ 53 w 303"/>
                <a:gd name="T61" fmla="*/ 14 h 277"/>
                <a:gd name="T62" fmla="*/ 47 w 303"/>
                <a:gd name="T63" fmla="*/ 24 h 277"/>
                <a:gd name="T64" fmla="*/ 46 w 303"/>
                <a:gd name="T65" fmla="*/ 30 h 277"/>
                <a:gd name="T66" fmla="*/ 40 w 303"/>
                <a:gd name="T67" fmla="*/ 40 h 277"/>
                <a:gd name="T68" fmla="*/ 34 w 303"/>
                <a:gd name="T69" fmla="*/ 50 h 277"/>
                <a:gd name="T70" fmla="*/ 41 w 303"/>
                <a:gd name="T71" fmla="*/ 57 h 2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3"/>
                <a:gd name="T109" fmla="*/ 0 h 277"/>
                <a:gd name="T110" fmla="*/ 303 w 303"/>
                <a:gd name="T111" fmla="*/ 277 h 2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3" h="277">
                  <a:moveTo>
                    <a:pt x="112" y="104"/>
                  </a:moveTo>
                  <a:lnTo>
                    <a:pt x="108" y="115"/>
                  </a:lnTo>
                  <a:lnTo>
                    <a:pt x="112" y="130"/>
                  </a:lnTo>
                  <a:lnTo>
                    <a:pt x="106" y="139"/>
                  </a:lnTo>
                  <a:lnTo>
                    <a:pt x="97" y="133"/>
                  </a:lnTo>
                  <a:lnTo>
                    <a:pt x="86" y="135"/>
                  </a:lnTo>
                  <a:lnTo>
                    <a:pt x="86" y="146"/>
                  </a:lnTo>
                  <a:lnTo>
                    <a:pt x="63" y="167"/>
                  </a:lnTo>
                  <a:lnTo>
                    <a:pt x="50" y="172"/>
                  </a:lnTo>
                  <a:lnTo>
                    <a:pt x="33" y="191"/>
                  </a:lnTo>
                  <a:lnTo>
                    <a:pt x="22" y="196"/>
                  </a:lnTo>
                  <a:lnTo>
                    <a:pt x="13" y="195"/>
                  </a:lnTo>
                  <a:lnTo>
                    <a:pt x="9" y="198"/>
                  </a:lnTo>
                  <a:lnTo>
                    <a:pt x="6" y="201"/>
                  </a:lnTo>
                  <a:lnTo>
                    <a:pt x="11" y="208"/>
                  </a:lnTo>
                  <a:lnTo>
                    <a:pt x="11" y="221"/>
                  </a:lnTo>
                  <a:lnTo>
                    <a:pt x="0" y="233"/>
                  </a:lnTo>
                  <a:lnTo>
                    <a:pt x="4" y="245"/>
                  </a:lnTo>
                  <a:lnTo>
                    <a:pt x="17" y="245"/>
                  </a:lnTo>
                  <a:lnTo>
                    <a:pt x="22" y="236"/>
                  </a:lnTo>
                  <a:lnTo>
                    <a:pt x="30" y="244"/>
                  </a:lnTo>
                  <a:lnTo>
                    <a:pt x="20" y="251"/>
                  </a:lnTo>
                  <a:lnTo>
                    <a:pt x="24" y="262"/>
                  </a:lnTo>
                  <a:lnTo>
                    <a:pt x="30" y="264"/>
                  </a:lnTo>
                  <a:lnTo>
                    <a:pt x="54" y="268"/>
                  </a:lnTo>
                  <a:lnTo>
                    <a:pt x="58" y="270"/>
                  </a:lnTo>
                  <a:lnTo>
                    <a:pt x="80" y="277"/>
                  </a:lnTo>
                  <a:lnTo>
                    <a:pt x="89" y="273"/>
                  </a:lnTo>
                  <a:lnTo>
                    <a:pt x="108" y="262"/>
                  </a:lnTo>
                  <a:lnTo>
                    <a:pt x="136" y="268"/>
                  </a:lnTo>
                  <a:lnTo>
                    <a:pt x="186" y="268"/>
                  </a:lnTo>
                  <a:lnTo>
                    <a:pt x="214" y="262"/>
                  </a:lnTo>
                  <a:lnTo>
                    <a:pt x="227" y="242"/>
                  </a:lnTo>
                  <a:lnTo>
                    <a:pt x="244" y="233"/>
                  </a:lnTo>
                  <a:lnTo>
                    <a:pt x="249" y="221"/>
                  </a:lnTo>
                  <a:lnTo>
                    <a:pt x="255" y="205"/>
                  </a:lnTo>
                  <a:lnTo>
                    <a:pt x="268" y="195"/>
                  </a:lnTo>
                  <a:lnTo>
                    <a:pt x="279" y="167"/>
                  </a:lnTo>
                  <a:lnTo>
                    <a:pt x="277" y="135"/>
                  </a:lnTo>
                  <a:lnTo>
                    <a:pt x="303" y="120"/>
                  </a:lnTo>
                  <a:lnTo>
                    <a:pt x="288" y="107"/>
                  </a:lnTo>
                  <a:lnTo>
                    <a:pt x="283" y="85"/>
                  </a:lnTo>
                  <a:lnTo>
                    <a:pt x="273" y="76"/>
                  </a:lnTo>
                  <a:lnTo>
                    <a:pt x="262" y="76"/>
                  </a:lnTo>
                  <a:lnTo>
                    <a:pt x="251" y="70"/>
                  </a:lnTo>
                  <a:lnTo>
                    <a:pt x="231" y="46"/>
                  </a:lnTo>
                  <a:lnTo>
                    <a:pt x="240" y="41"/>
                  </a:lnTo>
                  <a:lnTo>
                    <a:pt x="275" y="9"/>
                  </a:lnTo>
                  <a:lnTo>
                    <a:pt x="271" y="0"/>
                  </a:lnTo>
                  <a:lnTo>
                    <a:pt x="260" y="2"/>
                  </a:lnTo>
                  <a:lnTo>
                    <a:pt x="223" y="4"/>
                  </a:lnTo>
                  <a:lnTo>
                    <a:pt x="210" y="13"/>
                  </a:lnTo>
                  <a:lnTo>
                    <a:pt x="201" y="19"/>
                  </a:lnTo>
                  <a:lnTo>
                    <a:pt x="188" y="17"/>
                  </a:lnTo>
                  <a:lnTo>
                    <a:pt x="180" y="22"/>
                  </a:lnTo>
                  <a:lnTo>
                    <a:pt x="186" y="32"/>
                  </a:lnTo>
                  <a:lnTo>
                    <a:pt x="204" y="44"/>
                  </a:lnTo>
                  <a:lnTo>
                    <a:pt x="191" y="46"/>
                  </a:lnTo>
                  <a:lnTo>
                    <a:pt x="158" y="50"/>
                  </a:lnTo>
                  <a:lnTo>
                    <a:pt x="136" y="41"/>
                  </a:lnTo>
                  <a:lnTo>
                    <a:pt x="113" y="32"/>
                  </a:lnTo>
                  <a:lnTo>
                    <a:pt x="106" y="37"/>
                  </a:lnTo>
                  <a:lnTo>
                    <a:pt x="100" y="54"/>
                  </a:lnTo>
                  <a:lnTo>
                    <a:pt x="102" y="63"/>
                  </a:lnTo>
                  <a:lnTo>
                    <a:pt x="99" y="67"/>
                  </a:lnTo>
                  <a:lnTo>
                    <a:pt x="86" y="72"/>
                  </a:lnTo>
                  <a:lnTo>
                    <a:pt x="87" y="89"/>
                  </a:lnTo>
                  <a:lnTo>
                    <a:pt x="86" y="93"/>
                  </a:lnTo>
                  <a:lnTo>
                    <a:pt x="72" y="111"/>
                  </a:lnTo>
                  <a:lnTo>
                    <a:pt x="84" y="128"/>
                  </a:lnTo>
                  <a:lnTo>
                    <a:pt x="89" y="126"/>
                  </a:lnTo>
                  <a:lnTo>
                    <a:pt x="112" y="104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31" name="Freeform 99"/>
            <p:cNvSpPr>
              <a:spLocks noChangeAspect="1"/>
            </p:cNvSpPr>
            <p:nvPr/>
          </p:nvSpPr>
          <p:spPr bwMode="auto">
            <a:xfrm>
              <a:off x="1288" y="3197"/>
              <a:ext cx="67" cy="81"/>
            </a:xfrm>
            <a:custGeom>
              <a:avLst/>
              <a:gdLst>
                <a:gd name="T0" fmla="*/ 5 w 145"/>
                <a:gd name="T1" fmla="*/ 69 h 179"/>
                <a:gd name="T2" fmla="*/ 9 w 145"/>
                <a:gd name="T3" fmla="*/ 75 h 179"/>
                <a:gd name="T4" fmla="*/ 16 w 145"/>
                <a:gd name="T5" fmla="*/ 75 h 179"/>
                <a:gd name="T6" fmla="*/ 23 w 145"/>
                <a:gd name="T7" fmla="*/ 77 h 179"/>
                <a:gd name="T8" fmla="*/ 28 w 145"/>
                <a:gd name="T9" fmla="*/ 81 h 179"/>
                <a:gd name="T10" fmla="*/ 34 w 145"/>
                <a:gd name="T11" fmla="*/ 81 h 179"/>
                <a:gd name="T12" fmla="*/ 30 w 145"/>
                <a:gd name="T13" fmla="*/ 76 h 179"/>
                <a:gd name="T14" fmla="*/ 33 w 145"/>
                <a:gd name="T15" fmla="*/ 69 h 179"/>
                <a:gd name="T16" fmla="*/ 36 w 145"/>
                <a:gd name="T17" fmla="*/ 62 h 179"/>
                <a:gd name="T18" fmla="*/ 38 w 145"/>
                <a:gd name="T19" fmla="*/ 53 h 179"/>
                <a:gd name="T20" fmla="*/ 46 w 145"/>
                <a:gd name="T21" fmla="*/ 48 h 179"/>
                <a:gd name="T22" fmla="*/ 52 w 145"/>
                <a:gd name="T23" fmla="*/ 44 h 179"/>
                <a:gd name="T24" fmla="*/ 52 w 145"/>
                <a:gd name="T25" fmla="*/ 39 h 179"/>
                <a:gd name="T26" fmla="*/ 52 w 145"/>
                <a:gd name="T27" fmla="*/ 31 h 179"/>
                <a:gd name="T28" fmla="*/ 53 w 145"/>
                <a:gd name="T29" fmla="*/ 28 h 179"/>
                <a:gd name="T30" fmla="*/ 59 w 145"/>
                <a:gd name="T31" fmla="*/ 27 h 179"/>
                <a:gd name="T32" fmla="*/ 62 w 145"/>
                <a:gd name="T33" fmla="*/ 29 h 179"/>
                <a:gd name="T34" fmla="*/ 67 w 145"/>
                <a:gd name="T35" fmla="*/ 23 h 179"/>
                <a:gd name="T36" fmla="*/ 65 w 145"/>
                <a:gd name="T37" fmla="*/ 18 h 179"/>
                <a:gd name="T38" fmla="*/ 62 w 145"/>
                <a:gd name="T39" fmla="*/ 17 h 179"/>
                <a:gd name="T40" fmla="*/ 56 w 145"/>
                <a:gd name="T41" fmla="*/ 17 h 179"/>
                <a:gd name="T42" fmla="*/ 53 w 145"/>
                <a:gd name="T43" fmla="*/ 17 h 179"/>
                <a:gd name="T44" fmla="*/ 52 w 145"/>
                <a:gd name="T45" fmla="*/ 9 h 179"/>
                <a:gd name="T46" fmla="*/ 52 w 145"/>
                <a:gd name="T47" fmla="*/ 2 h 179"/>
                <a:gd name="T48" fmla="*/ 48 w 145"/>
                <a:gd name="T49" fmla="*/ 0 h 179"/>
                <a:gd name="T50" fmla="*/ 46 w 145"/>
                <a:gd name="T51" fmla="*/ 3 h 179"/>
                <a:gd name="T52" fmla="*/ 36 w 145"/>
                <a:gd name="T53" fmla="*/ 1 h 179"/>
                <a:gd name="T54" fmla="*/ 34 w 145"/>
                <a:gd name="T55" fmla="*/ 3 h 179"/>
                <a:gd name="T56" fmla="*/ 36 w 145"/>
                <a:gd name="T57" fmla="*/ 10 h 179"/>
                <a:gd name="T58" fmla="*/ 35 w 145"/>
                <a:gd name="T59" fmla="*/ 17 h 179"/>
                <a:gd name="T60" fmla="*/ 31 w 145"/>
                <a:gd name="T61" fmla="*/ 12 h 179"/>
                <a:gd name="T62" fmla="*/ 29 w 145"/>
                <a:gd name="T63" fmla="*/ 8 h 179"/>
                <a:gd name="T64" fmla="*/ 23 w 145"/>
                <a:gd name="T65" fmla="*/ 9 h 179"/>
                <a:gd name="T66" fmla="*/ 21 w 145"/>
                <a:gd name="T67" fmla="*/ 13 h 179"/>
                <a:gd name="T68" fmla="*/ 19 w 145"/>
                <a:gd name="T69" fmla="*/ 14 h 179"/>
                <a:gd name="T70" fmla="*/ 19 w 145"/>
                <a:gd name="T71" fmla="*/ 20 h 179"/>
                <a:gd name="T72" fmla="*/ 18 w 145"/>
                <a:gd name="T73" fmla="*/ 19 h 179"/>
                <a:gd name="T74" fmla="*/ 13 w 145"/>
                <a:gd name="T75" fmla="*/ 12 h 179"/>
                <a:gd name="T76" fmla="*/ 10 w 145"/>
                <a:gd name="T77" fmla="*/ 9 h 179"/>
                <a:gd name="T78" fmla="*/ 7 w 145"/>
                <a:gd name="T79" fmla="*/ 11 h 179"/>
                <a:gd name="T80" fmla="*/ 8 w 145"/>
                <a:gd name="T81" fmla="*/ 15 h 179"/>
                <a:gd name="T82" fmla="*/ 8 w 145"/>
                <a:gd name="T83" fmla="*/ 18 h 179"/>
                <a:gd name="T84" fmla="*/ 3 w 145"/>
                <a:gd name="T85" fmla="*/ 19 h 179"/>
                <a:gd name="T86" fmla="*/ 3 w 145"/>
                <a:gd name="T87" fmla="*/ 25 h 179"/>
                <a:gd name="T88" fmla="*/ 7 w 145"/>
                <a:gd name="T89" fmla="*/ 31 h 179"/>
                <a:gd name="T90" fmla="*/ 7 w 145"/>
                <a:gd name="T91" fmla="*/ 35 h 179"/>
                <a:gd name="T92" fmla="*/ 5 w 145"/>
                <a:gd name="T93" fmla="*/ 39 h 179"/>
                <a:gd name="T94" fmla="*/ 0 w 145"/>
                <a:gd name="T95" fmla="*/ 43 h 179"/>
                <a:gd name="T96" fmla="*/ 1 w 145"/>
                <a:gd name="T97" fmla="*/ 48 h 179"/>
                <a:gd name="T98" fmla="*/ 6 w 145"/>
                <a:gd name="T99" fmla="*/ 52 h 179"/>
                <a:gd name="T100" fmla="*/ 8 w 145"/>
                <a:gd name="T101" fmla="*/ 56 h 179"/>
                <a:gd name="T102" fmla="*/ 7 w 145"/>
                <a:gd name="T103" fmla="*/ 64 h 179"/>
                <a:gd name="T104" fmla="*/ 5 w 145"/>
                <a:gd name="T105" fmla="*/ 69 h 1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5"/>
                <a:gd name="T160" fmla="*/ 0 h 179"/>
                <a:gd name="T161" fmla="*/ 145 w 145"/>
                <a:gd name="T162" fmla="*/ 179 h 1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5" h="179">
                  <a:moveTo>
                    <a:pt x="11" y="153"/>
                  </a:moveTo>
                  <a:lnTo>
                    <a:pt x="19" y="166"/>
                  </a:lnTo>
                  <a:lnTo>
                    <a:pt x="35" y="166"/>
                  </a:lnTo>
                  <a:lnTo>
                    <a:pt x="50" y="170"/>
                  </a:lnTo>
                  <a:lnTo>
                    <a:pt x="61" y="179"/>
                  </a:lnTo>
                  <a:lnTo>
                    <a:pt x="73" y="179"/>
                  </a:lnTo>
                  <a:lnTo>
                    <a:pt x="65" y="168"/>
                  </a:lnTo>
                  <a:lnTo>
                    <a:pt x="71" y="153"/>
                  </a:lnTo>
                  <a:lnTo>
                    <a:pt x="78" y="136"/>
                  </a:lnTo>
                  <a:lnTo>
                    <a:pt x="82" y="117"/>
                  </a:lnTo>
                  <a:lnTo>
                    <a:pt x="99" y="106"/>
                  </a:lnTo>
                  <a:lnTo>
                    <a:pt x="113" y="98"/>
                  </a:lnTo>
                  <a:lnTo>
                    <a:pt x="112" y="87"/>
                  </a:lnTo>
                  <a:lnTo>
                    <a:pt x="112" y="69"/>
                  </a:lnTo>
                  <a:lnTo>
                    <a:pt x="115" y="61"/>
                  </a:lnTo>
                  <a:lnTo>
                    <a:pt x="128" y="59"/>
                  </a:lnTo>
                  <a:lnTo>
                    <a:pt x="134" y="63"/>
                  </a:lnTo>
                  <a:lnTo>
                    <a:pt x="145" y="50"/>
                  </a:lnTo>
                  <a:lnTo>
                    <a:pt x="141" y="39"/>
                  </a:lnTo>
                  <a:lnTo>
                    <a:pt x="134" y="37"/>
                  </a:lnTo>
                  <a:lnTo>
                    <a:pt x="121" y="37"/>
                  </a:lnTo>
                  <a:lnTo>
                    <a:pt x="115" y="37"/>
                  </a:lnTo>
                  <a:lnTo>
                    <a:pt x="112" y="20"/>
                  </a:lnTo>
                  <a:lnTo>
                    <a:pt x="113" y="4"/>
                  </a:lnTo>
                  <a:lnTo>
                    <a:pt x="104" y="0"/>
                  </a:lnTo>
                  <a:lnTo>
                    <a:pt x="100" y="6"/>
                  </a:lnTo>
                  <a:lnTo>
                    <a:pt x="78" y="2"/>
                  </a:lnTo>
                  <a:lnTo>
                    <a:pt x="73" y="7"/>
                  </a:lnTo>
                  <a:lnTo>
                    <a:pt x="78" y="22"/>
                  </a:lnTo>
                  <a:lnTo>
                    <a:pt x="76" y="37"/>
                  </a:lnTo>
                  <a:lnTo>
                    <a:pt x="67" y="26"/>
                  </a:lnTo>
                  <a:lnTo>
                    <a:pt x="63" y="17"/>
                  </a:lnTo>
                  <a:lnTo>
                    <a:pt x="50" y="19"/>
                  </a:lnTo>
                  <a:lnTo>
                    <a:pt x="45" y="28"/>
                  </a:lnTo>
                  <a:lnTo>
                    <a:pt x="41" y="32"/>
                  </a:lnTo>
                  <a:lnTo>
                    <a:pt x="41" y="45"/>
                  </a:lnTo>
                  <a:lnTo>
                    <a:pt x="39" y="43"/>
                  </a:lnTo>
                  <a:lnTo>
                    <a:pt x="28" y="26"/>
                  </a:lnTo>
                  <a:lnTo>
                    <a:pt x="22" y="20"/>
                  </a:lnTo>
                  <a:lnTo>
                    <a:pt x="15" y="24"/>
                  </a:lnTo>
                  <a:lnTo>
                    <a:pt x="17" y="33"/>
                  </a:lnTo>
                  <a:lnTo>
                    <a:pt x="17" y="39"/>
                  </a:lnTo>
                  <a:lnTo>
                    <a:pt x="7" y="43"/>
                  </a:lnTo>
                  <a:lnTo>
                    <a:pt x="7" y="56"/>
                  </a:lnTo>
                  <a:lnTo>
                    <a:pt x="15" y="69"/>
                  </a:lnTo>
                  <a:lnTo>
                    <a:pt x="15" y="78"/>
                  </a:lnTo>
                  <a:lnTo>
                    <a:pt x="11" y="87"/>
                  </a:lnTo>
                  <a:lnTo>
                    <a:pt x="0" y="96"/>
                  </a:lnTo>
                  <a:lnTo>
                    <a:pt x="2" y="106"/>
                  </a:lnTo>
                  <a:lnTo>
                    <a:pt x="13" y="115"/>
                  </a:lnTo>
                  <a:lnTo>
                    <a:pt x="17" y="124"/>
                  </a:lnTo>
                  <a:lnTo>
                    <a:pt x="15" y="142"/>
                  </a:lnTo>
                  <a:lnTo>
                    <a:pt x="11" y="153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32" name="Freeform 100"/>
            <p:cNvSpPr>
              <a:spLocks noChangeAspect="1"/>
            </p:cNvSpPr>
            <p:nvPr/>
          </p:nvSpPr>
          <p:spPr bwMode="auto">
            <a:xfrm>
              <a:off x="1301" y="3173"/>
              <a:ext cx="51" cy="30"/>
            </a:xfrm>
            <a:custGeom>
              <a:avLst/>
              <a:gdLst>
                <a:gd name="T0" fmla="*/ 0 w 109"/>
                <a:gd name="T1" fmla="*/ 29 h 68"/>
                <a:gd name="T2" fmla="*/ 4 w 109"/>
                <a:gd name="T3" fmla="*/ 30 h 68"/>
                <a:gd name="T4" fmla="*/ 9 w 109"/>
                <a:gd name="T5" fmla="*/ 26 h 68"/>
                <a:gd name="T6" fmla="*/ 15 w 109"/>
                <a:gd name="T7" fmla="*/ 21 h 68"/>
                <a:gd name="T8" fmla="*/ 29 w 109"/>
                <a:gd name="T9" fmla="*/ 21 h 68"/>
                <a:gd name="T10" fmla="*/ 41 w 109"/>
                <a:gd name="T11" fmla="*/ 19 h 68"/>
                <a:gd name="T12" fmla="*/ 48 w 109"/>
                <a:gd name="T13" fmla="*/ 13 h 68"/>
                <a:gd name="T14" fmla="*/ 50 w 109"/>
                <a:gd name="T15" fmla="*/ 7 h 68"/>
                <a:gd name="T16" fmla="*/ 51 w 109"/>
                <a:gd name="T17" fmla="*/ 0 h 68"/>
                <a:gd name="T18" fmla="*/ 42 w 109"/>
                <a:gd name="T19" fmla="*/ 4 h 68"/>
                <a:gd name="T20" fmla="*/ 24 w 109"/>
                <a:gd name="T21" fmla="*/ 11 h 68"/>
                <a:gd name="T22" fmla="*/ 20 w 109"/>
                <a:gd name="T23" fmla="*/ 12 h 68"/>
                <a:gd name="T24" fmla="*/ 15 w 109"/>
                <a:gd name="T25" fmla="*/ 16 h 68"/>
                <a:gd name="T26" fmla="*/ 4 w 109"/>
                <a:gd name="T27" fmla="*/ 18 h 68"/>
                <a:gd name="T28" fmla="*/ 0 w 109"/>
                <a:gd name="T29" fmla="*/ 20 h 68"/>
                <a:gd name="T30" fmla="*/ 0 w 109"/>
                <a:gd name="T31" fmla="*/ 29 h 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9"/>
                <a:gd name="T49" fmla="*/ 0 h 68"/>
                <a:gd name="T50" fmla="*/ 109 w 109"/>
                <a:gd name="T51" fmla="*/ 68 h 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9" h="68">
                  <a:moveTo>
                    <a:pt x="0" y="66"/>
                  </a:moveTo>
                  <a:lnTo>
                    <a:pt x="9" y="68"/>
                  </a:lnTo>
                  <a:lnTo>
                    <a:pt x="20" y="60"/>
                  </a:lnTo>
                  <a:lnTo>
                    <a:pt x="31" y="47"/>
                  </a:lnTo>
                  <a:lnTo>
                    <a:pt x="61" y="47"/>
                  </a:lnTo>
                  <a:lnTo>
                    <a:pt x="87" y="42"/>
                  </a:lnTo>
                  <a:lnTo>
                    <a:pt x="102" y="30"/>
                  </a:lnTo>
                  <a:lnTo>
                    <a:pt x="107" y="15"/>
                  </a:lnTo>
                  <a:lnTo>
                    <a:pt x="109" y="0"/>
                  </a:lnTo>
                  <a:lnTo>
                    <a:pt x="89" y="9"/>
                  </a:lnTo>
                  <a:lnTo>
                    <a:pt x="52" y="26"/>
                  </a:lnTo>
                  <a:lnTo>
                    <a:pt x="42" y="28"/>
                  </a:lnTo>
                  <a:lnTo>
                    <a:pt x="31" y="36"/>
                  </a:lnTo>
                  <a:lnTo>
                    <a:pt x="9" y="40"/>
                  </a:lnTo>
                  <a:lnTo>
                    <a:pt x="0" y="45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33" name="Freeform 101"/>
            <p:cNvSpPr>
              <a:spLocks noChangeAspect="1"/>
            </p:cNvSpPr>
            <p:nvPr/>
          </p:nvSpPr>
          <p:spPr bwMode="auto">
            <a:xfrm>
              <a:off x="1321" y="3240"/>
              <a:ext cx="28" cy="33"/>
            </a:xfrm>
            <a:custGeom>
              <a:avLst/>
              <a:gdLst>
                <a:gd name="T0" fmla="*/ 9 w 47"/>
                <a:gd name="T1" fmla="*/ 0 h 57"/>
                <a:gd name="T2" fmla="*/ 27 w 47"/>
                <a:gd name="T3" fmla="*/ 12 h 57"/>
                <a:gd name="T4" fmla="*/ 28 w 47"/>
                <a:gd name="T5" fmla="*/ 17 h 57"/>
                <a:gd name="T6" fmla="*/ 21 w 47"/>
                <a:gd name="T7" fmla="*/ 23 h 57"/>
                <a:gd name="T8" fmla="*/ 15 w 47"/>
                <a:gd name="T9" fmla="*/ 28 h 57"/>
                <a:gd name="T10" fmla="*/ 17 w 47"/>
                <a:gd name="T11" fmla="*/ 33 h 57"/>
                <a:gd name="T12" fmla="*/ 9 w 47"/>
                <a:gd name="T13" fmla="*/ 32 h 57"/>
                <a:gd name="T14" fmla="*/ 1 w 47"/>
                <a:gd name="T15" fmla="*/ 23 h 57"/>
                <a:gd name="T16" fmla="*/ 0 w 47"/>
                <a:gd name="T17" fmla="*/ 17 h 57"/>
                <a:gd name="T18" fmla="*/ 4 w 47"/>
                <a:gd name="T19" fmla="*/ 10 h 57"/>
                <a:gd name="T20" fmla="*/ 9 w 47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57"/>
                <a:gd name="T35" fmla="*/ 47 w 47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57">
                  <a:moveTo>
                    <a:pt x="15" y="0"/>
                  </a:moveTo>
                  <a:lnTo>
                    <a:pt x="45" y="20"/>
                  </a:lnTo>
                  <a:lnTo>
                    <a:pt x="47" y="29"/>
                  </a:lnTo>
                  <a:lnTo>
                    <a:pt x="36" y="40"/>
                  </a:lnTo>
                  <a:lnTo>
                    <a:pt x="26" y="48"/>
                  </a:lnTo>
                  <a:lnTo>
                    <a:pt x="28" y="57"/>
                  </a:lnTo>
                  <a:lnTo>
                    <a:pt x="15" y="55"/>
                  </a:lnTo>
                  <a:lnTo>
                    <a:pt x="2" y="40"/>
                  </a:lnTo>
                  <a:lnTo>
                    <a:pt x="0" y="29"/>
                  </a:lnTo>
                  <a:lnTo>
                    <a:pt x="6" y="17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34" name="Freeform 102"/>
            <p:cNvSpPr>
              <a:spLocks noChangeAspect="1"/>
            </p:cNvSpPr>
            <p:nvPr/>
          </p:nvSpPr>
          <p:spPr bwMode="auto">
            <a:xfrm>
              <a:off x="1355" y="3241"/>
              <a:ext cx="32" cy="37"/>
            </a:xfrm>
            <a:custGeom>
              <a:avLst/>
              <a:gdLst>
                <a:gd name="T0" fmla="*/ 30 w 69"/>
                <a:gd name="T1" fmla="*/ 0 h 83"/>
                <a:gd name="T2" fmla="*/ 32 w 69"/>
                <a:gd name="T3" fmla="*/ 2 h 83"/>
                <a:gd name="T4" fmla="*/ 30 w 69"/>
                <a:gd name="T5" fmla="*/ 4 h 83"/>
                <a:gd name="T6" fmla="*/ 32 w 69"/>
                <a:gd name="T7" fmla="*/ 8 h 83"/>
                <a:gd name="T8" fmla="*/ 30 w 69"/>
                <a:gd name="T9" fmla="*/ 13 h 83"/>
                <a:gd name="T10" fmla="*/ 25 w 69"/>
                <a:gd name="T11" fmla="*/ 16 h 83"/>
                <a:gd name="T12" fmla="*/ 27 w 69"/>
                <a:gd name="T13" fmla="*/ 21 h 83"/>
                <a:gd name="T14" fmla="*/ 25 w 69"/>
                <a:gd name="T15" fmla="*/ 24 h 83"/>
                <a:gd name="T16" fmla="*/ 27 w 69"/>
                <a:gd name="T17" fmla="*/ 28 h 83"/>
                <a:gd name="T18" fmla="*/ 21 w 69"/>
                <a:gd name="T19" fmla="*/ 37 h 83"/>
                <a:gd name="T20" fmla="*/ 7 w 69"/>
                <a:gd name="T21" fmla="*/ 28 h 83"/>
                <a:gd name="T22" fmla="*/ 0 w 69"/>
                <a:gd name="T23" fmla="*/ 23 h 83"/>
                <a:gd name="T24" fmla="*/ 4 w 69"/>
                <a:gd name="T25" fmla="*/ 21 h 83"/>
                <a:gd name="T26" fmla="*/ 4 w 69"/>
                <a:gd name="T27" fmla="*/ 15 h 83"/>
                <a:gd name="T28" fmla="*/ 13 w 69"/>
                <a:gd name="T29" fmla="*/ 10 h 83"/>
                <a:gd name="T30" fmla="*/ 17 w 69"/>
                <a:gd name="T31" fmla="*/ 12 h 83"/>
                <a:gd name="T32" fmla="*/ 21 w 69"/>
                <a:gd name="T33" fmla="*/ 10 h 83"/>
                <a:gd name="T34" fmla="*/ 28 w 69"/>
                <a:gd name="T35" fmla="*/ 5 h 83"/>
                <a:gd name="T36" fmla="*/ 30 w 69"/>
                <a:gd name="T37" fmla="*/ 0 h 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83"/>
                <a:gd name="T59" fmla="*/ 69 w 69"/>
                <a:gd name="T60" fmla="*/ 83 h 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83">
                  <a:moveTo>
                    <a:pt x="65" y="0"/>
                  </a:moveTo>
                  <a:lnTo>
                    <a:pt x="69" y="4"/>
                  </a:lnTo>
                  <a:lnTo>
                    <a:pt x="65" y="9"/>
                  </a:lnTo>
                  <a:lnTo>
                    <a:pt x="69" y="18"/>
                  </a:lnTo>
                  <a:lnTo>
                    <a:pt x="64" y="29"/>
                  </a:lnTo>
                  <a:lnTo>
                    <a:pt x="54" y="37"/>
                  </a:lnTo>
                  <a:lnTo>
                    <a:pt x="58" y="46"/>
                  </a:lnTo>
                  <a:lnTo>
                    <a:pt x="54" y="54"/>
                  </a:lnTo>
                  <a:lnTo>
                    <a:pt x="58" y="63"/>
                  </a:lnTo>
                  <a:lnTo>
                    <a:pt x="45" y="83"/>
                  </a:lnTo>
                  <a:lnTo>
                    <a:pt x="16" y="63"/>
                  </a:lnTo>
                  <a:lnTo>
                    <a:pt x="0" y="52"/>
                  </a:lnTo>
                  <a:lnTo>
                    <a:pt x="9" y="46"/>
                  </a:lnTo>
                  <a:lnTo>
                    <a:pt x="9" y="33"/>
                  </a:lnTo>
                  <a:lnTo>
                    <a:pt x="27" y="22"/>
                  </a:lnTo>
                  <a:lnTo>
                    <a:pt x="36" y="26"/>
                  </a:lnTo>
                  <a:lnTo>
                    <a:pt x="45" y="22"/>
                  </a:lnTo>
                  <a:lnTo>
                    <a:pt x="60" y="1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35" name="Freeform 103"/>
            <p:cNvSpPr>
              <a:spLocks noChangeAspect="1"/>
            </p:cNvSpPr>
            <p:nvPr/>
          </p:nvSpPr>
          <p:spPr bwMode="auto">
            <a:xfrm>
              <a:off x="1336" y="3261"/>
              <a:ext cx="28" cy="34"/>
            </a:xfrm>
            <a:custGeom>
              <a:avLst/>
              <a:gdLst>
                <a:gd name="T0" fmla="*/ 0 w 28"/>
                <a:gd name="T1" fmla="*/ 0 h 35"/>
                <a:gd name="T2" fmla="*/ 19 w 28"/>
                <a:gd name="T3" fmla="*/ 6 h 35"/>
                <a:gd name="T4" fmla="*/ 26 w 28"/>
                <a:gd name="T5" fmla="*/ 15 h 35"/>
                <a:gd name="T6" fmla="*/ 28 w 28"/>
                <a:gd name="T7" fmla="*/ 27 h 35"/>
                <a:gd name="T8" fmla="*/ 19 w 28"/>
                <a:gd name="T9" fmla="*/ 34 h 35"/>
                <a:gd name="T10" fmla="*/ 5 w 28"/>
                <a:gd name="T11" fmla="*/ 28 h 35"/>
                <a:gd name="T12" fmla="*/ 2 w 28"/>
                <a:gd name="T13" fmla="*/ 19 h 35"/>
                <a:gd name="T14" fmla="*/ 0 w 28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35"/>
                <a:gd name="T26" fmla="*/ 28 w 28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35">
                  <a:moveTo>
                    <a:pt x="0" y="0"/>
                  </a:moveTo>
                  <a:lnTo>
                    <a:pt x="19" y="6"/>
                  </a:lnTo>
                  <a:lnTo>
                    <a:pt x="26" y="15"/>
                  </a:lnTo>
                  <a:lnTo>
                    <a:pt x="28" y="28"/>
                  </a:lnTo>
                  <a:lnTo>
                    <a:pt x="19" y="35"/>
                  </a:lnTo>
                  <a:lnTo>
                    <a:pt x="5" y="29"/>
                  </a:lnTo>
                  <a:lnTo>
                    <a:pt x="2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36" name="Freeform 104"/>
            <p:cNvSpPr>
              <a:spLocks noChangeAspect="1"/>
            </p:cNvSpPr>
            <p:nvPr/>
          </p:nvSpPr>
          <p:spPr bwMode="auto">
            <a:xfrm>
              <a:off x="1420" y="3240"/>
              <a:ext cx="28" cy="48"/>
            </a:xfrm>
            <a:custGeom>
              <a:avLst/>
              <a:gdLst>
                <a:gd name="T0" fmla="*/ 9 w 16"/>
                <a:gd name="T1" fmla="*/ 0 h 29"/>
                <a:gd name="T2" fmla="*/ 0 w 16"/>
                <a:gd name="T3" fmla="*/ 8 h 29"/>
                <a:gd name="T4" fmla="*/ 0 w 16"/>
                <a:gd name="T5" fmla="*/ 33 h 29"/>
                <a:gd name="T6" fmla="*/ 19 w 16"/>
                <a:gd name="T7" fmla="*/ 48 h 29"/>
                <a:gd name="T8" fmla="*/ 28 w 16"/>
                <a:gd name="T9" fmla="*/ 26 h 29"/>
                <a:gd name="T10" fmla="*/ 9 w 16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9"/>
                <a:gd name="T20" fmla="*/ 16 w 16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9">
                  <a:moveTo>
                    <a:pt x="5" y="0"/>
                  </a:moveTo>
                  <a:lnTo>
                    <a:pt x="0" y="5"/>
                  </a:lnTo>
                  <a:lnTo>
                    <a:pt x="0" y="20"/>
                  </a:lnTo>
                  <a:lnTo>
                    <a:pt x="11" y="29"/>
                  </a:lnTo>
                  <a:lnTo>
                    <a:pt x="16" y="16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37" name="Freeform 105"/>
            <p:cNvSpPr>
              <a:spLocks noChangeAspect="1"/>
            </p:cNvSpPr>
            <p:nvPr/>
          </p:nvSpPr>
          <p:spPr bwMode="auto">
            <a:xfrm>
              <a:off x="1380" y="3284"/>
              <a:ext cx="32" cy="27"/>
            </a:xfrm>
            <a:custGeom>
              <a:avLst/>
              <a:gdLst>
                <a:gd name="T0" fmla="*/ 3 w 24"/>
                <a:gd name="T1" fmla="*/ 0 h 22"/>
                <a:gd name="T2" fmla="*/ 0 w 24"/>
                <a:gd name="T3" fmla="*/ 5 h 22"/>
                <a:gd name="T4" fmla="*/ 3 w 24"/>
                <a:gd name="T5" fmla="*/ 18 h 22"/>
                <a:gd name="T6" fmla="*/ 20 w 24"/>
                <a:gd name="T7" fmla="*/ 27 h 22"/>
                <a:gd name="T8" fmla="*/ 32 w 24"/>
                <a:gd name="T9" fmla="*/ 16 h 22"/>
                <a:gd name="T10" fmla="*/ 3 w 24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2"/>
                <a:gd name="T20" fmla="*/ 24 w 24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2">
                  <a:moveTo>
                    <a:pt x="2" y="0"/>
                  </a:moveTo>
                  <a:lnTo>
                    <a:pt x="0" y="4"/>
                  </a:lnTo>
                  <a:lnTo>
                    <a:pt x="2" y="15"/>
                  </a:lnTo>
                  <a:lnTo>
                    <a:pt x="15" y="22"/>
                  </a:lnTo>
                  <a:lnTo>
                    <a:pt x="24" y="1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38" name="Freeform 106"/>
            <p:cNvSpPr>
              <a:spLocks noChangeAspect="1"/>
            </p:cNvSpPr>
            <p:nvPr/>
          </p:nvSpPr>
          <p:spPr bwMode="auto">
            <a:xfrm>
              <a:off x="1198" y="3272"/>
              <a:ext cx="240" cy="308"/>
            </a:xfrm>
            <a:custGeom>
              <a:avLst/>
              <a:gdLst>
                <a:gd name="T0" fmla="*/ 94 w 512"/>
                <a:gd name="T1" fmla="*/ 7 h 684"/>
                <a:gd name="T2" fmla="*/ 97 w 512"/>
                <a:gd name="T3" fmla="*/ 22 h 684"/>
                <a:gd name="T4" fmla="*/ 95 w 512"/>
                <a:gd name="T5" fmla="*/ 32 h 684"/>
                <a:gd name="T6" fmla="*/ 108 w 512"/>
                <a:gd name="T7" fmla="*/ 48 h 684"/>
                <a:gd name="T8" fmla="*/ 89 w 512"/>
                <a:gd name="T9" fmla="*/ 43 h 684"/>
                <a:gd name="T10" fmla="*/ 74 w 512"/>
                <a:gd name="T11" fmla="*/ 55 h 684"/>
                <a:gd name="T12" fmla="*/ 64 w 512"/>
                <a:gd name="T13" fmla="*/ 45 h 684"/>
                <a:gd name="T14" fmla="*/ 45 w 512"/>
                <a:gd name="T15" fmla="*/ 55 h 684"/>
                <a:gd name="T16" fmla="*/ 48 w 512"/>
                <a:gd name="T17" fmla="*/ 71 h 684"/>
                <a:gd name="T18" fmla="*/ 38 w 512"/>
                <a:gd name="T19" fmla="*/ 79 h 684"/>
                <a:gd name="T20" fmla="*/ 40 w 512"/>
                <a:gd name="T21" fmla="*/ 94 h 684"/>
                <a:gd name="T22" fmla="*/ 27 w 512"/>
                <a:gd name="T23" fmla="*/ 110 h 684"/>
                <a:gd name="T24" fmla="*/ 13 w 512"/>
                <a:gd name="T25" fmla="*/ 122 h 684"/>
                <a:gd name="T26" fmla="*/ 9 w 512"/>
                <a:gd name="T27" fmla="*/ 147 h 684"/>
                <a:gd name="T28" fmla="*/ 7 w 512"/>
                <a:gd name="T29" fmla="*/ 158 h 684"/>
                <a:gd name="T30" fmla="*/ 1 w 512"/>
                <a:gd name="T31" fmla="*/ 180 h 684"/>
                <a:gd name="T32" fmla="*/ 9 w 512"/>
                <a:gd name="T33" fmla="*/ 191 h 684"/>
                <a:gd name="T34" fmla="*/ 0 w 512"/>
                <a:gd name="T35" fmla="*/ 205 h 684"/>
                <a:gd name="T36" fmla="*/ 13 w 512"/>
                <a:gd name="T37" fmla="*/ 220 h 684"/>
                <a:gd name="T38" fmla="*/ 38 w 512"/>
                <a:gd name="T39" fmla="*/ 223 h 684"/>
                <a:gd name="T40" fmla="*/ 42 w 512"/>
                <a:gd name="T41" fmla="*/ 234 h 684"/>
                <a:gd name="T42" fmla="*/ 31 w 512"/>
                <a:gd name="T43" fmla="*/ 249 h 684"/>
                <a:gd name="T44" fmla="*/ 21 w 512"/>
                <a:gd name="T45" fmla="*/ 274 h 684"/>
                <a:gd name="T46" fmla="*/ 34 w 512"/>
                <a:gd name="T47" fmla="*/ 289 h 684"/>
                <a:gd name="T48" fmla="*/ 46 w 512"/>
                <a:gd name="T49" fmla="*/ 283 h 684"/>
                <a:gd name="T50" fmla="*/ 59 w 512"/>
                <a:gd name="T51" fmla="*/ 287 h 684"/>
                <a:gd name="T52" fmla="*/ 70 w 512"/>
                <a:gd name="T53" fmla="*/ 297 h 684"/>
                <a:gd name="T54" fmla="*/ 92 w 512"/>
                <a:gd name="T55" fmla="*/ 300 h 684"/>
                <a:gd name="T56" fmla="*/ 107 w 512"/>
                <a:gd name="T57" fmla="*/ 303 h 684"/>
                <a:gd name="T58" fmla="*/ 130 w 512"/>
                <a:gd name="T59" fmla="*/ 303 h 684"/>
                <a:gd name="T60" fmla="*/ 144 w 512"/>
                <a:gd name="T61" fmla="*/ 301 h 684"/>
                <a:gd name="T62" fmla="*/ 160 w 512"/>
                <a:gd name="T63" fmla="*/ 301 h 684"/>
                <a:gd name="T64" fmla="*/ 179 w 512"/>
                <a:gd name="T65" fmla="*/ 305 h 684"/>
                <a:gd name="T66" fmla="*/ 175 w 512"/>
                <a:gd name="T67" fmla="*/ 292 h 684"/>
                <a:gd name="T68" fmla="*/ 202 w 512"/>
                <a:gd name="T69" fmla="*/ 267 h 684"/>
                <a:gd name="T70" fmla="*/ 189 w 512"/>
                <a:gd name="T71" fmla="*/ 255 h 684"/>
                <a:gd name="T72" fmla="*/ 163 w 512"/>
                <a:gd name="T73" fmla="*/ 230 h 684"/>
                <a:gd name="T74" fmla="*/ 156 w 512"/>
                <a:gd name="T75" fmla="*/ 208 h 684"/>
                <a:gd name="T76" fmla="*/ 165 w 512"/>
                <a:gd name="T77" fmla="*/ 202 h 684"/>
                <a:gd name="T78" fmla="*/ 217 w 512"/>
                <a:gd name="T79" fmla="*/ 180 h 684"/>
                <a:gd name="T80" fmla="*/ 236 w 512"/>
                <a:gd name="T81" fmla="*/ 179 h 684"/>
                <a:gd name="T82" fmla="*/ 240 w 512"/>
                <a:gd name="T83" fmla="*/ 163 h 684"/>
                <a:gd name="T84" fmla="*/ 235 w 512"/>
                <a:gd name="T85" fmla="*/ 135 h 684"/>
                <a:gd name="T86" fmla="*/ 231 w 512"/>
                <a:gd name="T87" fmla="*/ 115 h 684"/>
                <a:gd name="T88" fmla="*/ 225 w 512"/>
                <a:gd name="T89" fmla="*/ 93 h 684"/>
                <a:gd name="T90" fmla="*/ 215 w 512"/>
                <a:gd name="T91" fmla="*/ 59 h 684"/>
                <a:gd name="T92" fmla="*/ 194 w 512"/>
                <a:gd name="T93" fmla="*/ 38 h 684"/>
                <a:gd name="T94" fmla="*/ 178 w 512"/>
                <a:gd name="T95" fmla="*/ 37 h 684"/>
                <a:gd name="T96" fmla="*/ 150 w 512"/>
                <a:gd name="T97" fmla="*/ 48 h 684"/>
                <a:gd name="T98" fmla="*/ 147 w 512"/>
                <a:gd name="T99" fmla="*/ 39 h 684"/>
                <a:gd name="T100" fmla="*/ 133 w 512"/>
                <a:gd name="T101" fmla="*/ 27 h 684"/>
                <a:gd name="T102" fmla="*/ 122 w 512"/>
                <a:gd name="T103" fmla="*/ 7 h 684"/>
                <a:gd name="T104" fmla="*/ 105 w 512"/>
                <a:gd name="T105" fmla="*/ 1 h 6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2"/>
                <a:gd name="T160" fmla="*/ 0 h 684"/>
                <a:gd name="T161" fmla="*/ 512 w 512"/>
                <a:gd name="T162" fmla="*/ 684 h 6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2" h="684">
                  <a:moveTo>
                    <a:pt x="212" y="0"/>
                  </a:moveTo>
                  <a:lnTo>
                    <a:pt x="201" y="7"/>
                  </a:lnTo>
                  <a:lnTo>
                    <a:pt x="201" y="15"/>
                  </a:lnTo>
                  <a:lnTo>
                    <a:pt x="203" y="22"/>
                  </a:lnTo>
                  <a:lnTo>
                    <a:pt x="205" y="33"/>
                  </a:lnTo>
                  <a:lnTo>
                    <a:pt x="207" y="48"/>
                  </a:lnTo>
                  <a:lnTo>
                    <a:pt x="201" y="54"/>
                  </a:lnTo>
                  <a:lnTo>
                    <a:pt x="201" y="63"/>
                  </a:lnTo>
                  <a:lnTo>
                    <a:pt x="203" y="72"/>
                  </a:lnTo>
                  <a:lnTo>
                    <a:pt x="218" y="85"/>
                  </a:lnTo>
                  <a:lnTo>
                    <a:pt x="227" y="87"/>
                  </a:lnTo>
                  <a:lnTo>
                    <a:pt x="231" y="107"/>
                  </a:lnTo>
                  <a:lnTo>
                    <a:pt x="210" y="102"/>
                  </a:lnTo>
                  <a:lnTo>
                    <a:pt x="199" y="91"/>
                  </a:lnTo>
                  <a:lnTo>
                    <a:pt x="190" y="96"/>
                  </a:lnTo>
                  <a:lnTo>
                    <a:pt x="173" y="117"/>
                  </a:lnTo>
                  <a:lnTo>
                    <a:pt x="166" y="124"/>
                  </a:lnTo>
                  <a:lnTo>
                    <a:pt x="158" y="122"/>
                  </a:lnTo>
                  <a:lnTo>
                    <a:pt x="157" y="113"/>
                  </a:lnTo>
                  <a:lnTo>
                    <a:pt x="151" y="106"/>
                  </a:lnTo>
                  <a:lnTo>
                    <a:pt x="136" y="100"/>
                  </a:lnTo>
                  <a:lnTo>
                    <a:pt x="114" y="100"/>
                  </a:lnTo>
                  <a:lnTo>
                    <a:pt x="107" y="109"/>
                  </a:lnTo>
                  <a:lnTo>
                    <a:pt x="95" y="122"/>
                  </a:lnTo>
                  <a:lnTo>
                    <a:pt x="105" y="131"/>
                  </a:lnTo>
                  <a:lnTo>
                    <a:pt x="105" y="148"/>
                  </a:lnTo>
                  <a:lnTo>
                    <a:pt x="103" y="157"/>
                  </a:lnTo>
                  <a:lnTo>
                    <a:pt x="99" y="165"/>
                  </a:lnTo>
                  <a:lnTo>
                    <a:pt x="86" y="174"/>
                  </a:lnTo>
                  <a:lnTo>
                    <a:pt x="82" y="176"/>
                  </a:lnTo>
                  <a:lnTo>
                    <a:pt x="84" y="189"/>
                  </a:lnTo>
                  <a:lnTo>
                    <a:pt x="90" y="198"/>
                  </a:lnTo>
                  <a:lnTo>
                    <a:pt x="86" y="209"/>
                  </a:lnTo>
                  <a:lnTo>
                    <a:pt x="77" y="222"/>
                  </a:lnTo>
                  <a:lnTo>
                    <a:pt x="66" y="235"/>
                  </a:lnTo>
                  <a:lnTo>
                    <a:pt x="58" y="244"/>
                  </a:lnTo>
                  <a:lnTo>
                    <a:pt x="45" y="254"/>
                  </a:lnTo>
                  <a:lnTo>
                    <a:pt x="35" y="257"/>
                  </a:lnTo>
                  <a:lnTo>
                    <a:pt x="28" y="272"/>
                  </a:lnTo>
                  <a:lnTo>
                    <a:pt x="26" y="294"/>
                  </a:lnTo>
                  <a:lnTo>
                    <a:pt x="19" y="307"/>
                  </a:lnTo>
                  <a:lnTo>
                    <a:pt x="19" y="326"/>
                  </a:lnTo>
                  <a:lnTo>
                    <a:pt x="11" y="335"/>
                  </a:lnTo>
                  <a:lnTo>
                    <a:pt x="9" y="341"/>
                  </a:lnTo>
                  <a:lnTo>
                    <a:pt x="15" y="350"/>
                  </a:lnTo>
                  <a:lnTo>
                    <a:pt x="19" y="365"/>
                  </a:lnTo>
                  <a:lnTo>
                    <a:pt x="28" y="378"/>
                  </a:lnTo>
                  <a:lnTo>
                    <a:pt x="2" y="400"/>
                  </a:lnTo>
                  <a:lnTo>
                    <a:pt x="7" y="413"/>
                  </a:lnTo>
                  <a:lnTo>
                    <a:pt x="17" y="422"/>
                  </a:lnTo>
                  <a:lnTo>
                    <a:pt x="19" y="424"/>
                  </a:lnTo>
                  <a:lnTo>
                    <a:pt x="19" y="433"/>
                  </a:lnTo>
                  <a:lnTo>
                    <a:pt x="6" y="442"/>
                  </a:lnTo>
                  <a:lnTo>
                    <a:pt x="0" y="455"/>
                  </a:lnTo>
                  <a:lnTo>
                    <a:pt x="6" y="472"/>
                  </a:lnTo>
                  <a:lnTo>
                    <a:pt x="13" y="483"/>
                  </a:lnTo>
                  <a:lnTo>
                    <a:pt x="28" y="489"/>
                  </a:lnTo>
                  <a:lnTo>
                    <a:pt x="47" y="492"/>
                  </a:lnTo>
                  <a:lnTo>
                    <a:pt x="66" y="494"/>
                  </a:lnTo>
                  <a:lnTo>
                    <a:pt x="81" y="496"/>
                  </a:lnTo>
                  <a:lnTo>
                    <a:pt x="92" y="504"/>
                  </a:lnTo>
                  <a:lnTo>
                    <a:pt x="103" y="513"/>
                  </a:lnTo>
                  <a:lnTo>
                    <a:pt x="90" y="520"/>
                  </a:lnTo>
                  <a:lnTo>
                    <a:pt x="79" y="531"/>
                  </a:lnTo>
                  <a:lnTo>
                    <a:pt x="68" y="541"/>
                  </a:lnTo>
                  <a:lnTo>
                    <a:pt x="66" y="553"/>
                  </a:lnTo>
                  <a:lnTo>
                    <a:pt x="60" y="580"/>
                  </a:lnTo>
                  <a:lnTo>
                    <a:pt x="51" y="597"/>
                  </a:lnTo>
                  <a:lnTo>
                    <a:pt x="45" y="608"/>
                  </a:lnTo>
                  <a:lnTo>
                    <a:pt x="60" y="628"/>
                  </a:lnTo>
                  <a:lnTo>
                    <a:pt x="64" y="634"/>
                  </a:lnTo>
                  <a:lnTo>
                    <a:pt x="73" y="641"/>
                  </a:lnTo>
                  <a:lnTo>
                    <a:pt x="82" y="640"/>
                  </a:lnTo>
                  <a:lnTo>
                    <a:pt x="94" y="634"/>
                  </a:lnTo>
                  <a:lnTo>
                    <a:pt x="99" y="628"/>
                  </a:lnTo>
                  <a:lnTo>
                    <a:pt x="101" y="625"/>
                  </a:lnTo>
                  <a:lnTo>
                    <a:pt x="118" y="628"/>
                  </a:lnTo>
                  <a:lnTo>
                    <a:pt x="125" y="638"/>
                  </a:lnTo>
                  <a:lnTo>
                    <a:pt x="131" y="649"/>
                  </a:lnTo>
                  <a:lnTo>
                    <a:pt x="138" y="658"/>
                  </a:lnTo>
                  <a:lnTo>
                    <a:pt x="149" y="660"/>
                  </a:lnTo>
                  <a:lnTo>
                    <a:pt x="171" y="658"/>
                  </a:lnTo>
                  <a:lnTo>
                    <a:pt x="182" y="656"/>
                  </a:lnTo>
                  <a:lnTo>
                    <a:pt x="197" y="667"/>
                  </a:lnTo>
                  <a:lnTo>
                    <a:pt x="208" y="662"/>
                  </a:lnTo>
                  <a:lnTo>
                    <a:pt x="219" y="665"/>
                  </a:lnTo>
                  <a:lnTo>
                    <a:pt x="229" y="673"/>
                  </a:lnTo>
                  <a:lnTo>
                    <a:pt x="247" y="665"/>
                  </a:lnTo>
                  <a:lnTo>
                    <a:pt x="264" y="665"/>
                  </a:lnTo>
                  <a:lnTo>
                    <a:pt x="277" y="673"/>
                  </a:lnTo>
                  <a:lnTo>
                    <a:pt x="286" y="677"/>
                  </a:lnTo>
                  <a:lnTo>
                    <a:pt x="297" y="669"/>
                  </a:lnTo>
                  <a:lnTo>
                    <a:pt x="308" y="669"/>
                  </a:lnTo>
                  <a:lnTo>
                    <a:pt x="327" y="665"/>
                  </a:lnTo>
                  <a:lnTo>
                    <a:pt x="340" y="673"/>
                  </a:lnTo>
                  <a:lnTo>
                    <a:pt x="342" y="669"/>
                  </a:lnTo>
                  <a:lnTo>
                    <a:pt x="356" y="678"/>
                  </a:lnTo>
                  <a:lnTo>
                    <a:pt x="368" y="684"/>
                  </a:lnTo>
                  <a:lnTo>
                    <a:pt x="382" y="678"/>
                  </a:lnTo>
                  <a:lnTo>
                    <a:pt x="384" y="669"/>
                  </a:lnTo>
                  <a:lnTo>
                    <a:pt x="375" y="656"/>
                  </a:lnTo>
                  <a:lnTo>
                    <a:pt x="373" y="649"/>
                  </a:lnTo>
                  <a:lnTo>
                    <a:pt x="368" y="627"/>
                  </a:lnTo>
                  <a:lnTo>
                    <a:pt x="419" y="593"/>
                  </a:lnTo>
                  <a:lnTo>
                    <a:pt x="432" y="593"/>
                  </a:lnTo>
                  <a:lnTo>
                    <a:pt x="434" y="588"/>
                  </a:lnTo>
                  <a:lnTo>
                    <a:pt x="416" y="581"/>
                  </a:lnTo>
                  <a:lnTo>
                    <a:pt x="403" y="567"/>
                  </a:lnTo>
                  <a:lnTo>
                    <a:pt x="370" y="538"/>
                  </a:lnTo>
                  <a:lnTo>
                    <a:pt x="366" y="515"/>
                  </a:lnTo>
                  <a:lnTo>
                    <a:pt x="347" y="511"/>
                  </a:lnTo>
                  <a:lnTo>
                    <a:pt x="345" y="489"/>
                  </a:lnTo>
                  <a:lnTo>
                    <a:pt x="341" y="470"/>
                  </a:lnTo>
                  <a:lnTo>
                    <a:pt x="333" y="461"/>
                  </a:lnTo>
                  <a:lnTo>
                    <a:pt x="338" y="452"/>
                  </a:lnTo>
                  <a:lnTo>
                    <a:pt x="342" y="448"/>
                  </a:lnTo>
                  <a:lnTo>
                    <a:pt x="352" y="449"/>
                  </a:lnTo>
                  <a:lnTo>
                    <a:pt x="383" y="440"/>
                  </a:lnTo>
                  <a:lnTo>
                    <a:pt x="449" y="406"/>
                  </a:lnTo>
                  <a:lnTo>
                    <a:pt x="463" y="400"/>
                  </a:lnTo>
                  <a:lnTo>
                    <a:pt x="477" y="391"/>
                  </a:lnTo>
                  <a:lnTo>
                    <a:pt x="488" y="403"/>
                  </a:lnTo>
                  <a:lnTo>
                    <a:pt x="503" y="397"/>
                  </a:lnTo>
                  <a:lnTo>
                    <a:pt x="507" y="382"/>
                  </a:lnTo>
                  <a:lnTo>
                    <a:pt x="506" y="373"/>
                  </a:lnTo>
                  <a:lnTo>
                    <a:pt x="512" y="363"/>
                  </a:lnTo>
                  <a:lnTo>
                    <a:pt x="504" y="351"/>
                  </a:lnTo>
                  <a:lnTo>
                    <a:pt x="495" y="330"/>
                  </a:lnTo>
                  <a:lnTo>
                    <a:pt x="501" y="300"/>
                  </a:lnTo>
                  <a:lnTo>
                    <a:pt x="491" y="285"/>
                  </a:lnTo>
                  <a:lnTo>
                    <a:pt x="487" y="270"/>
                  </a:lnTo>
                  <a:lnTo>
                    <a:pt x="492" y="256"/>
                  </a:lnTo>
                  <a:lnTo>
                    <a:pt x="489" y="244"/>
                  </a:lnTo>
                  <a:lnTo>
                    <a:pt x="468" y="221"/>
                  </a:lnTo>
                  <a:lnTo>
                    <a:pt x="479" y="207"/>
                  </a:lnTo>
                  <a:lnTo>
                    <a:pt x="479" y="183"/>
                  </a:lnTo>
                  <a:lnTo>
                    <a:pt x="481" y="155"/>
                  </a:lnTo>
                  <a:lnTo>
                    <a:pt x="458" y="130"/>
                  </a:lnTo>
                  <a:lnTo>
                    <a:pt x="447" y="115"/>
                  </a:lnTo>
                  <a:lnTo>
                    <a:pt x="434" y="102"/>
                  </a:lnTo>
                  <a:lnTo>
                    <a:pt x="414" y="85"/>
                  </a:lnTo>
                  <a:lnTo>
                    <a:pt x="401" y="76"/>
                  </a:lnTo>
                  <a:lnTo>
                    <a:pt x="392" y="74"/>
                  </a:lnTo>
                  <a:lnTo>
                    <a:pt x="379" y="83"/>
                  </a:lnTo>
                  <a:lnTo>
                    <a:pt x="369" y="89"/>
                  </a:lnTo>
                  <a:lnTo>
                    <a:pt x="340" y="111"/>
                  </a:lnTo>
                  <a:lnTo>
                    <a:pt x="319" y="106"/>
                  </a:lnTo>
                  <a:lnTo>
                    <a:pt x="310" y="106"/>
                  </a:lnTo>
                  <a:lnTo>
                    <a:pt x="310" y="98"/>
                  </a:lnTo>
                  <a:lnTo>
                    <a:pt x="314" y="87"/>
                  </a:lnTo>
                  <a:lnTo>
                    <a:pt x="319" y="78"/>
                  </a:lnTo>
                  <a:lnTo>
                    <a:pt x="292" y="61"/>
                  </a:lnTo>
                  <a:lnTo>
                    <a:pt x="284" y="59"/>
                  </a:lnTo>
                  <a:lnTo>
                    <a:pt x="271" y="48"/>
                  </a:lnTo>
                  <a:lnTo>
                    <a:pt x="266" y="28"/>
                  </a:lnTo>
                  <a:lnTo>
                    <a:pt x="260" y="15"/>
                  </a:lnTo>
                  <a:lnTo>
                    <a:pt x="251" y="17"/>
                  </a:lnTo>
                  <a:lnTo>
                    <a:pt x="240" y="4"/>
                  </a:lnTo>
                  <a:lnTo>
                    <a:pt x="225" y="2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39" name="Freeform 107"/>
            <p:cNvSpPr>
              <a:spLocks noChangeAspect="1"/>
            </p:cNvSpPr>
            <p:nvPr/>
          </p:nvSpPr>
          <p:spPr bwMode="auto">
            <a:xfrm>
              <a:off x="1417" y="3296"/>
              <a:ext cx="258" cy="234"/>
            </a:xfrm>
            <a:custGeom>
              <a:avLst/>
              <a:gdLst>
                <a:gd name="T0" fmla="*/ 5 w 551"/>
                <a:gd name="T1" fmla="*/ 59 h 518"/>
                <a:gd name="T2" fmla="*/ 0 w 551"/>
                <a:gd name="T3" fmla="*/ 75 h 518"/>
                <a:gd name="T4" fmla="*/ 11 w 551"/>
                <a:gd name="T5" fmla="*/ 89 h 518"/>
                <a:gd name="T6" fmla="*/ 9 w 551"/>
                <a:gd name="T7" fmla="*/ 102 h 518"/>
                <a:gd name="T8" fmla="*/ 14 w 551"/>
                <a:gd name="T9" fmla="*/ 113 h 518"/>
                <a:gd name="T10" fmla="*/ 17 w 551"/>
                <a:gd name="T11" fmla="*/ 134 h 518"/>
                <a:gd name="T12" fmla="*/ 18 w 551"/>
                <a:gd name="T13" fmla="*/ 142 h 518"/>
                <a:gd name="T14" fmla="*/ 15 w 551"/>
                <a:gd name="T15" fmla="*/ 150 h 518"/>
                <a:gd name="T16" fmla="*/ 22 w 551"/>
                <a:gd name="T17" fmla="*/ 154 h 518"/>
                <a:gd name="T18" fmla="*/ 29 w 551"/>
                <a:gd name="T19" fmla="*/ 159 h 518"/>
                <a:gd name="T20" fmla="*/ 37 w 551"/>
                <a:gd name="T21" fmla="*/ 172 h 518"/>
                <a:gd name="T22" fmla="*/ 44 w 551"/>
                <a:gd name="T23" fmla="*/ 180 h 518"/>
                <a:gd name="T24" fmla="*/ 59 w 551"/>
                <a:gd name="T25" fmla="*/ 184 h 518"/>
                <a:gd name="T26" fmla="*/ 70 w 551"/>
                <a:gd name="T27" fmla="*/ 183 h 518"/>
                <a:gd name="T28" fmla="*/ 85 w 551"/>
                <a:gd name="T29" fmla="*/ 197 h 518"/>
                <a:gd name="T30" fmla="*/ 103 w 551"/>
                <a:gd name="T31" fmla="*/ 204 h 518"/>
                <a:gd name="T32" fmla="*/ 116 w 551"/>
                <a:gd name="T33" fmla="*/ 202 h 518"/>
                <a:gd name="T34" fmla="*/ 130 w 551"/>
                <a:gd name="T35" fmla="*/ 211 h 518"/>
                <a:gd name="T36" fmla="*/ 137 w 551"/>
                <a:gd name="T37" fmla="*/ 212 h 518"/>
                <a:gd name="T38" fmla="*/ 147 w 551"/>
                <a:gd name="T39" fmla="*/ 216 h 518"/>
                <a:gd name="T40" fmla="*/ 159 w 551"/>
                <a:gd name="T41" fmla="*/ 225 h 518"/>
                <a:gd name="T42" fmla="*/ 170 w 551"/>
                <a:gd name="T43" fmla="*/ 226 h 518"/>
                <a:gd name="T44" fmla="*/ 177 w 551"/>
                <a:gd name="T45" fmla="*/ 221 h 518"/>
                <a:gd name="T46" fmla="*/ 226 w 551"/>
                <a:gd name="T47" fmla="*/ 234 h 518"/>
                <a:gd name="T48" fmla="*/ 228 w 551"/>
                <a:gd name="T49" fmla="*/ 221 h 518"/>
                <a:gd name="T50" fmla="*/ 251 w 551"/>
                <a:gd name="T51" fmla="*/ 184 h 518"/>
                <a:gd name="T52" fmla="*/ 258 w 551"/>
                <a:gd name="T53" fmla="*/ 169 h 518"/>
                <a:gd name="T54" fmla="*/ 249 w 551"/>
                <a:gd name="T55" fmla="*/ 146 h 518"/>
                <a:gd name="T56" fmla="*/ 236 w 551"/>
                <a:gd name="T57" fmla="*/ 130 h 518"/>
                <a:gd name="T58" fmla="*/ 236 w 551"/>
                <a:gd name="T59" fmla="*/ 115 h 518"/>
                <a:gd name="T60" fmla="*/ 236 w 551"/>
                <a:gd name="T61" fmla="*/ 102 h 518"/>
                <a:gd name="T62" fmla="*/ 236 w 551"/>
                <a:gd name="T63" fmla="*/ 94 h 518"/>
                <a:gd name="T64" fmla="*/ 245 w 551"/>
                <a:gd name="T65" fmla="*/ 82 h 518"/>
                <a:gd name="T66" fmla="*/ 241 w 551"/>
                <a:gd name="T67" fmla="*/ 58 h 518"/>
                <a:gd name="T68" fmla="*/ 238 w 551"/>
                <a:gd name="T69" fmla="*/ 41 h 518"/>
                <a:gd name="T70" fmla="*/ 226 w 551"/>
                <a:gd name="T71" fmla="*/ 27 h 518"/>
                <a:gd name="T72" fmla="*/ 196 w 551"/>
                <a:gd name="T73" fmla="*/ 25 h 518"/>
                <a:gd name="T74" fmla="*/ 161 w 551"/>
                <a:gd name="T75" fmla="*/ 23 h 518"/>
                <a:gd name="T76" fmla="*/ 143 w 551"/>
                <a:gd name="T77" fmla="*/ 18 h 518"/>
                <a:gd name="T78" fmla="*/ 132 w 551"/>
                <a:gd name="T79" fmla="*/ 23 h 518"/>
                <a:gd name="T80" fmla="*/ 121 w 551"/>
                <a:gd name="T81" fmla="*/ 17 h 518"/>
                <a:gd name="T82" fmla="*/ 112 w 551"/>
                <a:gd name="T83" fmla="*/ 14 h 518"/>
                <a:gd name="T84" fmla="*/ 103 w 551"/>
                <a:gd name="T85" fmla="*/ 1 h 518"/>
                <a:gd name="T86" fmla="*/ 86 w 551"/>
                <a:gd name="T87" fmla="*/ 3 h 518"/>
                <a:gd name="T88" fmla="*/ 71 w 551"/>
                <a:gd name="T89" fmla="*/ 9 h 518"/>
                <a:gd name="T90" fmla="*/ 46 w 551"/>
                <a:gd name="T91" fmla="*/ 19 h 518"/>
                <a:gd name="T92" fmla="*/ 24 w 551"/>
                <a:gd name="T93" fmla="*/ 28 h 518"/>
                <a:gd name="T94" fmla="*/ 11 w 551"/>
                <a:gd name="T95" fmla="*/ 41 h 5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51"/>
                <a:gd name="T145" fmla="*/ 0 h 518"/>
                <a:gd name="T146" fmla="*/ 551 w 551"/>
                <a:gd name="T147" fmla="*/ 518 h 51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18">
                  <a:moveTo>
                    <a:pt x="13" y="98"/>
                  </a:moveTo>
                  <a:lnTo>
                    <a:pt x="11" y="130"/>
                  </a:lnTo>
                  <a:lnTo>
                    <a:pt x="11" y="150"/>
                  </a:lnTo>
                  <a:lnTo>
                    <a:pt x="0" y="165"/>
                  </a:lnTo>
                  <a:lnTo>
                    <a:pt x="22" y="191"/>
                  </a:lnTo>
                  <a:lnTo>
                    <a:pt x="24" y="198"/>
                  </a:lnTo>
                  <a:lnTo>
                    <a:pt x="19" y="215"/>
                  </a:lnTo>
                  <a:lnTo>
                    <a:pt x="20" y="226"/>
                  </a:lnTo>
                  <a:lnTo>
                    <a:pt x="31" y="241"/>
                  </a:lnTo>
                  <a:lnTo>
                    <a:pt x="30" y="250"/>
                  </a:lnTo>
                  <a:lnTo>
                    <a:pt x="28" y="278"/>
                  </a:lnTo>
                  <a:lnTo>
                    <a:pt x="37" y="297"/>
                  </a:lnTo>
                  <a:lnTo>
                    <a:pt x="44" y="308"/>
                  </a:lnTo>
                  <a:lnTo>
                    <a:pt x="39" y="315"/>
                  </a:lnTo>
                  <a:lnTo>
                    <a:pt x="39" y="326"/>
                  </a:lnTo>
                  <a:lnTo>
                    <a:pt x="33" y="332"/>
                  </a:lnTo>
                  <a:lnTo>
                    <a:pt x="33" y="339"/>
                  </a:lnTo>
                  <a:lnTo>
                    <a:pt x="48" y="341"/>
                  </a:lnTo>
                  <a:lnTo>
                    <a:pt x="59" y="345"/>
                  </a:lnTo>
                  <a:lnTo>
                    <a:pt x="63" y="352"/>
                  </a:lnTo>
                  <a:lnTo>
                    <a:pt x="63" y="365"/>
                  </a:lnTo>
                  <a:lnTo>
                    <a:pt x="78" y="380"/>
                  </a:lnTo>
                  <a:lnTo>
                    <a:pt x="92" y="386"/>
                  </a:lnTo>
                  <a:lnTo>
                    <a:pt x="95" y="399"/>
                  </a:lnTo>
                  <a:lnTo>
                    <a:pt x="112" y="421"/>
                  </a:lnTo>
                  <a:lnTo>
                    <a:pt x="127" y="408"/>
                  </a:lnTo>
                  <a:lnTo>
                    <a:pt x="140" y="404"/>
                  </a:lnTo>
                  <a:lnTo>
                    <a:pt x="149" y="406"/>
                  </a:lnTo>
                  <a:lnTo>
                    <a:pt x="175" y="434"/>
                  </a:lnTo>
                  <a:lnTo>
                    <a:pt x="181" y="436"/>
                  </a:lnTo>
                  <a:lnTo>
                    <a:pt x="212" y="450"/>
                  </a:lnTo>
                  <a:lnTo>
                    <a:pt x="219" y="452"/>
                  </a:lnTo>
                  <a:lnTo>
                    <a:pt x="232" y="449"/>
                  </a:lnTo>
                  <a:lnTo>
                    <a:pt x="247" y="447"/>
                  </a:lnTo>
                  <a:lnTo>
                    <a:pt x="260" y="452"/>
                  </a:lnTo>
                  <a:lnTo>
                    <a:pt x="277" y="467"/>
                  </a:lnTo>
                  <a:lnTo>
                    <a:pt x="284" y="475"/>
                  </a:lnTo>
                  <a:lnTo>
                    <a:pt x="292" y="469"/>
                  </a:lnTo>
                  <a:lnTo>
                    <a:pt x="301" y="467"/>
                  </a:lnTo>
                  <a:lnTo>
                    <a:pt x="314" y="478"/>
                  </a:lnTo>
                  <a:lnTo>
                    <a:pt x="329" y="490"/>
                  </a:lnTo>
                  <a:lnTo>
                    <a:pt x="340" y="498"/>
                  </a:lnTo>
                  <a:lnTo>
                    <a:pt x="355" y="503"/>
                  </a:lnTo>
                  <a:lnTo>
                    <a:pt x="362" y="501"/>
                  </a:lnTo>
                  <a:lnTo>
                    <a:pt x="369" y="494"/>
                  </a:lnTo>
                  <a:lnTo>
                    <a:pt x="379" y="490"/>
                  </a:lnTo>
                  <a:lnTo>
                    <a:pt x="397" y="496"/>
                  </a:lnTo>
                  <a:lnTo>
                    <a:pt x="482" y="518"/>
                  </a:lnTo>
                  <a:lnTo>
                    <a:pt x="495" y="507"/>
                  </a:lnTo>
                  <a:lnTo>
                    <a:pt x="486" y="490"/>
                  </a:lnTo>
                  <a:lnTo>
                    <a:pt x="477" y="462"/>
                  </a:lnTo>
                  <a:lnTo>
                    <a:pt x="536" y="408"/>
                  </a:lnTo>
                  <a:lnTo>
                    <a:pt x="547" y="395"/>
                  </a:lnTo>
                  <a:lnTo>
                    <a:pt x="551" y="374"/>
                  </a:lnTo>
                  <a:lnTo>
                    <a:pt x="542" y="347"/>
                  </a:lnTo>
                  <a:lnTo>
                    <a:pt x="532" y="324"/>
                  </a:lnTo>
                  <a:lnTo>
                    <a:pt x="516" y="298"/>
                  </a:lnTo>
                  <a:lnTo>
                    <a:pt x="505" y="287"/>
                  </a:lnTo>
                  <a:lnTo>
                    <a:pt x="503" y="271"/>
                  </a:lnTo>
                  <a:lnTo>
                    <a:pt x="505" y="254"/>
                  </a:lnTo>
                  <a:lnTo>
                    <a:pt x="510" y="237"/>
                  </a:lnTo>
                  <a:lnTo>
                    <a:pt x="503" y="226"/>
                  </a:lnTo>
                  <a:lnTo>
                    <a:pt x="494" y="219"/>
                  </a:lnTo>
                  <a:lnTo>
                    <a:pt x="503" y="208"/>
                  </a:lnTo>
                  <a:lnTo>
                    <a:pt x="518" y="187"/>
                  </a:lnTo>
                  <a:lnTo>
                    <a:pt x="523" y="182"/>
                  </a:lnTo>
                  <a:lnTo>
                    <a:pt x="520" y="146"/>
                  </a:lnTo>
                  <a:lnTo>
                    <a:pt x="514" y="128"/>
                  </a:lnTo>
                  <a:lnTo>
                    <a:pt x="508" y="109"/>
                  </a:lnTo>
                  <a:lnTo>
                    <a:pt x="508" y="91"/>
                  </a:lnTo>
                  <a:lnTo>
                    <a:pt x="497" y="74"/>
                  </a:lnTo>
                  <a:lnTo>
                    <a:pt x="482" y="59"/>
                  </a:lnTo>
                  <a:lnTo>
                    <a:pt x="466" y="57"/>
                  </a:lnTo>
                  <a:lnTo>
                    <a:pt x="418" y="56"/>
                  </a:lnTo>
                  <a:lnTo>
                    <a:pt x="392" y="54"/>
                  </a:lnTo>
                  <a:lnTo>
                    <a:pt x="344" y="50"/>
                  </a:lnTo>
                  <a:lnTo>
                    <a:pt x="325" y="41"/>
                  </a:lnTo>
                  <a:lnTo>
                    <a:pt x="305" y="39"/>
                  </a:lnTo>
                  <a:lnTo>
                    <a:pt x="294" y="43"/>
                  </a:lnTo>
                  <a:lnTo>
                    <a:pt x="281" y="52"/>
                  </a:lnTo>
                  <a:lnTo>
                    <a:pt x="269" y="48"/>
                  </a:lnTo>
                  <a:lnTo>
                    <a:pt x="258" y="37"/>
                  </a:lnTo>
                  <a:lnTo>
                    <a:pt x="245" y="37"/>
                  </a:lnTo>
                  <a:lnTo>
                    <a:pt x="240" y="32"/>
                  </a:lnTo>
                  <a:lnTo>
                    <a:pt x="236" y="15"/>
                  </a:lnTo>
                  <a:lnTo>
                    <a:pt x="219" y="2"/>
                  </a:lnTo>
                  <a:lnTo>
                    <a:pt x="207" y="0"/>
                  </a:lnTo>
                  <a:lnTo>
                    <a:pt x="184" y="6"/>
                  </a:lnTo>
                  <a:lnTo>
                    <a:pt x="166" y="11"/>
                  </a:lnTo>
                  <a:lnTo>
                    <a:pt x="151" y="20"/>
                  </a:lnTo>
                  <a:lnTo>
                    <a:pt x="125" y="35"/>
                  </a:lnTo>
                  <a:lnTo>
                    <a:pt x="99" y="43"/>
                  </a:lnTo>
                  <a:lnTo>
                    <a:pt x="76" y="52"/>
                  </a:lnTo>
                  <a:lnTo>
                    <a:pt x="52" y="63"/>
                  </a:lnTo>
                  <a:lnTo>
                    <a:pt x="39" y="78"/>
                  </a:lnTo>
                  <a:lnTo>
                    <a:pt x="24" y="91"/>
                  </a:lnTo>
                  <a:lnTo>
                    <a:pt x="13" y="98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40" name="Freeform 108"/>
            <p:cNvSpPr>
              <a:spLocks noChangeAspect="1"/>
            </p:cNvSpPr>
            <p:nvPr/>
          </p:nvSpPr>
          <p:spPr bwMode="auto">
            <a:xfrm>
              <a:off x="1589" y="3238"/>
              <a:ext cx="134" cy="102"/>
            </a:xfrm>
            <a:custGeom>
              <a:avLst/>
              <a:gdLst>
                <a:gd name="T0" fmla="*/ 1 w 288"/>
                <a:gd name="T1" fmla="*/ 11 h 225"/>
                <a:gd name="T2" fmla="*/ 0 w 288"/>
                <a:gd name="T3" fmla="*/ 14 h 225"/>
                <a:gd name="T4" fmla="*/ 2 w 288"/>
                <a:gd name="T5" fmla="*/ 26 h 225"/>
                <a:gd name="T6" fmla="*/ 8 w 288"/>
                <a:gd name="T7" fmla="*/ 44 h 225"/>
                <a:gd name="T8" fmla="*/ 13 w 288"/>
                <a:gd name="T9" fmla="*/ 49 h 225"/>
                <a:gd name="T10" fmla="*/ 25 w 288"/>
                <a:gd name="T11" fmla="*/ 53 h 225"/>
                <a:gd name="T12" fmla="*/ 30 w 288"/>
                <a:gd name="T13" fmla="*/ 55 h 225"/>
                <a:gd name="T14" fmla="*/ 31 w 288"/>
                <a:gd name="T15" fmla="*/ 61 h 225"/>
                <a:gd name="T16" fmla="*/ 31 w 288"/>
                <a:gd name="T17" fmla="*/ 71 h 225"/>
                <a:gd name="T18" fmla="*/ 43 w 288"/>
                <a:gd name="T19" fmla="*/ 83 h 225"/>
                <a:gd name="T20" fmla="*/ 51 w 288"/>
                <a:gd name="T21" fmla="*/ 86 h 225"/>
                <a:gd name="T22" fmla="*/ 54 w 288"/>
                <a:gd name="T23" fmla="*/ 88 h 225"/>
                <a:gd name="T24" fmla="*/ 65 w 288"/>
                <a:gd name="T25" fmla="*/ 100 h 225"/>
                <a:gd name="T26" fmla="*/ 68 w 288"/>
                <a:gd name="T27" fmla="*/ 98 h 225"/>
                <a:gd name="T28" fmla="*/ 75 w 288"/>
                <a:gd name="T29" fmla="*/ 97 h 225"/>
                <a:gd name="T30" fmla="*/ 83 w 288"/>
                <a:gd name="T31" fmla="*/ 102 h 225"/>
                <a:gd name="T32" fmla="*/ 89 w 288"/>
                <a:gd name="T33" fmla="*/ 99 h 225"/>
                <a:gd name="T34" fmla="*/ 97 w 288"/>
                <a:gd name="T35" fmla="*/ 89 h 225"/>
                <a:gd name="T36" fmla="*/ 103 w 288"/>
                <a:gd name="T37" fmla="*/ 86 h 225"/>
                <a:gd name="T38" fmla="*/ 110 w 288"/>
                <a:gd name="T39" fmla="*/ 88 h 225"/>
                <a:gd name="T40" fmla="*/ 114 w 288"/>
                <a:gd name="T41" fmla="*/ 87 h 225"/>
                <a:gd name="T42" fmla="*/ 114 w 288"/>
                <a:gd name="T43" fmla="*/ 83 h 225"/>
                <a:gd name="T44" fmla="*/ 115 w 288"/>
                <a:gd name="T45" fmla="*/ 64 h 225"/>
                <a:gd name="T46" fmla="*/ 119 w 288"/>
                <a:gd name="T47" fmla="*/ 58 h 225"/>
                <a:gd name="T48" fmla="*/ 119 w 288"/>
                <a:gd name="T49" fmla="*/ 50 h 225"/>
                <a:gd name="T50" fmla="*/ 120 w 288"/>
                <a:gd name="T51" fmla="*/ 47 h 225"/>
                <a:gd name="T52" fmla="*/ 127 w 288"/>
                <a:gd name="T53" fmla="*/ 42 h 225"/>
                <a:gd name="T54" fmla="*/ 134 w 288"/>
                <a:gd name="T55" fmla="*/ 41 h 225"/>
                <a:gd name="T56" fmla="*/ 134 w 288"/>
                <a:gd name="T57" fmla="*/ 31 h 225"/>
                <a:gd name="T58" fmla="*/ 132 w 288"/>
                <a:gd name="T59" fmla="*/ 24 h 225"/>
                <a:gd name="T60" fmla="*/ 127 w 288"/>
                <a:gd name="T61" fmla="*/ 21 h 225"/>
                <a:gd name="T62" fmla="*/ 125 w 288"/>
                <a:gd name="T63" fmla="*/ 22 h 225"/>
                <a:gd name="T64" fmla="*/ 116 w 288"/>
                <a:gd name="T65" fmla="*/ 14 h 225"/>
                <a:gd name="T66" fmla="*/ 111 w 288"/>
                <a:gd name="T67" fmla="*/ 9 h 225"/>
                <a:gd name="T68" fmla="*/ 104 w 288"/>
                <a:gd name="T69" fmla="*/ 9 h 225"/>
                <a:gd name="T70" fmla="*/ 92 w 288"/>
                <a:gd name="T71" fmla="*/ 9 h 225"/>
                <a:gd name="T72" fmla="*/ 90 w 288"/>
                <a:gd name="T73" fmla="*/ 7 h 225"/>
                <a:gd name="T74" fmla="*/ 87 w 288"/>
                <a:gd name="T75" fmla="*/ 1 h 225"/>
                <a:gd name="T76" fmla="*/ 84 w 288"/>
                <a:gd name="T77" fmla="*/ 0 h 225"/>
                <a:gd name="T78" fmla="*/ 73 w 288"/>
                <a:gd name="T79" fmla="*/ 0 h 225"/>
                <a:gd name="T80" fmla="*/ 69 w 288"/>
                <a:gd name="T81" fmla="*/ 5 h 225"/>
                <a:gd name="T82" fmla="*/ 65 w 288"/>
                <a:gd name="T83" fmla="*/ 4 h 225"/>
                <a:gd name="T84" fmla="*/ 58 w 288"/>
                <a:gd name="T85" fmla="*/ 3 h 225"/>
                <a:gd name="T86" fmla="*/ 54 w 288"/>
                <a:gd name="T87" fmla="*/ 2 h 225"/>
                <a:gd name="T88" fmla="*/ 49 w 288"/>
                <a:gd name="T89" fmla="*/ 3 h 225"/>
                <a:gd name="T90" fmla="*/ 46 w 288"/>
                <a:gd name="T91" fmla="*/ 6 h 225"/>
                <a:gd name="T92" fmla="*/ 39 w 288"/>
                <a:gd name="T93" fmla="*/ 3 h 225"/>
                <a:gd name="T94" fmla="*/ 24 w 288"/>
                <a:gd name="T95" fmla="*/ 1 h 225"/>
                <a:gd name="T96" fmla="*/ 20 w 288"/>
                <a:gd name="T97" fmla="*/ 0 h 225"/>
                <a:gd name="T98" fmla="*/ 16 w 288"/>
                <a:gd name="T99" fmla="*/ 3 h 225"/>
                <a:gd name="T100" fmla="*/ 9 w 288"/>
                <a:gd name="T101" fmla="*/ 8 h 225"/>
                <a:gd name="T102" fmla="*/ 1 w 288"/>
                <a:gd name="T103" fmla="*/ 11 h 2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8"/>
                <a:gd name="T157" fmla="*/ 0 h 225"/>
                <a:gd name="T158" fmla="*/ 288 w 288"/>
                <a:gd name="T159" fmla="*/ 225 h 22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8" h="225">
                  <a:moveTo>
                    <a:pt x="2" y="24"/>
                  </a:moveTo>
                  <a:lnTo>
                    <a:pt x="0" y="31"/>
                  </a:lnTo>
                  <a:lnTo>
                    <a:pt x="4" y="58"/>
                  </a:lnTo>
                  <a:lnTo>
                    <a:pt x="17" y="97"/>
                  </a:lnTo>
                  <a:lnTo>
                    <a:pt x="28" y="108"/>
                  </a:lnTo>
                  <a:lnTo>
                    <a:pt x="54" y="118"/>
                  </a:lnTo>
                  <a:lnTo>
                    <a:pt x="65" y="121"/>
                  </a:lnTo>
                  <a:lnTo>
                    <a:pt x="67" y="134"/>
                  </a:lnTo>
                  <a:lnTo>
                    <a:pt x="67" y="156"/>
                  </a:lnTo>
                  <a:lnTo>
                    <a:pt x="93" y="182"/>
                  </a:lnTo>
                  <a:lnTo>
                    <a:pt x="109" y="190"/>
                  </a:lnTo>
                  <a:lnTo>
                    <a:pt x="117" y="194"/>
                  </a:lnTo>
                  <a:lnTo>
                    <a:pt x="139" y="221"/>
                  </a:lnTo>
                  <a:lnTo>
                    <a:pt x="146" y="216"/>
                  </a:lnTo>
                  <a:lnTo>
                    <a:pt x="161" y="214"/>
                  </a:lnTo>
                  <a:lnTo>
                    <a:pt x="178" y="225"/>
                  </a:lnTo>
                  <a:lnTo>
                    <a:pt x="191" y="218"/>
                  </a:lnTo>
                  <a:lnTo>
                    <a:pt x="209" y="197"/>
                  </a:lnTo>
                  <a:lnTo>
                    <a:pt x="222" y="190"/>
                  </a:lnTo>
                  <a:lnTo>
                    <a:pt x="236" y="195"/>
                  </a:lnTo>
                  <a:lnTo>
                    <a:pt x="244" y="192"/>
                  </a:lnTo>
                  <a:lnTo>
                    <a:pt x="245" y="184"/>
                  </a:lnTo>
                  <a:lnTo>
                    <a:pt x="247" y="142"/>
                  </a:lnTo>
                  <a:lnTo>
                    <a:pt x="255" y="129"/>
                  </a:lnTo>
                  <a:lnTo>
                    <a:pt x="255" y="110"/>
                  </a:lnTo>
                  <a:lnTo>
                    <a:pt x="258" y="103"/>
                  </a:lnTo>
                  <a:lnTo>
                    <a:pt x="273" y="92"/>
                  </a:lnTo>
                  <a:lnTo>
                    <a:pt x="288" y="90"/>
                  </a:lnTo>
                  <a:lnTo>
                    <a:pt x="288" y="69"/>
                  </a:lnTo>
                  <a:lnTo>
                    <a:pt x="284" y="53"/>
                  </a:lnTo>
                  <a:lnTo>
                    <a:pt x="273" y="47"/>
                  </a:lnTo>
                  <a:lnTo>
                    <a:pt x="268" y="49"/>
                  </a:lnTo>
                  <a:lnTo>
                    <a:pt x="249" y="31"/>
                  </a:lnTo>
                  <a:lnTo>
                    <a:pt x="238" y="19"/>
                  </a:lnTo>
                  <a:lnTo>
                    <a:pt x="224" y="19"/>
                  </a:lnTo>
                  <a:lnTo>
                    <a:pt x="198" y="19"/>
                  </a:lnTo>
                  <a:lnTo>
                    <a:pt x="193" y="15"/>
                  </a:lnTo>
                  <a:lnTo>
                    <a:pt x="187" y="2"/>
                  </a:lnTo>
                  <a:lnTo>
                    <a:pt x="180" y="0"/>
                  </a:lnTo>
                  <a:lnTo>
                    <a:pt x="157" y="0"/>
                  </a:lnTo>
                  <a:lnTo>
                    <a:pt x="148" y="11"/>
                  </a:lnTo>
                  <a:lnTo>
                    <a:pt x="139" y="9"/>
                  </a:lnTo>
                  <a:lnTo>
                    <a:pt x="124" y="6"/>
                  </a:lnTo>
                  <a:lnTo>
                    <a:pt x="117" y="4"/>
                  </a:lnTo>
                  <a:lnTo>
                    <a:pt x="106" y="7"/>
                  </a:lnTo>
                  <a:lnTo>
                    <a:pt x="98" y="13"/>
                  </a:lnTo>
                  <a:lnTo>
                    <a:pt x="83" y="7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5" y="7"/>
                  </a:lnTo>
                  <a:lnTo>
                    <a:pt x="20" y="17"/>
                  </a:lnTo>
                  <a:lnTo>
                    <a:pt x="2" y="24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41" name="Freeform 109"/>
            <p:cNvSpPr>
              <a:spLocks noChangeAspect="1"/>
            </p:cNvSpPr>
            <p:nvPr/>
          </p:nvSpPr>
          <p:spPr bwMode="auto">
            <a:xfrm>
              <a:off x="1594" y="3119"/>
              <a:ext cx="31" cy="26"/>
            </a:xfrm>
            <a:custGeom>
              <a:avLst/>
              <a:gdLst>
                <a:gd name="T0" fmla="*/ 18 w 44"/>
                <a:gd name="T1" fmla="*/ 0 h 37"/>
                <a:gd name="T2" fmla="*/ 4 w 44"/>
                <a:gd name="T3" fmla="*/ 9 h 37"/>
                <a:gd name="T4" fmla="*/ 0 w 44"/>
                <a:gd name="T5" fmla="*/ 14 h 37"/>
                <a:gd name="T6" fmla="*/ 9 w 44"/>
                <a:gd name="T7" fmla="*/ 17 h 37"/>
                <a:gd name="T8" fmla="*/ 17 w 44"/>
                <a:gd name="T9" fmla="*/ 26 h 37"/>
                <a:gd name="T10" fmla="*/ 23 w 44"/>
                <a:gd name="T11" fmla="*/ 20 h 37"/>
                <a:gd name="T12" fmla="*/ 31 w 44"/>
                <a:gd name="T13" fmla="*/ 14 h 37"/>
                <a:gd name="T14" fmla="*/ 25 w 44"/>
                <a:gd name="T15" fmla="*/ 8 h 37"/>
                <a:gd name="T16" fmla="*/ 18 w 44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37"/>
                <a:gd name="T29" fmla="*/ 44 w 44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37">
                  <a:moveTo>
                    <a:pt x="26" y="0"/>
                  </a:moveTo>
                  <a:lnTo>
                    <a:pt x="6" y="13"/>
                  </a:lnTo>
                  <a:lnTo>
                    <a:pt x="0" y="20"/>
                  </a:lnTo>
                  <a:lnTo>
                    <a:pt x="13" y="24"/>
                  </a:lnTo>
                  <a:lnTo>
                    <a:pt x="24" y="37"/>
                  </a:lnTo>
                  <a:lnTo>
                    <a:pt x="33" y="28"/>
                  </a:lnTo>
                  <a:lnTo>
                    <a:pt x="44" y="20"/>
                  </a:lnTo>
                  <a:lnTo>
                    <a:pt x="35" y="11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42" name="Freeform 110"/>
            <p:cNvSpPr>
              <a:spLocks noChangeAspect="1"/>
            </p:cNvSpPr>
            <p:nvPr/>
          </p:nvSpPr>
          <p:spPr bwMode="auto">
            <a:xfrm>
              <a:off x="1599" y="3148"/>
              <a:ext cx="31" cy="30"/>
            </a:xfrm>
            <a:custGeom>
              <a:avLst/>
              <a:gdLst>
                <a:gd name="T0" fmla="*/ 26 w 65"/>
                <a:gd name="T1" fmla="*/ 0 h 67"/>
                <a:gd name="T2" fmla="*/ 15 w 65"/>
                <a:gd name="T3" fmla="*/ 2 h 67"/>
                <a:gd name="T4" fmla="*/ 11 w 65"/>
                <a:gd name="T5" fmla="*/ 0 h 67"/>
                <a:gd name="T6" fmla="*/ 5 w 65"/>
                <a:gd name="T7" fmla="*/ 8 h 67"/>
                <a:gd name="T8" fmla="*/ 3 w 65"/>
                <a:gd name="T9" fmla="*/ 6 h 67"/>
                <a:gd name="T10" fmla="*/ 0 w 65"/>
                <a:gd name="T11" fmla="*/ 11 h 67"/>
                <a:gd name="T12" fmla="*/ 3 w 65"/>
                <a:gd name="T13" fmla="*/ 13 h 67"/>
                <a:gd name="T14" fmla="*/ 3 w 65"/>
                <a:gd name="T15" fmla="*/ 26 h 67"/>
                <a:gd name="T16" fmla="*/ 6 w 65"/>
                <a:gd name="T17" fmla="*/ 30 h 67"/>
                <a:gd name="T18" fmla="*/ 22 w 65"/>
                <a:gd name="T19" fmla="*/ 13 h 67"/>
                <a:gd name="T20" fmla="*/ 28 w 65"/>
                <a:gd name="T21" fmla="*/ 13 h 67"/>
                <a:gd name="T22" fmla="*/ 31 w 65"/>
                <a:gd name="T23" fmla="*/ 9 h 67"/>
                <a:gd name="T24" fmla="*/ 30 w 65"/>
                <a:gd name="T25" fmla="*/ 7 h 67"/>
                <a:gd name="T26" fmla="*/ 26 w 65"/>
                <a:gd name="T27" fmla="*/ 0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"/>
                <a:gd name="T43" fmla="*/ 0 h 67"/>
                <a:gd name="T44" fmla="*/ 65 w 65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" h="67">
                  <a:moveTo>
                    <a:pt x="54" y="0"/>
                  </a:moveTo>
                  <a:lnTo>
                    <a:pt x="32" y="4"/>
                  </a:lnTo>
                  <a:lnTo>
                    <a:pt x="24" y="0"/>
                  </a:lnTo>
                  <a:lnTo>
                    <a:pt x="11" y="17"/>
                  </a:lnTo>
                  <a:lnTo>
                    <a:pt x="6" y="13"/>
                  </a:lnTo>
                  <a:lnTo>
                    <a:pt x="0" y="24"/>
                  </a:lnTo>
                  <a:lnTo>
                    <a:pt x="7" y="30"/>
                  </a:lnTo>
                  <a:lnTo>
                    <a:pt x="7" y="58"/>
                  </a:lnTo>
                  <a:lnTo>
                    <a:pt x="13" y="67"/>
                  </a:lnTo>
                  <a:lnTo>
                    <a:pt x="46" y="30"/>
                  </a:lnTo>
                  <a:lnTo>
                    <a:pt x="59" y="30"/>
                  </a:lnTo>
                  <a:lnTo>
                    <a:pt x="65" y="20"/>
                  </a:lnTo>
                  <a:lnTo>
                    <a:pt x="63" y="15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43" name="Freeform 111"/>
            <p:cNvSpPr>
              <a:spLocks noChangeAspect="1"/>
            </p:cNvSpPr>
            <p:nvPr/>
          </p:nvSpPr>
          <p:spPr bwMode="auto">
            <a:xfrm>
              <a:off x="1636" y="3101"/>
              <a:ext cx="100" cy="86"/>
            </a:xfrm>
            <a:custGeom>
              <a:avLst/>
              <a:gdLst>
                <a:gd name="T0" fmla="*/ 97 w 215"/>
                <a:gd name="T1" fmla="*/ 81 h 191"/>
                <a:gd name="T2" fmla="*/ 96 w 215"/>
                <a:gd name="T3" fmla="*/ 76 h 191"/>
                <a:gd name="T4" fmla="*/ 99 w 215"/>
                <a:gd name="T5" fmla="*/ 72 h 191"/>
                <a:gd name="T6" fmla="*/ 99 w 215"/>
                <a:gd name="T7" fmla="*/ 65 h 191"/>
                <a:gd name="T8" fmla="*/ 92 w 215"/>
                <a:gd name="T9" fmla="*/ 60 h 191"/>
                <a:gd name="T10" fmla="*/ 90 w 215"/>
                <a:gd name="T11" fmla="*/ 58 h 191"/>
                <a:gd name="T12" fmla="*/ 88 w 215"/>
                <a:gd name="T13" fmla="*/ 49 h 191"/>
                <a:gd name="T14" fmla="*/ 84 w 215"/>
                <a:gd name="T15" fmla="*/ 42 h 191"/>
                <a:gd name="T16" fmla="*/ 79 w 215"/>
                <a:gd name="T17" fmla="*/ 36 h 191"/>
                <a:gd name="T18" fmla="*/ 79 w 215"/>
                <a:gd name="T19" fmla="*/ 31 h 191"/>
                <a:gd name="T20" fmla="*/ 82 w 215"/>
                <a:gd name="T21" fmla="*/ 27 h 191"/>
                <a:gd name="T22" fmla="*/ 93 w 215"/>
                <a:gd name="T23" fmla="*/ 28 h 191"/>
                <a:gd name="T24" fmla="*/ 97 w 215"/>
                <a:gd name="T25" fmla="*/ 23 h 191"/>
                <a:gd name="T26" fmla="*/ 100 w 215"/>
                <a:gd name="T27" fmla="*/ 11 h 191"/>
                <a:gd name="T28" fmla="*/ 99 w 215"/>
                <a:gd name="T29" fmla="*/ 7 h 191"/>
                <a:gd name="T30" fmla="*/ 94 w 215"/>
                <a:gd name="T31" fmla="*/ 6 h 191"/>
                <a:gd name="T32" fmla="*/ 85 w 215"/>
                <a:gd name="T33" fmla="*/ 7 h 191"/>
                <a:gd name="T34" fmla="*/ 72 w 215"/>
                <a:gd name="T35" fmla="*/ 7 h 191"/>
                <a:gd name="T36" fmla="*/ 61 w 215"/>
                <a:gd name="T37" fmla="*/ 3 h 191"/>
                <a:gd name="T38" fmla="*/ 54 w 215"/>
                <a:gd name="T39" fmla="*/ 1 h 191"/>
                <a:gd name="T40" fmla="*/ 48 w 215"/>
                <a:gd name="T41" fmla="*/ 0 h 191"/>
                <a:gd name="T42" fmla="*/ 42 w 215"/>
                <a:gd name="T43" fmla="*/ 8 h 191"/>
                <a:gd name="T44" fmla="*/ 35 w 215"/>
                <a:gd name="T45" fmla="*/ 13 h 191"/>
                <a:gd name="T46" fmla="*/ 25 w 215"/>
                <a:gd name="T47" fmla="*/ 12 h 191"/>
                <a:gd name="T48" fmla="*/ 19 w 215"/>
                <a:gd name="T49" fmla="*/ 16 h 191"/>
                <a:gd name="T50" fmla="*/ 9 w 215"/>
                <a:gd name="T51" fmla="*/ 25 h 191"/>
                <a:gd name="T52" fmla="*/ 2 w 215"/>
                <a:gd name="T53" fmla="*/ 31 h 191"/>
                <a:gd name="T54" fmla="*/ 0 w 215"/>
                <a:gd name="T55" fmla="*/ 35 h 191"/>
                <a:gd name="T56" fmla="*/ 4 w 215"/>
                <a:gd name="T57" fmla="*/ 43 h 191"/>
                <a:gd name="T58" fmla="*/ 9 w 215"/>
                <a:gd name="T59" fmla="*/ 53 h 191"/>
                <a:gd name="T60" fmla="*/ 14 w 215"/>
                <a:gd name="T61" fmla="*/ 59 h 191"/>
                <a:gd name="T62" fmla="*/ 19 w 215"/>
                <a:gd name="T63" fmla="*/ 57 h 191"/>
                <a:gd name="T64" fmla="*/ 28 w 215"/>
                <a:gd name="T65" fmla="*/ 54 h 191"/>
                <a:gd name="T66" fmla="*/ 27 w 215"/>
                <a:gd name="T67" fmla="*/ 62 h 191"/>
                <a:gd name="T68" fmla="*/ 24 w 215"/>
                <a:gd name="T69" fmla="*/ 72 h 191"/>
                <a:gd name="T70" fmla="*/ 25 w 215"/>
                <a:gd name="T71" fmla="*/ 73 h 191"/>
                <a:gd name="T72" fmla="*/ 29 w 215"/>
                <a:gd name="T73" fmla="*/ 73 h 191"/>
                <a:gd name="T74" fmla="*/ 35 w 215"/>
                <a:gd name="T75" fmla="*/ 72 h 191"/>
                <a:gd name="T76" fmla="*/ 48 w 215"/>
                <a:gd name="T77" fmla="*/ 73 h 191"/>
                <a:gd name="T78" fmla="*/ 52 w 215"/>
                <a:gd name="T79" fmla="*/ 77 h 191"/>
                <a:gd name="T80" fmla="*/ 60 w 215"/>
                <a:gd name="T81" fmla="*/ 80 h 191"/>
                <a:gd name="T82" fmla="*/ 66 w 215"/>
                <a:gd name="T83" fmla="*/ 86 h 191"/>
                <a:gd name="T84" fmla="*/ 70 w 215"/>
                <a:gd name="T85" fmla="*/ 85 h 191"/>
                <a:gd name="T86" fmla="*/ 78 w 215"/>
                <a:gd name="T87" fmla="*/ 81 h 191"/>
                <a:gd name="T88" fmla="*/ 86 w 215"/>
                <a:gd name="T89" fmla="*/ 80 h 191"/>
                <a:gd name="T90" fmla="*/ 97 w 215"/>
                <a:gd name="T91" fmla="*/ 81 h 19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5"/>
                <a:gd name="T139" fmla="*/ 0 h 191"/>
                <a:gd name="T140" fmla="*/ 215 w 215"/>
                <a:gd name="T141" fmla="*/ 191 h 19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5" h="191">
                  <a:moveTo>
                    <a:pt x="208" y="180"/>
                  </a:moveTo>
                  <a:lnTo>
                    <a:pt x="206" y="169"/>
                  </a:lnTo>
                  <a:lnTo>
                    <a:pt x="213" y="159"/>
                  </a:lnTo>
                  <a:lnTo>
                    <a:pt x="213" y="145"/>
                  </a:lnTo>
                  <a:lnTo>
                    <a:pt x="198" y="134"/>
                  </a:lnTo>
                  <a:lnTo>
                    <a:pt x="193" y="128"/>
                  </a:lnTo>
                  <a:lnTo>
                    <a:pt x="189" y="109"/>
                  </a:lnTo>
                  <a:lnTo>
                    <a:pt x="180" y="93"/>
                  </a:lnTo>
                  <a:lnTo>
                    <a:pt x="170" y="80"/>
                  </a:lnTo>
                  <a:lnTo>
                    <a:pt x="170" y="69"/>
                  </a:lnTo>
                  <a:lnTo>
                    <a:pt x="176" y="61"/>
                  </a:lnTo>
                  <a:lnTo>
                    <a:pt x="200" y="63"/>
                  </a:lnTo>
                  <a:lnTo>
                    <a:pt x="209" y="52"/>
                  </a:lnTo>
                  <a:lnTo>
                    <a:pt x="215" y="24"/>
                  </a:lnTo>
                  <a:lnTo>
                    <a:pt x="213" y="15"/>
                  </a:lnTo>
                  <a:lnTo>
                    <a:pt x="202" y="13"/>
                  </a:lnTo>
                  <a:lnTo>
                    <a:pt x="182" y="15"/>
                  </a:lnTo>
                  <a:lnTo>
                    <a:pt x="154" y="15"/>
                  </a:lnTo>
                  <a:lnTo>
                    <a:pt x="132" y="6"/>
                  </a:lnTo>
                  <a:lnTo>
                    <a:pt x="117" y="2"/>
                  </a:lnTo>
                  <a:lnTo>
                    <a:pt x="104" y="0"/>
                  </a:lnTo>
                  <a:lnTo>
                    <a:pt x="91" y="17"/>
                  </a:lnTo>
                  <a:lnTo>
                    <a:pt x="76" y="28"/>
                  </a:lnTo>
                  <a:lnTo>
                    <a:pt x="54" y="26"/>
                  </a:lnTo>
                  <a:lnTo>
                    <a:pt x="41" y="35"/>
                  </a:lnTo>
                  <a:lnTo>
                    <a:pt x="20" y="56"/>
                  </a:lnTo>
                  <a:lnTo>
                    <a:pt x="4" y="69"/>
                  </a:lnTo>
                  <a:lnTo>
                    <a:pt x="0" y="78"/>
                  </a:lnTo>
                  <a:lnTo>
                    <a:pt x="9" y="95"/>
                  </a:lnTo>
                  <a:lnTo>
                    <a:pt x="19" y="117"/>
                  </a:lnTo>
                  <a:lnTo>
                    <a:pt x="30" y="130"/>
                  </a:lnTo>
                  <a:lnTo>
                    <a:pt x="41" y="126"/>
                  </a:lnTo>
                  <a:lnTo>
                    <a:pt x="60" y="119"/>
                  </a:lnTo>
                  <a:lnTo>
                    <a:pt x="58" y="137"/>
                  </a:lnTo>
                  <a:lnTo>
                    <a:pt x="52" y="159"/>
                  </a:lnTo>
                  <a:lnTo>
                    <a:pt x="54" y="163"/>
                  </a:lnTo>
                  <a:lnTo>
                    <a:pt x="63" y="163"/>
                  </a:lnTo>
                  <a:lnTo>
                    <a:pt x="76" y="159"/>
                  </a:lnTo>
                  <a:lnTo>
                    <a:pt x="104" y="162"/>
                  </a:lnTo>
                  <a:lnTo>
                    <a:pt x="112" y="172"/>
                  </a:lnTo>
                  <a:lnTo>
                    <a:pt x="128" y="178"/>
                  </a:lnTo>
                  <a:lnTo>
                    <a:pt x="142" y="191"/>
                  </a:lnTo>
                  <a:lnTo>
                    <a:pt x="151" y="189"/>
                  </a:lnTo>
                  <a:lnTo>
                    <a:pt x="168" y="180"/>
                  </a:lnTo>
                  <a:lnTo>
                    <a:pt x="185" y="178"/>
                  </a:lnTo>
                  <a:lnTo>
                    <a:pt x="208" y="18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44" name="Freeform 112"/>
            <p:cNvSpPr>
              <a:spLocks noChangeAspect="1"/>
            </p:cNvSpPr>
            <p:nvPr/>
          </p:nvSpPr>
          <p:spPr bwMode="auto">
            <a:xfrm>
              <a:off x="1354" y="3447"/>
              <a:ext cx="188" cy="100"/>
            </a:xfrm>
            <a:custGeom>
              <a:avLst/>
              <a:gdLst>
                <a:gd name="T0" fmla="*/ 46 w 403"/>
                <a:gd name="T1" fmla="*/ 96 h 220"/>
                <a:gd name="T2" fmla="*/ 45 w 403"/>
                <a:gd name="T3" fmla="*/ 90 h 220"/>
                <a:gd name="T4" fmla="*/ 39 w 403"/>
                <a:gd name="T5" fmla="*/ 87 h 220"/>
                <a:gd name="T6" fmla="*/ 17 w 403"/>
                <a:gd name="T7" fmla="*/ 68 h 220"/>
                <a:gd name="T8" fmla="*/ 15 w 403"/>
                <a:gd name="T9" fmla="*/ 57 h 220"/>
                <a:gd name="T10" fmla="*/ 6 w 403"/>
                <a:gd name="T11" fmla="*/ 56 h 220"/>
                <a:gd name="T12" fmla="*/ 6 w 403"/>
                <a:gd name="T13" fmla="*/ 46 h 220"/>
                <a:gd name="T14" fmla="*/ 3 w 403"/>
                <a:gd name="T15" fmla="*/ 37 h 220"/>
                <a:gd name="T16" fmla="*/ 0 w 403"/>
                <a:gd name="T17" fmla="*/ 32 h 220"/>
                <a:gd name="T18" fmla="*/ 2 w 403"/>
                <a:gd name="T19" fmla="*/ 27 h 220"/>
                <a:gd name="T20" fmla="*/ 9 w 403"/>
                <a:gd name="T21" fmla="*/ 27 h 220"/>
                <a:gd name="T22" fmla="*/ 21 w 403"/>
                <a:gd name="T23" fmla="*/ 24 h 220"/>
                <a:gd name="T24" fmla="*/ 59 w 403"/>
                <a:gd name="T25" fmla="*/ 5 h 220"/>
                <a:gd name="T26" fmla="*/ 67 w 403"/>
                <a:gd name="T27" fmla="*/ 0 h 220"/>
                <a:gd name="T28" fmla="*/ 72 w 403"/>
                <a:gd name="T29" fmla="*/ 6 h 220"/>
                <a:gd name="T30" fmla="*/ 80 w 403"/>
                <a:gd name="T31" fmla="*/ 3 h 220"/>
                <a:gd name="T32" fmla="*/ 87 w 403"/>
                <a:gd name="T33" fmla="*/ 3 h 220"/>
                <a:gd name="T34" fmla="*/ 92 w 403"/>
                <a:gd name="T35" fmla="*/ 6 h 220"/>
                <a:gd name="T36" fmla="*/ 92 w 403"/>
                <a:gd name="T37" fmla="*/ 15 h 220"/>
                <a:gd name="T38" fmla="*/ 106 w 403"/>
                <a:gd name="T39" fmla="*/ 24 h 220"/>
                <a:gd name="T40" fmla="*/ 107 w 403"/>
                <a:gd name="T41" fmla="*/ 30 h 220"/>
                <a:gd name="T42" fmla="*/ 112 w 403"/>
                <a:gd name="T43" fmla="*/ 36 h 220"/>
                <a:gd name="T44" fmla="*/ 116 w 403"/>
                <a:gd name="T45" fmla="*/ 39 h 220"/>
                <a:gd name="T46" fmla="*/ 118 w 403"/>
                <a:gd name="T47" fmla="*/ 36 h 220"/>
                <a:gd name="T48" fmla="*/ 128 w 403"/>
                <a:gd name="T49" fmla="*/ 31 h 220"/>
                <a:gd name="T50" fmla="*/ 132 w 403"/>
                <a:gd name="T51" fmla="*/ 32 h 220"/>
                <a:gd name="T52" fmla="*/ 144 w 403"/>
                <a:gd name="T53" fmla="*/ 45 h 220"/>
                <a:gd name="T54" fmla="*/ 147 w 403"/>
                <a:gd name="T55" fmla="*/ 45 h 220"/>
                <a:gd name="T56" fmla="*/ 160 w 403"/>
                <a:gd name="T57" fmla="*/ 52 h 220"/>
                <a:gd name="T58" fmla="*/ 178 w 403"/>
                <a:gd name="T59" fmla="*/ 51 h 220"/>
                <a:gd name="T60" fmla="*/ 188 w 403"/>
                <a:gd name="T61" fmla="*/ 57 h 220"/>
                <a:gd name="T62" fmla="*/ 167 w 403"/>
                <a:gd name="T63" fmla="*/ 69 h 220"/>
                <a:gd name="T64" fmla="*/ 167 w 403"/>
                <a:gd name="T65" fmla="*/ 82 h 220"/>
                <a:gd name="T66" fmla="*/ 154 w 403"/>
                <a:gd name="T67" fmla="*/ 94 h 220"/>
                <a:gd name="T68" fmla="*/ 140 w 403"/>
                <a:gd name="T69" fmla="*/ 93 h 220"/>
                <a:gd name="T70" fmla="*/ 133 w 403"/>
                <a:gd name="T71" fmla="*/ 96 h 220"/>
                <a:gd name="T72" fmla="*/ 124 w 403"/>
                <a:gd name="T73" fmla="*/ 100 h 220"/>
                <a:gd name="T74" fmla="*/ 112 w 403"/>
                <a:gd name="T75" fmla="*/ 93 h 220"/>
                <a:gd name="T76" fmla="*/ 104 w 403"/>
                <a:gd name="T77" fmla="*/ 96 h 220"/>
                <a:gd name="T78" fmla="*/ 97 w 403"/>
                <a:gd name="T79" fmla="*/ 98 h 220"/>
                <a:gd name="T80" fmla="*/ 92 w 403"/>
                <a:gd name="T81" fmla="*/ 89 h 220"/>
                <a:gd name="T82" fmla="*/ 76 w 403"/>
                <a:gd name="T83" fmla="*/ 90 h 220"/>
                <a:gd name="T84" fmla="*/ 70 w 403"/>
                <a:gd name="T85" fmla="*/ 93 h 220"/>
                <a:gd name="T86" fmla="*/ 67 w 403"/>
                <a:gd name="T87" fmla="*/ 97 h 220"/>
                <a:gd name="T88" fmla="*/ 60 w 403"/>
                <a:gd name="T89" fmla="*/ 97 h 220"/>
                <a:gd name="T90" fmla="*/ 52 w 403"/>
                <a:gd name="T91" fmla="*/ 98 h 220"/>
                <a:gd name="T92" fmla="*/ 46 w 403"/>
                <a:gd name="T93" fmla="*/ 96 h 2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3"/>
                <a:gd name="T142" fmla="*/ 0 h 220"/>
                <a:gd name="T143" fmla="*/ 403 w 403"/>
                <a:gd name="T144" fmla="*/ 220 h 2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3" h="220">
                  <a:moveTo>
                    <a:pt x="99" y="211"/>
                  </a:moveTo>
                  <a:lnTo>
                    <a:pt x="96" y="199"/>
                  </a:lnTo>
                  <a:lnTo>
                    <a:pt x="83" y="192"/>
                  </a:lnTo>
                  <a:lnTo>
                    <a:pt x="36" y="149"/>
                  </a:lnTo>
                  <a:lnTo>
                    <a:pt x="33" y="126"/>
                  </a:lnTo>
                  <a:lnTo>
                    <a:pt x="12" y="123"/>
                  </a:lnTo>
                  <a:lnTo>
                    <a:pt x="13" y="102"/>
                  </a:lnTo>
                  <a:lnTo>
                    <a:pt x="6" y="82"/>
                  </a:lnTo>
                  <a:lnTo>
                    <a:pt x="0" y="71"/>
                  </a:lnTo>
                  <a:lnTo>
                    <a:pt x="4" y="59"/>
                  </a:lnTo>
                  <a:lnTo>
                    <a:pt x="19" y="59"/>
                  </a:lnTo>
                  <a:lnTo>
                    <a:pt x="45" y="53"/>
                  </a:lnTo>
                  <a:lnTo>
                    <a:pt x="126" y="11"/>
                  </a:lnTo>
                  <a:lnTo>
                    <a:pt x="143" y="0"/>
                  </a:lnTo>
                  <a:lnTo>
                    <a:pt x="154" y="13"/>
                  </a:lnTo>
                  <a:lnTo>
                    <a:pt x="171" y="6"/>
                  </a:lnTo>
                  <a:lnTo>
                    <a:pt x="187" y="7"/>
                  </a:lnTo>
                  <a:lnTo>
                    <a:pt x="197" y="14"/>
                  </a:lnTo>
                  <a:lnTo>
                    <a:pt x="197" y="33"/>
                  </a:lnTo>
                  <a:lnTo>
                    <a:pt x="227" y="52"/>
                  </a:lnTo>
                  <a:lnTo>
                    <a:pt x="229" y="65"/>
                  </a:lnTo>
                  <a:lnTo>
                    <a:pt x="240" y="80"/>
                  </a:lnTo>
                  <a:lnTo>
                    <a:pt x="248" y="86"/>
                  </a:lnTo>
                  <a:lnTo>
                    <a:pt x="253" y="80"/>
                  </a:lnTo>
                  <a:lnTo>
                    <a:pt x="274" y="69"/>
                  </a:lnTo>
                  <a:lnTo>
                    <a:pt x="283" y="71"/>
                  </a:lnTo>
                  <a:lnTo>
                    <a:pt x="309" y="100"/>
                  </a:lnTo>
                  <a:lnTo>
                    <a:pt x="315" y="99"/>
                  </a:lnTo>
                  <a:lnTo>
                    <a:pt x="342" y="115"/>
                  </a:lnTo>
                  <a:lnTo>
                    <a:pt x="382" y="113"/>
                  </a:lnTo>
                  <a:lnTo>
                    <a:pt x="403" y="126"/>
                  </a:lnTo>
                  <a:lnTo>
                    <a:pt x="359" y="151"/>
                  </a:lnTo>
                  <a:lnTo>
                    <a:pt x="357" y="181"/>
                  </a:lnTo>
                  <a:lnTo>
                    <a:pt x="330" y="206"/>
                  </a:lnTo>
                  <a:lnTo>
                    <a:pt x="301" y="205"/>
                  </a:lnTo>
                  <a:lnTo>
                    <a:pt x="285" y="212"/>
                  </a:lnTo>
                  <a:lnTo>
                    <a:pt x="265" y="220"/>
                  </a:lnTo>
                  <a:lnTo>
                    <a:pt x="240" y="204"/>
                  </a:lnTo>
                  <a:lnTo>
                    <a:pt x="224" y="212"/>
                  </a:lnTo>
                  <a:lnTo>
                    <a:pt x="209" y="215"/>
                  </a:lnTo>
                  <a:lnTo>
                    <a:pt x="197" y="196"/>
                  </a:lnTo>
                  <a:lnTo>
                    <a:pt x="162" y="197"/>
                  </a:lnTo>
                  <a:lnTo>
                    <a:pt x="151" y="205"/>
                  </a:lnTo>
                  <a:lnTo>
                    <a:pt x="143" y="213"/>
                  </a:lnTo>
                  <a:lnTo>
                    <a:pt x="128" y="213"/>
                  </a:lnTo>
                  <a:lnTo>
                    <a:pt x="112" y="216"/>
                  </a:lnTo>
                  <a:lnTo>
                    <a:pt x="99" y="211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45" name="Freeform 113"/>
            <p:cNvSpPr>
              <a:spLocks noChangeAspect="1"/>
            </p:cNvSpPr>
            <p:nvPr/>
          </p:nvSpPr>
          <p:spPr bwMode="auto">
            <a:xfrm>
              <a:off x="1373" y="3632"/>
              <a:ext cx="170" cy="178"/>
            </a:xfrm>
            <a:custGeom>
              <a:avLst/>
              <a:gdLst>
                <a:gd name="T0" fmla="*/ 3 w 273"/>
                <a:gd name="T1" fmla="*/ 46 h 320"/>
                <a:gd name="T2" fmla="*/ 11 w 273"/>
                <a:gd name="T3" fmla="*/ 59 h 320"/>
                <a:gd name="T4" fmla="*/ 19 w 273"/>
                <a:gd name="T5" fmla="*/ 57 h 320"/>
                <a:gd name="T6" fmla="*/ 26 w 273"/>
                <a:gd name="T7" fmla="*/ 45 h 320"/>
                <a:gd name="T8" fmla="*/ 39 w 273"/>
                <a:gd name="T9" fmla="*/ 50 h 320"/>
                <a:gd name="T10" fmla="*/ 42 w 273"/>
                <a:gd name="T11" fmla="*/ 61 h 320"/>
                <a:gd name="T12" fmla="*/ 48 w 273"/>
                <a:gd name="T13" fmla="*/ 76 h 320"/>
                <a:gd name="T14" fmla="*/ 54 w 273"/>
                <a:gd name="T15" fmla="*/ 86 h 320"/>
                <a:gd name="T16" fmla="*/ 50 w 273"/>
                <a:gd name="T17" fmla="*/ 90 h 320"/>
                <a:gd name="T18" fmla="*/ 75 w 273"/>
                <a:gd name="T19" fmla="*/ 117 h 320"/>
                <a:gd name="T20" fmla="*/ 88 w 273"/>
                <a:gd name="T21" fmla="*/ 119 h 320"/>
                <a:gd name="T22" fmla="*/ 107 w 273"/>
                <a:gd name="T23" fmla="*/ 131 h 320"/>
                <a:gd name="T24" fmla="*/ 112 w 273"/>
                <a:gd name="T25" fmla="*/ 142 h 320"/>
                <a:gd name="T26" fmla="*/ 117 w 273"/>
                <a:gd name="T27" fmla="*/ 141 h 320"/>
                <a:gd name="T28" fmla="*/ 149 w 273"/>
                <a:gd name="T29" fmla="*/ 178 h 320"/>
                <a:gd name="T30" fmla="*/ 136 w 273"/>
                <a:gd name="T31" fmla="*/ 147 h 320"/>
                <a:gd name="T32" fmla="*/ 136 w 273"/>
                <a:gd name="T33" fmla="*/ 136 h 320"/>
                <a:gd name="T34" fmla="*/ 127 w 273"/>
                <a:gd name="T35" fmla="*/ 124 h 320"/>
                <a:gd name="T36" fmla="*/ 107 w 273"/>
                <a:gd name="T37" fmla="*/ 105 h 320"/>
                <a:gd name="T38" fmla="*/ 100 w 273"/>
                <a:gd name="T39" fmla="*/ 103 h 320"/>
                <a:gd name="T40" fmla="*/ 93 w 273"/>
                <a:gd name="T41" fmla="*/ 98 h 320"/>
                <a:gd name="T42" fmla="*/ 88 w 273"/>
                <a:gd name="T43" fmla="*/ 89 h 320"/>
                <a:gd name="T44" fmla="*/ 79 w 273"/>
                <a:gd name="T45" fmla="*/ 75 h 320"/>
                <a:gd name="T46" fmla="*/ 64 w 273"/>
                <a:gd name="T47" fmla="*/ 57 h 320"/>
                <a:gd name="T48" fmla="*/ 72 w 273"/>
                <a:gd name="T49" fmla="*/ 54 h 320"/>
                <a:gd name="T50" fmla="*/ 104 w 273"/>
                <a:gd name="T51" fmla="*/ 46 h 320"/>
                <a:gd name="T52" fmla="*/ 119 w 273"/>
                <a:gd name="T53" fmla="*/ 55 h 320"/>
                <a:gd name="T54" fmla="*/ 125 w 273"/>
                <a:gd name="T55" fmla="*/ 55 h 320"/>
                <a:gd name="T56" fmla="*/ 138 w 273"/>
                <a:gd name="T57" fmla="*/ 56 h 320"/>
                <a:gd name="T58" fmla="*/ 156 w 273"/>
                <a:gd name="T59" fmla="*/ 55 h 320"/>
                <a:gd name="T60" fmla="*/ 167 w 273"/>
                <a:gd name="T61" fmla="*/ 61 h 320"/>
                <a:gd name="T62" fmla="*/ 170 w 273"/>
                <a:gd name="T63" fmla="*/ 50 h 320"/>
                <a:gd name="T64" fmla="*/ 161 w 273"/>
                <a:gd name="T65" fmla="*/ 41 h 320"/>
                <a:gd name="T66" fmla="*/ 161 w 273"/>
                <a:gd name="T67" fmla="*/ 31 h 320"/>
                <a:gd name="T68" fmla="*/ 154 w 273"/>
                <a:gd name="T69" fmla="*/ 24 h 320"/>
                <a:gd name="T70" fmla="*/ 146 w 273"/>
                <a:gd name="T71" fmla="*/ 26 h 320"/>
                <a:gd name="T72" fmla="*/ 138 w 273"/>
                <a:gd name="T73" fmla="*/ 29 h 320"/>
                <a:gd name="T74" fmla="*/ 125 w 273"/>
                <a:gd name="T75" fmla="*/ 19 h 320"/>
                <a:gd name="T76" fmla="*/ 113 w 273"/>
                <a:gd name="T77" fmla="*/ 15 h 320"/>
                <a:gd name="T78" fmla="*/ 93 w 273"/>
                <a:gd name="T79" fmla="*/ 0 h 320"/>
                <a:gd name="T80" fmla="*/ 73 w 273"/>
                <a:gd name="T81" fmla="*/ 11 h 320"/>
                <a:gd name="T82" fmla="*/ 68 w 273"/>
                <a:gd name="T83" fmla="*/ 21 h 320"/>
                <a:gd name="T84" fmla="*/ 37 w 273"/>
                <a:gd name="T85" fmla="*/ 36 h 320"/>
                <a:gd name="T86" fmla="*/ 19 w 273"/>
                <a:gd name="T87" fmla="*/ 36 h 320"/>
                <a:gd name="T88" fmla="*/ 0 w 273"/>
                <a:gd name="T89" fmla="*/ 36 h 3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3"/>
                <a:gd name="T136" fmla="*/ 0 h 320"/>
                <a:gd name="T137" fmla="*/ 273 w 273"/>
                <a:gd name="T138" fmla="*/ 320 h 3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3" h="320">
                  <a:moveTo>
                    <a:pt x="0" y="65"/>
                  </a:moveTo>
                  <a:lnTo>
                    <a:pt x="5" y="83"/>
                  </a:lnTo>
                  <a:lnTo>
                    <a:pt x="11" y="97"/>
                  </a:lnTo>
                  <a:lnTo>
                    <a:pt x="17" y="106"/>
                  </a:lnTo>
                  <a:lnTo>
                    <a:pt x="23" y="107"/>
                  </a:lnTo>
                  <a:lnTo>
                    <a:pt x="31" y="102"/>
                  </a:lnTo>
                  <a:lnTo>
                    <a:pt x="35" y="93"/>
                  </a:lnTo>
                  <a:lnTo>
                    <a:pt x="42" y="80"/>
                  </a:lnTo>
                  <a:lnTo>
                    <a:pt x="52" y="88"/>
                  </a:lnTo>
                  <a:lnTo>
                    <a:pt x="62" y="90"/>
                  </a:lnTo>
                  <a:lnTo>
                    <a:pt x="68" y="95"/>
                  </a:lnTo>
                  <a:lnTo>
                    <a:pt x="67" y="110"/>
                  </a:lnTo>
                  <a:lnTo>
                    <a:pt x="67" y="119"/>
                  </a:lnTo>
                  <a:lnTo>
                    <a:pt x="77" y="136"/>
                  </a:lnTo>
                  <a:lnTo>
                    <a:pt x="88" y="149"/>
                  </a:lnTo>
                  <a:lnTo>
                    <a:pt x="86" y="154"/>
                  </a:lnTo>
                  <a:lnTo>
                    <a:pt x="74" y="154"/>
                  </a:lnTo>
                  <a:lnTo>
                    <a:pt x="80" y="162"/>
                  </a:lnTo>
                  <a:lnTo>
                    <a:pt x="117" y="208"/>
                  </a:lnTo>
                  <a:lnTo>
                    <a:pt x="121" y="211"/>
                  </a:lnTo>
                  <a:lnTo>
                    <a:pt x="132" y="211"/>
                  </a:lnTo>
                  <a:lnTo>
                    <a:pt x="141" y="214"/>
                  </a:lnTo>
                  <a:lnTo>
                    <a:pt x="158" y="222"/>
                  </a:lnTo>
                  <a:lnTo>
                    <a:pt x="172" y="236"/>
                  </a:lnTo>
                  <a:lnTo>
                    <a:pt x="175" y="243"/>
                  </a:lnTo>
                  <a:lnTo>
                    <a:pt x="180" y="255"/>
                  </a:lnTo>
                  <a:lnTo>
                    <a:pt x="185" y="254"/>
                  </a:lnTo>
                  <a:lnTo>
                    <a:pt x="188" y="254"/>
                  </a:lnTo>
                  <a:lnTo>
                    <a:pt x="200" y="259"/>
                  </a:lnTo>
                  <a:lnTo>
                    <a:pt x="239" y="320"/>
                  </a:lnTo>
                  <a:lnTo>
                    <a:pt x="209" y="293"/>
                  </a:lnTo>
                  <a:lnTo>
                    <a:pt x="218" y="264"/>
                  </a:lnTo>
                  <a:lnTo>
                    <a:pt x="213" y="254"/>
                  </a:lnTo>
                  <a:lnTo>
                    <a:pt x="218" y="245"/>
                  </a:lnTo>
                  <a:lnTo>
                    <a:pt x="215" y="236"/>
                  </a:lnTo>
                  <a:lnTo>
                    <a:pt x="204" y="223"/>
                  </a:lnTo>
                  <a:lnTo>
                    <a:pt x="185" y="199"/>
                  </a:lnTo>
                  <a:lnTo>
                    <a:pt x="172" y="188"/>
                  </a:lnTo>
                  <a:lnTo>
                    <a:pt x="167" y="184"/>
                  </a:lnTo>
                  <a:lnTo>
                    <a:pt x="161" y="185"/>
                  </a:lnTo>
                  <a:lnTo>
                    <a:pt x="151" y="176"/>
                  </a:lnTo>
                  <a:lnTo>
                    <a:pt x="149" y="176"/>
                  </a:lnTo>
                  <a:lnTo>
                    <a:pt x="144" y="171"/>
                  </a:lnTo>
                  <a:lnTo>
                    <a:pt x="141" y="160"/>
                  </a:lnTo>
                  <a:lnTo>
                    <a:pt x="138" y="149"/>
                  </a:lnTo>
                  <a:lnTo>
                    <a:pt x="127" y="134"/>
                  </a:lnTo>
                  <a:lnTo>
                    <a:pt x="104" y="109"/>
                  </a:lnTo>
                  <a:lnTo>
                    <a:pt x="103" y="102"/>
                  </a:lnTo>
                  <a:lnTo>
                    <a:pt x="104" y="99"/>
                  </a:lnTo>
                  <a:lnTo>
                    <a:pt x="116" y="97"/>
                  </a:lnTo>
                  <a:lnTo>
                    <a:pt x="147" y="107"/>
                  </a:lnTo>
                  <a:lnTo>
                    <a:pt x="167" y="83"/>
                  </a:lnTo>
                  <a:lnTo>
                    <a:pt x="185" y="98"/>
                  </a:lnTo>
                  <a:lnTo>
                    <a:pt x="191" y="99"/>
                  </a:lnTo>
                  <a:lnTo>
                    <a:pt x="195" y="106"/>
                  </a:lnTo>
                  <a:lnTo>
                    <a:pt x="201" y="99"/>
                  </a:lnTo>
                  <a:lnTo>
                    <a:pt x="212" y="99"/>
                  </a:lnTo>
                  <a:lnTo>
                    <a:pt x="222" y="101"/>
                  </a:lnTo>
                  <a:lnTo>
                    <a:pt x="236" y="93"/>
                  </a:lnTo>
                  <a:lnTo>
                    <a:pt x="250" y="99"/>
                  </a:lnTo>
                  <a:lnTo>
                    <a:pt x="258" y="107"/>
                  </a:lnTo>
                  <a:lnTo>
                    <a:pt x="268" y="110"/>
                  </a:lnTo>
                  <a:lnTo>
                    <a:pt x="269" y="102"/>
                  </a:lnTo>
                  <a:lnTo>
                    <a:pt x="273" y="90"/>
                  </a:lnTo>
                  <a:lnTo>
                    <a:pt x="268" y="84"/>
                  </a:lnTo>
                  <a:lnTo>
                    <a:pt x="259" y="74"/>
                  </a:lnTo>
                  <a:lnTo>
                    <a:pt x="258" y="63"/>
                  </a:lnTo>
                  <a:lnTo>
                    <a:pt x="258" y="56"/>
                  </a:lnTo>
                  <a:lnTo>
                    <a:pt x="259" y="47"/>
                  </a:lnTo>
                  <a:lnTo>
                    <a:pt x="247" y="44"/>
                  </a:lnTo>
                  <a:lnTo>
                    <a:pt x="241" y="42"/>
                  </a:lnTo>
                  <a:lnTo>
                    <a:pt x="235" y="47"/>
                  </a:lnTo>
                  <a:lnTo>
                    <a:pt x="227" y="53"/>
                  </a:lnTo>
                  <a:lnTo>
                    <a:pt x="221" y="53"/>
                  </a:lnTo>
                  <a:lnTo>
                    <a:pt x="209" y="41"/>
                  </a:lnTo>
                  <a:lnTo>
                    <a:pt x="200" y="35"/>
                  </a:lnTo>
                  <a:lnTo>
                    <a:pt x="190" y="37"/>
                  </a:lnTo>
                  <a:lnTo>
                    <a:pt x="182" y="27"/>
                  </a:lnTo>
                  <a:lnTo>
                    <a:pt x="159" y="2"/>
                  </a:lnTo>
                  <a:lnTo>
                    <a:pt x="149" y="0"/>
                  </a:lnTo>
                  <a:lnTo>
                    <a:pt x="134" y="21"/>
                  </a:lnTo>
                  <a:lnTo>
                    <a:pt x="118" y="19"/>
                  </a:lnTo>
                  <a:lnTo>
                    <a:pt x="111" y="27"/>
                  </a:lnTo>
                  <a:lnTo>
                    <a:pt x="109" y="37"/>
                  </a:lnTo>
                  <a:lnTo>
                    <a:pt x="80" y="71"/>
                  </a:lnTo>
                  <a:lnTo>
                    <a:pt x="60" y="65"/>
                  </a:lnTo>
                  <a:lnTo>
                    <a:pt x="41" y="60"/>
                  </a:lnTo>
                  <a:lnTo>
                    <a:pt x="31" y="65"/>
                  </a:lnTo>
                  <a:lnTo>
                    <a:pt x="18" y="71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46" name="Freeform 114"/>
            <p:cNvSpPr>
              <a:spLocks noChangeAspect="1"/>
            </p:cNvSpPr>
            <p:nvPr/>
          </p:nvSpPr>
          <p:spPr bwMode="auto">
            <a:xfrm>
              <a:off x="1560" y="3941"/>
              <a:ext cx="28" cy="27"/>
            </a:xfrm>
            <a:custGeom>
              <a:avLst/>
              <a:gdLst>
                <a:gd name="T0" fmla="*/ 21 w 24"/>
                <a:gd name="T1" fmla="*/ 0 h 25"/>
                <a:gd name="T2" fmla="*/ 28 w 24"/>
                <a:gd name="T3" fmla="*/ 8 h 25"/>
                <a:gd name="T4" fmla="*/ 26 w 24"/>
                <a:gd name="T5" fmla="*/ 17 h 25"/>
                <a:gd name="T6" fmla="*/ 28 w 24"/>
                <a:gd name="T7" fmla="*/ 25 h 25"/>
                <a:gd name="T8" fmla="*/ 21 w 24"/>
                <a:gd name="T9" fmla="*/ 27 h 25"/>
                <a:gd name="T10" fmla="*/ 8 w 24"/>
                <a:gd name="T11" fmla="*/ 25 h 25"/>
                <a:gd name="T12" fmla="*/ 0 w 24"/>
                <a:gd name="T13" fmla="*/ 15 h 25"/>
                <a:gd name="T14" fmla="*/ 21 w 24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5"/>
                <a:gd name="T26" fmla="*/ 24 w 24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5">
                  <a:moveTo>
                    <a:pt x="18" y="0"/>
                  </a:moveTo>
                  <a:lnTo>
                    <a:pt x="24" y="7"/>
                  </a:lnTo>
                  <a:lnTo>
                    <a:pt x="22" y="16"/>
                  </a:lnTo>
                  <a:lnTo>
                    <a:pt x="24" y="23"/>
                  </a:lnTo>
                  <a:lnTo>
                    <a:pt x="18" y="25"/>
                  </a:lnTo>
                  <a:lnTo>
                    <a:pt x="7" y="23"/>
                  </a:lnTo>
                  <a:lnTo>
                    <a:pt x="0" y="1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47" name="Freeform 115"/>
            <p:cNvSpPr>
              <a:spLocks noChangeAspect="1"/>
            </p:cNvSpPr>
            <p:nvPr/>
          </p:nvSpPr>
          <p:spPr bwMode="auto">
            <a:xfrm>
              <a:off x="1600" y="3961"/>
              <a:ext cx="85" cy="74"/>
            </a:xfrm>
            <a:custGeom>
              <a:avLst/>
              <a:gdLst>
                <a:gd name="T0" fmla="*/ 12 w 184"/>
                <a:gd name="T1" fmla="*/ 3 h 163"/>
                <a:gd name="T2" fmla="*/ 8 w 184"/>
                <a:gd name="T3" fmla="*/ 5 h 163"/>
                <a:gd name="T4" fmla="*/ 9 w 184"/>
                <a:gd name="T5" fmla="*/ 9 h 163"/>
                <a:gd name="T6" fmla="*/ 5 w 184"/>
                <a:gd name="T7" fmla="*/ 14 h 163"/>
                <a:gd name="T8" fmla="*/ 2 w 184"/>
                <a:gd name="T9" fmla="*/ 14 h 163"/>
                <a:gd name="T10" fmla="*/ 0 w 184"/>
                <a:gd name="T11" fmla="*/ 16 h 163"/>
                <a:gd name="T12" fmla="*/ 1 w 184"/>
                <a:gd name="T13" fmla="*/ 21 h 163"/>
                <a:gd name="T14" fmla="*/ 15 w 184"/>
                <a:gd name="T15" fmla="*/ 26 h 163"/>
                <a:gd name="T16" fmla="*/ 18 w 184"/>
                <a:gd name="T17" fmla="*/ 37 h 163"/>
                <a:gd name="T18" fmla="*/ 22 w 184"/>
                <a:gd name="T19" fmla="*/ 51 h 163"/>
                <a:gd name="T20" fmla="*/ 27 w 184"/>
                <a:gd name="T21" fmla="*/ 59 h 163"/>
                <a:gd name="T22" fmla="*/ 33 w 184"/>
                <a:gd name="T23" fmla="*/ 54 h 163"/>
                <a:gd name="T24" fmla="*/ 41 w 184"/>
                <a:gd name="T25" fmla="*/ 64 h 163"/>
                <a:gd name="T26" fmla="*/ 49 w 184"/>
                <a:gd name="T27" fmla="*/ 74 h 163"/>
                <a:gd name="T28" fmla="*/ 52 w 184"/>
                <a:gd name="T29" fmla="*/ 66 h 163"/>
                <a:gd name="T30" fmla="*/ 50 w 184"/>
                <a:gd name="T31" fmla="*/ 61 h 163"/>
                <a:gd name="T32" fmla="*/ 53 w 184"/>
                <a:gd name="T33" fmla="*/ 59 h 163"/>
                <a:gd name="T34" fmla="*/ 65 w 184"/>
                <a:gd name="T35" fmla="*/ 68 h 163"/>
                <a:gd name="T36" fmla="*/ 69 w 184"/>
                <a:gd name="T37" fmla="*/ 65 h 163"/>
                <a:gd name="T38" fmla="*/ 70 w 184"/>
                <a:gd name="T39" fmla="*/ 62 h 163"/>
                <a:gd name="T40" fmla="*/ 64 w 184"/>
                <a:gd name="T41" fmla="*/ 50 h 163"/>
                <a:gd name="T42" fmla="*/ 64 w 184"/>
                <a:gd name="T43" fmla="*/ 48 h 163"/>
                <a:gd name="T44" fmla="*/ 58 w 184"/>
                <a:gd name="T45" fmla="*/ 39 h 163"/>
                <a:gd name="T46" fmla="*/ 56 w 184"/>
                <a:gd name="T47" fmla="*/ 32 h 163"/>
                <a:gd name="T48" fmla="*/ 58 w 184"/>
                <a:gd name="T49" fmla="*/ 31 h 163"/>
                <a:gd name="T50" fmla="*/ 65 w 184"/>
                <a:gd name="T51" fmla="*/ 33 h 163"/>
                <a:gd name="T52" fmla="*/ 73 w 184"/>
                <a:gd name="T53" fmla="*/ 39 h 163"/>
                <a:gd name="T54" fmla="*/ 77 w 184"/>
                <a:gd name="T55" fmla="*/ 35 h 163"/>
                <a:gd name="T56" fmla="*/ 84 w 184"/>
                <a:gd name="T57" fmla="*/ 35 h 163"/>
                <a:gd name="T58" fmla="*/ 85 w 184"/>
                <a:gd name="T59" fmla="*/ 34 h 163"/>
                <a:gd name="T60" fmla="*/ 76 w 184"/>
                <a:gd name="T61" fmla="*/ 23 h 163"/>
                <a:gd name="T62" fmla="*/ 70 w 184"/>
                <a:gd name="T63" fmla="*/ 24 h 163"/>
                <a:gd name="T64" fmla="*/ 68 w 184"/>
                <a:gd name="T65" fmla="*/ 20 h 163"/>
                <a:gd name="T66" fmla="*/ 64 w 184"/>
                <a:gd name="T67" fmla="*/ 12 h 163"/>
                <a:gd name="T68" fmla="*/ 60 w 184"/>
                <a:gd name="T69" fmla="*/ 15 h 163"/>
                <a:gd name="T70" fmla="*/ 52 w 184"/>
                <a:gd name="T71" fmla="*/ 12 h 163"/>
                <a:gd name="T72" fmla="*/ 46 w 184"/>
                <a:gd name="T73" fmla="*/ 3 h 163"/>
                <a:gd name="T74" fmla="*/ 36 w 184"/>
                <a:gd name="T75" fmla="*/ 4 h 163"/>
                <a:gd name="T76" fmla="*/ 28 w 184"/>
                <a:gd name="T77" fmla="*/ 5 h 163"/>
                <a:gd name="T78" fmla="*/ 23 w 184"/>
                <a:gd name="T79" fmla="*/ 0 h 163"/>
                <a:gd name="T80" fmla="*/ 19 w 184"/>
                <a:gd name="T81" fmla="*/ 3 h 163"/>
                <a:gd name="T82" fmla="*/ 12 w 184"/>
                <a:gd name="T83" fmla="*/ 3 h 1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4"/>
                <a:gd name="T127" fmla="*/ 0 h 163"/>
                <a:gd name="T128" fmla="*/ 184 w 184"/>
                <a:gd name="T129" fmla="*/ 163 h 1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4" h="163">
                  <a:moveTo>
                    <a:pt x="26" y="7"/>
                  </a:moveTo>
                  <a:lnTo>
                    <a:pt x="17" y="11"/>
                  </a:lnTo>
                  <a:lnTo>
                    <a:pt x="20" y="20"/>
                  </a:lnTo>
                  <a:lnTo>
                    <a:pt x="11" y="31"/>
                  </a:lnTo>
                  <a:lnTo>
                    <a:pt x="4" y="30"/>
                  </a:lnTo>
                  <a:lnTo>
                    <a:pt x="0" y="35"/>
                  </a:lnTo>
                  <a:lnTo>
                    <a:pt x="2" y="46"/>
                  </a:lnTo>
                  <a:lnTo>
                    <a:pt x="32" y="57"/>
                  </a:lnTo>
                  <a:lnTo>
                    <a:pt x="39" y="82"/>
                  </a:lnTo>
                  <a:lnTo>
                    <a:pt x="48" y="113"/>
                  </a:lnTo>
                  <a:lnTo>
                    <a:pt x="59" y="130"/>
                  </a:lnTo>
                  <a:lnTo>
                    <a:pt x="72" y="119"/>
                  </a:lnTo>
                  <a:lnTo>
                    <a:pt x="89" y="141"/>
                  </a:lnTo>
                  <a:lnTo>
                    <a:pt x="106" y="163"/>
                  </a:lnTo>
                  <a:lnTo>
                    <a:pt x="113" y="146"/>
                  </a:lnTo>
                  <a:lnTo>
                    <a:pt x="108" y="135"/>
                  </a:lnTo>
                  <a:lnTo>
                    <a:pt x="115" y="130"/>
                  </a:lnTo>
                  <a:lnTo>
                    <a:pt x="141" y="150"/>
                  </a:lnTo>
                  <a:lnTo>
                    <a:pt x="149" y="144"/>
                  </a:lnTo>
                  <a:lnTo>
                    <a:pt x="151" y="137"/>
                  </a:lnTo>
                  <a:lnTo>
                    <a:pt x="138" y="111"/>
                  </a:lnTo>
                  <a:lnTo>
                    <a:pt x="138" y="106"/>
                  </a:lnTo>
                  <a:lnTo>
                    <a:pt x="126" y="85"/>
                  </a:lnTo>
                  <a:lnTo>
                    <a:pt x="121" y="70"/>
                  </a:lnTo>
                  <a:lnTo>
                    <a:pt x="126" y="69"/>
                  </a:lnTo>
                  <a:lnTo>
                    <a:pt x="141" y="72"/>
                  </a:lnTo>
                  <a:lnTo>
                    <a:pt x="158" y="87"/>
                  </a:lnTo>
                  <a:lnTo>
                    <a:pt x="167" y="76"/>
                  </a:lnTo>
                  <a:lnTo>
                    <a:pt x="182" y="78"/>
                  </a:lnTo>
                  <a:lnTo>
                    <a:pt x="184" y="74"/>
                  </a:lnTo>
                  <a:lnTo>
                    <a:pt x="165" y="50"/>
                  </a:lnTo>
                  <a:lnTo>
                    <a:pt x="151" y="52"/>
                  </a:lnTo>
                  <a:lnTo>
                    <a:pt x="147" y="44"/>
                  </a:lnTo>
                  <a:lnTo>
                    <a:pt x="138" y="26"/>
                  </a:lnTo>
                  <a:lnTo>
                    <a:pt x="130" y="33"/>
                  </a:lnTo>
                  <a:lnTo>
                    <a:pt x="112" y="26"/>
                  </a:lnTo>
                  <a:lnTo>
                    <a:pt x="100" y="7"/>
                  </a:lnTo>
                  <a:lnTo>
                    <a:pt x="78" y="9"/>
                  </a:lnTo>
                  <a:lnTo>
                    <a:pt x="61" y="11"/>
                  </a:lnTo>
                  <a:lnTo>
                    <a:pt x="50" y="0"/>
                  </a:lnTo>
                  <a:lnTo>
                    <a:pt x="41" y="6"/>
                  </a:lnTo>
                  <a:lnTo>
                    <a:pt x="26" y="7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48" name="Freeform 116"/>
            <p:cNvSpPr>
              <a:spLocks noChangeAspect="1"/>
            </p:cNvSpPr>
            <p:nvPr/>
          </p:nvSpPr>
          <p:spPr bwMode="auto">
            <a:xfrm>
              <a:off x="1571" y="3813"/>
              <a:ext cx="201" cy="173"/>
            </a:xfrm>
            <a:custGeom>
              <a:avLst/>
              <a:gdLst>
                <a:gd name="T0" fmla="*/ 36 w 430"/>
                <a:gd name="T1" fmla="*/ 46 h 386"/>
                <a:gd name="T2" fmla="*/ 26 w 430"/>
                <a:gd name="T3" fmla="*/ 75 h 386"/>
                <a:gd name="T4" fmla="*/ 21 w 430"/>
                <a:gd name="T5" fmla="*/ 82 h 386"/>
                <a:gd name="T6" fmla="*/ 11 w 430"/>
                <a:gd name="T7" fmla="*/ 90 h 386"/>
                <a:gd name="T8" fmla="*/ 0 w 430"/>
                <a:gd name="T9" fmla="*/ 91 h 386"/>
                <a:gd name="T10" fmla="*/ 14 w 430"/>
                <a:gd name="T11" fmla="*/ 117 h 386"/>
                <a:gd name="T12" fmla="*/ 27 w 430"/>
                <a:gd name="T13" fmla="*/ 117 h 386"/>
                <a:gd name="T14" fmla="*/ 22 w 430"/>
                <a:gd name="T15" fmla="*/ 125 h 386"/>
                <a:gd name="T16" fmla="*/ 27 w 430"/>
                <a:gd name="T17" fmla="*/ 138 h 386"/>
                <a:gd name="T18" fmla="*/ 36 w 430"/>
                <a:gd name="T19" fmla="*/ 148 h 386"/>
                <a:gd name="T20" fmla="*/ 43 w 430"/>
                <a:gd name="T21" fmla="*/ 142 h 386"/>
                <a:gd name="T22" fmla="*/ 50 w 430"/>
                <a:gd name="T23" fmla="*/ 143 h 386"/>
                <a:gd name="T24" fmla="*/ 74 w 430"/>
                <a:gd name="T25" fmla="*/ 146 h 386"/>
                <a:gd name="T26" fmla="*/ 89 w 430"/>
                <a:gd name="T27" fmla="*/ 153 h 386"/>
                <a:gd name="T28" fmla="*/ 97 w 430"/>
                <a:gd name="T29" fmla="*/ 162 h 386"/>
                <a:gd name="T30" fmla="*/ 107 w 430"/>
                <a:gd name="T31" fmla="*/ 158 h 386"/>
                <a:gd name="T32" fmla="*/ 127 w 430"/>
                <a:gd name="T33" fmla="*/ 173 h 386"/>
                <a:gd name="T34" fmla="*/ 130 w 430"/>
                <a:gd name="T35" fmla="*/ 164 h 386"/>
                <a:gd name="T36" fmla="*/ 129 w 430"/>
                <a:gd name="T37" fmla="*/ 151 h 386"/>
                <a:gd name="T38" fmla="*/ 121 w 430"/>
                <a:gd name="T39" fmla="*/ 145 h 386"/>
                <a:gd name="T40" fmla="*/ 101 w 430"/>
                <a:gd name="T41" fmla="*/ 132 h 386"/>
                <a:gd name="T42" fmla="*/ 88 w 430"/>
                <a:gd name="T43" fmla="*/ 128 h 386"/>
                <a:gd name="T44" fmla="*/ 84 w 430"/>
                <a:gd name="T45" fmla="*/ 122 h 386"/>
                <a:gd name="T46" fmla="*/ 91 w 430"/>
                <a:gd name="T47" fmla="*/ 116 h 386"/>
                <a:gd name="T48" fmla="*/ 86 w 430"/>
                <a:gd name="T49" fmla="*/ 106 h 386"/>
                <a:gd name="T50" fmla="*/ 94 w 430"/>
                <a:gd name="T51" fmla="*/ 110 h 386"/>
                <a:gd name="T52" fmla="*/ 101 w 430"/>
                <a:gd name="T53" fmla="*/ 107 h 386"/>
                <a:gd name="T54" fmla="*/ 89 w 430"/>
                <a:gd name="T55" fmla="*/ 91 h 386"/>
                <a:gd name="T56" fmla="*/ 79 w 430"/>
                <a:gd name="T57" fmla="*/ 72 h 386"/>
                <a:gd name="T58" fmla="*/ 77 w 430"/>
                <a:gd name="T59" fmla="*/ 60 h 386"/>
                <a:gd name="T60" fmla="*/ 82 w 430"/>
                <a:gd name="T61" fmla="*/ 52 h 386"/>
                <a:gd name="T62" fmla="*/ 86 w 430"/>
                <a:gd name="T63" fmla="*/ 62 h 386"/>
                <a:gd name="T64" fmla="*/ 89 w 430"/>
                <a:gd name="T65" fmla="*/ 66 h 386"/>
                <a:gd name="T66" fmla="*/ 106 w 430"/>
                <a:gd name="T67" fmla="*/ 79 h 386"/>
                <a:gd name="T68" fmla="*/ 108 w 430"/>
                <a:gd name="T69" fmla="*/ 70 h 386"/>
                <a:gd name="T70" fmla="*/ 120 w 430"/>
                <a:gd name="T71" fmla="*/ 79 h 386"/>
                <a:gd name="T72" fmla="*/ 115 w 430"/>
                <a:gd name="T73" fmla="*/ 68 h 386"/>
                <a:gd name="T74" fmla="*/ 120 w 430"/>
                <a:gd name="T75" fmla="*/ 63 h 386"/>
                <a:gd name="T76" fmla="*/ 135 w 430"/>
                <a:gd name="T77" fmla="*/ 66 h 386"/>
                <a:gd name="T78" fmla="*/ 129 w 430"/>
                <a:gd name="T79" fmla="*/ 58 h 386"/>
                <a:gd name="T80" fmla="*/ 115 w 430"/>
                <a:gd name="T81" fmla="*/ 51 h 386"/>
                <a:gd name="T82" fmla="*/ 116 w 430"/>
                <a:gd name="T83" fmla="*/ 44 h 386"/>
                <a:gd name="T84" fmla="*/ 140 w 430"/>
                <a:gd name="T85" fmla="*/ 39 h 386"/>
                <a:gd name="T86" fmla="*/ 164 w 430"/>
                <a:gd name="T87" fmla="*/ 37 h 386"/>
                <a:gd name="T88" fmla="*/ 177 w 430"/>
                <a:gd name="T89" fmla="*/ 39 h 386"/>
                <a:gd name="T90" fmla="*/ 190 w 430"/>
                <a:gd name="T91" fmla="*/ 34 h 386"/>
                <a:gd name="T92" fmla="*/ 200 w 430"/>
                <a:gd name="T93" fmla="*/ 22 h 386"/>
                <a:gd name="T94" fmla="*/ 200 w 430"/>
                <a:gd name="T95" fmla="*/ 3 h 386"/>
                <a:gd name="T96" fmla="*/ 191 w 430"/>
                <a:gd name="T97" fmla="*/ 0 h 386"/>
                <a:gd name="T98" fmla="*/ 188 w 430"/>
                <a:gd name="T99" fmla="*/ 9 h 386"/>
                <a:gd name="T100" fmla="*/ 182 w 430"/>
                <a:gd name="T101" fmla="*/ 16 h 386"/>
                <a:gd name="T102" fmla="*/ 173 w 430"/>
                <a:gd name="T103" fmla="*/ 20 h 386"/>
                <a:gd name="T104" fmla="*/ 158 w 430"/>
                <a:gd name="T105" fmla="*/ 15 h 386"/>
                <a:gd name="T106" fmla="*/ 143 w 430"/>
                <a:gd name="T107" fmla="*/ 9 h 386"/>
                <a:gd name="T108" fmla="*/ 127 w 430"/>
                <a:gd name="T109" fmla="*/ 20 h 386"/>
                <a:gd name="T110" fmla="*/ 108 w 430"/>
                <a:gd name="T111" fmla="*/ 25 h 386"/>
                <a:gd name="T112" fmla="*/ 94 w 430"/>
                <a:gd name="T113" fmla="*/ 27 h 386"/>
                <a:gd name="T114" fmla="*/ 86 w 430"/>
                <a:gd name="T115" fmla="*/ 35 h 386"/>
                <a:gd name="T116" fmla="*/ 72 w 430"/>
                <a:gd name="T117" fmla="*/ 37 h 386"/>
                <a:gd name="T118" fmla="*/ 59 w 430"/>
                <a:gd name="T119" fmla="*/ 43 h 386"/>
                <a:gd name="T120" fmla="*/ 46 w 430"/>
                <a:gd name="T121" fmla="*/ 43 h 3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30"/>
                <a:gd name="T184" fmla="*/ 0 h 386"/>
                <a:gd name="T185" fmla="*/ 430 w 430"/>
                <a:gd name="T186" fmla="*/ 386 h 3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30" h="386">
                  <a:moveTo>
                    <a:pt x="87" y="95"/>
                  </a:moveTo>
                  <a:lnTo>
                    <a:pt x="78" y="102"/>
                  </a:lnTo>
                  <a:lnTo>
                    <a:pt x="68" y="135"/>
                  </a:lnTo>
                  <a:lnTo>
                    <a:pt x="55" y="167"/>
                  </a:lnTo>
                  <a:lnTo>
                    <a:pt x="50" y="171"/>
                  </a:lnTo>
                  <a:lnTo>
                    <a:pt x="44" y="182"/>
                  </a:lnTo>
                  <a:lnTo>
                    <a:pt x="37" y="193"/>
                  </a:lnTo>
                  <a:lnTo>
                    <a:pt x="24" y="200"/>
                  </a:lnTo>
                  <a:lnTo>
                    <a:pt x="13" y="204"/>
                  </a:lnTo>
                  <a:lnTo>
                    <a:pt x="0" y="204"/>
                  </a:lnTo>
                  <a:lnTo>
                    <a:pt x="17" y="241"/>
                  </a:lnTo>
                  <a:lnTo>
                    <a:pt x="31" y="260"/>
                  </a:lnTo>
                  <a:lnTo>
                    <a:pt x="44" y="260"/>
                  </a:lnTo>
                  <a:lnTo>
                    <a:pt x="57" y="260"/>
                  </a:lnTo>
                  <a:lnTo>
                    <a:pt x="61" y="269"/>
                  </a:lnTo>
                  <a:lnTo>
                    <a:pt x="48" y="278"/>
                  </a:lnTo>
                  <a:lnTo>
                    <a:pt x="48" y="290"/>
                  </a:lnTo>
                  <a:lnTo>
                    <a:pt x="57" y="308"/>
                  </a:lnTo>
                  <a:lnTo>
                    <a:pt x="68" y="323"/>
                  </a:lnTo>
                  <a:lnTo>
                    <a:pt x="76" y="330"/>
                  </a:lnTo>
                  <a:lnTo>
                    <a:pt x="80" y="319"/>
                  </a:lnTo>
                  <a:lnTo>
                    <a:pt x="91" y="317"/>
                  </a:lnTo>
                  <a:lnTo>
                    <a:pt x="104" y="328"/>
                  </a:lnTo>
                  <a:lnTo>
                    <a:pt x="107" y="319"/>
                  </a:lnTo>
                  <a:lnTo>
                    <a:pt x="128" y="321"/>
                  </a:lnTo>
                  <a:lnTo>
                    <a:pt x="159" y="325"/>
                  </a:lnTo>
                  <a:lnTo>
                    <a:pt x="181" y="332"/>
                  </a:lnTo>
                  <a:lnTo>
                    <a:pt x="190" y="341"/>
                  </a:lnTo>
                  <a:lnTo>
                    <a:pt x="200" y="354"/>
                  </a:lnTo>
                  <a:lnTo>
                    <a:pt x="207" y="362"/>
                  </a:lnTo>
                  <a:lnTo>
                    <a:pt x="216" y="354"/>
                  </a:lnTo>
                  <a:lnTo>
                    <a:pt x="229" y="353"/>
                  </a:lnTo>
                  <a:lnTo>
                    <a:pt x="248" y="366"/>
                  </a:lnTo>
                  <a:lnTo>
                    <a:pt x="271" y="386"/>
                  </a:lnTo>
                  <a:lnTo>
                    <a:pt x="277" y="382"/>
                  </a:lnTo>
                  <a:lnTo>
                    <a:pt x="278" y="367"/>
                  </a:lnTo>
                  <a:lnTo>
                    <a:pt x="278" y="351"/>
                  </a:lnTo>
                  <a:lnTo>
                    <a:pt x="277" y="336"/>
                  </a:lnTo>
                  <a:lnTo>
                    <a:pt x="266" y="319"/>
                  </a:lnTo>
                  <a:lnTo>
                    <a:pt x="259" y="323"/>
                  </a:lnTo>
                  <a:lnTo>
                    <a:pt x="242" y="315"/>
                  </a:lnTo>
                  <a:lnTo>
                    <a:pt x="215" y="295"/>
                  </a:lnTo>
                  <a:lnTo>
                    <a:pt x="207" y="288"/>
                  </a:lnTo>
                  <a:lnTo>
                    <a:pt x="189" y="286"/>
                  </a:lnTo>
                  <a:lnTo>
                    <a:pt x="179" y="280"/>
                  </a:lnTo>
                  <a:lnTo>
                    <a:pt x="179" y="273"/>
                  </a:lnTo>
                  <a:lnTo>
                    <a:pt x="190" y="262"/>
                  </a:lnTo>
                  <a:lnTo>
                    <a:pt x="194" y="258"/>
                  </a:lnTo>
                  <a:lnTo>
                    <a:pt x="187" y="249"/>
                  </a:lnTo>
                  <a:lnTo>
                    <a:pt x="183" y="236"/>
                  </a:lnTo>
                  <a:lnTo>
                    <a:pt x="187" y="230"/>
                  </a:lnTo>
                  <a:lnTo>
                    <a:pt x="202" y="245"/>
                  </a:lnTo>
                  <a:lnTo>
                    <a:pt x="215" y="251"/>
                  </a:lnTo>
                  <a:lnTo>
                    <a:pt x="215" y="238"/>
                  </a:lnTo>
                  <a:lnTo>
                    <a:pt x="207" y="223"/>
                  </a:lnTo>
                  <a:lnTo>
                    <a:pt x="190" y="202"/>
                  </a:lnTo>
                  <a:lnTo>
                    <a:pt x="172" y="174"/>
                  </a:lnTo>
                  <a:lnTo>
                    <a:pt x="170" y="160"/>
                  </a:lnTo>
                  <a:lnTo>
                    <a:pt x="168" y="147"/>
                  </a:lnTo>
                  <a:lnTo>
                    <a:pt x="165" y="134"/>
                  </a:lnTo>
                  <a:lnTo>
                    <a:pt x="163" y="121"/>
                  </a:lnTo>
                  <a:lnTo>
                    <a:pt x="176" y="117"/>
                  </a:lnTo>
                  <a:lnTo>
                    <a:pt x="174" y="126"/>
                  </a:lnTo>
                  <a:lnTo>
                    <a:pt x="185" y="139"/>
                  </a:lnTo>
                  <a:lnTo>
                    <a:pt x="192" y="139"/>
                  </a:lnTo>
                  <a:lnTo>
                    <a:pt x="190" y="147"/>
                  </a:lnTo>
                  <a:lnTo>
                    <a:pt x="226" y="182"/>
                  </a:lnTo>
                  <a:lnTo>
                    <a:pt x="227" y="176"/>
                  </a:lnTo>
                  <a:lnTo>
                    <a:pt x="220" y="160"/>
                  </a:lnTo>
                  <a:lnTo>
                    <a:pt x="231" y="156"/>
                  </a:lnTo>
                  <a:lnTo>
                    <a:pt x="248" y="163"/>
                  </a:lnTo>
                  <a:lnTo>
                    <a:pt x="257" y="176"/>
                  </a:lnTo>
                  <a:lnTo>
                    <a:pt x="259" y="167"/>
                  </a:lnTo>
                  <a:lnTo>
                    <a:pt x="246" y="152"/>
                  </a:lnTo>
                  <a:lnTo>
                    <a:pt x="248" y="145"/>
                  </a:lnTo>
                  <a:lnTo>
                    <a:pt x="257" y="141"/>
                  </a:lnTo>
                  <a:lnTo>
                    <a:pt x="282" y="152"/>
                  </a:lnTo>
                  <a:lnTo>
                    <a:pt x="288" y="148"/>
                  </a:lnTo>
                  <a:lnTo>
                    <a:pt x="286" y="137"/>
                  </a:lnTo>
                  <a:lnTo>
                    <a:pt x="275" y="130"/>
                  </a:lnTo>
                  <a:lnTo>
                    <a:pt x="257" y="122"/>
                  </a:lnTo>
                  <a:lnTo>
                    <a:pt x="246" y="113"/>
                  </a:lnTo>
                  <a:lnTo>
                    <a:pt x="244" y="106"/>
                  </a:lnTo>
                  <a:lnTo>
                    <a:pt x="248" y="98"/>
                  </a:lnTo>
                  <a:lnTo>
                    <a:pt x="273" y="95"/>
                  </a:lnTo>
                  <a:lnTo>
                    <a:pt x="299" y="87"/>
                  </a:lnTo>
                  <a:lnTo>
                    <a:pt x="317" y="89"/>
                  </a:lnTo>
                  <a:lnTo>
                    <a:pt x="350" y="82"/>
                  </a:lnTo>
                  <a:lnTo>
                    <a:pt x="356" y="78"/>
                  </a:lnTo>
                  <a:lnTo>
                    <a:pt x="378" y="87"/>
                  </a:lnTo>
                  <a:lnTo>
                    <a:pt x="397" y="97"/>
                  </a:lnTo>
                  <a:lnTo>
                    <a:pt x="406" y="76"/>
                  </a:lnTo>
                  <a:lnTo>
                    <a:pt x="423" y="54"/>
                  </a:lnTo>
                  <a:lnTo>
                    <a:pt x="428" y="48"/>
                  </a:lnTo>
                  <a:lnTo>
                    <a:pt x="430" y="9"/>
                  </a:lnTo>
                  <a:lnTo>
                    <a:pt x="428" y="6"/>
                  </a:lnTo>
                  <a:lnTo>
                    <a:pt x="419" y="0"/>
                  </a:lnTo>
                  <a:lnTo>
                    <a:pt x="408" y="0"/>
                  </a:lnTo>
                  <a:lnTo>
                    <a:pt x="402" y="6"/>
                  </a:lnTo>
                  <a:lnTo>
                    <a:pt x="402" y="20"/>
                  </a:lnTo>
                  <a:lnTo>
                    <a:pt x="404" y="32"/>
                  </a:lnTo>
                  <a:lnTo>
                    <a:pt x="389" y="35"/>
                  </a:lnTo>
                  <a:lnTo>
                    <a:pt x="378" y="43"/>
                  </a:lnTo>
                  <a:lnTo>
                    <a:pt x="371" y="45"/>
                  </a:lnTo>
                  <a:lnTo>
                    <a:pt x="347" y="39"/>
                  </a:lnTo>
                  <a:lnTo>
                    <a:pt x="338" y="33"/>
                  </a:lnTo>
                  <a:lnTo>
                    <a:pt x="325" y="41"/>
                  </a:lnTo>
                  <a:lnTo>
                    <a:pt x="306" y="20"/>
                  </a:lnTo>
                  <a:lnTo>
                    <a:pt x="286" y="35"/>
                  </a:lnTo>
                  <a:lnTo>
                    <a:pt x="271" y="45"/>
                  </a:lnTo>
                  <a:lnTo>
                    <a:pt x="255" y="52"/>
                  </a:lnTo>
                  <a:lnTo>
                    <a:pt x="231" y="56"/>
                  </a:lnTo>
                  <a:lnTo>
                    <a:pt x="215" y="61"/>
                  </a:lnTo>
                  <a:lnTo>
                    <a:pt x="202" y="61"/>
                  </a:lnTo>
                  <a:lnTo>
                    <a:pt x="196" y="63"/>
                  </a:lnTo>
                  <a:lnTo>
                    <a:pt x="183" y="78"/>
                  </a:lnTo>
                  <a:lnTo>
                    <a:pt x="172" y="78"/>
                  </a:lnTo>
                  <a:lnTo>
                    <a:pt x="153" y="82"/>
                  </a:lnTo>
                  <a:lnTo>
                    <a:pt x="135" y="80"/>
                  </a:lnTo>
                  <a:lnTo>
                    <a:pt x="126" y="97"/>
                  </a:lnTo>
                  <a:lnTo>
                    <a:pt x="111" y="98"/>
                  </a:lnTo>
                  <a:lnTo>
                    <a:pt x="98" y="97"/>
                  </a:lnTo>
                  <a:lnTo>
                    <a:pt x="87" y="95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49" name="Freeform 117"/>
            <p:cNvSpPr>
              <a:spLocks noChangeAspect="1"/>
            </p:cNvSpPr>
            <p:nvPr/>
          </p:nvSpPr>
          <p:spPr bwMode="auto">
            <a:xfrm>
              <a:off x="1670" y="3932"/>
              <a:ext cx="51" cy="39"/>
            </a:xfrm>
            <a:custGeom>
              <a:avLst/>
              <a:gdLst>
                <a:gd name="T0" fmla="*/ 4 w 107"/>
                <a:gd name="T1" fmla="*/ 0 h 87"/>
                <a:gd name="T2" fmla="*/ 0 w 107"/>
                <a:gd name="T3" fmla="*/ 3 h 87"/>
                <a:gd name="T4" fmla="*/ 5 w 107"/>
                <a:gd name="T5" fmla="*/ 12 h 87"/>
                <a:gd name="T6" fmla="*/ 11 w 107"/>
                <a:gd name="T7" fmla="*/ 13 h 87"/>
                <a:gd name="T8" fmla="*/ 19 w 107"/>
                <a:gd name="T9" fmla="*/ 21 h 87"/>
                <a:gd name="T10" fmla="*/ 25 w 107"/>
                <a:gd name="T11" fmla="*/ 24 h 87"/>
                <a:gd name="T12" fmla="*/ 35 w 107"/>
                <a:gd name="T13" fmla="*/ 31 h 87"/>
                <a:gd name="T14" fmla="*/ 41 w 107"/>
                <a:gd name="T15" fmla="*/ 34 h 87"/>
                <a:gd name="T16" fmla="*/ 49 w 107"/>
                <a:gd name="T17" fmla="*/ 39 h 87"/>
                <a:gd name="T18" fmla="*/ 51 w 107"/>
                <a:gd name="T19" fmla="*/ 36 h 87"/>
                <a:gd name="T20" fmla="*/ 35 w 107"/>
                <a:gd name="T21" fmla="*/ 25 h 87"/>
                <a:gd name="T22" fmla="*/ 34 w 107"/>
                <a:gd name="T23" fmla="*/ 20 h 87"/>
                <a:gd name="T24" fmla="*/ 32 w 107"/>
                <a:gd name="T25" fmla="*/ 15 h 87"/>
                <a:gd name="T26" fmla="*/ 26 w 107"/>
                <a:gd name="T27" fmla="*/ 9 h 87"/>
                <a:gd name="T28" fmla="*/ 24 w 107"/>
                <a:gd name="T29" fmla="*/ 10 h 87"/>
                <a:gd name="T30" fmla="*/ 15 w 107"/>
                <a:gd name="T31" fmla="*/ 4 h 87"/>
                <a:gd name="T32" fmla="*/ 10 w 107"/>
                <a:gd name="T33" fmla="*/ 2 h 87"/>
                <a:gd name="T34" fmla="*/ 4 w 107"/>
                <a:gd name="T35" fmla="*/ 0 h 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7"/>
                <a:gd name="T55" fmla="*/ 0 h 87"/>
                <a:gd name="T56" fmla="*/ 107 w 107"/>
                <a:gd name="T57" fmla="*/ 87 h 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7" h="87">
                  <a:moveTo>
                    <a:pt x="9" y="0"/>
                  </a:moveTo>
                  <a:lnTo>
                    <a:pt x="0" y="7"/>
                  </a:lnTo>
                  <a:lnTo>
                    <a:pt x="11" y="26"/>
                  </a:lnTo>
                  <a:lnTo>
                    <a:pt x="24" y="30"/>
                  </a:lnTo>
                  <a:lnTo>
                    <a:pt x="39" y="46"/>
                  </a:lnTo>
                  <a:lnTo>
                    <a:pt x="52" y="54"/>
                  </a:lnTo>
                  <a:lnTo>
                    <a:pt x="74" y="70"/>
                  </a:lnTo>
                  <a:lnTo>
                    <a:pt x="87" y="76"/>
                  </a:lnTo>
                  <a:lnTo>
                    <a:pt x="103" y="87"/>
                  </a:lnTo>
                  <a:lnTo>
                    <a:pt x="107" y="81"/>
                  </a:lnTo>
                  <a:lnTo>
                    <a:pt x="74" y="56"/>
                  </a:lnTo>
                  <a:lnTo>
                    <a:pt x="72" y="44"/>
                  </a:lnTo>
                  <a:lnTo>
                    <a:pt x="68" y="33"/>
                  </a:lnTo>
                  <a:lnTo>
                    <a:pt x="54" y="20"/>
                  </a:lnTo>
                  <a:lnTo>
                    <a:pt x="50" y="22"/>
                  </a:lnTo>
                  <a:lnTo>
                    <a:pt x="32" y="9"/>
                  </a:lnTo>
                  <a:lnTo>
                    <a:pt x="22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50" name="Freeform 118"/>
            <p:cNvSpPr>
              <a:spLocks noChangeAspect="1"/>
            </p:cNvSpPr>
            <p:nvPr/>
          </p:nvSpPr>
          <p:spPr bwMode="auto">
            <a:xfrm>
              <a:off x="1680" y="4062"/>
              <a:ext cx="101" cy="26"/>
            </a:xfrm>
            <a:custGeom>
              <a:avLst/>
              <a:gdLst>
                <a:gd name="T0" fmla="*/ 21 w 201"/>
                <a:gd name="T1" fmla="*/ 5 h 54"/>
                <a:gd name="T2" fmla="*/ 29 w 201"/>
                <a:gd name="T3" fmla="*/ 2 h 54"/>
                <a:gd name="T4" fmla="*/ 32 w 201"/>
                <a:gd name="T5" fmla="*/ 5 h 54"/>
                <a:gd name="T6" fmla="*/ 35 w 201"/>
                <a:gd name="T7" fmla="*/ 6 h 54"/>
                <a:gd name="T8" fmla="*/ 41 w 201"/>
                <a:gd name="T9" fmla="*/ 3 h 54"/>
                <a:gd name="T10" fmla="*/ 44 w 201"/>
                <a:gd name="T11" fmla="*/ 2 h 54"/>
                <a:gd name="T12" fmla="*/ 60 w 201"/>
                <a:gd name="T13" fmla="*/ 3 h 54"/>
                <a:gd name="T14" fmla="*/ 76 w 201"/>
                <a:gd name="T15" fmla="*/ 3 h 54"/>
                <a:gd name="T16" fmla="*/ 80 w 201"/>
                <a:gd name="T17" fmla="*/ 7 h 54"/>
                <a:gd name="T18" fmla="*/ 80 w 201"/>
                <a:gd name="T19" fmla="*/ 10 h 54"/>
                <a:gd name="T20" fmla="*/ 91 w 201"/>
                <a:gd name="T21" fmla="*/ 8 h 54"/>
                <a:gd name="T22" fmla="*/ 97 w 201"/>
                <a:gd name="T23" fmla="*/ 9 h 54"/>
                <a:gd name="T24" fmla="*/ 101 w 201"/>
                <a:gd name="T25" fmla="*/ 13 h 54"/>
                <a:gd name="T26" fmla="*/ 97 w 201"/>
                <a:gd name="T27" fmla="*/ 17 h 54"/>
                <a:gd name="T28" fmla="*/ 88 w 201"/>
                <a:gd name="T29" fmla="*/ 16 h 54"/>
                <a:gd name="T30" fmla="*/ 81 w 201"/>
                <a:gd name="T31" fmla="*/ 20 h 54"/>
                <a:gd name="T32" fmla="*/ 70 w 201"/>
                <a:gd name="T33" fmla="*/ 20 h 54"/>
                <a:gd name="T34" fmla="*/ 59 w 201"/>
                <a:gd name="T35" fmla="*/ 24 h 54"/>
                <a:gd name="T36" fmla="*/ 50 w 201"/>
                <a:gd name="T37" fmla="*/ 26 h 54"/>
                <a:gd name="T38" fmla="*/ 42 w 201"/>
                <a:gd name="T39" fmla="*/ 22 h 54"/>
                <a:gd name="T40" fmla="*/ 32 w 201"/>
                <a:gd name="T41" fmla="*/ 16 h 54"/>
                <a:gd name="T42" fmla="*/ 22 w 201"/>
                <a:gd name="T43" fmla="*/ 16 h 54"/>
                <a:gd name="T44" fmla="*/ 9 w 201"/>
                <a:gd name="T45" fmla="*/ 13 h 54"/>
                <a:gd name="T46" fmla="*/ 4 w 201"/>
                <a:gd name="T47" fmla="*/ 10 h 54"/>
                <a:gd name="T48" fmla="*/ 0 w 201"/>
                <a:gd name="T49" fmla="*/ 3 h 54"/>
                <a:gd name="T50" fmla="*/ 2 w 201"/>
                <a:gd name="T51" fmla="*/ 0 h 54"/>
                <a:gd name="T52" fmla="*/ 14 w 201"/>
                <a:gd name="T53" fmla="*/ 2 h 54"/>
                <a:gd name="T54" fmla="*/ 21 w 201"/>
                <a:gd name="T55" fmla="*/ 5 h 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1"/>
                <a:gd name="T85" fmla="*/ 0 h 54"/>
                <a:gd name="T86" fmla="*/ 201 w 201"/>
                <a:gd name="T87" fmla="*/ 54 h 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1" h="54">
                  <a:moveTo>
                    <a:pt x="42" y="11"/>
                  </a:moveTo>
                  <a:lnTo>
                    <a:pt x="57" y="4"/>
                  </a:lnTo>
                  <a:lnTo>
                    <a:pt x="64" y="11"/>
                  </a:lnTo>
                  <a:lnTo>
                    <a:pt x="70" y="13"/>
                  </a:lnTo>
                  <a:lnTo>
                    <a:pt x="81" y="7"/>
                  </a:lnTo>
                  <a:lnTo>
                    <a:pt x="88" y="4"/>
                  </a:lnTo>
                  <a:lnTo>
                    <a:pt x="120" y="7"/>
                  </a:lnTo>
                  <a:lnTo>
                    <a:pt x="151" y="6"/>
                  </a:lnTo>
                  <a:lnTo>
                    <a:pt x="160" y="15"/>
                  </a:lnTo>
                  <a:lnTo>
                    <a:pt x="160" y="20"/>
                  </a:lnTo>
                  <a:lnTo>
                    <a:pt x="182" y="17"/>
                  </a:lnTo>
                  <a:lnTo>
                    <a:pt x="194" y="19"/>
                  </a:lnTo>
                  <a:lnTo>
                    <a:pt x="201" y="26"/>
                  </a:lnTo>
                  <a:lnTo>
                    <a:pt x="194" y="35"/>
                  </a:lnTo>
                  <a:lnTo>
                    <a:pt x="175" y="34"/>
                  </a:lnTo>
                  <a:lnTo>
                    <a:pt x="162" y="41"/>
                  </a:lnTo>
                  <a:lnTo>
                    <a:pt x="140" y="41"/>
                  </a:lnTo>
                  <a:lnTo>
                    <a:pt x="118" y="50"/>
                  </a:lnTo>
                  <a:lnTo>
                    <a:pt x="99" y="54"/>
                  </a:lnTo>
                  <a:lnTo>
                    <a:pt x="84" y="45"/>
                  </a:lnTo>
                  <a:lnTo>
                    <a:pt x="64" y="34"/>
                  </a:lnTo>
                  <a:lnTo>
                    <a:pt x="44" y="34"/>
                  </a:lnTo>
                  <a:lnTo>
                    <a:pt x="17" y="28"/>
                  </a:lnTo>
                  <a:lnTo>
                    <a:pt x="7" y="20"/>
                  </a:lnTo>
                  <a:lnTo>
                    <a:pt x="0" y="6"/>
                  </a:lnTo>
                  <a:lnTo>
                    <a:pt x="4" y="0"/>
                  </a:lnTo>
                  <a:lnTo>
                    <a:pt x="27" y="4"/>
                  </a:lnTo>
                  <a:lnTo>
                    <a:pt x="42" y="11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51" name="Freeform 119"/>
            <p:cNvSpPr>
              <a:spLocks noChangeAspect="1"/>
            </p:cNvSpPr>
            <p:nvPr/>
          </p:nvSpPr>
          <p:spPr bwMode="auto">
            <a:xfrm>
              <a:off x="1713" y="3872"/>
              <a:ext cx="28" cy="26"/>
            </a:xfrm>
            <a:custGeom>
              <a:avLst/>
              <a:gdLst>
                <a:gd name="T0" fmla="*/ 28 w 30"/>
                <a:gd name="T1" fmla="*/ 0 h 28"/>
                <a:gd name="T2" fmla="*/ 10 w 30"/>
                <a:gd name="T3" fmla="*/ 0 h 28"/>
                <a:gd name="T4" fmla="*/ 2 w 30"/>
                <a:gd name="T5" fmla="*/ 6 h 28"/>
                <a:gd name="T6" fmla="*/ 0 w 30"/>
                <a:gd name="T7" fmla="*/ 14 h 28"/>
                <a:gd name="T8" fmla="*/ 0 w 30"/>
                <a:gd name="T9" fmla="*/ 24 h 28"/>
                <a:gd name="T10" fmla="*/ 8 w 30"/>
                <a:gd name="T11" fmla="*/ 26 h 28"/>
                <a:gd name="T12" fmla="*/ 24 w 30"/>
                <a:gd name="T13" fmla="*/ 16 h 28"/>
                <a:gd name="T14" fmla="*/ 28 w 30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28"/>
                <a:gd name="T26" fmla="*/ 30 w 30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28">
                  <a:moveTo>
                    <a:pt x="30" y="0"/>
                  </a:moveTo>
                  <a:lnTo>
                    <a:pt x="11" y="0"/>
                  </a:lnTo>
                  <a:lnTo>
                    <a:pt x="2" y="6"/>
                  </a:lnTo>
                  <a:lnTo>
                    <a:pt x="0" y="15"/>
                  </a:lnTo>
                  <a:lnTo>
                    <a:pt x="0" y="26"/>
                  </a:lnTo>
                  <a:lnTo>
                    <a:pt x="9" y="28"/>
                  </a:lnTo>
                  <a:lnTo>
                    <a:pt x="26" y="17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52" name="Freeform 120"/>
            <p:cNvSpPr>
              <a:spLocks noChangeAspect="1"/>
            </p:cNvSpPr>
            <p:nvPr/>
          </p:nvSpPr>
          <p:spPr bwMode="auto">
            <a:xfrm>
              <a:off x="1772" y="3989"/>
              <a:ext cx="52" cy="29"/>
            </a:xfrm>
            <a:custGeom>
              <a:avLst/>
              <a:gdLst>
                <a:gd name="T0" fmla="*/ 52 w 41"/>
                <a:gd name="T1" fmla="*/ 8 h 22"/>
                <a:gd name="T2" fmla="*/ 28 w 41"/>
                <a:gd name="T3" fmla="*/ 29 h 22"/>
                <a:gd name="T4" fmla="*/ 11 w 41"/>
                <a:gd name="T5" fmla="*/ 29 h 22"/>
                <a:gd name="T6" fmla="*/ 0 w 41"/>
                <a:gd name="T7" fmla="*/ 20 h 22"/>
                <a:gd name="T8" fmla="*/ 8 w 41"/>
                <a:gd name="T9" fmla="*/ 3 h 22"/>
                <a:gd name="T10" fmla="*/ 33 w 41"/>
                <a:gd name="T11" fmla="*/ 0 h 22"/>
                <a:gd name="T12" fmla="*/ 52 w 41"/>
                <a:gd name="T13" fmla="*/ 8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41" y="6"/>
                  </a:moveTo>
                  <a:lnTo>
                    <a:pt x="22" y="22"/>
                  </a:lnTo>
                  <a:lnTo>
                    <a:pt x="9" y="22"/>
                  </a:lnTo>
                  <a:lnTo>
                    <a:pt x="0" y="15"/>
                  </a:lnTo>
                  <a:lnTo>
                    <a:pt x="6" y="2"/>
                  </a:lnTo>
                  <a:lnTo>
                    <a:pt x="26" y="0"/>
                  </a:lnTo>
                  <a:lnTo>
                    <a:pt x="41" y="6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53" name="Freeform 121"/>
            <p:cNvSpPr>
              <a:spLocks noChangeAspect="1"/>
            </p:cNvSpPr>
            <p:nvPr/>
          </p:nvSpPr>
          <p:spPr bwMode="auto">
            <a:xfrm>
              <a:off x="1811" y="4016"/>
              <a:ext cx="33" cy="26"/>
            </a:xfrm>
            <a:custGeom>
              <a:avLst/>
              <a:gdLst>
                <a:gd name="T0" fmla="*/ 33 w 42"/>
                <a:gd name="T1" fmla="*/ 0 h 34"/>
                <a:gd name="T2" fmla="*/ 33 w 42"/>
                <a:gd name="T3" fmla="*/ 8 h 34"/>
                <a:gd name="T4" fmla="*/ 13 w 42"/>
                <a:gd name="T5" fmla="*/ 22 h 34"/>
                <a:gd name="T6" fmla="*/ 4 w 42"/>
                <a:gd name="T7" fmla="*/ 26 h 34"/>
                <a:gd name="T8" fmla="*/ 0 w 42"/>
                <a:gd name="T9" fmla="*/ 24 h 34"/>
                <a:gd name="T10" fmla="*/ 3 w 42"/>
                <a:gd name="T11" fmla="*/ 15 h 34"/>
                <a:gd name="T12" fmla="*/ 17 w 42"/>
                <a:gd name="T13" fmla="*/ 5 h 34"/>
                <a:gd name="T14" fmla="*/ 33 w 42"/>
                <a:gd name="T15" fmla="*/ 0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34"/>
                <a:gd name="T26" fmla="*/ 42 w 42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34">
                  <a:moveTo>
                    <a:pt x="42" y="0"/>
                  </a:moveTo>
                  <a:lnTo>
                    <a:pt x="42" y="11"/>
                  </a:lnTo>
                  <a:lnTo>
                    <a:pt x="16" y="29"/>
                  </a:lnTo>
                  <a:lnTo>
                    <a:pt x="5" y="3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22" y="6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54" name="Freeform 122"/>
            <p:cNvSpPr>
              <a:spLocks noChangeAspect="1"/>
            </p:cNvSpPr>
            <p:nvPr/>
          </p:nvSpPr>
          <p:spPr bwMode="auto">
            <a:xfrm>
              <a:off x="1738" y="3897"/>
              <a:ext cx="39" cy="26"/>
            </a:xfrm>
            <a:custGeom>
              <a:avLst/>
              <a:gdLst>
                <a:gd name="T0" fmla="*/ 21 w 52"/>
                <a:gd name="T1" fmla="*/ 0 h 37"/>
                <a:gd name="T2" fmla="*/ 39 w 52"/>
                <a:gd name="T3" fmla="*/ 18 h 37"/>
                <a:gd name="T4" fmla="*/ 36 w 52"/>
                <a:gd name="T5" fmla="*/ 23 h 37"/>
                <a:gd name="T6" fmla="*/ 26 w 52"/>
                <a:gd name="T7" fmla="*/ 26 h 37"/>
                <a:gd name="T8" fmla="*/ 25 w 52"/>
                <a:gd name="T9" fmla="*/ 20 h 37"/>
                <a:gd name="T10" fmla="*/ 21 w 52"/>
                <a:gd name="T11" fmla="*/ 17 h 37"/>
                <a:gd name="T12" fmla="*/ 15 w 52"/>
                <a:gd name="T13" fmla="*/ 20 h 37"/>
                <a:gd name="T14" fmla="*/ 8 w 52"/>
                <a:gd name="T15" fmla="*/ 15 h 37"/>
                <a:gd name="T16" fmla="*/ 5 w 52"/>
                <a:gd name="T17" fmla="*/ 12 h 37"/>
                <a:gd name="T18" fmla="*/ 10 w 52"/>
                <a:gd name="T19" fmla="*/ 9 h 37"/>
                <a:gd name="T20" fmla="*/ 2 w 52"/>
                <a:gd name="T21" fmla="*/ 13 h 37"/>
                <a:gd name="T22" fmla="*/ 0 w 52"/>
                <a:gd name="T23" fmla="*/ 9 h 37"/>
                <a:gd name="T24" fmla="*/ 11 w 52"/>
                <a:gd name="T25" fmla="*/ 5 h 37"/>
                <a:gd name="T26" fmla="*/ 21 w 52"/>
                <a:gd name="T27" fmla="*/ 0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37"/>
                <a:gd name="T44" fmla="*/ 52 w 52"/>
                <a:gd name="T45" fmla="*/ 37 h 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37">
                  <a:moveTo>
                    <a:pt x="28" y="0"/>
                  </a:moveTo>
                  <a:lnTo>
                    <a:pt x="52" y="26"/>
                  </a:lnTo>
                  <a:lnTo>
                    <a:pt x="48" y="33"/>
                  </a:lnTo>
                  <a:lnTo>
                    <a:pt x="35" y="37"/>
                  </a:lnTo>
                  <a:lnTo>
                    <a:pt x="33" y="28"/>
                  </a:lnTo>
                  <a:lnTo>
                    <a:pt x="28" y="24"/>
                  </a:lnTo>
                  <a:lnTo>
                    <a:pt x="20" y="28"/>
                  </a:lnTo>
                  <a:lnTo>
                    <a:pt x="11" y="22"/>
                  </a:lnTo>
                  <a:lnTo>
                    <a:pt x="7" y="17"/>
                  </a:lnTo>
                  <a:lnTo>
                    <a:pt x="13" y="13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15" y="7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55" name="Freeform 123"/>
            <p:cNvSpPr>
              <a:spLocks noChangeAspect="1"/>
            </p:cNvSpPr>
            <p:nvPr/>
          </p:nvSpPr>
          <p:spPr bwMode="auto">
            <a:xfrm>
              <a:off x="1214" y="3753"/>
              <a:ext cx="32" cy="55"/>
            </a:xfrm>
            <a:custGeom>
              <a:avLst/>
              <a:gdLst>
                <a:gd name="T0" fmla="*/ 32 w 68"/>
                <a:gd name="T1" fmla="*/ 0 h 122"/>
                <a:gd name="T2" fmla="*/ 22 w 68"/>
                <a:gd name="T3" fmla="*/ 12 h 122"/>
                <a:gd name="T4" fmla="*/ 9 w 68"/>
                <a:gd name="T5" fmla="*/ 12 h 122"/>
                <a:gd name="T6" fmla="*/ 0 w 68"/>
                <a:gd name="T7" fmla="*/ 18 h 122"/>
                <a:gd name="T8" fmla="*/ 2 w 68"/>
                <a:gd name="T9" fmla="*/ 28 h 122"/>
                <a:gd name="T10" fmla="*/ 2 w 68"/>
                <a:gd name="T11" fmla="*/ 43 h 122"/>
                <a:gd name="T12" fmla="*/ 9 w 68"/>
                <a:gd name="T13" fmla="*/ 55 h 122"/>
                <a:gd name="T14" fmla="*/ 18 w 68"/>
                <a:gd name="T15" fmla="*/ 52 h 122"/>
                <a:gd name="T16" fmla="*/ 20 w 68"/>
                <a:gd name="T17" fmla="*/ 45 h 122"/>
                <a:gd name="T18" fmla="*/ 29 w 68"/>
                <a:gd name="T19" fmla="*/ 30 h 122"/>
                <a:gd name="T20" fmla="*/ 29 w 68"/>
                <a:gd name="T21" fmla="*/ 22 h 122"/>
                <a:gd name="T22" fmla="*/ 32 w 68"/>
                <a:gd name="T23" fmla="*/ 0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8"/>
                <a:gd name="T37" fmla="*/ 0 h 122"/>
                <a:gd name="T38" fmla="*/ 68 w 68"/>
                <a:gd name="T39" fmla="*/ 122 h 1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8" h="122">
                  <a:moveTo>
                    <a:pt x="68" y="0"/>
                  </a:moveTo>
                  <a:lnTo>
                    <a:pt x="46" y="26"/>
                  </a:lnTo>
                  <a:lnTo>
                    <a:pt x="20" y="26"/>
                  </a:lnTo>
                  <a:lnTo>
                    <a:pt x="0" y="41"/>
                  </a:lnTo>
                  <a:lnTo>
                    <a:pt x="4" y="62"/>
                  </a:lnTo>
                  <a:lnTo>
                    <a:pt x="4" y="96"/>
                  </a:lnTo>
                  <a:lnTo>
                    <a:pt x="20" y="122"/>
                  </a:lnTo>
                  <a:lnTo>
                    <a:pt x="38" y="115"/>
                  </a:lnTo>
                  <a:lnTo>
                    <a:pt x="42" y="100"/>
                  </a:lnTo>
                  <a:lnTo>
                    <a:pt x="61" y="66"/>
                  </a:lnTo>
                  <a:lnTo>
                    <a:pt x="61" y="48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56" name="Freeform 124"/>
            <p:cNvSpPr>
              <a:spLocks noChangeAspect="1"/>
            </p:cNvSpPr>
            <p:nvPr/>
          </p:nvSpPr>
          <p:spPr bwMode="auto">
            <a:xfrm>
              <a:off x="889" y="3398"/>
              <a:ext cx="357" cy="337"/>
            </a:xfrm>
            <a:custGeom>
              <a:avLst/>
              <a:gdLst>
                <a:gd name="T0" fmla="*/ 5 w 764"/>
                <a:gd name="T1" fmla="*/ 66 h 746"/>
                <a:gd name="T2" fmla="*/ 6 w 764"/>
                <a:gd name="T3" fmla="*/ 79 h 746"/>
                <a:gd name="T4" fmla="*/ 35 w 764"/>
                <a:gd name="T5" fmla="*/ 100 h 746"/>
                <a:gd name="T6" fmla="*/ 57 w 764"/>
                <a:gd name="T7" fmla="*/ 113 h 746"/>
                <a:gd name="T8" fmla="*/ 55 w 764"/>
                <a:gd name="T9" fmla="*/ 131 h 746"/>
                <a:gd name="T10" fmla="*/ 68 w 764"/>
                <a:gd name="T11" fmla="*/ 158 h 746"/>
                <a:gd name="T12" fmla="*/ 74 w 764"/>
                <a:gd name="T13" fmla="*/ 194 h 746"/>
                <a:gd name="T14" fmla="*/ 62 w 764"/>
                <a:gd name="T15" fmla="*/ 194 h 746"/>
                <a:gd name="T16" fmla="*/ 54 w 764"/>
                <a:gd name="T17" fmla="*/ 212 h 746"/>
                <a:gd name="T18" fmla="*/ 46 w 764"/>
                <a:gd name="T19" fmla="*/ 231 h 746"/>
                <a:gd name="T20" fmla="*/ 27 w 764"/>
                <a:gd name="T21" fmla="*/ 263 h 746"/>
                <a:gd name="T22" fmla="*/ 28 w 764"/>
                <a:gd name="T23" fmla="*/ 279 h 746"/>
                <a:gd name="T24" fmla="*/ 75 w 764"/>
                <a:gd name="T25" fmla="*/ 309 h 746"/>
                <a:gd name="T26" fmla="*/ 116 w 764"/>
                <a:gd name="T27" fmla="*/ 328 h 746"/>
                <a:gd name="T28" fmla="*/ 152 w 764"/>
                <a:gd name="T29" fmla="*/ 337 h 746"/>
                <a:gd name="T30" fmla="*/ 165 w 764"/>
                <a:gd name="T31" fmla="*/ 311 h 746"/>
                <a:gd name="T32" fmla="*/ 197 w 764"/>
                <a:gd name="T33" fmla="*/ 300 h 746"/>
                <a:gd name="T34" fmla="*/ 221 w 764"/>
                <a:gd name="T35" fmla="*/ 312 h 746"/>
                <a:gd name="T36" fmla="*/ 253 w 764"/>
                <a:gd name="T37" fmla="*/ 328 h 746"/>
                <a:gd name="T38" fmla="*/ 282 w 764"/>
                <a:gd name="T39" fmla="*/ 321 h 746"/>
                <a:gd name="T40" fmla="*/ 304 w 764"/>
                <a:gd name="T41" fmla="*/ 300 h 746"/>
                <a:gd name="T42" fmla="*/ 291 w 764"/>
                <a:gd name="T43" fmla="*/ 290 h 746"/>
                <a:gd name="T44" fmla="*/ 288 w 764"/>
                <a:gd name="T45" fmla="*/ 259 h 746"/>
                <a:gd name="T46" fmla="*/ 297 w 764"/>
                <a:gd name="T47" fmla="*/ 231 h 746"/>
                <a:gd name="T48" fmla="*/ 297 w 764"/>
                <a:gd name="T49" fmla="*/ 205 h 746"/>
                <a:gd name="T50" fmla="*/ 281 w 764"/>
                <a:gd name="T51" fmla="*/ 206 h 746"/>
                <a:gd name="T52" fmla="*/ 274 w 764"/>
                <a:gd name="T53" fmla="*/ 201 h 746"/>
                <a:gd name="T54" fmla="*/ 291 w 764"/>
                <a:gd name="T55" fmla="*/ 183 h 746"/>
                <a:gd name="T56" fmla="*/ 316 w 764"/>
                <a:gd name="T57" fmla="*/ 159 h 746"/>
                <a:gd name="T58" fmla="*/ 329 w 764"/>
                <a:gd name="T59" fmla="*/ 148 h 746"/>
                <a:gd name="T60" fmla="*/ 340 w 764"/>
                <a:gd name="T61" fmla="*/ 125 h 746"/>
                <a:gd name="T62" fmla="*/ 357 w 764"/>
                <a:gd name="T63" fmla="*/ 106 h 746"/>
                <a:gd name="T64" fmla="*/ 336 w 764"/>
                <a:gd name="T65" fmla="*/ 96 h 746"/>
                <a:gd name="T66" fmla="*/ 312 w 764"/>
                <a:gd name="T67" fmla="*/ 88 h 746"/>
                <a:gd name="T68" fmla="*/ 295 w 764"/>
                <a:gd name="T69" fmla="*/ 74 h 746"/>
                <a:gd name="T70" fmla="*/ 271 w 764"/>
                <a:gd name="T71" fmla="*/ 54 h 746"/>
                <a:gd name="T72" fmla="*/ 252 w 764"/>
                <a:gd name="T73" fmla="*/ 34 h 746"/>
                <a:gd name="T74" fmla="*/ 238 w 764"/>
                <a:gd name="T75" fmla="*/ 14 h 746"/>
                <a:gd name="T76" fmla="*/ 207 w 764"/>
                <a:gd name="T77" fmla="*/ 1 h 746"/>
                <a:gd name="T78" fmla="*/ 194 w 764"/>
                <a:gd name="T79" fmla="*/ 16 h 746"/>
                <a:gd name="T80" fmla="*/ 149 w 764"/>
                <a:gd name="T81" fmla="*/ 39 h 746"/>
                <a:gd name="T82" fmla="*/ 124 w 764"/>
                <a:gd name="T83" fmla="*/ 47 h 746"/>
                <a:gd name="T84" fmla="*/ 103 w 764"/>
                <a:gd name="T85" fmla="*/ 35 h 746"/>
                <a:gd name="T86" fmla="*/ 93 w 764"/>
                <a:gd name="T87" fmla="*/ 25 h 746"/>
                <a:gd name="T88" fmla="*/ 96 w 764"/>
                <a:gd name="T89" fmla="*/ 37 h 746"/>
                <a:gd name="T90" fmla="*/ 93 w 764"/>
                <a:gd name="T91" fmla="*/ 51 h 746"/>
                <a:gd name="T92" fmla="*/ 85 w 764"/>
                <a:gd name="T93" fmla="*/ 62 h 746"/>
                <a:gd name="T94" fmla="*/ 66 w 764"/>
                <a:gd name="T95" fmla="*/ 57 h 746"/>
                <a:gd name="T96" fmla="*/ 43 w 764"/>
                <a:gd name="T97" fmla="*/ 43 h 746"/>
                <a:gd name="T98" fmla="*/ 28 w 764"/>
                <a:gd name="T99" fmla="*/ 49 h 7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64"/>
                <a:gd name="T151" fmla="*/ 0 h 746"/>
                <a:gd name="T152" fmla="*/ 764 w 764"/>
                <a:gd name="T153" fmla="*/ 746 h 7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64" h="746">
                  <a:moveTo>
                    <a:pt x="13" y="106"/>
                  </a:moveTo>
                  <a:lnTo>
                    <a:pt x="20" y="124"/>
                  </a:lnTo>
                  <a:lnTo>
                    <a:pt x="13" y="139"/>
                  </a:lnTo>
                  <a:lnTo>
                    <a:pt x="11" y="145"/>
                  </a:lnTo>
                  <a:lnTo>
                    <a:pt x="0" y="141"/>
                  </a:lnTo>
                  <a:lnTo>
                    <a:pt x="4" y="150"/>
                  </a:lnTo>
                  <a:lnTo>
                    <a:pt x="4" y="159"/>
                  </a:lnTo>
                  <a:lnTo>
                    <a:pt x="13" y="174"/>
                  </a:lnTo>
                  <a:lnTo>
                    <a:pt x="30" y="169"/>
                  </a:lnTo>
                  <a:lnTo>
                    <a:pt x="52" y="193"/>
                  </a:lnTo>
                  <a:lnTo>
                    <a:pt x="61" y="209"/>
                  </a:lnTo>
                  <a:lnTo>
                    <a:pt x="74" y="221"/>
                  </a:lnTo>
                  <a:lnTo>
                    <a:pt x="91" y="221"/>
                  </a:lnTo>
                  <a:lnTo>
                    <a:pt x="98" y="235"/>
                  </a:lnTo>
                  <a:lnTo>
                    <a:pt x="113" y="248"/>
                  </a:lnTo>
                  <a:lnTo>
                    <a:pt x="122" y="250"/>
                  </a:lnTo>
                  <a:lnTo>
                    <a:pt x="124" y="256"/>
                  </a:lnTo>
                  <a:lnTo>
                    <a:pt x="119" y="268"/>
                  </a:lnTo>
                  <a:lnTo>
                    <a:pt x="119" y="279"/>
                  </a:lnTo>
                  <a:lnTo>
                    <a:pt x="117" y="290"/>
                  </a:lnTo>
                  <a:lnTo>
                    <a:pt x="113" y="309"/>
                  </a:lnTo>
                  <a:lnTo>
                    <a:pt x="128" y="327"/>
                  </a:lnTo>
                  <a:lnTo>
                    <a:pt x="145" y="340"/>
                  </a:lnTo>
                  <a:lnTo>
                    <a:pt x="145" y="349"/>
                  </a:lnTo>
                  <a:lnTo>
                    <a:pt x="143" y="381"/>
                  </a:lnTo>
                  <a:lnTo>
                    <a:pt x="139" y="407"/>
                  </a:lnTo>
                  <a:lnTo>
                    <a:pt x="143" y="418"/>
                  </a:lnTo>
                  <a:lnTo>
                    <a:pt x="158" y="429"/>
                  </a:lnTo>
                  <a:lnTo>
                    <a:pt x="158" y="451"/>
                  </a:lnTo>
                  <a:lnTo>
                    <a:pt x="158" y="466"/>
                  </a:lnTo>
                  <a:lnTo>
                    <a:pt x="141" y="444"/>
                  </a:lnTo>
                  <a:lnTo>
                    <a:pt x="132" y="429"/>
                  </a:lnTo>
                  <a:lnTo>
                    <a:pt x="126" y="433"/>
                  </a:lnTo>
                  <a:lnTo>
                    <a:pt x="130" y="444"/>
                  </a:lnTo>
                  <a:lnTo>
                    <a:pt x="124" y="457"/>
                  </a:lnTo>
                  <a:lnTo>
                    <a:pt x="115" y="470"/>
                  </a:lnTo>
                  <a:lnTo>
                    <a:pt x="109" y="479"/>
                  </a:lnTo>
                  <a:lnTo>
                    <a:pt x="117" y="488"/>
                  </a:lnTo>
                  <a:lnTo>
                    <a:pt x="111" y="498"/>
                  </a:lnTo>
                  <a:lnTo>
                    <a:pt x="98" y="511"/>
                  </a:lnTo>
                  <a:lnTo>
                    <a:pt x="96" y="522"/>
                  </a:lnTo>
                  <a:lnTo>
                    <a:pt x="89" y="535"/>
                  </a:lnTo>
                  <a:lnTo>
                    <a:pt x="69" y="559"/>
                  </a:lnTo>
                  <a:lnTo>
                    <a:pt x="57" y="583"/>
                  </a:lnTo>
                  <a:lnTo>
                    <a:pt x="57" y="587"/>
                  </a:lnTo>
                  <a:lnTo>
                    <a:pt x="63" y="594"/>
                  </a:lnTo>
                  <a:lnTo>
                    <a:pt x="56" y="605"/>
                  </a:lnTo>
                  <a:lnTo>
                    <a:pt x="59" y="618"/>
                  </a:lnTo>
                  <a:lnTo>
                    <a:pt x="70" y="635"/>
                  </a:lnTo>
                  <a:lnTo>
                    <a:pt x="117" y="661"/>
                  </a:lnTo>
                  <a:lnTo>
                    <a:pt x="150" y="689"/>
                  </a:lnTo>
                  <a:lnTo>
                    <a:pt x="161" y="685"/>
                  </a:lnTo>
                  <a:lnTo>
                    <a:pt x="178" y="679"/>
                  </a:lnTo>
                  <a:lnTo>
                    <a:pt x="236" y="703"/>
                  </a:lnTo>
                  <a:lnTo>
                    <a:pt x="244" y="711"/>
                  </a:lnTo>
                  <a:lnTo>
                    <a:pt x="249" y="726"/>
                  </a:lnTo>
                  <a:lnTo>
                    <a:pt x="259" y="731"/>
                  </a:lnTo>
                  <a:lnTo>
                    <a:pt x="272" y="733"/>
                  </a:lnTo>
                  <a:lnTo>
                    <a:pt x="292" y="744"/>
                  </a:lnTo>
                  <a:lnTo>
                    <a:pt x="325" y="746"/>
                  </a:lnTo>
                  <a:lnTo>
                    <a:pt x="335" y="733"/>
                  </a:lnTo>
                  <a:lnTo>
                    <a:pt x="338" y="718"/>
                  </a:lnTo>
                  <a:lnTo>
                    <a:pt x="338" y="702"/>
                  </a:lnTo>
                  <a:lnTo>
                    <a:pt x="353" y="689"/>
                  </a:lnTo>
                  <a:lnTo>
                    <a:pt x="381" y="674"/>
                  </a:lnTo>
                  <a:lnTo>
                    <a:pt x="394" y="672"/>
                  </a:lnTo>
                  <a:lnTo>
                    <a:pt x="409" y="664"/>
                  </a:lnTo>
                  <a:lnTo>
                    <a:pt x="422" y="664"/>
                  </a:lnTo>
                  <a:lnTo>
                    <a:pt x="437" y="674"/>
                  </a:lnTo>
                  <a:lnTo>
                    <a:pt x="448" y="687"/>
                  </a:lnTo>
                  <a:lnTo>
                    <a:pt x="461" y="687"/>
                  </a:lnTo>
                  <a:lnTo>
                    <a:pt x="472" y="690"/>
                  </a:lnTo>
                  <a:lnTo>
                    <a:pt x="494" y="692"/>
                  </a:lnTo>
                  <a:lnTo>
                    <a:pt x="509" y="711"/>
                  </a:lnTo>
                  <a:lnTo>
                    <a:pt x="522" y="720"/>
                  </a:lnTo>
                  <a:lnTo>
                    <a:pt x="541" y="726"/>
                  </a:lnTo>
                  <a:lnTo>
                    <a:pt x="557" y="735"/>
                  </a:lnTo>
                  <a:lnTo>
                    <a:pt x="566" y="737"/>
                  </a:lnTo>
                  <a:lnTo>
                    <a:pt x="589" y="714"/>
                  </a:lnTo>
                  <a:lnTo>
                    <a:pt x="604" y="711"/>
                  </a:lnTo>
                  <a:lnTo>
                    <a:pt x="615" y="702"/>
                  </a:lnTo>
                  <a:lnTo>
                    <a:pt x="631" y="690"/>
                  </a:lnTo>
                  <a:lnTo>
                    <a:pt x="652" y="689"/>
                  </a:lnTo>
                  <a:lnTo>
                    <a:pt x="650" y="663"/>
                  </a:lnTo>
                  <a:lnTo>
                    <a:pt x="646" y="655"/>
                  </a:lnTo>
                  <a:lnTo>
                    <a:pt x="637" y="642"/>
                  </a:lnTo>
                  <a:lnTo>
                    <a:pt x="630" y="644"/>
                  </a:lnTo>
                  <a:lnTo>
                    <a:pt x="622" y="642"/>
                  </a:lnTo>
                  <a:lnTo>
                    <a:pt x="615" y="631"/>
                  </a:lnTo>
                  <a:lnTo>
                    <a:pt x="613" y="605"/>
                  </a:lnTo>
                  <a:lnTo>
                    <a:pt x="628" y="588"/>
                  </a:lnTo>
                  <a:lnTo>
                    <a:pt x="617" y="574"/>
                  </a:lnTo>
                  <a:lnTo>
                    <a:pt x="617" y="568"/>
                  </a:lnTo>
                  <a:lnTo>
                    <a:pt x="639" y="546"/>
                  </a:lnTo>
                  <a:lnTo>
                    <a:pt x="639" y="538"/>
                  </a:lnTo>
                  <a:lnTo>
                    <a:pt x="635" y="511"/>
                  </a:lnTo>
                  <a:lnTo>
                    <a:pt x="648" y="498"/>
                  </a:lnTo>
                  <a:lnTo>
                    <a:pt x="637" y="483"/>
                  </a:lnTo>
                  <a:lnTo>
                    <a:pt x="637" y="472"/>
                  </a:lnTo>
                  <a:lnTo>
                    <a:pt x="635" y="453"/>
                  </a:lnTo>
                  <a:lnTo>
                    <a:pt x="630" y="448"/>
                  </a:lnTo>
                  <a:lnTo>
                    <a:pt x="617" y="448"/>
                  </a:lnTo>
                  <a:lnTo>
                    <a:pt x="605" y="451"/>
                  </a:lnTo>
                  <a:lnTo>
                    <a:pt x="602" y="455"/>
                  </a:lnTo>
                  <a:lnTo>
                    <a:pt x="594" y="462"/>
                  </a:lnTo>
                  <a:lnTo>
                    <a:pt x="583" y="466"/>
                  </a:lnTo>
                  <a:lnTo>
                    <a:pt x="579" y="455"/>
                  </a:lnTo>
                  <a:lnTo>
                    <a:pt x="587" y="446"/>
                  </a:lnTo>
                  <a:lnTo>
                    <a:pt x="591" y="438"/>
                  </a:lnTo>
                  <a:lnTo>
                    <a:pt x="591" y="429"/>
                  </a:lnTo>
                  <a:lnTo>
                    <a:pt x="611" y="409"/>
                  </a:lnTo>
                  <a:lnTo>
                    <a:pt x="622" y="405"/>
                  </a:lnTo>
                  <a:lnTo>
                    <a:pt x="624" y="390"/>
                  </a:lnTo>
                  <a:lnTo>
                    <a:pt x="635" y="377"/>
                  </a:lnTo>
                  <a:lnTo>
                    <a:pt x="667" y="353"/>
                  </a:lnTo>
                  <a:lnTo>
                    <a:pt x="676" y="353"/>
                  </a:lnTo>
                  <a:lnTo>
                    <a:pt x="680" y="344"/>
                  </a:lnTo>
                  <a:lnTo>
                    <a:pt x="691" y="333"/>
                  </a:lnTo>
                  <a:lnTo>
                    <a:pt x="700" y="333"/>
                  </a:lnTo>
                  <a:lnTo>
                    <a:pt x="705" y="327"/>
                  </a:lnTo>
                  <a:lnTo>
                    <a:pt x="710" y="323"/>
                  </a:lnTo>
                  <a:lnTo>
                    <a:pt x="718" y="310"/>
                  </a:lnTo>
                  <a:lnTo>
                    <a:pt x="725" y="290"/>
                  </a:lnTo>
                  <a:lnTo>
                    <a:pt x="727" y="277"/>
                  </a:lnTo>
                  <a:lnTo>
                    <a:pt x="727" y="266"/>
                  </a:lnTo>
                  <a:lnTo>
                    <a:pt x="738" y="252"/>
                  </a:lnTo>
                  <a:lnTo>
                    <a:pt x="755" y="243"/>
                  </a:lnTo>
                  <a:lnTo>
                    <a:pt x="764" y="234"/>
                  </a:lnTo>
                  <a:lnTo>
                    <a:pt x="764" y="230"/>
                  </a:lnTo>
                  <a:lnTo>
                    <a:pt x="749" y="219"/>
                  </a:lnTo>
                  <a:lnTo>
                    <a:pt x="742" y="215"/>
                  </a:lnTo>
                  <a:lnTo>
                    <a:pt x="720" y="213"/>
                  </a:lnTo>
                  <a:lnTo>
                    <a:pt x="694" y="209"/>
                  </a:lnTo>
                  <a:lnTo>
                    <a:pt x="685" y="208"/>
                  </a:lnTo>
                  <a:lnTo>
                    <a:pt x="676" y="204"/>
                  </a:lnTo>
                  <a:lnTo>
                    <a:pt x="667" y="195"/>
                  </a:lnTo>
                  <a:lnTo>
                    <a:pt x="659" y="180"/>
                  </a:lnTo>
                  <a:lnTo>
                    <a:pt x="652" y="171"/>
                  </a:lnTo>
                  <a:lnTo>
                    <a:pt x="642" y="167"/>
                  </a:lnTo>
                  <a:lnTo>
                    <a:pt x="631" y="163"/>
                  </a:lnTo>
                  <a:lnTo>
                    <a:pt x="626" y="161"/>
                  </a:lnTo>
                  <a:lnTo>
                    <a:pt x="611" y="148"/>
                  </a:lnTo>
                  <a:lnTo>
                    <a:pt x="592" y="133"/>
                  </a:lnTo>
                  <a:lnTo>
                    <a:pt x="581" y="119"/>
                  </a:lnTo>
                  <a:lnTo>
                    <a:pt x="568" y="115"/>
                  </a:lnTo>
                  <a:lnTo>
                    <a:pt x="561" y="109"/>
                  </a:lnTo>
                  <a:lnTo>
                    <a:pt x="555" y="95"/>
                  </a:lnTo>
                  <a:lnTo>
                    <a:pt x="539" y="76"/>
                  </a:lnTo>
                  <a:lnTo>
                    <a:pt x="535" y="63"/>
                  </a:lnTo>
                  <a:lnTo>
                    <a:pt x="522" y="50"/>
                  </a:lnTo>
                  <a:lnTo>
                    <a:pt x="516" y="39"/>
                  </a:lnTo>
                  <a:lnTo>
                    <a:pt x="509" y="30"/>
                  </a:lnTo>
                  <a:lnTo>
                    <a:pt x="496" y="20"/>
                  </a:lnTo>
                  <a:lnTo>
                    <a:pt x="483" y="6"/>
                  </a:lnTo>
                  <a:lnTo>
                    <a:pt x="472" y="0"/>
                  </a:lnTo>
                  <a:lnTo>
                    <a:pt x="444" y="2"/>
                  </a:lnTo>
                  <a:lnTo>
                    <a:pt x="433" y="2"/>
                  </a:lnTo>
                  <a:lnTo>
                    <a:pt x="418" y="13"/>
                  </a:lnTo>
                  <a:lnTo>
                    <a:pt x="427" y="22"/>
                  </a:lnTo>
                  <a:lnTo>
                    <a:pt x="416" y="35"/>
                  </a:lnTo>
                  <a:lnTo>
                    <a:pt x="388" y="70"/>
                  </a:lnTo>
                  <a:lnTo>
                    <a:pt x="374" y="78"/>
                  </a:lnTo>
                  <a:lnTo>
                    <a:pt x="335" y="82"/>
                  </a:lnTo>
                  <a:lnTo>
                    <a:pt x="318" y="87"/>
                  </a:lnTo>
                  <a:lnTo>
                    <a:pt x="309" y="96"/>
                  </a:lnTo>
                  <a:lnTo>
                    <a:pt x="305" y="104"/>
                  </a:lnTo>
                  <a:lnTo>
                    <a:pt x="290" y="100"/>
                  </a:lnTo>
                  <a:lnTo>
                    <a:pt x="266" y="104"/>
                  </a:lnTo>
                  <a:lnTo>
                    <a:pt x="251" y="102"/>
                  </a:lnTo>
                  <a:lnTo>
                    <a:pt x="238" y="93"/>
                  </a:lnTo>
                  <a:lnTo>
                    <a:pt x="229" y="82"/>
                  </a:lnTo>
                  <a:lnTo>
                    <a:pt x="220" y="78"/>
                  </a:lnTo>
                  <a:lnTo>
                    <a:pt x="227" y="69"/>
                  </a:lnTo>
                  <a:lnTo>
                    <a:pt x="216" y="59"/>
                  </a:lnTo>
                  <a:lnTo>
                    <a:pt x="207" y="57"/>
                  </a:lnTo>
                  <a:lnTo>
                    <a:pt x="199" y="56"/>
                  </a:lnTo>
                  <a:lnTo>
                    <a:pt x="198" y="59"/>
                  </a:lnTo>
                  <a:lnTo>
                    <a:pt x="205" y="67"/>
                  </a:lnTo>
                  <a:lnTo>
                    <a:pt x="201" y="72"/>
                  </a:lnTo>
                  <a:lnTo>
                    <a:pt x="205" y="83"/>
                  </a:lnTo>
                  <a:lnTo>
                    <a:pt x="207" y="96"/>
                  </a:lnTo>
                  <a:lnTo>
                    <a:pt x="207" y="106"/>
                  </a:lnTo>
                  <a:lnTo>
                    <a:pt x="205" y="108"/>
                  </a:lnTo>
                  <a:lnTo>
                    <a:pt x="198" y="113"/>
                  </a:lnTo>
                  <a:lnTo>
                    <a:pt x="196" y="122"/>
                  </a:lnTo>
                  <a:lnTo>
                    <a:pt x="196" y="132"/>
                  </a:lnTo>
                  <a:lnTo>
                    <a:pt x="194" y="139"/>
                  </a:lnTo>
                  <a:lnTo>
                    <a:pt x="182" y="137"/>
                  </a:lnTo>
                  <a:lnTo>
                    <a:pt x="169" y="130"/>
                  </a:lnTo>
                  <a:lnTo>
                    <a:pt x="161" y="137"/>
                  </a:lnTo>
                  <a:lnTo>
                    <a:pt x="148" y="128"/>
                  </a:lnTo>
                  <a:lnTo>
                    <a:pt x="141" y="126"/>
                  </a:lnTo>
                  <a:lnTo>
                    <a:pt x="132" y="133"/>
                  </a:lnTo>
                  <a:lnTo>
                    <a:pt x="124" y="132"/>
                  </a:lnTo>
                  <a:lnTo>
                    <a:pt x="124" y="126"/>
                  </a:lnTo>
                  <a:lnTo>
                    <a:pt x="93" y="96"/>
                  </a:lnTo>
                  <a:lnTo>
                    <a:pt x="85" y="95"/>
                  </a:lnTo>
                  <a:lnTo>
                    <a:pt x="80" y="100"/>
                  </a:lnTo>
                  <a:lnTo>
                    <a:pt x="67" y="106"/>
                  </a:lnTo>
                  <a:lnTo>
                    <a:pt x="59" y="108"/>
                  </a:lnTo>
                  <a:lnTo>
                    <a:pt x="50" y="98"/>
                  </a:lnTo>
                  <a:lnTo>
                    <a:pt x="28" y="98"/>
                  </a:lnTo>
                  <a:lnTo>
                    <a:pt x="13" y="106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57" name="Freeform 125"/>
            <p:cNvSpPr>
              <a:spLocks noChangeAspect="1"/>
            </p:cNvSpPr>
            <p:nvPr/>
          </p:nvSpPr>
          <p:spPr bwMode="auto">
            <a:xfrm>
              <a:off x="1585" y="3173"/>
              <a:ext cx="174" cy="87"/>
            </a:xfrm>
            <a:custGeom>
              <a:avLst/>
              <a:gdLst>
                <a:gd name="T0" fmla="*/ 43 w 371"/>
                <a:gd name="T1" fmla="*/ 29 h 194"/>
                <a:gd name="T2" fmla="*/ 39 w 371"/>
                <a:gd name="T3" fmla="*/ 17 h 194"/>
                <a:gd name="T4" fmla="*/ 28 w 371"/>
                <a:gd name="T5" fmla="*/ 12 h 194"/>
                <a:gd name="T6" fmla="*/ 15 w 371"/>
                <a:gd name="T7" fmla="*/ 21 h 194"/>
                <a:gd name="T8" fmla="*/ 8 w 371"/>
                <a:gd name="T9" fmla="*/ 40 h 194"/>
                <a:gd name="T10" fmla="*/ 6 w 371"/>
                <a:gd name="T11" fmla="*/ 47 h 194"/>
                <a:gd name="T12" fmla="*/ 0 w 371"/>
                <a:gd name="T13" fmla="*/ 53 h 194"/>
                <a:gd name="T14" fmla="*/ 2 w 371"/>
                <a:gd name="T15" fmla="*/ 67 h 194"/>
                <a:gd name="T16" fmla="*/ 7 w 371"/>
                <a:gd name="T17" fmla="*/ 76 h 194"/>
                <a:gd name="T18" fmla="*/ 23 w 371"/>
                <a:gd name="T19" fmla="*/ 68 h 194"/>
                <a:gd name="T20" fmla="*/ 33 w 371"/>
                <a:gd name="T21" fmla="*/ 67 h 194"/>
                <a:gd name="T22" fmla="*/ 46 w 371"/>
                <a:gd name="T23" fmla="*/ 70 h 194"/>
                <a:gd name="T24" fmla="*/ 59 w 371"/>
                <a:gd name="T25" fmla="*/ 67 h 194"/>
                <a:gd name="T26" fmla="*/ 68 w 371"/>
                <a:gd name="T27" fmla="*/ 69 h 194"/>
                <a:gd name="T28" fmla="*/ 79 w 371"/>
                <a:gd name="T29" fmla="*/ 67 h 194"/>
                <a:gd name="T30" fmla="*/ 92 w 371"/>
                <a:gd name="T31" fmla="*/ 66 h 194"/>
                <a:gd name="T32" fmla="*/ 105 w 371"/>
                <a:gd name="T33" fmla="*/ 74 h 194"/>
                <a:gd name="T34" fmla="*/ 123 w 371"/>
                <a:gd name="T35" fmla="*/ 81 h 194"/>
                <a:gd name="T36" fmla="*/ 133 w 371"/>
                <a:gd name="T37" fmla="*/ 87 h 194"/>
                <a:gd name="T38" fmla="*/ 149 w 371"/>
                <a:gd name="T39" fmla="*/ 83 h 194"/>
                <a:gd name="T40" fmla="*/ 157 w 371"/>
                <a:gd name="T41" fmla="*/ 75 h 194"/>
                <a:gd name="T42" fmla="*/ 171 w 371"/>
                <a:gd name="T43" fmla="*/ 60 h 194"/>
                <a:gd name="T44" fmla="*/ 172 w 371"/>
                <a:gd name="T45" fmla="*/ 41 h 194"/>
                <a:gd name="T46" fmla="*/ 160 w 371"/>
                <a:gd name="T47" fmla="*/ 31 h 194"/>
                <a:gd name="T48" fmla="*/ 153 w 371"/>
                <a:gd name="T49" fmla="*/ 15 h 194"/>
                <a:gd name="T50" fmla="*/ 142 w 371"/>
                <a:gd name="T51" fmla="*/ 9 h 194"/>
                <a:gd name="T52" fmla="*/ 122 w 371"/>
                <a:gd name="T53" fmla="*/ 13 h 194"/>
                <a:gd name="T54" fmla="*/ 110 w 371"/>
                <a:gd name="T55" fmla="*/ 9 h 194"/>
                <a:gd name="T56" fmla="*/ 100 w 371"/>
                <a:gd name="T57" fmla="*/ 2 h 194"/>
                <a:gd name="T58" fmla="*/ 90 w 371"/>
                <a:gd name="T59" fmla="*/ 0 h 194"/>
                <a:gd name="T60" fmla="*/ 78 w 371"/>
                <a:gd name="T61" fmla="*/ 2 h 194"/>
                <a:gd name="T62" fmla="*/ 73 w 371"/>
                <a:gd name="T63" fmla="*/ 9 h 194"/>
                <a:gd name="T64" fmla="*/ 75 w 371"/>
                <a:gd name="T65" fmla="*/ 27 h 194"/>
                <a:gd name="T66" fmla="*/ 68 w 371"/>
                <a:gd name="T67" fmla="*/ 38 h 194"/>
                <a:gd name="T68" fmla="*/ 60 w 371"/>
                <a:gd name="T69" fmla="*/ 38 h 1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71"/>
                <a:gd name="T106" fmla="*/ 0 h 194"/>
                <a:gd name="T107" fmla="*/ 371 w 371"/>
                <a:gd name="T108" fmla="*/ 194 h 1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71" h="194">
                  <a:moveTo>
                    <a:pt x="109" y="76"/>
                  </a:moveTo>
                  <a:lnTo>
                    <a:pt x="91" y="65"/>
                  </a:lnTo>
                  <a:lnTo>
                    <a:pt x="87" y="52"/>
                  </a:lnTo>
                  <a:lnTo>
                    <a:pt x="83" y="39"/>
                  </a:lnTo>
                  <a:lnTo>
                    <a:pt x="74" y="26"/>
                  </a:lnTo>
                  <a:lnTo>
                    <a:pt x="59" y="26"/>
                  </a:lnTo>
                  <a:lnTo>
                    <a:pt x="48" y="32"/>
                  </a:lnTo>
                  <a:lnTo>
                    <a:pt x="33" y="46"/>
                  </a:lnTo>
                  <a:lnTo>
                    <a:pt x="15" y="80"/>
                  </a:lnTo>
                  <a:lnTo>
                    <a:pt x="17" y="89"/>
                  </a:lnTo>
                  <a:lnTo>
                    <a:pt x="17" y="98"/>
                  </a:lnTo>
                  <a:lnTo>
                    <a:pt x="13" y="104"/>
                  </a:lnTo>
                  <a:lnTo>
                    <a:pt x="6" y="111"/>
                  </a:lnTo>
                  <a:lnTo>
                    <a:pt x="0" y="119"/>
                  </a:lnTo>
                  <a:lnTo>
                    <a:pt x="4" y="128"/>
                  </a:lnTo>
                  <a:lnTo>
                    <a:pt x="4" y="149"/>
                  </a:lnTo>
                  <a:lnTo>
                    <a:pt x="7" y="165"/>
                  </a:lnTo>
                  <a:lnTo>
                    <a:pt x="15" y="169"/>
                  </a:lnTo>
                  <a:lnTo>
                    <a:pt x="30" y="163"/>
                  </a:lnTo>
                  <a:lnTo>
                    <a:pt x="48" y="152"/>
                  </a:lnTo>
                  <a:lnTo>
                    <a:pt x="56" y="145"/>
                  </a:lnTo>
                  <a:lnTo>
                    <a:pt x="70" y="149"/>
                  </a:lnTo>
                  <a:lnTo>
                    <a:pt x="85" y="152"/>
                  </a:lnTo>
                  <a:lnTo>
                    <a:pt x="98" y="156"/>
                  </a:lnTo>
                  <a:lnTo>
                    <a:pt x="107" y="160"/>
                  </a:lnTo>
                  <a:lnTo>
                    <a:pt x="126" y="149"/>
                  </a:lnTo>
                  <a:lnTo>
                    <a:pt x="135" y="149"/>
                  </a:lnTo>
                  <a:lnTo>
                    <a:pt x="144" y="154"/>
                  </a:lnTo>
                  <a:lnTo>
                    <a:pt x="157" y="158"/>
                  </a:lnTo>
                  <a:lnTo>
                    <a:pt x="168" y="149"/>
                  </a:lnTo>
                  <a:lnTo>
                    <a:pt x="185" y="145"/>
                  </a:lnTo>
                  <a:lnTo>
                    <a:pt x="196" y="147"/>
                  </a:lnTo>
                  <a:lnTo>
                    <a:pt x="205" y="163"/>
                  </a:lnTo>
                  <a:lnTo>
                    <a:pt x="224" y="165"/>
                  </a:lnTo>
                  <a:lnTo>
                    <a:pt x="247" y="163"/>
                  </a:lnTo>
                  <a:lnTo>
                    <a:pt x="262" y="181"/>
                  </a:lnTo>
                  <a:lnTo>
                    <a:pt x="273" y="192"/>
                  </a:lnTo>
                  <a:lnTo>
                    <a:pt x="284" y="194"/>
                  </a:lnTo>
                  <a:lnTo>
                    <a:pt x="301" y="187"/>
                  </a:lnTo>
                  <a:lnTo>
                    <a:pt x="317" y="185"/>
                  </a:lnTo>
                  <a:lnTo>
                    <a:pt x="328" y="176"/>
                  </a:lnTo>
                  <a:lnTo>
                    <a:pt x="334" y="167"/>
                  </a:lnTo>
                  <a:lnTo>
                    <a:pt x="354" y="145"/>
                  </a:lnTo>
                  <a:lnTo>
                    <a:pt x="365" y="134"/>
                  </a:lnTo>
                  <a:lnTo>
                    <a:pt x="371" y="117"/>
                  </a:lnTo>
                  <a:lnTo>
                    <a:pt x="367" y="91"/>
                  </a:lnTo>
                  <a:lnTo>
                    <a:pt x="358" y="85"/>
                  </a:lnTo>
                  <a:lnTo>
                    <a:pt x="341" y="69"/>
                  </a:lnTo>
                  <a:lnTo>
                    <a:pt x="334" y="52"/>
                  </a:lnTo>
                  <a:lnTo>
                    <a:pt x="327" y="33"/>
                  </a:lnTo>
                  <a:lnTo>
                    <a:pt x="312" y="20"/>
                  </a:lnTo>
                  <a:lnTo>
                    <a:pt x="303" y="19"/>
                  </a:lnTo>
                  <a:lnTo>
                    <a:pt x="273" y="20"/>
                  </a:lnTo>
                  <a:lnTo>
                    <a:pt x="260" y="30"/>
                  </a:lnTo>
                  <a:lnTo>
                    <a:pt x="251" y="33"/>
                  </a:lnTo>
                  <a:lnTo>
                    <a:pt x="235" y="19"/>
                  </a:lnTo>
                  <a:lnTo>
                    <a:pt x="222" y="13"/>
                  </a:lnTo>
                  <a:lnTo>
                    <a:pt x="213" y="4"/>
                  </a:lnTo>
                  <a:lnTo>
                    <a:pt x="207" y="2"/>
                  </a:lnTo>
                  <a:lnTo>
                    <a:pt x="191" y="0"/>
                  </a:lnTo>
                  <a:lnTo>
                    <a:pt x="178" y="4"/>
                  </a:lnTo>
                  <a:lnTo>
                    <a:pt x="167" y="4"/>
                  </a:lnTo>
                  <a:lnTo>
                    <a:pt x="161" y="9"/>
                  </a:lnTo>
                  <a:lnTo>
                    <a:pt x="155" y="19"/>
                  </a:lnTo>
                  <a:lnTo>
                    <a:pt x="155" y="39"/>
                  </a:lnTo>
                  <a:lnTo>
                    <a:pt x="159" y="61"/>
                  </a:lnTo>
                  <a:lnTo>
                    <a:pt x="159" y="71"/>
                  </a:lnTo>
                  <a:lnTo>
                    <a:pt x="144" y="85"/>
                  </a:lnTo>
                  <a:lnTo>
                    <a:pt x="135" y="93"/>
                  </a:lnTo>
                  <a:lnTo>
                    <a:pt x="128" y="84"/>
                  </a:lnTo>
                  <a:lnTo>
                    <a:pt x="109" y="76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58" name="Freeform 126"/>
            <p:cNvSpPr>
              <a:spLocks noChangeAspect="1"/>
            </p:cNvSpPr>
            <p:nvPr/>
          </p:nvSpPr>
          <p:spPr bwMode="auto">
            <a:xfrm>
              <a:off x="949" y="3208"/>
              <a:ext cx="38" cy="26"/>
            </a:xfrm>
            <a:custGeom>
              <a:avLst/>
              <a:gdLst>
                <a:gd name="T0" fmla="*/ 20 w 38"/>
                <a:gd name="T1" fmla="*/ 0 h 27"/>
                <a:gd name="T2" fmla="*/ 36 w 38"/>
                <a:gd name="T3" fmla="*/ 2 h 27"/>
                <a:gd name="T4" fmla="*/ 38 w 38"/>
                <a:gd name="T5" fmla="*/ 12 h 27"/>
                <a:gd name="T6" fmla="*/ 21 w 38"/>
                <a:gd name="T7" fmla="*/ 22 h 27"/>
                <a:gd name="T8" fmla="*/ 2 w 38"/>
                <a:gd name="T9" fmla="*/ 26 h 27"/>
                <a:gd name="T10" fmla="*/ 0 w 38"/>
                <a:gd name="T11" fmla="*/ 14 h 27"/>
                <a:gd name="T12" fmla="*/ 20 w 38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27"/>
                <a:gd name="T23" fmla="*/ 38 w 38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27">
                  <a:moveTo>
                    <a:pt x="20" y="0"/>
                  </a:moveTo>
                  <a:lnTo>
                    <a:pt x="36" y="2"/>
                  </a:lnTo>
                  <a:lnTo>
                    <a:pt x="38" y="12"/>
                  </a:lnTo>
                  <a:lnTo>
                    <a:pt x="21" y="23"/>
                  </a:lnTo>
                  <a:lnTo>
                    <a:pt x="2" y="27"/>
                  </a:lnTo>
                  <a:lnTo>
                    <a:pt x="0" y="15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59" name="Freeform 127"/>
            <p:cNvSpPr>
              <a:spLocks noChangeAspect="1"/>
            </p:cNvSpPr>
            <p:nvPr/>
          </p:nvSpPr>
          <p:spPr bwMode="auto">
            <a:xfrm>
              <a:off x="938" y="3129"/>
              <a:ext cx="36" cy="26"/>
            </a:xfrm>
            <a:custGeom>
              <a:avLst/>
              <a:gdLst>
                <a:gd name="T0" fmla="*/ 30 w 37"/>
                <a:gd name="T1" fmla="*/ 0 h 27"/>
                <a:gd name="T2" fmla="*/ 36 w 37"/>
                <a:gd name="T3" fmla="*/ 13 h 27"/>
                <a:gd name="T4" fmla="*/ 18 w 37"/>
                <a:gd name="T5" fmla="*/ 22 h 27"/>
                <a:gd name="T6" fmla="*/ 4 w 37"/>
                <a:gd name="T7" fmla="*/ 26 h 27"/>
                <a:gd name="T8" fmla="*/ 0 w 37"/>
                <a:gd name="T9" fmla="*/ 13 h 27"/>
                <a:gd name="T10" fmla="*/ 7 w 37"/>
                <a:gd name="T11" fmla="*/ 5 h 27"/>
                <a:gd name="T12" fmla="*/ 30 w 37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27"/>
                <a:gd name="T23" fmla="*/ 37 w 37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27">
                  <a:moveTo>
                    <a:pt x="31" y="0"/>
                  </a:moveTo>
                  <a:lnTo>
                    <a:pt x="37" y="13"/>
                  </a:lnTo>
                  <a:lnTo>
                    <a:pt x="19" y="23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7" y="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60" name="Freeform 128"/>
            <p:cNvSpPr>
              <a:spLocks noChangeAspect="1"/>
            </p:cNvSpPr>
            <p:nvPr/>
          </p:nvSpPr>
          <p:spPr bwMode="auto">
            <a:xfrm>
              <a:off x="964" y="3037"/>
              <a:ext cx="28" cy="68"/>
            </a:xfrm>
            <a:custGeom>
              <a:avLst/>
              <a:gdLst>
                <a:gd name="T0" fmla="*/ 13 w 20"/>
                <a:gd name="T1" fmla="*/ 68 h 52"/>
                <a:gd name="T2" fmla="*/ 28 w 20"/>
                <a:gd name="T3" fmla="*/ 51 h 52"/>
                <a:gd name="T4" fmla="*/ 22 w 20"/>
                <a:gd name="T5" fmla="*/ 29 h 52"/>
                <a:gd name="T6" fmla="*/ 18 w 20"/>
                <a:gd name="T7" fmla="*/ 17 h 52"/>
                <a:gd name="T8" fmla="*/ 13 w 20"/>
                <a:gd name="T9" fmla="*/ 0 h 52"/>
                <a:gd name="T10" fmla="*/ 0 w 20"/>
                <a:gd name="T11" fmla="*/ 8 h 52"/>
                <a:gd name="T12" fmla="*/ 7 w 20"/>
                <a:gd name="T13" fmla="*/ 31 h 52"/>
                <a:gd name="T14" fmla="*/ 13 w 20"/>
                <a:gd name="T15" fmla="*/ 68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52"/>
                <a:gd name="T26" fmla="*/ 20 w 20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52">
                  <a:moveTo>
                    <a:pt x="9" y="52"/>
                  </a:moveTo>
                  <a:lnTo>
                    <a:pt x="20" y="39"/>
                  </a:lnTo>
                  <a:lnTo>
                    <a:pt x="16" y="22"/>
                  </a:lnTo>
                  <a:lnTo>
                    <a:pt x="13" y="13"/>
                  </a:lnTo>
                  <a:lnTo>
                    <a:pt x="9" y="0"/>
                  </a:lnTo>
                  <a:lnTo>
                    <a:pt x="0" y="6"/>
                  </a:lnTo>
                  <a:lnTo>
                    <a:pt x="5" y="24"/>
                  </a:lnTo>
                  <a:lnTo>
                    <a:pt x="9" y="52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61" name="Freeform 129"/>
            <p:cNvSpPr>
              <a:spLocks noChangeAspect="1"/>
            </p:cNvSpPr>
            <p:nvPr/>
          </p:nvSpPr>
          <p:spPr bwMode="auto">
            <a:xfrm>
              <a:off x="914" y="3173"/>
              <a:ext cx="45" cy="45"/>
            </a:xfrm>
            <a:custGeom>
              <a:avLst/>
              <a:gdLst>
                <a:gd name="T0" fmla="*/ 16 w 97"/>
                <a:gd name="T1" fmla="*/ 0 h 99"/>
                <a:gd name="T2" fmla="*/ 26 w 97"/>
                <a:gd name="T3" fmla="*/ 0 h 99"/>
                <a:gd name="T4" fmla="*/ 34 w 97"/>
                <a:gd name="T5" fmla="*/ 2 h 99"/>
                <a:gd name="T6" fmla="*/ 39 w 97"/>
                <a:gd name="T7" fmla="*/ 9 h 99"/>
                <a:gd name="T8" fmla="*/ 44 w 97"/>
                <a:gd name="T9" fmla="*/ 21 h 99"/>
                <a:gd name="T10" fmla="*/ 45 w 97"/>
                <a:gd name="T11" fmla="*/ 31 h 99"/>
                <a:gd name="T12" fmla="*/ 40 w 97"/>
                <a:gd name="T13" fmla="*/ 36 h 99"/>
                <a:gd name="T14" fmla="*/ 38 w 97"/>
                <a:gd name="T15" fmla="*/ 43 h 99"/>
                <a:gd name="T16" fmla="*/ 33 w 97"/>
                <a:gd name="T17" fmla="*/ 45 h 99"/>
                <a:gd name="T18" fmla="*/ 28 w 97"/>
                <a:gd name="T19" fmla="*/ 39 h 99"/>
                <a:gd name="T20" fmla="*/ 23 w 97"/>
                <a:gd name="T21" fmla="*/ 28 h 99"/>
                <a:gd name="T22" fmla="*/ 20 w 97"/>
                <a:gd name="T23" fmla="*/ 24 h 99"/>
                <a:gd name="T24" fmla="*/ 11 w 97"/>
                <a:gd name="T25" fmla="*/ 23 h 99"/>
                <a:gd name="T26" fmla="*/ 0 w 97"/>
                <a:gd name="T27" fmla="*/ 12 h 99"/>
                <a:gd name="T28" fmla="*/ 16 w 97"/>
                <a:gd name="T29" fmla="*/ 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7"/>
                <a:gd name="T46" fmla="*/ 0 h 99"/>
                <a:gd name="T47" fmla="*/ 97 w 97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7" h="99">
                  <a:moveTo>
                    <a:pt x="34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84" y="20"/>
                  </a:lnTo>
                  <a:lnTo>
                    <a:pt x="95" y="46"/>
                  </a:lnTo>
                  <a:lnTo>
                    <a:pt x="97" y="68"/>
                  </a:lnTo>
                  <a:lnTo>
                    <a:pt x="86" y="79"/>
                  </a:lnTo>
                  <a:lnTo>
                    <a:pt x="82" y="94"/>
                  </a:lnTo>
                  <a:lnTo>
                    <a:pt x="71" y="99"/>
                  </a:lnTo>
                  <a:lnTo>
                    <a:pt x="60" y="86"/>
                  </a:lnTo>
                  <a:lnTo>
                    <a:pt x="50" y="62"/>
                  </a:lnTo>
                  <a:lnTo>
                    <a:pt x="43" y="53"/>
                  </a:lnTo>
                  <a:lnTo>
                    <a:pt x="24" y="51"/>
                  </a:lnTo>
                  <a:lnTo>
                    <a:pt x="0" y="26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62" name="Freeform 130"/>
            <p:cNvSpPr>
              <a:spLocks noChangeAspect="1"/>
            </p:cNvSpPr>
            <p:nvPr/>
          </p:nvSpPr>
          <p:spPr bwMode="auto">
            <a:xfrm>
              <a:off x="969" y="3046"/>
              <a:ext cx="36" cy="26"/>
            </a:xfrm>
            <a:custGeom>
              <a:avLst/>
              <a:gdLst>
                <a:gd name="T0" fmla="*/ 32 w 50"/>
                <a:gd name="T1" fmla="*/ 0 h 37"/>
                <a:gd name="T2" fmla="*/ 36 w 50"/>
                <a:gd name="T3" fmla="*/ 6 h 37"/>
                <a:gd name="T4" fmla="*/ 22 w 50"/>
                <a:gd name="T5" fmla="*/ 14 h 37"/>
                <a:gd name="T6" fmla="*/ 9 w 50"/>
                <a:gd name="T7" fmla="*/ 26 h 37"/>
                <a:gd name="T8" fmla="*/ 1 w 50"/>
                <a:gd name="T9" fmla="*/ 23 h 37"/>
                <a:gd name="T10" fmla="*/ 0 w 50"/>
                <a:gd name="T11" fmla="*/ 9 h 37"/>
                <a:gd name="T12" fmla="*/ 0 w 50"/>
                <a:gd name="T13" fmla="*/ 4 h 37"/>
                <a:gd name="T14" fmla="*/ 22 w 50"/>
                <a:gd name="T15" fmla="*/ 0 h 37"/>
                <a:gd name="T16" fmla="*/ 32 w 50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37"/>
                <a:gd name="T29" fmla="*/ 50 w 50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37">
                  <a:moveTo>
                    <a:pt x="44" y="0"/>
                  </a:moveTo>
                  <a:lnTo>
                    <a:pt x="50" y="9"/>
                  </a:lnTo>
                  <a:lnTo>
                    <a:pt x="31" y="20"/>
                  </a:lnTo>
                  <a:lnTo>
                    <a:pt x="13" y="37"/>
                  </a:lnTo>
                  <a:lnTo>
                    <a:pt x="2" y="3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3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63" name="Freeform 131"/>
            <p:cNvSpPr>
              <a:spLocks noChangeAspect="1"/>
            </p:cNvSpPr>
            <p:nvPr/>
          </p:nvSpPr>
          <p:spPr bwMode="auto">
            <a:xfrm>
              <a:off x="836" y="2625"/>
              <a:ext cx="173" cy="146"/>
            </a:xfrm>
            <a:custGeom>
              <a:avLst/>
              <a:gdLst>
                <a:gd name="T0" fmla="*/ 8 w 372"/>
                <a:gd name="T1" fmla="*/ 40 h 323"/>
                <a:gd name="T2" fmla="*/ 21 w 372"/>
                <a:gd name="T3" fmla="*/ 52 h 323"/>
                <a:gd name="T4" fmla="*/ 27 w 372"/>
                <a:gd name="T5" fmla="*/ 72 h 323"/>
                <a:gd name="T6" fmla="*/ 16 w 372"/>
                <a:gd name="T7" fmla="*/ 85 h 323"/>
                <a:gd name="T8" fmla="*/ 0 w 372"/>
                <a:gd name="T9" fmla="*/ 85 h 323"/>
                <a:gd name="T10" fmla="*/ 22 w 372"/>
                <a:gd name="T11" fmla="*/ 104 h 323"/>
                <a:gd name="T12" fmla="*/ 31 w 372"/>
                <a:gd name="T13" fmla="*/ 127 h 323"/>
                <a:gd name="T14" fmla="*/ 53 w 372"/>
                <a:gd name="T15" fmla="*/ 137 h 323"/>
                <a:gd name="T16" fmla="*/ 66 w 372"/>
                <a:gd name="T17" fmla="*/ 143 h 323"/>
                <a:gd name="T18" fmla="*/ 89 w 372"/>
                <a:gd name="T19" fmla="*/ 143 h 323"/>
                <a:gd name="T20" fmla="*/ 107 w 372"/>
                <a:gd name="T21" fmla="*/ 144 h 323"/>
                <a:gd name="T22" fmla="*/ 120 w 372"/>
                <a:gd name="T23" fmla="*/ 137 h 323"/>
                <a:gd name="T24" fmla="*/ 130 w 372"/>
                <a:gd name="T25" fmla="*/ 144 h 323"/>
                <a:gd name="T26" fmla="*/ 142 w 372"/>
                <a:gd name="T27" fmla="*/ 137 h 323"/>
                <a:gd name="T28" fmla="*/ 159 w 372"/>
                <a:gd name="T29" fmla="*/ 130 h 323"/>
                <a:gd name="T30" fmla="*/ 164 w 372"/>
                <a:gd name="T31" fmla="*/ 120 h 323"/>
                <a:gd name="T32" fmla="*/ 173 w 372"/>
                <a:gd name="T33" fmla="*/ 108 h 323"/>
                <a:gd name="T34" fmla="*/ 165 w 372"/>
                <a:gd name="T35" fmla="*/ 99 h 323"/>
                <a:gd name="T36" fmla="*/ 171 w 372"/>
                <a:gd name="T37" fmla="*/ 76 h 323"/>
                <a:gd name="T38" fmla="*/ 162 w 372"/>
                <a:gd name="T39" fmla="*/ 70 h 323"/>
                <a:gd name="T40" fmla="*/ 160 w 372"/>
                <a:gd name="T41" fmla="*/ 65 h 323"/>
                <a:gd name="T42" fmla="*/ 154 w 372"/>
                <a:gd name="T43" fmla="*/ 57 h 323"/>
                <a:gd name="T44" fmla="*/ 141 w 372"/>
                <a:gd name="T45" fmla="*/ 66 h 323"/>
                <a:gd name="T46" fmla="*/ 132 w 372"/>
                <a:gd name="T47" fmla="*/ 63 h 323"/>
                <a:gd name="T48" fmla="*/ 118 w 372"/>
                <a:gd name="T49" fmla="*/ 57 h 323"/>
                <a:gd name="T50" fmla="*/ 110 w 372"/>
                <a:gd name="T51" fmla="*/ 56 h 323"/>
                <a:gd name="T52" fmla="*/ 106 w 372"/>
                <a:gd name="T53" fmla="*/ 50 h 323"/>
                <a:gd name="T54" fmla="*/ 92 w 372"/>
                <a:gd name="T55" fmla="*/ 51 h 323"/>
                <a:gd name="T56" fmla="*/ 89 w 372"/>
                <a:gd name="T57" fmla="*/ 43 h 323"/>
                <a:gd name="T58" fmla="*/ 81 w 372"/>
                <a:gd name="T59" fmla="*/ 47 h 323"/>
                <a:gd name="T60" fmla="*/ 76 w 372"/>
                <a:gd name="T61" fmla="*/ 47 h 323"/>
                <a:gd name="T62" fmla="*/ 66 w 372"/>
                <a:gd name="T63" fmla="*/ 53 h 323"/>
                <a:gd name="T64" fmla="*/ 63 w 372"/>
                <a:gd name="T65" fmla="*/ 37 h 323"/>
                <a:gd name="T66" fmla="*/ 71 w 372"/>
                <a:gd name="T67" fmla="*/ 27 h 323"/>
                <a:gd name="T68" fmla="*/ 71 w 372"/>
                <a:gd name="T69" fmla="*/ 10 h 323"/>
                <a:gd name="T70" fmla="*/ 66 w 372"/>
                <a:gd name="T71" fmla="*/ 0 h 323"/>
                <a:gd name="T72" fmla="*/ 60 w 372"/>
                <a:gd name="T73" fmla="*/ 13 h 323"/>
                <a:gd name="T74" fmla="*/ 53 w 372"/>
                <a:gd name="T75" fmla="*/ 14 h 323"/>
                <a:gd name="T76" fmla="*/ 52 w 372"/>
                <a:gd name="T77" fmla="*/ 3 h 323"/>
                <a:gd name="T78" fmla="*/ 41 w 372"/>
                <a:gd name="T79" fmla="*/ 9 h 323"/>
                <a:gd name="T80" fmla="*/ 40 w 372"/>
                <a:gd name="T81" fmla="*/ 17 h 323"/>
                <a:gd name="T82" fmla="*/ 33 w 372"/>
                <a:gd name="T83" fmla="*/ 12 h 323"/>
                <a:gd name="T84" fmla="*/ 26 w 372"/>
                <a:gd name="T85" fmla="*/ 17 h 323"/>
                <a:gd name="T86" fmla="*/ 36 w 372"/>
                <a:gd name="T87" fmla="*/ 24 h 323"/>
                <a:gd name="T88" fmla="*/ 47 w 372"/>
                <a:gd name="T89" fmla="*/ 33 h 323"/>
                <a:gd name="T90" fmla="*/ 40 w 372"/>
                <a:gd name="T91" fmla="*/ 39 h 323"/>
                <a:gd name="T92" fmla="*/ 44 w 372"/>
                <a:gd name="T93" fmla="*/ 49 h 323"/>
                <a:gd name="T94" fmla="*/ 35 w 372"/>
                <a:gd name="T95" fmla="*/ 52 h 323"/>
                <a:gd name="T96" fmla="*/ 21 w 372"/>
                <a:gd name="T97" fmla="*/ 38 h 3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2"/>
                <a:gd name="T148" fmla="*/ 0 h 323"/>
                <a:gd name="T149" fmla="*/ 372 w 372"/>
                <a:gd name="T150" fmla="*/ 323 h 3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2" h="323">
                  <a:moveTo>
                    <a:pt x="28" y="76"/>
                  </a:moveTo>
                  <a:lnTo>
                    <a:pt x="17" y="89"/>
                  </a:lnTo>
                  <a:lnTo>
                    <a:pt x="30" y="111"/>
                  </a:lnTo>
                  <a:lnTo>
                    <a:pt x="45" y="115"/>
                  </a:lnTo>
                  <a:lnTo>
                    <a:pt x="58" y="124"/>
                  </a:lnTo>
                  <a:lnTo>
                    <a:pt x="59" y="159"/>
                  </a:lnTo>
                  <a:lnTo>
                    <a:pt x="46" y="183"/>
                  </a:lnTo>
                  <a:lnTo>
                    <a:pt x="35" y="189"/>
                  </a:lnTo>
                  <a:lnTo>
                    <a:pt x="4" y="183"/>
                  </a:lnTo>
                  <a:lnTo>
                    <a:pt x="0" y="187"/>
                  </a:lnTo>
                  <a:lnTo>
                    <a:pt x="37" y="224"/>
                  </a:lnTo>
                  <a:lnTo>
                    <a:pt x="48" y="230"/>
                  </a:lnTo>
                  <a:lnTo>
                    <a:pt x="54" y="256"/>
                  </a:lnTo>
                  <a:lnTo>
                    <a:pt x="67" y="282"/>
                  </a:lnTo>
                  <a:lnTo>
                    <a:pt x="89" y="301"/>
                  </a:lnTo>
                  <a:lnTo>
                    <a:pt x="113" y="304"/>
                  </a:lnTo>
                  <a:lnTo>
                    <a:pt x="128" y="316"/>
                  </a:lnTo>
                  <a:lnTo>
                    <a:pt x="141" y="316"/>
                  </a:lnTo>
                  <a:lnTo>
                    <a:pt x="158" y="308"/>
                  </a:lnTo>
                  <a:lnTo>
                    <a:pt x="191" y="317"/>
                  </a:lnTo>
                  <a:lnTo>
                    <a:pt x="208" y="323"/>
                  </a:lnTo>
                  <a:lnTo>
                    <a:pt x="230" y="319"/>
                  </a:lnTo>
                  <a:lnTo>
                    <a:pt x="245" y="316"/>
                  </a:lnTo>
                  <a:lnTo>
                    <a:pt x="258" y="304"/>
                  </a:lnTo>
                  <a:lnTo>
                    <a:pt x="267" y="308"/>
                  </a:lnTo>
                  <a:lnTo>
                    <a:pt x="280" y="319"/>
                  </a:lnTo>
                  <a:lnTo>
                    <a:pt x="293" y="312"/>
                  </a:lnTo>
                  <a:lnTo>
                    <a:pt x="305" y="303"/>
                  </a:lnTo>
                  <a:lnTo>
                    <a:pt x="313" y="295"/>
                  </a:lnTo>
                  <a:lnTo>
                    <a:pt x="342" y="288"/>
                  </a:lnTo>
                  <a:lnTo>
                    <a:pt x="348" y="279"/>
                  </a:lnTo>
                  <a:lnTo>
                    <a:pt x="352" y="266"/>
                  </a:lnTo>
                  <a:lnTo>
                    <a:pt x="370" y="251"/>
                  </a:lnTo>
                  <a:lnTo>
                    <a:pt x="372" y="240"/>
                  </a:lnTo>
                  <a:lnTo>
                    <a:pt x="365" y="233"/>
                  </a:lnTo>
                  <a:lnTo>
                    <a:pt x="355" y="220"/>
                  </a:lnTo>
                  <a:lnTo>
                    <a:pt x="353" y="174"/>
                  </a:lnTo>
                  <a:lnTo>
                    <a:pt x="368" y="168"/>
                  </a:lnTo>
                  <a:lnTo>
                    <a:pt x="359" y="152"/>
                  </a:lnTo>
                  <a:lnTo>
                    <a:pt x="348" y="154"/>
                  </a:lnTo>
                  <a:lnTo>
                    <a:pt x="340" y="152"/>
                  </a:lnTo>
                  <a:lnTo>
                    <a:pt x="344" y="144"/>
                  </a:lnTo>
                  <a:lnTo>
                    <a:pt x="340" y="130"/>
                  </a:lnTo>
                  <a:lnTo>
                    <a:pt x="331" y="126"/>
                  </a:lnTo>
                  <a:lnTo>
                    <a:pt x="316" y="135"/>
                  </a:lnTo>
                  <a:lnTo>
                    <a:pt x="303" y="146"/>
                  </a:lnTo>
                  <a:lnTo>
                    <a:pt x="293" y="144"/>
                  </a:lnTo>
                  <a:lnTo>
                    <a:pt x="284" y="139"/>
                  </a:lnTo>
                  <a:lnTo>
                    <a:pt x="269" y="130"/>
                  </a:lnTo>
                  <a:lnTo>
                    <a:pt x="254" y="126"/>
                  </a:lnTo>
                  <a:lnTo>
                    <a:pt x="245" y="130"/>
                  </a:lnTo>
                  <a:lnTo>
                    <a:pt x="237" y="124"/>
                  </a:lnTo>
                  <a:lnTo>
                    <a:pt x="236" y="113"/>
                  </a:lnTo>
                  <a:lnTo>
                    <a:pt x="228" y="111"/>
                  </a:lnTo>
                  <a:lnTo>
                    <a:pt x="213" y="115"/>
                  </a:lnTo>
                  <a:lnTo>
                    <a:pt x="197" y="113"/>
                  </a:lnTo>
                  <a:lnTo>
                    <a:pt x="197" y="104"/>
                  </a:lnTo>
                  <a:lnTo>
                    <a:pt x="191" y="96"/>
                  </a:lnTo>
                  <a:lnTo>
                    <a:pt x="180" y="94"/>
                  </a:lnTo>
                  <a:lnTo>
                    <a:pt x="174" y="104"/>
                  </a:lnTo>
                  <a:lnTo>
                    <a:pt x="171" y="109"/>
                  </a:lnTo>
                  <a:lnTo>
                    <a:pt x="163" y="104"/>
                  </a:lnTo>
                  <a:lnTo>
                    <a:pt x="152" y="107"/>
                  </a:lnTo>
                  <a:lnTo>
                    <a:pt x="141" y="117"/>
                  </a:lnTo>
                  <a:lnTo>
                    <a:pt x="134" y="109"/>
                  </a:lnTo>
                  <a:lnTo>
                    <a:pt x="135" y="81"/>
                  </a:lnTo>
                  <a:lnTo>
                    <a:pt x="143" y="67"/>
                  </a:lnTo>
                  <a:lnTo>
                    <a:pt x="152" y="59"/>
                  </a:lnTo>
                  <a:lnTo>
                    <a:pt x="150" y="41"/>
                  </a:lnTo>
                  <a:lnTo>
                    <a:pt x="152" y="22"/>
                  </a:lnTo>
                  <a:lnTo>
                    <a:pt x="148" y="0"/>
                  </a:lnTo>
                  <a:lnTo>
                    <a:pt x="141" y="0"/>
                  </a:lnTo>
                  <a:lnTo>
                    <a:pt x="134" y="9"/>
                  </a:lnTo>
                  <a:lnTo>
                    <a:pt x="130" y="28"/>
                  </a:lnTo>
                  <a:lnTo>
                    <a:pt x="124" y="41"/>
                  </a:lnTo>
                  <a:lnTo>
                    <a:pt x="115" y="30"/>
                  </a:lnTo>
                  <a:lnTo>
                    <a:pt x="121" y="15"/>
                  </a:lnTo>
                  <a:lnTo>
                    <a:pt x="111" y="6"/>
                  </a:lnTo>
                  <a:lnTo>
                    <a:pt x="96" y="9"/>
                  </a:lnTo>
                  <a:lnTo>
                    <a:pt x="89" y="19"/>
                  </a:lnTo>
                  <a:lnTo>
                    <a:pt x="93" y="28"/>
                  </a:lnTo>
                  <a:lnTo>
                    <a:pt x="87" y="37"/>
                  </a:lnTo>
                  <a:lnTo>
                    <a:pt x="80" y="33"/>
                  </a:lnTo>
                  <a:lnTo>
                    <a:pt x="70" y="26"/>
                  </a:lnTo>
                  <a:lnTo>
                    <a:pt x="63" y="28"/>
                  </a:lnTo>
                  <a:lnTo>
                    <a:pt x="56" y="37"/>
                  </a:lnTo>
                  <a:lnTo>
                    <a:pt x="65" y="52"/>
                  </a:lnTo>
                  <a:lnTo>
                    <a:pt x="78" y="54"/>
                  </a:lnTo>
                  <a:lnTo>
                    <a:pt x="95" y="69"/>
                  </a:lnTo>
                  <a:lnTo>
                    <a:pt x="102" y="74"/>
                  </a:lnTo>
                  <a:lnTo>
                    <a:pt x="102" y="83"/>
                  </a:lnTo>
                  <a:lnTo>
                    <a:pt x="87" y="87"/>
                  </a:lnTo>
                  <a:lnTo>
                    <a:pt x="89" y="100"/>
                  </a:lnTo>
                  <a:lnTo>
                    <a:pt x="95" y="109"/>
                  </a:lnTo>
                  <a:lnTo>
                    <a:pt x="89" y="117"/>
                  </a:lnTo>
                  <a:lnTo>
                    <a:pt x="76" y="115"/>
                  </a:lnTo>
                  <a:lnTo>
                    <a:pt x="58" y="96"/>
                  </a:lnTo>
                  <a:lnTo>
                    <a:pt x="45" y="83"/>
                  </a:lnTo>
                  <a:lnTo>
                    <a:pt x="28" y="76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64" name="Freeform 132"/>
            <p:cNvSpPr>
              <a:spLocks noChangeAspect="1"/>
            </p:cNvSpPr>
            <p:nvPr/>
          </p:nvSpPr>
          <p:spPr bwMode="auto">
            <a:xfrm>
              <a:off x="1756" y="3802"/>
              <a:ext cx="93" cy="77"/>
            </a:xfrm>
            <a:custGeom>
              <a:avLst/>
              <a:gdLst>
                <a:gd name="T0" fmla="*/ 16 w 199"/>
                <a:gd name="T1" fmla="*/ 13 h 171"/>
                <a:gd name="T2" fmla="*/ 15 w 199"/>
                <a:gd name="T3" fmla="*/ 32 h 171"/>
                <a:gd name="T4" fmla="*/ 0 w 199"/>
                <a:gd name="T5" fmla="*/ 53 h 171"/>
                <a:gd name="T6" fmla="*/ 3 w 199"/>
                <a:gd name="T7" fmla="*/ 57 h 171"/>
                <a:gd name="T8" fmla="*/ 20 w 199"/>
                <a:gd name="T9" fmla="*/ 55 h 171"/>
                <a:gd name="T10" fmla="*/ 12 w 199"/>
                <a:gd name="T11" fmla="*/ 64 h 171"/>
                <a:gd name="T12" fmla="*/ 9 w 199"/>
                <a:gd name="T13" fmla="*/ 68 h 171"/>
                <a:gd name="T14" fmla="*/ 10 w 199"/>
                <a:gd name="T15" fmla="*/ 77 h 171"/>
                <a:gd name="T16" fmla="*/ 23 w 199"/>
                <a:gd name="T17" fmla="*/ 63 h 171"/>
                <a:gd name="T18" fmla="*/ 31 w 199"/>
                <a:gd name="T19" fmla="*/ 59 h 171"/>
                <a:gd name="T20" fmla="*/ 45 w 199"/>
                <a:gd name="T21" fmla="*/ 41 h 171"/>
                <a:gd name="T22" fmla="*/ 62 w 199"/>
                <a:gd name="T23" fmla="*/ 32 h 171"/>
                <a:gd name="T24" fmla="*/ 87 w 199"/>
                <a:gd name="T25" fmla="*/ 31 h 171"/>
                <a:gd name="T26" fmla="*/ 93 w 199"/>
                <a:gd name="T27" fmla="*/ 28 h 171"/>
                <a:gd name="T28" fmla="*/ 92 w 199"/>
                <a:gd name="T29" fmla="*/ 23 h 171"/>
                <a:gd name="T30" fmla="*/ 80 w 199"/>
                <a:gd name="T31" fmla="*/ 14 h 171"/>
                <a:gd name="T32" fmla="*/ 74 w 199"/>
                <a:gd name="T33" fmla="*/ 14 h 171"/>
                <a:gd name="T34" fmla="*/ 72 w 199"/>
                <a:gd name="T35" fmla="*/ 12 h 171"/>
                <a:gd name="T36" fmla="*/ 65 w 199"/>
                <a:gd name="T37" fmla="*/ 12 h 171"/>
                <a:gd name="T38" fmla="*/ 55 w 199"/>
                <a:gd name="T39" fmla="*/ 1 h 171"/>
                <a:gd name="T40" fmla="*/ 43 w 199"/>
                <a:gd name="T41" fmla="*/ 0 h 171"/>
                <a:gd name="T42" fmla="*/ 33 w 199"/>
                <a:gd name="T43" fmla="*/ 3 h 171"/>
                <a:gd name="T44" fmla="*/ 24 w 199"/>
                <a:gd name="T45" fmla="*/ 7 h 171"/>
                <a:gd name="T46" fmla="*/ 16 w 199"/>
                <a:gd name="T47" fmla="*/ 13 h 1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9"/>
                <a:gd name="T73" fmla="*/ 0 h 171"/>
                <a:gd name="T74" fmla="*/ 199 w 199"/>
                <a:gd name="T75" fmla="*/ 171 h 1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9" h="171">
                  <a:moveTo>
                    <a:pt x="35" y="28"/>
                  </a:moveTo>
                  <a:lnTo>
                    <a:pt x="32" y="71"/>
                  </a:lnTo>
                  <a:lnTo>
                    <a:pt x="0" y="117"/>
                  </a:lnTo>
                  <a:lnTo>
                    <a:pt x="7" y="126"/>
                  </a:lnTo>
                  <a:lnTo>
                    <a:pt x="43" y="123"/>
                  </a:lnTo>
                  <a:lnTo>
                    <a:pt x="26" y="143"/>
                  </a:lnTo>
                  <a:lnTo>
                    <a:pt x="19" y="151"/>
                  </a:lnTo>
                  <a:lnTo>
                    <a:pt x="22" y="171"/>
                  </a:lnTo>
                  <a:lnTo>
                    <a:pt x="50" y="139"/>
                  </a:lnTo>
                  <a:lnTo>
                    <a:pt x="67" y="130"/>
                  </a:lnTo>
                  <a:lnTo>
                    <a:pt x="97" y="91"/>
                  </a:lnTo>
                  <a:lnTo>
                    <a:pt x="132" y="71"/>
                  </a:lnTo>
                  <a:lnTo>
                    <a:pt x="186" y="69"/>
                  </a:lnTo>
                  <a:lnTo>
                    <a:pt x="199" y="63"/>
                  </a:lnTo>
                  <a:lnTo>
                    <a:pt x="197" y="52"/>
                  </a:lnTo>
                  <a:lnTo>
                    <a:pt x="171" y="30"/>
                  </a:lnTo>
                  <a:lnTo>
                    <a:pt x="158" y="32"/>
                  </a:lnTo>
                  <a:lnTo>
                    <a:pt x="154" y="26"/>
                  </a:lnTo>
                  <a:lnTo>
                    <a:pt x="139" y="26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1" y="6"/>
                  </a:lnTo>
                  <a:lnTo>
                    <a:pt x="52" y="15"/>
                  </a:lnTo>
                  <a:lnTo>
                    <a:pt x="35" y="28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65" name="Freeform 133"/>
            <p:cNvSpPr>
              <a:spLocks noChangeAspect="1"/>
            </p:cNvSpPr>
            <p:nvPr/>
          </p:nvSpPr>
          <p:spPr bwMode="auto">
            <a:xfrm>
              <a:off x="1770" y="3729"/>
              <a:ext cx="623" cy="302"/>
            </a:xfrm>
            <a:custGeom>
              <a:avLst/>
              <a:gdLst>
                <a:gd name="T0" fmla="*/ 102 w 1334"/>
                <a:gd name="T1" fmla="*/ 115 h 670"/>
                <a:gd name="T2" fmla="*/ 86 w 1334"/>
                <a:gd name="T3" fmla="*/ 105 h 670"/>
                <a:gd name="T4" fmla="*/ 132 w 1334"/>
                <a:gd name="T5" fmla="*/ 90 h 670"/>
                <a:gd name="T6" fmla="*/ 162 w 1334"/>
                <a:gd name="T7" fmla="*/ 77 h 670"/>
                <a:gd name="T8" fmla="*/ 197 w 1334"/>
                <a:gd name="T9" fmla="*/ 50 h 670"/>
                <a:gd name="T10" fmla="*/ 252 w 1334"/>
                <a:gd name="T11" fmla="*/ 37 h 670"/>
                <a:gd name="T12" fmla="*/ 271 w 1334"/>
                <a:gd name="T13" fmla="*/ 49 h 670"/>
                <a:gd name="T14" fmla="*/ 299 w 1334"/>
                <a:gd name="T15" fmla="*/ 53 h 670"/>
                <a:gd name="T16" fmla="*/ 318 w 1334"/>
                <a:gd name="T17" fmla="*/ 51 h 670"/>
                <a:gd name="T18" fmla="*/ 382 w 1334"/>
                <a:gd name="T19" fmla="*/ 55 h 670"/>
                <a:gd name="T20" fmla="*/ 404 w 1334"/>
                <a:gd name="T21" fmla="*/ 42 h 670"/>
                <a:gd name="T22" fmla="*/ 438 w 1334"/>
                <a:gd name="T23" fmla="*/ 35 h 670"/>
                <a:gd name="T24" fmla="*/ 457 w 1334"/>
                <a:gd name="T25" fmla="*/ 12 h 670"/>
                <a:gd name="T26" fmla="*/ 488 w 1334"/>
                <a:gd name="T27" fmla="*/ 12 h 670"/>
                <a:gd name="T28" fmla="*/ 507 w 1334"/>
                <a:gd name="T29" fmla="*/ 2 h 670"/>
                <a:gd name="T30" fmla="*/ 542 w 1334"/>
                <a:gd name="T31" fmla="*/ 38 h 670"/>
                <a:gd name="T32" fmla="*/ 574 w 1334"/>
                <a:gd name="T33" fmla="*/ 77 h 670"/>
                <a:gd name="T34" fmla="*/ 595 w 1334"/>
                <a:gd name="T35" fmla="*/ 103 h 670"/>
                <a:gd name="T36" fmla="*/ 611 w 1334"/>
                <a:gd name="T37" fmla="*/ 128 h 670"/>
                <a:gd name="T38" fmla="*/ 623 w 1334"/>
                <a:gd name="T39" fmla="*/ 155 h 670"/>
                <a:gd name="T40" fmla="*/ 590 w 1334"/>
                <a:gd name="T41" fmla="*/ 163 h 670"/>
                <a:gd name="T42" fmla="*/ 574 w 1334"/>
                <a:gd name="T43" fmla="*/ 165 h 670"/>
                <a:gd name="T44" fmla="*/ 554 w 1334"/>
                <a:gd name="T45" fmla="*/ 162 h 670"/>
                <a:gd name="T46" fmla="*/ 538 w 1334"/>
                <a:gd name="T47" fmla="*/ 174 h 670"/>
                <a:gd name="T48" fmla="*/ 512 w 1334"/>
                <a:gd name="T49" fmla="*/ 178 h 670"/>
                <a:gd name="T50" fmla="*/ 495 w 1334"/>
                <a:gd name="T51" fmla="*/ 195 h 670"/>
                <a:gd name="T52" fmla="*/ 457 w 1334"/>
                <a:gd name="T53" fmla="*/ 215 h 670"/>
                <a:gd name="T54" fmla="*/ 431 w 1334"/>
                <a:gd name="T55" fmla="*/ 222 h 670"/>
                <a:gd name="T56" fmla="*/ 409 w 1334"/>
                <a:gd name="T57" fmla="*/ 222 h 670"/>
                <a:gd name="T58" fmla="*/ 363 w 1334"/>
                <a:gd name="T59" fmla="*/ 225 h 670"/>
                <a:gd name="T60" fmla="*/ 356 w 1334"/>
                <a:gd name="T61" fmla="*/ 247 h 670"/>
                <a:gd name="T62" fmla="*/ 330 w 1334"/>
                <a:gd name="T63" fmla="*/ 257 h 670"/>
                <a:gd name="T64" fmla="*/ 333 w 1334"/>
                <a:gd name="T65" fmla="*/ 238 h 670"/>
                <a:gd name="T66" fmla="*/ 320 w 1334"/>
                <a:gd name="T67" fmla="*/ 243 h 670"/>
                <a:gd name="T68" fmla="*/ 285 w 1334"/>
                <a:gd name="T69" fmla="*/ 247 h 670"/>
                <a:gd name="T70" fmla="*/ 262 w 1334"/>
                <a:gd name="T71" fmla="*/ 275 h 670"/>
                <a:gd name="T72" fmla="*/ 195 w 1334"/>
                <a:gd name="T73" fmla="*/ 270 h 670"/>
                <a:gd name="T74" fmla="*/ 155 w 1334"/>
                <a:gd name="T75" fmla="*/ 264 h 670"/>
                <a:gd name="T76" fmla="*/ 148 w 1334"/>
                <a:gd name="T77" fmla="*/ 287 h 670"/>
                <a:gd name="T78" fmla="*/ 124 w 1334"/>
                <a:gd name="T79" fmla="*/ 302 h 670"/>
                <a:gd name="T80" fmla="*/ 108 w 1334"/>
                <a:gd name="T81" fmla="*/ 292 h 670"/>
                <a:gd name="T82" fmla="*/ 86 w 1334"/>
                <a:gd name="T83" fmla="*/ 279 h 670"/>
                <a:gd name="T84" fmla="*/ 69 w 1334"/>
                <a:gd name="T85" fmla="*/ 272 h 670"/>
                <a:gd name="T86" fmla="*/ 54 w 1334"/>
                <a:gd name="T87" fmla="*/ 265 h 670"/>
                <a:gd name="T88" fmla="*/ 45 w 1334"/>
                <a:gd name="T89" fmla="*/ 255 h 670"/>
                <a:gd name="T90" fmla="*/ 40 w 1334"/>
                <a:gd name="T91" fmla="*/ 240 h 670"/>
                <a:gd name="T92" fmla="*/ 7 w 1334"/>
                <a:gd name="T93" fmla="*/ 214 h 670"/>
                <a:gd name="T94" fmla="*/ 17 w 1334"/>
                <a:gd name="T95" fmla="*/ 210 h 670"/>
                <a:gd name="T96" fmla="*/ 17 w 1334"/>
                <a:gd name="T97" fmla="*/ 187 h 670"/>
                <a:gd name="T98" fmla="*/ 3 w 1334"/>
                <a:gd name="T99" fmla="*/ 174 h 670"/>
                <a:gd name="T100" fmla="*/ 14 w 1334"/>
                <a:gd name="T101" fmla="*/ 135 h 670"/>
                <a:gd name="T102" fmla="*/ 35 w 1334"/>
                <a:gd name="T103" fmla="*/ 138 h 670"/>
                <a:gd name="T104" fmla="*/ 50 w 1334"/>
                <a:gd name="T105" fmla="*/ 130 h 67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34"/>
                <a:gd name="T160" fmla="*/ 0 h 670"/>
                <a:gd name="T161" fmla="*/ 1334 w 1334"/>
                <a:gd name="T162" fmla="*/ 670 h 67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34" h="670">
                  <a:moveTo>
                    <a:pt x="178" y="284"/>
                  </a:moveTo>
                  <a:lnTo>
                    <a:pt x="182" y="259"/>
                  </a:lnTo>
                  <a:lnTo>
                    <a:pt x="219" y="255"/>
                  </a:lnTo>
                  <a:lnTo>
                    <a:pt x="229" y="255"/>
                  </a:lnTo>
                  <a:lnTo>
                    <a:pt x="211" y="240"/>
                  </a:lnTo>
                  <a:lnTo>
                    <a:pt x="185" y="233"/>
                  </a:lnTo>
                  <a:lnTo>
                    <a:pt x="185" y="218"/>
                  </a:lnTo>
                  <a:lnTo>
                    <a:pt x="239" y="203"/>
                  </a:lnTo>
                  <a:lnTo>
                    <a:pt x="283" y="199"/>
                  </a:lnTo>
                  <a:lnTo>
                    <a:pt x="313" y="184"/>
                  </a:lnTo>
                  <a:lnTo>
                    <a:pt x="332" y="192"/>
                  </a:lnTo>
                  <a:lnTo>
                    <a:pt x="346" y="170"/>
                  </a:lnTo>
                  <a:lnTo>
                    <a:pt x="381" y="140"/>
                  </a:lnTo>
                  <a:lnTo>
                    <a:pt x="403" y="121"/>
                  </a:lnTo>
                  <a:lnTo>
                    <a:pt x="421" y="110"/>
                  </a:lnTo>
                  <a:lnTo>
                    <a:pt x="455" y="110"/>
                  </a:lnTo>
                  <a:lnTo>
                    <a:pt x="488" y="100"/>
                  </a:lnTo>
                  <a:lnTo>
                    <a:pt x="540" y="82"/>
                  </a:lnTo>
                  <a:lnTo>
                    <a:pt x="551" y="82"/>
                  </a:lnTo>
                  <a:lnTo>
                    <a:pt x="566" y="96"/>
                  </a:lnTo>
                  <a:lnTo>
                    <a:pt x="581" y="108"/>
                  </a:lnTo>
                  <a:lnTo>
                    <a:pt x="603" y="96"/>
                  </a:lnTo>
                  <a:lnTo>
                    <a:pt x="625" y="108"/>
                  </a:lnTo>
                  <a:lnTo>
                    <a:pt x="640" y="118"/>
                  </a:lnTo>
                  <a:lnTo>
                    <a:pt x="659" y="121"/>
                  </a:lnTo>
                  <a:lnTo>
                    <a:pt x="670" y="129"/>
                  </a:lnTo>
                  <a:lnTo>
                    <a:pt x="681" y="114"/>
                  </a:lnTo>
                  <a:lnTo>
                    <a:pt x="714" y="125"/>
                  </a:lnTo>
                  <a:lnTo>
                    <a:pt x="770" y="129"/>
                  </a:lnTo>
                  <a:lnTo>
                    <a:pt x="818" y="121"/>
                  </a:lnTo>
                  <a:lnTo>
                    <a:pt x="840" y="110"/>
                  </a:lnTo>
                  <a:lnTo>
                    <a:pt x="851" y="104"/>
                  </a:lnTo>
                  <a:lnTo>
                    <a:pt x="866" y="93"/>
                  </a:lnTo>
                  <a:lnTo>
                    <a:pt x="893" y="100"/>
                  </a:lnTo>
                  <a:lnTo>
                    <a:pt x="915" y="96"/>
                  </a:lnTo>
                  <a:lnTo>
                    <a:pt x="938" y="78"/>
                  </a:lnTo>
                  <a:lnTo>
                    <a:pt x="971" y="56"/>
                  </a:lnTo>
                  <a:lnTo>
                    <a:pt x="975" y="41"/>
                  </a:lnTo>
                  <a:lnTo>
                    <a:pt x="978" y="26"/>
                  </a:lnTo>
                  <a:lnTo>
                    <a:pt x="997" y="22"/>
                  </a:lnTo>
                  <a:lnTo>
                    <a:pt x="1015" y="26"/>
                  </a:lnTo>
                  <a:lnTo>
                    <a:pt x="1045" y="26"/>
                  </a:lnTo>
                  <a:lnTo>
                    <a:pt x="1056" y="15"/>
                  </a:lnTo>
                  <a:lnTo>
                    <a:pt x="1071" y="0"/>
                  </a:lnTo>
                  <a:lnTo>
                    <a:pt x="1086" y="4"/>
                  </a:lnTo>
                  <a:lnTo>
                    <a:pt x="1093" y="19"/>
                  </a:lnTo>
                  <a:lnTo>
                    <a:pt x="1134" y="26"/>
                  </a:lnTo>
                  <a:lnTo>
                    <a:pt x="1160" y="85"/>
                  </a:lnTo>
                  <a:lnTo>
                    <a:pt x="1241" y="89"/>
                  </a:lnTo>
                  <a:lnTo>
                    <a:pt x="1267" y="121"/>
                  </a:lnTo>
                  <a:lnTo>
                    <a:pt x="1230" y="170"/>
                  </a:lnTo>
                  <a:lnTo>
                    <a:pt x="1249" y="184"/>
                  </a:lnTo>
                  <a:lnTo>
                    <a:pt x="1245" y="218"/>
                  </a:lnTo>
                  <a:lnTo>
                    <a:pt x="1275" y="229"/>
                  </a:lnTo>
                  <a:lnTo>
                    <a:pt x="1260" y="277"/>
                  </a:lnTo>
                  <a:lnTo>
                    <a:pt x="1282" y="277"/>
                  </a:lnTo>
                  <a:lnTo>
                    <a:pt x="1308" y="284"/>
                  </a:lnTo>
                  <a:lnTo>
                    <a:pt x="1304" y="299"/>
                  </a:lnTo>
                  <a:lnTo>
                    <a:pt x="1312" y="322"/>
                  </a:lnTo>
                  <a:lnTo>
                    <a:pt x="1334" y="344"/>
                  </a:lnTo>
                  <a:lnTo>
                    <a:pt x="1319" y="351"/>
                  </a:lnTo>
                  <a:lnTo>
                    <a:pt x="1301" y="355"/>
                  </a:lnTo>
                  <a:lnTo>
                    <a:pt x="1264" y="362"/>
                  </a:lnTo>
                  <a:lnTo>
                    <a:pt x="1249" y="370"/>
                  </a:lnTo>
                  <a:lnTo>
                    <a:pt x="1230" y="355"/>
                  </a:lnTo>
                  <a:lnTo>
                    <a:pt x="1230" y="366"/>
                  </a:lnTo>
                  <a:lnTo>
                    <a:pt x="1219" y="373"/>
                  </a:lnTo>
                  <a:lnTo>
                    <a:pt x="1201" y="377"/>
                  </a:lnTo>
                  <a:lnTo>
                    <a:pt x="1186" y="359"/>
                  </a:lnTo>
                  <a:lnTo>
                    <a:pt x="1164" y="370"/>
                  </a:lnTo>
                  <a:lnTo>
                    <a:pt x="1171" y="385"/>
                  </a:lnTo>
                  <a:lnTo>
                    <a:pt x="1152" y="385"/>
                  </a:lnTo>
                  <a:lnTo>
                    <a:pt x="1123" y="385"/>
                  </a:lnTo>
                  <a:lnTo>
                    <a:pt x="1112" y="399"/>
                  </a:lnTo>
                  <a:lnTo>
                    <a:pt x="1097" y="396"/>
                  </a:lnTo>
                  <a:lnTo>
                    <a:pt x="1082" y="399"/>
                  </a:lnTo>
                  <a:lnTo>
                    <a:pt x="1082" y="410"/>
                  </a:lnTo>
                  <a:lnTo>
                    <a:pt x="1060" y="433"/>
                  </a:lnTo>
                  <a:lnTo>
                    <a:pt x="1030" y="459"/>
                  </a:lnTo>
                  <a:lnTo>
                    <a:pt x="982" y="462"/>
                  </a:lnTo>
                  <a:lnTo>
                    <a:pt x="978" y="477"/>
                  </a:lnTo>
                  <a:lnTo>
                    <a:pt x="975" y="485"/>
                  </a:lnTo>
                  <a:lnTo>
                    <a:pt x="949" y="485"/>
                  </a:lnTo>
                  <a:lnTo>
                    <a:pt x="923" y="492"/>
                  </a:lnTo>
                  <a:lnTo>
                    <a:pt x="900" y="485"/>
                  </a:lnTo>
                  <a:lnTo>
                    <a:pt x="889" y="477"/>
                  </a:lnTo>
                  <a:lnTo>
                    <a:pt x="875" y="492"/>
                  </a:lnTo>
                  <a:lnTo>
                    <a:pt x="840" y="507"/>
                  </a:lnTo>
                  <a:lnTo>
                    <a:pt x="799" y="507"/>
                  </a:lnTo>
                  <a:lnTo>
                    <a:pt x="777" y="499"/>
                  </a:lnTo>
                  <a:lnTo>
                    <a:pt x="759" y="518"/>
                  </a:lnTo>
                  <a:lnTo>
                    <a:pt x="762" y="548"/>
                  </a:lnTo>
                  <a:lnTo>
                    <a:pt x="740" y="588"/>
                  </a:lnTo>
                  <a:lnTo>
                    <a:pt x="722" y="596"/>
                  </a:lnTo>
                  <a:lnTo>
                    <a:pt x="707" y="570"/>
                  </a:lnTo>
                  <a:lnTo>
                    <a:pt x="699" y="559"/>
                  </a:lnTo>
                  <a:lnTo>
                    <a:pt x="707" y="540"/>
                  </a:lnTo>
                  <a:lnTo>
                    <a:pt x="714" y="529"/>
                  </a:lnTo>
                  <a:lnTo>
                    <a:pt x="707" y="522"/>
                  </a:lnTo>
                  <a:lnTo>
                    <a:pt x="696" y="522"/>
                  </a:lnTo>
                  <a:lnTo>
                    <a:pt x="685" y="540"/>
                  </a:lnTo>
                  <a:lnTo>
                    <a:pt x="662" y="559"/>
                  </a:lnTo>
                  <a:lnTo>
                    <a:pt x="640" y="551"/>
                  </a:lnTo>
                  <a:lnTo>
                    <a:pt x="610" y="548"/>
                  </a:lnTo>
                  <a:lnTo>
                    <a:pt x="577" y="592"/>
                  </a:lnTo>
                  <a:lnTo>
                    <a:pt x="566" y="600"/>
                  </a:lnTo>
                  <a:lnTo>
                    <a:pt x="562" y="611"/>
                  </a:lnTo>
                  <a:lnTo>
                    <a:pt x="514" y="626"/>
                  </a:lnTo>
                  <a:lnTo>
                    <a:pt x="503" y="626"/>
                  </a:lnTo>
                  <a:lnTo>
                    <a:pt x="418" y="600"/>
                  </a:lnTo>
                  <a:lnTo>
                    <a:pt x="392" y="596"/>
                  </a:lnTo>
                  <a:lnTo>
                    <a:pt x="362" y="588"/>
                  </a:lnTo>
                  <a:lnTo>
                    <a:pt x="332" y="585"/>
                  </a:lnTo>
                  <a:lnTo>
                    <a:pt x="324" y="603"/>
                  </a:lnTo>
                  <a:lnTo>
                    <a:pt x="320" y="629"/>
                  </a:lnTo>
                  <a:lnTo>
                    <a:pt x="317" y="637"/>
                  </a:lnTo>
                  <a:lnTo>
                    <a:pt x="294" y="644"/>
                  </a:lnTo>
                  <a:lnTo>
                    <a:pt x="291" y="644"/>
                  </a:lnTo>
                  <a:lnTo>
                    <a:pt x="265" y="670"/>
                  </a:lnTo>
                  <a:lnTo>
                    <a:pt x="250" y="670"/>
                  </a:lnTo>
                  <a:lnTo>
                    <a:pt x="243" y="651"/>
                  </a:lnTo>
                  <a:lnTo>
                    <a:pt x="232" y="648"/>
                  </a:lnTo>
                  <a:lnTo>
                    <a:pt x="219" y="637"/>
                  </a:lnTo>
                  <a:lnTo>
                    <a:pt x="215" y="622"/>
                  </a:lnTo>
                  <a:lnTo>
                    <a:pt x="185" y="618"/>
                  </a:lnTo>
                  <a:lnTo>
                    <a:pt x="170" y="611"/>
                  </a:lnTo>
                  <a:lnTo>
                    <a:pt x="167" y="603"/>
                  </a:lnTo>
                  <a:lnTo>
                    <a:pt x="148" y="603"/>
                  </a:lnTo>
                  <a:lnTo>
                    <a:pt x="133" y="588"/>
                  </a:lnTo>
                  <a:lnTo>
                    <a:pt x="130" y="581"/>
                  </a:lnTo>
                  <a:lnTo>
                    <a:pt x="115" y="588"/>
                  </a:lnTo>
                  <a:lnTo>
                    <a:pt x="100" y="585"/>
                  </a:lnTo>
                  <a:lnTo>
                    <a:pt x="93" y="581"/>
                  </a:lnTo>
                  <a:lnTo>
                    <a:pt x="96" y="566"/>
                  </a:lnTo>
                  <a:lnTo>
                    <a:pt x="74" y="551"/>
                  </a:lnTo>
                  <a:lnTo>
                    <a:pt x="78" y="540"/>
                  </a:lnTo>
                  <a:lnTo>
                    <a:pt x="85" y="533"/>
                  </a:lnTo>
                  <a:lnTo>
                    <a:pt x="63" y="518"/>
                  </a:lnTo>
                  <a:lnTo>
                    <a:pt x="7" y="496"/>
                  </a:lnTo>
                  <a:lnTo>
                    <a:pt x="15" y="474"/>
                  </a:lnTo>
                  <a:lnTo>
                    <a:pt x="33" y="474"/>
                  </a:lnTo>
                  <a:lnTo>
                    <a:pt x="41" y="488"/>
                  </a:lnTo>
                  <a:lnTo>
                    <a:pt x="37" y="466"/>
                  </a:lnTo>
                  <a:lnTo>
                    <a:pt x="48" y="448"/>
                  </a:lnTo>
                  <a:lnTo>
                    <a:pt x="56" y="429"/>
                  </a:lnTo>
                  <a:lnTo>
                    <a:pt x="37" y="414"/>
                  </a:lnTo>
                  <a:lnTo>
                    <a:pt x="22" y="399"/>
                  </a:lnTo>
                  <a:lnTo>
                    <a:pt x="22" y="385"/>
                  </a:lnTo>
                  <a:lnTo>
                    <a:pt x="7" y="385"/>
                  </a:lnTo>
                  <a:lnTo>
                    <a:pt x="0" y="381"/>
                  </a:lnTo>
                  <a:lnTo>
                    <a:pt x="4" y="347"/>
                  </a:lnTo>
                  <a:lnTo>
                    <a:pt x="30" y="299"/>
                  </a:lnTo>
                  <a:lnTo>
                    <a:pt x="33" y="299"/>
                  </a:lnTo>
                  <a:lnTo>
                    <a:pt x="56" y="299"/>
                  </a:lnTo>
                  <a:lnTo>
                    <a:pt x="74" y="307"/>
                  </a:lnTo>
                  <a:lnTo>
                    <a:pt x="85" y="307"/>
                  </a:lnTo>
                  <a:lnTo>
                    <a:pt x="85" y="292"/>
                  </a:lnTo>
                  <a:lnTo>
                    <a:pt x="107" y="288"/>
                  </a:lnTo>
                  <a:lnTo>
                    <a:pt x="148" y="288"/>
                  </a:lnTo>
                  <a:lnTo>
                    <a:pt x="178" y="284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66" name="Freeform 134"/>
            <p:cNvSpPr>
              <a:spLocks noChangeAspect="1"/>
            </p:cNvSpPr>
            <p:nvPr/>
          </p:nvSpPr>
          <p:spPr bwMode="auto">
            <a:xfrm>
              <a:off x="2290" y="3823"/>
              <a:ext cx="35" cy="31"/>
            </a:xfrm>
            <a:custGeom>
              <a:avLst/>
              <a:gdLst>
                <a:gd name="T0" fmla="*/ 35 w 73"/>
                <a:gd name="T1" fmla="*/ 2 h 70"/>
                <a:gd name="T2" fmla="*/ 24 w 73"/>
                <a:gd name="T3" fmla="*/ 15 h 70"/>
                <a:gd name="T4" fmla="*/ 26 w 73"/>
                <a:gd name="T5" fmla="*/ 23 h 70"/>
                <a:gd name="T6" fmla="*/ 26 w 73"/>
                <a:gd name="T7" fmla="*/ 26 h 70"/>
                <a:gd name="T8" fmla="*/ 7 w 73"/>
                <a:gd name="T9" fmla="*/ 31 h 70"/>
                <a:gd name="T10" fmla="*/ 2 w 73"/>
                <a:gd name="T11" fmla="*/ 29 h 70"/>
                <a:gd name="T12" fmla="*/ 2 w 73"/>
                <a:gd name="T13" fmla="*/ 23 h 70"/>
                <a:gd name="T14" fmla="*/ 0 w 73"/>
                <a:gd name="T15" fmla="*/ 16 h 70"/>
                <a:gd name="T16" fmla="*/ 9 w 73"/>
                <a:gd name="T17" fmla="*/ 8 h 70"/>
                <a:gd name="T18" fmla="*/ 14 w 73"/>
                <a:gd name="T19" fmla="*/ 7 h 70"/>
                <a:gd name="T20" fmla="*/ 19 w 73"/>
                <a:gd name="T21" fmla="*/ 0 h 70"/>
                <a:gd name="T22" fmla="*/ 35 w 73"/>
                <a:gd name="T23" fmla="*/ 2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3"/>
                <a:gd name="T37" fmla="*/ 0 h 70"/>
                <a:gd name="T38" fmla="*/ 73 w 73"/>
                <a:gd name="T39" fmla="*/ 70 h 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3" h="70">
                  <a:moveTo>
                    <a:pt x="73" y="4"/>
                  </a:moveTo>
                  <a:lnTo>
                    <a:pt x="51" y="33"/>
                  </a:lnTo>
                  <a:lnTo>
                    <a:pt x="55" y="52"/>
                  </a:lnTo>
                  <a:lnTo>
                    <a:pt x="55" y="59"/>
                  </a:lnTo>
                  <a:lnTo>
                    <a:pt x="15" y="70"/>
                  </a:lnTo>
                  <a:lnTo>
                    <a:pt x="4" y="66"/>
                  </a:lnTo>
                  <a:lnTo>
                    <a:pt x="4" y="52"/>
                  </a:lnTo>
                  <a:lnTo>
                    <a:pt x="0" y="37"/>
                  </a:lnTo>
                  <a:lnTo>
                    <a:pt x="18" y="18"/>
                  </a:lnTo>
                  <a:lnTo>
                    <a:pt x="29" y="15"/>
                  </a:lnTo>
                  <a:lnTo>
                    <a:pt x="40" y="0"/>
                  </a:lnTo>
                  <a:lnTo>
                    <a:pt x="73" y="4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67" name="Freeform 135"/>
            <p:cNvSpPr>
              <a:spLocks noChangeAspect="1"/>
            </p:cNvSpPr>
            <p:nvPr/>
          </p:nvSpPr>
          <p:spPr bwMode="auto">
            <a:xfrm>
              <a:off x="1476" y="3506"/>
              <a:ext cx="165" cy="71"/>
            </a:xfrm>
            <a:custGeom>
              <a:avLst/>
              <a:gdLst>
                <a:gd name="T0" fmla="*/ 56 w 352"/>
                <a:gd name="T1" fmla="*/ 4 h 157"/>
                <a:gd name="T2" fmla="*/ 62 w 352"/>
                <a:gd name="T3" fmla="*/ 0 h 157"/>
                <a:gd name="T4" fmla="*/ 68 w 352"/>
                <a:gd name="T5" fmla="*/ 0 h 157"/>
                <a:gd name="T6" fmla="*/ 71 w 352"/>
                <a:gd name="T7" fmla="*/ 5 h 157"/>
                <a:gd name="T8" fmla="*/ 77 w 352"/>
                <a:gd name="T9" fmla="*/ 1 h 157"/>
                <a:gd name="T10" fmla="*/ 83 w 352"/>
                <a:gd name="T11" fmla="*/ 3 h 157"/>
                <a:gd name="T12" fmla="*/ 93 w 352"/>
                <a:gd name="T13" fmla="*/ 12 h 157"/>
                <a:gd name="T14" fmla="*/ 103 w 352"/>
                <a:gd name="T15" fmla="*/ 16 h 157"/>
                <a:gd name="T16" fmla="*/ 107 w 352"/>
                <a:gd name="T17" fmla="*/ 17 h 157"/>
                <a:gd name="T18" fmla="*/ 112 w 352"/>
                <a:gd name="T19" fmla="*/ 13 h 157"/>
                <a:gd name="T20" fmla="*/ 117 w 352"/>
                <a:gd name="T21" fmla="*/ 11 h 157"/>
                <a:gd name="T22" fmla="*/ 131 w 352"/>
                <a:gd name="T23" fmla="*/ 15 h 157"/>
                <a:gd name="T24" fmla="*/ 150 w 352"/>
                <a:gd name="T25" fmla="*/ 19 h 157"/>
                <a:gd name="T26" fmla="*/ 165 w 352"/>
                <a:gd name="T27" fmla="*/ 23 h 157"/>
                <a:gd name="T28" fmla="*/ 160 w 352"/>
                <a:gd name="T29" fmla="*/ 29 h 157"/>
                <a:gd name="T30" fmla="*/ 150 w 352"/>
                <a:gd name="T31" fmla="*/ 38 h 157"/>
                <a:gd name="T32" fmla="*/ 148 w 352"/>
                <a:gd name="T33" fmla="*/ 42 h 157"/>
                <a:gd name="T34" fmla="*/ 149 w 352"/>
                <a:gd name="T35" fmla="*/ 48 h 157"/>
                <a:gd name="T36" fmla="*/ 142 w 352"/>
                <a:gd name="T37" fmla="*/ 48 h 157"/>
                <a:gd name="T38" fmla="*/ 135 w 352"/>
                <a:gd name="T39" fmla="*/ 43 h 157"/>
                <a:gd name="T40" fmla="*/ 128 w 352"/>
                <a:gd name="T41" fmla="*/ 42 h 157"/>
                <a:gd name="T42" fmla="*/ 109 w 352"/>
                <a:gd name="T43" fmla="*/ 46 h 157"/>
                <a:gd name="T44" fmla="*/ 105 w 352"/>
                <a:gd name="T45" fmla="*/ 50 h 157"/>
                <a:gd name="T46" fmla="*/ 99 w 352"/>
                <a:gd name="T47" fmla="*/ 56 h 157"/>
                <a:gd name="T48" fmla="*/ 90 w 352"/>
                <a:gd name="T49" fmla="*/ 62 h 157"/>
                <a:gd name="T50" fmla="*/ 84 w 352"/>
                <a:gd name="T51" fmla="*/ 62 h 157"/>
                <a:gd name="T52" fmla="*/ 78 w 352"/>
                <a:gd name="T53" fmla="*/ 57 h 157"/>
                <a:gd name="T54" fmla="*/ 73 w 352"/>
                <a:gd name="T55" fmla="*/ 57 h 157"/>
                <a:gd name="T56" fmla="*/ 54 w 352"/>
                <a:gd name="T57" fmla="*/ 66 h 157"/>
                <a:gd name="T58" fmla="*/ 45 w 352"/>
                <a:gd name="T59" fmla="*/ 70 h 157"/>
                <a:gd name="T60" fmla="*/ 38 w 352"/>
                <a:gd name="T61" fmla="*/ 71 h 157"/>
                <a:gd name="T62" fmla="*/ 23 w 352"/>
                <a:gd name="T63" fmla="*/ 70 h 157"/>
                <a:gd name="T64" fmla="*/ 17 w 352"/>
                <a:gd name="T65" fmla="*/ 70 h 157"/>
                <a:gd name="T66" fmla="*/ 13 w 352"/>
                <a:gd name="T67" fmla="*/ 63 h 157"/>
                <a:gd name="T68" fmla="*/ 10 w 352"/>
                <a:gd name="T69" fmla="*/ 61 h 157"/>
                <a:gd name="T70" fmla="*/ 5 w 352"/>
                <a:gd name="T71" fmla="*/ 58 h 157"/>
                <a:gd name="T72" fmla="*/ 2 w 352"/>
                <a:gd name="T73" fmla="*/ 55 h 157"/>
                <a:gd name="T74" fmla="*/ 0 w 352"/>
                <a:gd name="T75" fmla="*/ 48 h 157"/>
                <a:gd name="T76" fmla="*/ 0 w 352"/>
                <a:gd name="T77" fmla="*/ 41 h 157"/>
                <a:gd name="T78" fmla="*/ 16 w 352"/>
                <a:gd name="T79" fmla="*/ 34 h 157"/>
                <a:gd name="T80" fmla="*/ 34 w 352"/>
                <a:gd name="T81" fmla="*/ 34 h 157"/>
                <a:gd name="T82" fmla="*/ 45 w 352"/>
                <a:gd name="T83" fmla="*/ 25 h 157"/>
                <a:gd name="T84" fmla="*/ 46 w 352"/>
                <a:gd name="T85" fmla="*/ 9 h 157"/>
                <a:gd name="T86" fmla="*/ 56 w 352"/>
                <a:gd name="T87" fmla="*/ 4 h 1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"/>
                <a:gd name="T133" fmla="*/ 0 h 157"/>
                <a:gd name="T134" fmla="*/ 352 w 352"/>
                <a:gd name="T135" fmla="*/ 157 h 1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" h="157">
                  <a:moveTo>
                    <a:pt x="120" y="8"/>
                  </a:moveTo>
                  <a:lnTo>
                    <a:pt x="132" y="0"/>
                  </a:lnTo>
                  <a:lnTo>
                    <a:pt x="146" y="0"/>
                  </a:lnTo>
                  <a:lnTo>
                    <a:pt x="152" y="11"/>
                  </a:lnTo>
                  <a:lnTo>
                    <a:pt x="165" y="2"/>
                  </a:lnTo>
                  <a:lnTo>
                    <a:pt x="178" y="6"/>
                  </a:lnTo>
                  <a:lnTo>
                    <a:pt x="198" y="27"/>
                  </a:lnTo>
                  <a:lnTo>
                    <a:pt x="220" y="36"/>
                  </a:lnTo>
                  <a:lnTo>
                    <a:pt x="228" y="38"/>
                  </a:lnTo>
                  <a:lnTo>
                    <a:pt x="239" y="29"/>
                  </a:lnTo>
                  <a:lnTo>
                    <a:pt x="250" y="25"/>
                  </a:lnTo>
                  <a:lnTo>
                    <a:pt x="280" y="33"/>
                  </a:lnTo>
                  <a:lnTo>
                    <a:pt x="320" y="42"/>
                  </a:lnTo>
                  <a:lnTo>
                    <a:pt x="352" y="51"/>
                  </a:lnTo>
                  <a:lnTo>
                    <a:pt x="341" y="64"/>
                  </a:lnTo>
                  <a:lnTo>
                    <a:pt x="320" y="85"/>
                  </a:lnTo>
                  <a:lnTo>
                    <a:pt x="315" y="92"/>
                  </a:lnTo>
                  <a:lnTo>
                    <a:pt x="317" y="107"/>
                  </a:lnTo>
                  <a:lnTo>
                    <a:pt x="302" y="107"/>
                  </a:lnTo>
                  <a:lnTo>
                    <a:pt x="287" y="96"/>
                  </a:lnTo>
                  <a:lnTo>
                    <a:pt x="272" y="92"/>
                  </a:lnTo>
                  <a:lnTo>
                    <a:pt x="233" y="101"/>
                  </a:lnTo>
                  <a:lnTo>
                    <a:pt x="223" y="110"/>
                  </a:lnTo>
                  <a:lnTo>
                    <a:pt x="212" y="124"/>
                  </a:lnTo>
                  <a:lnTo>
                    <a:pt x="191" y="137"/>
                  </a:lnTo>
                  <a:lnTo>
                    <a:pt x="179" y="137"/>
                  </a:lnTo>
                  <a:lnTo>
                    <a:pt x="166" y="126"/>
                  </a:lnTo>
                  <a:lnTo>
                    <a:pt x="155" y="126"/>
                  </a:lnTo>
                  <a:lnTo>
                    <a:pt x="115" y="145"/>
                  </a:lnTo>
                  <a:lnTo>
                    <a:pt x="96" y="155"/>
                  </a:lnTo>
                  <a:lnTo>
                    <a:pt x="82" y="157"/>
                  </a:lnTo>
                  <a:lnTo>
                    <a:pt x="50" y="155"/>
                  </a:lnTo>
                  <a:lnTo>
                    <a:pt x="37" y="155"/>
                  </a:lnTo>
                  <a:lnTo>
                    <a:pt x="27" y="140"/>
                  </a:lnTo>
                  <a:lnTo>
                    <a:pt x="22" y="135"/>
                  </a:lnTo>
                  <a:lnTo>
                    <a:pt x="11" y="129"/>
                  </a:lnTo>
                  <a:lnTo>
                    <a:pt x="5" y="122"/>
                  </a:lnTo>
                  <a:lnTo>
                    <a:pt x="0" y="107"/>
                  </a:lnTo>
                  <a:lnTo>
                    <a:pt x="0" y="90"/>
                  </a:lnTo>
                  <a:lnTo>
                    <a:pt x="34" y="76"/>
                  </a:lnTo>
                  <a:lnTo>
                    <a:pt x="72" y="76"/>
                  </a:lnTo>
                  <a:lnTo>
                    <a:pt x="95" y="55"/>
                  </a:lnTo>
                  <a:lnTo>
                    <a:pt x="98" y="19"/>
                  </a:lnTo>
                  <a:lnTo>
                    <a:pt x="120" y="8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68" name="Freeform 136"/>
            <p:cNvSpPr>
              <a:spLocks noChangeAspect="1"/>
            </p:cNvSpPr>
            <p:nvPr/>
          </p:nvSpPr>
          <p:spPr bwMode="auto">
            <a:xfrm>
              <a:off x="1436" y="3678"/>
              <a:ext cx="112" cy="174"/>
            </a:xfrm>
            <a:custGeom>
              <a:avLst/>
              <a:gdLst>
                <a:gd name="T0" fmla="*/ 103 w 179"/>
                <a:gd name="T1" fmla="*/ 14 h 312"/>
                <a:gd name="T2" fmla="*/ 98 w 179"/>
                <a:gd name="T3" fmla="*/ 14 h 312"/>
                <a:gd name="T4" fmla="*/ 92 w 179"/>
                <a:gd name="T5" fmla="*/ 10 h 312"/>
                <a:gd name="T6" fmla="*/ 84 w 179"/>
                <a:gd name="T7" fmla="*/ 6 h 312"/>
                <a:gd name="T8" fmla="*/ 74 w 179"/>
                <a:gd name="T9" fmla="*/ 11 h 312"/>
                <a:gd name="T10" fmla="*/ 65 w 179"/>
                <a:gd name="T11" fmla="*/ 8 h 312"/>
                <a:gd name="T12" fmla="*/ 57 w 179"/>
                <a:gd name="T13" fmla="*/ 12 h 312"/>
                <a:gd name="T14" fmla="*/ 56 w 179"/>
                <a:gd name="T15" fmla="*/ 8 h 312"/>
                <a:gd name="T16" fmla="*/ 49 w 179"/>
                <a:gd name="T17" fmla="*/ 8 h 312"/>
                <a:gd name="T18" fmla="*/ 41 w 179"/>
                <a:gd name="T19" fmla="*/ 0 h 312"/>
                <a:gd name="T20" fmla="*/ 28 w 179"/>
                <a:gd name="T21" fmla="*/ 13 h 312"/>
                <a:gd name="T22" fmla="*/ 8 w 179"/>
                <a:gd name="T23" fmla="*/ 7 h 312"/>
                <a:gd name="T24" fmla="*/ 0 w 179"/>
                <a:gd name="T25" fmla="*/ 9 h 312"/>
                <a:gd name="T26" fmla="*/ 0 w 179"/>
                <a:gd name="T27" fmla="*/ 14 h 312"/>
                <a:gd name="T28" fmla="*/ 22 w 179"/>
                <a:gd name="T29" fmla="*/ 35 h 312"/>
                <a:gd name="T30" fmla="*/ 27 w 179"/>
                <a:gd name="T31" fmla="*/ 49 h 312"/>
                <a:gd name="T32" fmla="*/ 38 w 179"/>
                <a:gd name="T33" fmla="*/ 57 h 312"/>
                <a:gd name="T34" fmla="*/ 43 w 179"/>
                <a:gd name="T35" fmla="*/ 56 h 312"/>
                <a:gd name="T36" fmla="*/ 71 w 179"/>
                <a:gd name="T37" fmla="*/ 84 h 312"/>
                <a:gd name="T38" fmla="*/ 73 w 179"/>
                <a:gd name="T39" fmla="*/ 91 h 312"/>
                <a:gd name="T40" fmla="*/ 71 w 179"/>
                <a:gd name="T41" fmla="*/ 95 h 312"/>
                <a:gd name="T42" fmla="*/ 99 w 179"/>
                <a:gd name="T43" fmla="*/ 174 h 312"/>
                <a:gd name="T44" fmla="*/ 73 w 179"/>
                <a:gd name="T45" fmla="*/ 97 h 312"/>
                <a:gd name="T46" fmla="*/ 86 w 179"/>
                <a:gd name="T47" fmla="*/ 94 h 312"/>
                <a:gd name="T48" fmla="*/ 86 w 179"/>
                <a:gd name="T49" fmla="*/ 84 h 312"/>
                <a:gd name="T50" fmla="*/ 94 w 179"/>
                <a:gd name="T51" fmla="*/ 78 h 312"/>
                <a:gd name="T52" fmla="*/ 98 w 179"/>
                <a:gd name="T53" fmla="*/ 71 h 312"/>
                <a:gd name="T54" fmla="*/ 106 w 179"/>
                <a:gd name="T55" fmla="*/ 67 h 312"/>
                <a:gd name="T56" fmla="*/ 108 w 179"/>
                <a:gd name="T57" fmla="*/ 60 h 312"/>
                <a:gd name="T58" fmla="*/ 106 w 179"/>
                <a:gd name="T59" fmla="*/ 52 h 312"/>
                <a:gd name="T60" fmla="*/ 111 w 179"/>
                <a:gd name="T61" fmla="*/ 49 h 312"/>
                <a:gd name="T62" fmla="*/ 103 w 179"/>
                <a:gd name="T63" fmla="*/ 38 h 312"/>
                <a:gd name="T64" fmla="*/ 112 w 179"/>
                <a:gd name="T65" fmla="*/ 23 h 312"/>
                <a:gd name="T66" fmla="*/ 103 w 179"/>
                <a:gd name="T67" fmla="*/ 14 h 3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9"/>
                <a:gd name="T103" fmla="*/ 0 h 312"/>
                <a:gd name="T104" fmla="*/ 179 w 179"/>
                <a:gd name="T105" fmla="*/ 312 h 3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9" h="312">
                  <a:moveTo>
                    <a:pt x="165" y="25"/>
                  </a:moveTo>
                  <a:lnTo>
                    <a:pt x="156" y="25"/>
                  </a:lnTo>
                  <a:lnTo>
                    <a:pt x="147" y="18"/>
                  </a:lnTo>
                  <a:lnTo>
                    <a:pt x="134" y="11"/>
                  </a:lnTo>
                  <a:lnTo>
                    <a:pt x="118" y="19"/>
                  </a:lnTo>
                  <a:lnTo>
                    <a:pt x="104" y="15"/>
                  </a:lnTo>
                  <a:lnTo>
                    <a:pt x="91" y="22"/>
                  </a:lnTo>
                  <a:lnTo>
                    <a:pt x="90" y="15"/>
                  </a:lnTo>
                  <a:lnTo>
                    <a:pt x="79" y="15"/>
                  </a:lnTo>
                  <a:lnTo>
                    <a:pt x="65" y="0"/>
                  </a:lnTo>
                  <a:lnTo>
                    <a:pt x="45" y="24"/>
                  </a:lnTo>
                  <a:lnTo>
                    <a:pt x="13" y="13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35" y="63"/>
                  </a:lnTo>
                  <a:lnTo>
                    <a:pt x="43" y="88"/>
                  </a:lnTo>
                  <a:lnTo>
                    <a:pt x="61" y="103"/>
                  </a:lnTo>
                  <a:lnTo>
                    <a:pt x="68" y="100"/>
                  </a:lnTo>
                  <a:lnTo>
                    <a:pt x="113" y="151"/>
                  </a:lnTo>
                  <a:lnTo>
                    <a:pt x="116" y="163"/>
                  </a:lnTo>
                  <a:lnTo>
                    <a:pt x="113" y="171"/>
                  </a:lnTo>
                  <a:lnTo>
                    <a:pt x="158" y="312"/>
                  </a:lnTo>
                  <a:lnTo>
                    <a:pt x="116" y="174"/>
                  </a:lnTo>
                  <a:lnTo>
                    <a:pt x="138" y="168"/>
                  </a:lnTo>
                  <a:lnTo>
                    <a:pt x="138" y="151"/>
                  </a:lnTo>
                  <a:lnTo>
                    <a:pt x="151" y="139"/>
                  </a:lnTo>
                  <a:lnTo>
                    <a:pt x="156" y="127"/>
                  </a:lnTo>
                  <a:lnTo>
                    <a:pt x="170" y="121"/>
                  </a:lnTo>
                  <a:lnTo>
                    <a:pt x="172" y="107"/>
                  </a:lnTo>
                  <a:lnTo>
                    <a:pt x="170" y="93"/>
                  </a:lnTo>
                  <a:lnTo>
                    <a:pt x="177" y="87"/>
                  </a:lnTo>
                  <a:lnTo>
                    <a:pt x="165" y="69"/>
                  </a:lnTo>
                  <a:lnTo>
                    <a:pt x="179" y="42"/>
                  </a:lnTo>
                  <a:lnTo>
                    <a:pt x="165" y="25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69" name="Freeform 137"/>
            <p:cNvSpPr>
              <a:spLocks noChangeAspect="1"/>
            </p:cNvSpPr>
            <p:nvPr/>
          </p:nvSpPr>
          <p:spPr bwMode="auto">
            <a:xfrm>
              <a:off x="1588" y="3808"/>
              <a:ext cx="76" cy="49"/>
            </a:xfrm>
            <a:custGeom>
              <a:avLst/>
              <a:gdLst>
                <a:gd name="T0" fmla="*/ 3 w 162"/>
                <a:gd name="T1" fmla="*/ 15 h 110"/>
                <a:gd name="T2" fmla="*/ 16 w 162"/>
                <a:gd name="T3" fmla="*/ 6 h 110"/>
                <a:gd name="T4" fmla="*/ 24 w 162"/>
                <a:gd name="T5" fmla="*/ 5 h 110"/>
                <a:gd name="T6" fmla="*/ 33 w 162"/>
                <a:gd name="T7" fmla="*/ 3 h 110"/>
                <a:gd name="T8" fmla="*/ 40 w 162"/>
                <a:gd name="T9" fmla="*/ 3 h 110"/>
                <a:gd name="T10" fmla="*/ 47 w 162"/>
                <a:gd name="T11" fmla="*/ 0 h 110"/>
                <a:gd name="T12" fmla="*/ 59 w 162"/>
                <a:gd name="T13" fmla="*/ 3 h 110"/>
                <a:gd name="T14" fmla="*/ 66 w 162"/>
                <a:gd name="T15" fmla="*/ 2 h 110"/>
                <a:gd name="T16" fmla="*/ 73 w 162"/>
                <a:gd name="T17" fmla="*/ 9 h 110"/>
                <a:gd name="T18" fmla="*/ 72 w 162"/>
                <a:gd name="T19" fmla="*/ 28 h 110"/>
                <a:gd name="T20" fmla="*/ 76 w 162"/>
                <a:gd name="T21" fmla="*/ 30 h 110"/>
                <a:gd name="T22" fmla="*/ 71 w 162"/>
                <a:gd name="T23" fmla="*/ 38 h 110"/>
                <a:gd name="T24" fmla="*/ 54 w 162"/>
                <a:gd name="T25" fmla="*/ 41 h 110"/>
                <a:gd name="T26" fmla="*/ 47 w 162"/>
                <a:gd name="T27" fmla="*/ 40 h 110"/>
                <a:gd name="T28" fmla="*/ 42 w 162"/>
                <a:gd name="T29" fmla="*/ 49 h 110"/>
                <a:gd name="T30" fmla="*/ 30 w 162"/>
                <a:gd name="T31" fmla="*/ 48 h 110"/>
                <a:gd name="T32" fmla="*/ 24 w 162"/>
                <a:gd name="T33" fmla="*/ 47 h 110"/>
                <a:gd name="T34" fmla="*/ 17 w 162"/>
                <a:gd name="T35" fmla="*/ 46 h 110"/>
                <a:gd name="T36" fmla="*/ 13 w 162"/>
                <a:gd name="T37" fmla="*/ 42 h 110"/>
                <a:gd name="T38" fmla="*/ 10 w 162"/>
                <a:gd name="T39" fmla="*/ 44 h 110"/>
                <a:gd name="T40" fmla="*/ 4 w 162"/>
                <a:gd name="T41" fmla="*/ 40 h 110"/>
                <a:gd name="T42" fmla="*/ 0 w 162"/>
                <a:gd name="T43" fmla="*/ 28 h 110"/>
                <a:gd name="T44" fmla="*/ 3 w 162"/>
                <a:gd name="T45" fmla="*/ 22 h 110"/>
                <a:gd name="T46" fmla="*/ 3 w 162"/>
                <a:gd name="T47" fmla="*/ 15 h 1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2"/>
                <a:gd name="T73" fmla="*/ 0 h 110"/>
                <a:gd name="T74" fmla="*/ 162 w 162"/>
                <a:gd name="T75" fmla="*/ 110 h 1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2" h="110">
                  <a:moveTo>
                    <a:pt x="6" y="33"/>
                  </a:moveTo>
                  <a:lnTo>
                    <a:pt x="34" y="14"/>
                  </a:lnTo>
                  <a:lnTo>
                    <a:pt x="52" y="11"/>
                  </a:lnTo>
                  <a:lnTo>
                    <a:pt x="70" y="6"/>
                  </a:lnTo>
                  <a:lnTo>
                    <a:pt x="85" y="6"/>
                  </a:lnTo>
                  <a:lnTo>
                    <a:pt x="100" y="0"/>
                  </a:lnTo>
                  <a:lnTo>
                    <a:pt x="126" y="6"/>
                  </a:lnTo>
                  <a:lnTo>
                    <a:pt x="141" y="5"/>
                  </a:lnTo>
                  <a:lnTo>
                    <a:pt x="156" y="20"/>
                  </a:lnTo>
                  <a:lnTo>
                    <a:pt x="154" y="63"/>
                  </a:lnTo>
                  <a:lnTo>
                    <a:pt x="162" y="68"/>
                  </a:lnTo>
                  <a:lnTo>
                    <a:pt x="151" y="86"/>
                  </a:lnTo>
                  <a:lnTo>
                    <a:pt x="115" y="93"/>
                  </a:lnTo>
                  <a:lnTo>
                    <a:pt x="100" y="89"/>
                  </a:lnTo>
                  <a:lnTo>
                    <a:pt x="90" y="110"/>
                  </a:lnTo>
                  <a:lnTo>
                    <a:pt x="63" y="108"/>
                  </a:lnTo>
                  <a:lnTo>
                    <a:pt x="52" y="105"/>
                  </a:lnTo>
                  <a:lnTo>
                    <a:pt x="36" y="104"/>
                  </a:lnTo>
                  <a:lnTo>
                    <a:pt x="27" y="95"/>
                  </a:lnTo>
                  <a:lnTo>
                    <a:pt x="21" y="98"/>
                  </a:lnTo>
                  <a:lnTo>
                    <a:pt x="9" y="89"/>
                  </a:lnTo>
                  <a:lnTo>
                    <a:pt x="0" y="63"/>
                  </a:lnTo>
                  <a:lnTo>
                    <a:pt x="7" y="50"/>
                  </a:lnTo>
                  <a:lnTo>
                    <a:pt x="6" y="33"/>
                  </a:lnTo>
                  <a:close/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70" name="Freeform 138"/>
            <p:cNvSpPr>
              <a:spLocks noChangeAspect="1"/>
            </p:cNvSpPr>
            <p:nvPr/>
          </p:nvSpPr>
          <p:spPr bwMode="auto">
            <a:xfrm>
              <a:off x="1533" y="3648"/>
              <a:ext cx="127" cy="174"/>
            </a:xfrm>
            <a:custGeom>
              <a:avLst/>
              <a:gdLst>
                <a:gd name="T0" fmla="*/ 31 w 204"/>
                <a:gd name="T1" fmla="*/ 1 h 314"/>
                <a:gd name="T2" fmla="*/ 53 w 204"/>
                <a:gd name="T3" fmla="*/ 1 h 314"/>
                <a:gd name="T4" fmla="*/ 59 w 204"/>
                <a:gd name="T5" fmla="*/ 6 h 314"/>
                <a:gd name="T6" fmla="*/ 62 w 204"/>
                <a:gd name="T7" fmla="*/ 9 h 314"/>
                <a:gd name="T8" fmla="*/ 66 w 204"/>
                <a:gd name="T9" fmla="*/ 26 h 314"/>
                <a:gd name="T10" fmla="*/ 78 w 204"/>
                <a:gd name="T11" fmla="*/ 29 h 314"/>
                <a:gd name="T12" fmla="*/ 84 w 204"/>
                <a:gd name="T13" fmla="*/ 53 h 314"/>
                <a:gd name="T14" fmla="*/ 92 w 204"/>
                <a:gd name="T15" fmla="*/ 59 h 314"/>
                <a:gd name="T16" fmla="*/ 106 w 204"/>
                <a:gd name="T17" fmla="*/ 57 h 314"/>
                <a:gd name="T18" fmla="*/ 116 w 204"/>
                <a:gd name="T19" fmla="*/ 70 h 314"/>
                <a:gd name="T20" fmla="*/ 115 w 204"/>
                <a:gd name="T21" fmla="*/ 81 h 314"/>
                <a:gd name="T22" fmla="*/ 113 w 204"/>
                <a:gd name="T23" fmla="*/ 86 h 314"/>
                <a:gd name="T24" fmla="*/ 117 w 204"/>
                <a:gd name="T25" fmla="*/ 103 h 314"/>
                <a:gd name="T26" fmla="*/ 127 w 204"/>
                <a:gd name="T27" fmla="*/ 109 h 314"/>
                <a:gd name="T28" fmla="*/ 113 w 204"/>
                <a:gd name="T29" fmla="*/ 130 h 314"/>
                <a:gd name="T30" fmla="*/ 112 w 204"/>
                <a:gd name="T31" fmla="*/ 154 h 314"/>
                <a:gd name="T32" fmla="*/ 101 w 204"/>
                <a:gd name="T33" fmla="*/ 160 h 314"/>
                <a:gd name="T34" fmla="*/ 87 w 204"/>
                <a:gd name="T35" fmla="*/ 162 h 314"/>
                <a:gd name="T36" fmla="*/ 70 w 204"/>
                <a:gd name="T37" fmla="*/ 166 h 314"/>
                <a:gd name="T38" fmla="*/ 58 w 204"/>
                <a:gd name="T39" fmla="*/ 152 h 314"/>
                <a:gd name="T40" fmla="*/ 47 w 204"/>
                <a:gd name="T41" fmla="*/ 135 h 314"/>
                <a:gd name="T42" fmla="*/ 37 w 204"/>
                <a:gd name="T43" fmla="*/ 146 h 314"/>
                <a:gd name="T44" fmla="*/ 24 w 204"/>
                <a:gd name="T45" fmla="*/ 146 h 314"/>
                <a:gd name="T46" fmla="*/ 34 w 204"/>
                <a:gd name="T47" fmla="*/ 140 h 314"/>
                <a:gd name="T48" fmla="*/ 34 w 204"/>
                <a:gd name="T49" fmla="*/ 119 h 314"/>
                <a:gd name="T50" fmla="*/ 21 w 204"/>
                <a:gd name="T51" fmla="*/ 89 h 314"/>
                <a:gd name="T52" fmla="*/ 22 w 204"/>
                <a:gd name="T53" fmla="*/ 104 h 314"/>
                <a:gd name="T54" fmla="*/ 24 w 204"/>
                <a:gd name="T55" fmla="*/ 134 h 314"/>
                <a:gd name="T56" fmla="*/ 9 w 204"/>
                <a:gd name="T57" fmla="*/ 90 h 314"/>
                <a:gd name="T58" fmla="*/ 14 w 204"/>
                <a:gd name="T59" fmla="*/ 79 h 314"/>
                <a:gd name="T60" fmla="*/ 14 w 204"/>
                <a:gd name="T61" fmla="*/ 55 h 314"/>
                <a:gd name="T62" fmla="*/ 8 w 204"/>
                <a:gd name="T63" fmla="*/ 35 h 314"/>
                <a:gd name="T64" fmla="*/ 0 w 204"/>
                <a:gd name="T65" fmla="*/ 12 h 3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314"/>
                <a:gd name="T101" fmla="*/ 204 w 204"/>
                <a:gd name="T102" fmla="*/ 314 h 3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314">
                  <a:moveTo>
                    <a:pt x="0" y="22"/>
                  </a:moveTo>
                  <a:lnTo>
                    <a:pt x="49" y="2"/>
                  </a:lnTo>
                  <a:lnTo>
                    <a:pt x="71" y="0"/>
                  </a:lnTo>
                  <a:lnTo>
                    <a:pt x="85" y="1"/>
                  </a:lnTo>
                  <a:lnTo>
                    <a:pt x="90" y="5"/>
                  </a:lnTo>
                  <a:lnTo>
                    <a:pt x="94" y="10"/>
                  </a:lnTo>
                  <a:lnTo>
                    <a:pt x="95" y="15"/>
                  </a:lnTo>
                  <a:lnTo>
                    <a:pt x="99" y="17"/>
                  </a:lnTo>
                  <a:lnTo>
                    <a:pt x="105" y="29"/>
                  </a:lnTo>
                  <a:lnTo>
                    <a:pt x="106" y="47"/>
                  </a:lnTo>
                  <a:lnTo>
                    <a:pt x="112" y="53"/>
                  </a:lnTo>
                  <a:lnTo>
                    <a:pt x="126" y="53"/>
                  </a:lnTo>
                  <a:lnTo>
                    <a:pt x="135" y="79"/>
                  </a:lnTo>
                  <a:lnTo>
                    <a:pt x="135" y="95"/>
                  </a:lnTo>
                  <a:lnTo>
                    <a:pt x="141" y="107"/>
                  </a:lnTo>
                  <a:lnTo>
                    <a:pt x="148" y="107"/>
                  </a:lnTo>
                  <a:lnTo>
                    <a:pt x="162" y="95"/>
                  </a:lnTo>
                  <a:lnTo>
                    <a:pt x="170" y="103"/>
                  </a:lnTo>
                  <a:lnTo>
                    <a:pt x="171" y="117"/>
                  </a:lnTo>
                  <a:lnTo>
                    <a:pt x="186" y="126"/>
                  </a:lnTo>
                  <a:lnTo>
                    <a:pt x="184" y="142"/>
                  </a:lnTo>
                  <a:lnTo>
                    <a:pt x="185" y="146"/>
                  </a:lnTo>
                  <a:lnTo>
                    <a:pt x="187" y="148"/>
                  </a:lnTo>
                  <a:lnTo>
                    <a:pt x="182" y="156"/>
                  </a:lnTo>
                  <a:lnTo>
                    <a:pt x="180" y="166"/>
                  </a:lnTo>
                  <a:lnTo>
                    <a:pt x="188" y="185"/>
                  </a:lnTo>
                  <a:lnTo>
                    <a:pt x="200" y="188"/>
                  </a:lnTo>
                  <a:lnTo>
                    <a:pt x="204" y="197"/>
                  </a:lnTo>
                  <a:lnTo>
                    <a:pt x="200" y="217"/>
                  </a:lnTo>
                  <a:lnTo>
                    <a:pt x="182" y="235"/>
                  </a:lnTo>
                  <a:lnTo>
                    <a:pt x="187" y="265"/>
                  </a:lnTo>
                  <a:lnTo>
                    <a:pt x="180" y="278"/>
                  </a:lnTo>
                  <a:lnTo>
                    <a:pt x="185" y="293"/>
                  </a:lnTo>
                  <a:lnTo>
                    <a:pt x="162" y="288"/>
                  </a:lnTo>
                  <a:lnTo>
                    <a:pt x="151" y="293"/>
                  </a:lnTo>
                  <a:lnTo>
                    <a:pt x="140" y="293"/>
                  </a:lnTo>
                  <a:lnTo>
                    <a:pt x="126" y="297"/>
                  </a:lnTo>
                  <a:lnTo>
                    <a:pt x="113" y="299"/>
                  </a:lnTo>
                  <a:lnTo>
                    <a:pt x="92" y="314"/>
                  </a:lnTo>
                  <a:lnTo>
                    <a:pt x="93" y="274"/>
                  </a:lnTo>
                  <a:lnTo>
                    <a:pt x="72" y="262"/>
                  </a:lnTo>
                  <a:lnTo>
                    <a:pt x="75" y="244"/>
                  </a:lnTo>
                  <a:lnTo>
                    <a:pt x="69" y="264"/>
                  </a:lnTo>
                  <a:lnTo>
                    <a:pt x="60" y="263"/>
                  </a:lnTo>
                  <a:lnTo>
                    <a:pt x="56" y="266"/>
                  </a:lnTo>
                  <a:lnTo>
                    <a:pt x="38" y="263"/>
                  </a:lnTo>
                  <a:lnTo>
                    <a:pt x="66" y="241"/>
                  </a:lnTo>
                  <a:lnTo>
                    <a:pt x="54" y="253"/>
                  </a:lnTo>
                  <a:lnTo>
                    <a:pt x="30" y="265"/>
                  </a:lnTo>
                  <a:lnTo>
                    <a:pt x="54" y="214"/>
                  </a:lnTo>
                  <a:lnTo>
                    <a:pt x="36" y="187"/>
                  </a:lnTo>
                  <a:lnTo>
                    <a:pt x="33" y="160"/>
                  </a:lnTo>
                  <a:lnTo>
                    <a:pt x="15" y="157"/>
                  </a:lnTo>
                  <a:lnTo>
                    <a:pt x="36" y="187"/>
                  </a:lnTo>
                  <a:lnTo>
                    <a:pt x="51" y="199"/>
                  </a:lnTo>
                  <a:lnTo>
                    <a:pt x="39" y="241"/>
                  </a:lnTo>
                  <a:lnTo>
                    <a:pt x="27" y="151"/>
                  </a:lnTo>
                  <a:lnTo>
                    <a:pt x="15" y="163"/>
                  </a:lnTo>
                  <a:lnTo>
                    <a:pt x="14" y="151"/>
                  </a:lnTo>
                  <a:lnTo>
                    <a:pt x="22" y="143"/>
                  </a:lnTo>
                  <a:lnTo>
                    <a:pt x="11" y="125"/>
                  </a:lnTo>
                  <a:lnTo>
                    <a:pt x="23" y="100"/>
                  </a:lnTo>
                  <a:lnTo>
                    <a:pt x="9" y="83"/>
                  </a:lnTo>
                  <a:lnTo>
                    <a:pt x="13" y="64"/>
                  </a:lnTo>
                  <a:lnTo>
                    <a:pt x="0" y="47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71" name="Freeform 139"/>
            <p:cNvSpPr>
              <a:spLocks noChangeAspect="1"/>
            </p:cNvSpPr>
            <p:nvPr/>
          </p:nvSpPr>
          <p:spPr bwMode="auto">
            <a:xfrm>
              <a:off x="1952" y="4052"/>
              <a:ext cx="81" cy="26"/>
            </a:xfrm>
            <a:custGeom>
              <a:avLst/>
              <a:gdLst>
                <a:gd name="T0" fmla="*/ 19 w 255"/>
                <a:gd name="T1" fmla="*/ 2 h 75"/>
                <a:gd name="T2" fmla="*/ 71 w 255"/>
                <a:gd name="T3" fmla="*/ 3 h 75"/>
                <a:gd name="T4" fmla="*/ 80 w 255"/>
                <a:gd name="T5" fmla="*/ 7 h 75"/>
                <a:gd name="T6" fmla="*/ 80 w 255"/>
                <a:gd name="T7" fmla="*/ 12 h 75"/>
                <a:gd name="T8" fmla="*/ 73 w 255"/>
                <a:gd name="T9" fmla="*/ 13 h 75"/>
                <a:gd name="T10" fmla="*/ 53 w 255"/>
                <a:gd name="T11" fmla="*/ 16 h 75"/>
                <a:gd name="T12" fmla="*/ 41 w 255"/>
                <a:gd name="T13" fmla="*/ 18 h 75"/>
                <a:gd name="T14" fmla="*/ 18 w 255"/>
                <a:gd name="T15" fmla="*/ 21 h 75"/>
                <a:gd name="T16" fmla="*/ 10 w 255"/>
                <a:gd name="T17" fmla="*/ 24 h 75"/>
                <a:gd name="T18" fmla="*/ 1 w 255"/>
                <a:gd name="T19" fmla="*/ 16 h 75"/>
                <a:gd name="T20" fmla="*/ 4 w 255"/>
                <a:gd name="T21" fmla="*/ 5 h 75"/>
                <a:gd name="T22" fmla="*/ 20 w 255"/>
                <a:gd name="T23" fmla="*/ 5 h 75"/>
                <a:gd name="T24" fmla="*/ 19 w 255"/>
                <a:gd name="T25" fmla="*/ 2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5"/>
                <a:gd name="T40" fmla="*/ 0 h 75"/>
                <a:gd name="T41" fmla="*/ 255 w 255"/>
                <a:gd name="T42" fmla="*/ 75 h 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5" h="75">
                  <a:moveTo>
                    <a:pt x="59" y="5"/>
                  </a:moveTo>
                  <a:cubicBezTo>
                    <a:pt x="110" y="0"/>
                    <a:pt x="175" y="8"/>
                    <a:pt x="223" y="9"/>
                  </a:cubicBezTo>
                  <a:cubicBezTo>
                    <a:pt x="237" y="11"/>
                    <a:pt x="242" y="12"/>
                    <a:pt x="253" y="19"/>
                  </a:cubicBezTo>
                  <a:cubicBezTo>
                    <a:pt x="252" y="24"/>
                    <a:pt x="255" y="32"/>
                    <a:pt x="251" y="35"/>
                  </a:cubicBezTo>
                  <a:cubicBezTo>
                    <a:pt x="245" y="39"/>
                    <a:pt x="236" y="36"/>
                    <a:pt x="229" y="37"/>
                  </a:cubicBezTo>
                  <a:cubicBezTo>
                    <a:pt x="204" y="41"/>
                    <a:pt x="202" y="43"/>
                    <a:pt x="167" y="45"/>
                  </a:cubicBezTo>
                  <a:cubicBezTo>
                    <a:pt x="155" y="53"/>
                    <a:pt x="143" y="52"/>
                    <a:pt x="129" y="53"/>
                  </a:cubicBezTo>
                  <a:cubicBezTo>
                    <a:pt x="106" y="61"/>
                    <a:pt x="81" y="60"/>
                    <a:pt x="57" y="61"/>
                  </a:cubicBezTo>
                  <a:cubicBezTo>
                    <a:pt x="52" y="75"/>
                    <a:pt x="45" y="71"/>
                    <a:pt x="31" y="69"/>
                  </a:cubicBezTo>
                  <a:cubicBezTo>
                    <a:pt x="18" y="60"/>
                    <a:pt x="9" y="62"/>
                    <a:pt x="3" y="45"/>
                  </a:cubicBezTo>
                  <a:cubicBezTo>
                    <a:pt x="4" y="32"/>
                    <a:pt x="0" y="19"/>
                    <a:pt x="13" y="15"/>
                  </a:cubicBezTo>
                  <a:cubicBezTo>
                    <a:pt x="30" y="16"/>
                    <a:pt x="49" y="24"/>
                    <a:pt x="63" y="15"/>
                  </a:cubicBezTo>
                  <a:cubicBezTo>
                    <a:pt x="73" y="9"/>
                    <a:pt x="64" y="8"/>
                    <a:pt x="59" y="5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72" name="Freeform 140"/>
            <p:cNvSpPr>
              <a:spLocks noChangeAspect="1"/>
            </p:cNvSpPr>
            <p:nvPr/>
          </p:nvSpPr>
          <p:spPr bwMode="auto">
            <a:xfrm>
              <a:off x="1359" y="4031"/>
              <a:ext cx="28" cy="26"/>
            </a:xfrm>
            <a:custGeom>
              <a:avLst/>
              <a:gdLst>
                <a:gd name="T0" fmla="*/ 16 w 57"/>
                <a:gd name="T1" fmla="*/ 3 h 52"/>
                <a:gd name="T2" fmla="*/ 0 w 57"/>
                <a:gd name="T3" fmla="*/ 4 h 52"/>
                <a:gd name="T4" fmla="*/ 4 w 57"/>
                <a:gd name="T5" fmla="*/ 24 h 52"/>
                <a:gd name="T6" fmla="*/ 10 w 57"/>
                <a:gd name="T7" fmla="*/ 26 h 52"/>
                <a:gd name="T8" fmla="*/ 16 w 57"/>
                <a:gd name="T9" fmla="*/ 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52"/>
                <a:gd name="T17" fmla="*/ 57 w 5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52">
                  <a:moveTo>
                    <a:pt x="33" y="6"/>
                  </a:moveTo>
                  <a:cubicBezTo>
                    <a:pt x="22" y="7"/>
                    <a:pt x="9" y="0"/>
                    <a:pt x="1" y="8"/>
                  </a:cubicBezTo>
                  <a:cubicBezTo>
                    <a:pt x="1" y="8"/>
                    <a:pt x="0" y="42"/>
                    <a:pt x="9" y="48"/>
                  </a:cubicBezTo>
                  <a:cubicBezTo>
                    <a:pt x="13" y="50"/>
                    <a:pt x="21" y="52"/>
                    <a:pt x="21" y="52"/>
                  </a:cubicBezTo>
                  <a:cubicBezTo>
                    <a:pt x="39" y="49"/>
                    <a:pt x="57" y="30"/>
                    <a:pt x="33" y="6"/>
                  </a:cubicBezTo>
                  <a:close/>
                </a:path>
              </a:pathLst>
            </a:custGeom>
            <a:grpFill/>
            <a:ln w="9525" cmpd="sng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73" name="Freeform 141"/>
            <p:cNvSpPr>
              <a:spLocks/>
            </p:cNvSpPr>
            <p:nvPr/>
          </p:nvSpPr>
          <p:spPr bwMode="auto">
            <a:xfrm>
              <a:off x="1578" y="3262"/>
              <a:ext cx="57" cy="72"/>
            </a:xfrm>
            <a:custGeom>
              <a:avLst/>
              <a:gdLst>
                <a:gd name="T0" fmla="*/ 6 w 197"/>
                <a:gd name="T1" fmla="*/ 46 h 99"/>
                <a:gd name="T2" fmla="*/ 13 w 197"/>
                <a:gd name="T3" fmla="*/ 20 h 99"/>
                <a:gd name="T4" fmla="*/ 18 w 197"/>
                <a:gd name="T5" fmla="*/ 15 h 99"/>
                <a:gd name="T6" fmla="*/ 27 w 197"/>
                <a:gd name="T7" fmla="*/ 0 h 99"/>
                <a:gd name="T8" fmla="*/ 39 w 197"/>
                <a:gd name="T9" fmla="*/ 17 h 99"/>
                <a:gd name="T10" fmla="*/ 53 w 197"/>
                <a:gd name="T11" fmla="*/ 72 h 99"/>
                <a:gd name="T12" fmla="*/ 34 w 197"/>
                <a:gd name="T13" fmla="*/ 59 h 99"/>
                <a:gd name="T14" fmla="*/ 11 w 197"/>
                <a:gd name="T15" fmla="*/ 55 h 99"/>
                <a:gd name="T16" fmla="*/ 6 w 197"/>
                <a:gd name="T17" fmla="*/ 46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7"/>
                <a:gd name="T28" fmla="*/ 0 h 99"/>
                <a:gd name="T29" fmla="*/ 197 w 197"/>
                <a:gd name="T30" fmla="*/ 99 h 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7" h="99">
                  <a:moveTo>
                    <a:pt x="20" y="63"/>
                  </a:moveTo>
                  <a:cubicBezTo>
                    <a:pt x="77" y="25"/>
                    <a:pt x="0" y="82"/>
                    <a:pt x="44" y="27"/>
                  </a:cubicBezTo>
                  <a:cubicBezTo>
                    <a:pt x="48" y="22"/>
                    <a:pt x="56" y="24"/>
                    <a:pt x="62" y="21"/>
                  </a:cubicBezTo>
                  <a:cubicBezTo>
                    <a:pt x="68" y="18"/>
                    <a:pt x="86" y="4"/>
                    <a:pt x="92" y="0"/>
                  </a:cubicBezTo>
                  <a:cubicBezTo>
                    <a:pt x="112" y="7"/>
                    <a:pt x="114" y="17"/>
                    <a:pt x="134" y="24"/>
                  </a:cubicBezTo>
                  <a:cubicBezTo>
                    <a:pt x="143" y="59"/>
                    <a:pt x="197" y="72"/>
                    <a:pt x="182" y="99"/>
                  </a:cubicBezTo>
                  <a:cubicBezTo>
                    <a:pt x="176" y="97"/>
                    <a:pt x="122" y="82"/>
                    <a:pt x="116" y="81"/>
                  </a:cubicBezTo>
                  <a:cubicBezTo>
                    <a:pt x="90" y="78"/>
                    <a:pt x="63" y="82"/>
                    <a:pt x="38" y="75"/>
                  </a:cubicBezTo>
                  <a:cubicBezTo>
                    <a:pt x="5" y="66"/>
                    <a:pt x="56" y="45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54830" name="AutoShape 142"/>
          <p:cNvSpPr>
            <a:spLocks noChangeArrowheads="1"/>
          </p:cNvSpPr>
          <p:nvPr/>
        </p:nvSpPr>
        <p:spPr bwMode="auto">
          <a:xfrm>
            <a:off x="1619672" y="2636912"/>
            <a:ext cx="927100" cy="6731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9900"/>
          </a:solidFill>
          <a:ln w="9525" algn="ctr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wrap="none" lIns="91428" tIns="45714" rIns="91428" bIns="45714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54831" name="AutoShape 143"/>
          <p:cNvSpPr>
            <a:spLocks noChangeArrowheads="1"/>
          </p:cNvSpPr>
          <p:nvPr/>
        </p:nvSpPr>
        <p:spPr bwMode="auto">
          <a:xfrm rot="10800000">
            <a:off x="1628676" y="2924944"/>
            <a:ext cx="927100" cy="6731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9900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wrap="none" lIns="91428" tIns="45714" rIns="91428" bIns="45714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aphicFrame>
        <p:nvGraphicFramePr>
          <p:cNvPr id="97" name="Tabelle 96"/>
          <p:cNvGraphicFramePr>
            <a:graphicFrameLocks noGrp="1"/>
          </p:cNvGraphicFramePr>
          <p:nvPr/>
        </p:nvGraphicFramePr>
        <p:xfrm>
          <a:off x="3923928" y="2564905"/>
          <a:ext cx="4824537" cy="26676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08179"/>
                <a:gridCol w="1608179"/>
                <a:gridCol w="1608179"/>
              </a:tblGrid>
              <a:tr h="664664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latin typeface="Verdana" pitchFamily="34" charset="0"/>
                        </a:rPr>
                        <a:t>MC </a:t>
                      </a:r>
                      <a:r>
                        <a:rPr lang="en-GB" sz="1800" noProof="0" dirty="0" smtClean="0">
                          <a:latin typeface="Verdana" pitchFamily="34" charset="0"/>
                        </a:rPr>
                        <a:t>Calls</a:t>
                      </a:r>
                      <a:endParaRPr lang="de-DE" sz="1800" b="0" dirty="0">
                        <a:solidFill>
                          <a:srgbClr val="4D4D4D"/>
                        </a:solidFill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Verdana" pitchFamily="34" charset="0"/>
                        </a:rPr>
                        <a:t>Proposals</a:t>
                      </a:r>
                      <a:endParaRPr lang="de-DE" sz="1800" dirty="0">
                        <a:solidFill>
                          <a:srgbClr val="4D4D4D"/>
                        </a:solidFill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latin typeface="Verdana" pitchFamily="34" charset="0"/>
                        </a:rPr>
                        <a:t>Success</a:t>
                      </a:r>
                      <a:endParaRPr lang="de-DE" sz="1800" b="0" dirty="0">
                        <a:solidFill>
                          <a:srgbClr val="4D4D4D"/>
                        </a:solidFill>
                        <a:latin typeface="Verdana" pitchFamily="34" charset="0"/>
                      </a:endParaRPr>
                    </a:p>
                  </a:txBody>
                  <a:tcPr anchor="ctr"/>
                </a:tc>
              </a:tr>
              <a:tr h="673682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rgbClr val="292929"/>
                          </a:solidFill>
                          <a:latin typeface="Verdana" pitchFamily="34" charset="0"/>
                        </a:rPr>
                        <a:t>IEF</a:t>
                      </a:r>
                      <a:endParaRPr lang="de-DE" sz="2000" dirty="0">
                        <a:solidFill>
                          <a:srgbClr val="292929"/>
                        </a:solidFill>
                        <a:latin typeface="Verdana" pitchFamily="34" charset="0"/>
                      </a:endParaRPr>
                    </a:p>
                  </a:txBody>
                  <a:tcPr marL="97616" marR="976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rgbClr val="292929"/>
                          </a:solidFill>
                          <a:latin typeface="Verdana" pitchFamily="34" charset="0"/>
                        </a:rPr>
                        <a:t>4.915</a:t>
                      </a:r>
                      <a:endParaRPr lang="de-DE" sz="2000" dirty="0">
                        <a:solidFill>
                          <a:srgbClr val="292929"/>
                        </a:solidFill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rgbClr val="292929"/>
                          </a:solidFill>
                          <a:latin typeface="Verdana" pitchFamily="34" charset="0"/>
                        </a:rPr>
                        <a:t>12,5 %</a:t>
                      </a:r>
                      <a:endParaRPr lang="de-DE" sz="2000" dirty="0">
                        <a:solidFill>
                          <a:srgbClr val="292929"/>
                        </a:solidFill>
                        <a:latin typeface="Verdana" pitchFamily="34" charset="0"/>
                      </a:endParaRPr>
                    </a:p>
                  </a:txBody>
                  <a:tcPr anchor="ctr"/>
                </a:tc>
              </a:tr>
              <a:tr h="664664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rgbClr val="292929"/>
                          </a:solidFill>
                          <a:latin typeface="Verdana" pitchFamily="34" charset="0"/>
                        </a:rPr>
                        <a:t>IOF</a:t>
                      </a:r>
                      <a:endParaRPr lang="de-DE" sz="2000" dirty="0">
                        <a:solidFill>
                          <a:srgbClr val="292929"/>
                        </a:solidFill>
                        <a:latin typeface="Verdana" pitchFamily="34" charset="0"/>
                      </a:endParaRPr>
                    </a:p>
                  </a:txBody>
                  <a:tcPr marL="97616" marR="976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rgbClr val="292929"/>
                          </a:solidFill>
                          <a:latin typeface="Verdana" pitchFamily="34" charset="0"/>
                        </a:rPr>
                        <a:t>1.270</a:t>
                      </a:r>
                      <a:endParaRPr lang="de-DE" sz="2000" dirty="0">
                        <a:solidFill>
                          <a:srgbClr val="292929"/>
                        </a:solidFill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rgbClr val="292929"/>
                          </a:solidFill>
                          <a:latin typeface="Verdana" pitchFamily="34" charset="0"/>
                        </a:rPr>
                        <a:t>11,9 %</a:t>
                      </a:r>
                      <a:endParaRPr lang="de-DE" sz="2000" dirty="0">
                        <a:solidFill>
                          <a:srgbClr val="292929"/>
                        </a:solidFill>
                        <a:latin typeface="Verdana" pitchFamily="34" charset="0"/>
                      </a:endParaRPr>
                    </a:p>
                  </a:txBody>
                  <a:tcPr anchor="ctr"/>
                </a:tc>
              </a:tr>
              <a:tr h="664664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rgbClr val="292929"/>
                          </a:solidFill>
                          <a:latin typeface="Verdana" pitchFamily="34" charset="0"/>
                        </a:rPr>
                        <a:t>IIF</a:t>
                      </a:r>
                      <a:endParaRPr lang="de-DE" sz="2000" dirty="0">
                        <a:solidFill>
                          <a:srgbClr val="292929"/>
                        </a:solidFill>
                        <a:latin typeface="Verdana" pitchFamily="34" charset="0"/>
                      </a:endParaRPr>
                    </a:p>
                  </a:txBody>
                  <a:tcPr marL="97616" marR="976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rgbClr val="292929"/>
                          </a:solidFill>
                          <a:latin typeface="Verdana" pitchFamily="34" charset="0"/>
                        </a:rPr>
                        <a:t>1.936</a:t>
                      </a:r>
                      <a:endParaRPr lang="de-DE" sz="2000" dirty="0">
                        <a:solidFill>
                          <a:srgbClr val="292929"/>
                        </a:solidFill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rgbClr val="292929"/>
                          </a:solidFill>
                          <a:latin typeface="Verdana" pitchFamily="34" charset="0"/>
                        </a:rPr>
                        <a:t>9,5 %</a:t>
                      </a:r>
                      <a:endParaRPr lang="de-DE" sz="2000" dirty="0">
                        <a:solidFill>
                          <a:srgbClr val="292929"/>
                        </a:solidFill>
                        <a:latin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de-DE" dirty="0" smtClean="0"/>
              <a:t>Weitere Informationen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85720" y="857250"/>
            <a:ext cx="8643998" cy="1143000"/>
          </a:xfrm>
        </p:spPr>
        <p:txBody>
          <a:bodyPr/>
          <a:lstStyle/>
          <a:p>
            <a:r>
              <a:rPr lang="de-DE" dirty="0" smtClean="0"/>
              <a:t>Erfahrungen erfolgreicher Antragsteller/innen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67544" y="1844824"/>
            <a:ext cx="8462174" cy="501317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200"/>
              </a:spcAft>
              <a:buClr>
                <a:srgbClr val="FFCC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GB" sz="2000" dirty="0" smtClean="0">
                <a:solidFill>
                  <a:srgbClr val="292929"/>
                </a:solidFill>
                <a:latin typeface="Verdana" pitchFamily="34" charset="0"/>
              </a:rPr>
              <a:t>Marie Curie Success Stories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Clr>
                <a:srgbClr val="FFCC00"/>
              </a:buClr>
              <a:defRPr/>
            </a:pPr>
            <a:r>
              <a:rPr lang="en-GB" sz="1400" b="1" dirty="0" smtClean="0">
                <a:solidFill>
                  <a:schemeClr val="accent6"/>
                </a:solidFill>
                <a:latin typeface="Verdana" pitchFamily="34" charset="0"/>
              </a:rPr>
              <a:t>	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Clr>
                <a:srgbClr val="FFCC00"/>
              </a:buClr>
              <a:defRPr/>
            </a:pPr>
            <a:endParaRPr lang="en-GB" sz="1400" b="1" dirty="0" smtClean="0">
              <a:solidFill>
                <a:schemeClr val="accent6"/>
              </a:solidFill>
              <a:latin typeface="Verdana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Clr>
                <a:srgbClr val="FFCC00"/>
              </a:buClr>
              <a:defRPr/>
            </a:pPr>
            <a:endParaRPr lang="en-GB" sz="1400" b="1" dirty="0" smtClean="0">
              <a:solidFill>
                <a:schemeClr val="accent6"/>
              </a:solidFill>
              <a:latin typeface="Verdana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Clr>
                <a:srgbClr val="FFCC00"/>
              </a:buClr>
              <a:defRPr/>
            </a:pPr>
            <a:endParaRPr lang="en-GB" sz="1400" b="1" dirty="0" smtClean="0">
              <a:solidFill>
                <a:schemeClr val="accent6"/>
              </a:solidFill>
              <a:latin typeface="Verdana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Clr>
                <a:srgbClr val="FFCC00"/>
              </a:buClr>
              <a:defRPr/>
            </a:pPr>
            <a:endParaRPr lang="en-GB" sz="1400" b="1" dirty="0" smtClean="0">
              <a:solidFill>
                <a:schemeClr val="accent6"/>
              </a:solidFill>
              <a:latin typeface="Verdana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Clr>
                <a:srgbClr val="FFCC00"/>
              </a:buClr>
              <a:defRPr/>
            </a:pPr>
            <a:endParaRPr lang="en-GB" sz="1400" b="1" dirty="0" smtClean="0">
              <a:solidFill>
                <a:schemeClr val="accent6"/>
              </a:solidFill>
              <a:latin typeface="Verdana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Clr>
                <a:srgbClr val="FFCC00"/>
              </a:buClr>
              <a:defRPr/>
            </a:pPr>
            <a:endParaRPr lang="en-GB" sz="1400" b="1" dirty="0" smtClean="0">
              <a:solidFill>
                <a:schemeClr val="accent6"/>
              </a:solidFill>
              <a:latin typeface="Verdana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Clr>
                <a:srgbClr val="FFCC00"/>
              </a:buClr>
              <a:defRPr/>
            </a:pPr>
            <a:endParaRPr lang="en-GB" sz="1400" b="1" dirty="0" smtClean="0">
              <a:solidFill>
                <a:schemeClr val="accent6"/>
              </a:solidFill>
              <a:latin typeface="Verdana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Clr>
                <a:srgbClr val="FFCC00"/>
              </a:buClr>
              <a:defRPr/>
            </a:pPr>
            <a:endParaRPr lang="en-GB" sz="1400" b="1" dirty="0" smtClean="0">
              <a:solidFill>
                <a:schemeClr val="accent6"/>
              </a:solidFill>
              <a:latin typeface="Verdana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Clr>
                <a:srgbClr val="FFCC00"/>
              </a:buClr>
              <a:defRPr/>
            </a:pPr>
            <a:endParaRPr lang="en-GB" sz="1400" b="1" dirty="0" smtClean="0">
              <a:solidFill>
                <a:schemeClr val="accent6"/>
              </a:solidFill>
              <a:latin typeface="Verdana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Clr>
                <a:srgbClr val="FFCC00"/>
              </a:buClr>
              <a:defRPr/>
            </a:pPr>
            <a:endParaRPr lang="en-GB" sz="1400" b="1" dirty="0" smtClean="0">
              <a:solidFill>
                <a:schemeClr val="accent6"/>
              </a:solidFill>
              <a:latin typeface="Verdana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Clr>
                <a:srgbClr val="FFCC00"/>
              </a:buClr>
              <a:defRPr/>
            </a:pPr>
            <a:endParaRPr lang="en-GB" sz="1400" b="1" dirty="0" smtClean="0">
              <a:solidFill>
                <a:schemeClr val="accent6"/>
              </a:solidFill>
              <a:latin typeface="Verdana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Clr>
                <a:srgbClr val="FFCC00"/>
              </a:buClr>
              <a:defRPr/>
            </a:pPr>
            <a:endParaRPr lang="en-GB" sz="1400" b="1" dirty="0" smtClean="0">
              <a:solidFill>
                <a:schemeClr val="accent6"/>
              </a:solidFill>
              <a:latin typeface="Verdana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Clr>
                <a:srgbClr val="FFCC00"/>
              </a:buClr>
              <a:defRPr/>
            </a:pPr>
            <a:endParaRPr lang="en-GB" sz="1200" b="1" dirty="0" smtClean="0">
              <a:solidFill>
                <a:schemeClr val="accent6"/>
              </a:solidFill>
              <a:latin typeface="Verdana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Clr>
                <a:srgbClr val="FFCC00"/>
              </a:buClr>
              <a:defRPr/>
            </a:pPr>
            <a:r>
              <a:rPr lang="en-GB" sz="1200" b="1" dirty="0" smtClean="0">
                <a:solidFill>
                  <a:srgbClr val="292929"/>
                </a:solidFill>
                <a:latin typeface="Verdana" pitchFamily="34" charset="0"/>
                <a:hlinkClick r:id="rId3"/>
              </a:rPr>
              <a:t>http://</a:t>
            </a:r>
            <a:r>
              <a:rPr lang="en-GB" sz="1200" b="1" dirty="0" smtClean="0">
                <a:solidFill>
                  <a:srgbClr val="292929"/>
                </a:solidFill>
                <a:latin typeface="Verdana" pitchFamily="34" charset="0"/>
                <a:hlinkClick r:id="rId3"/>
              </a:rPr>
              <a:t>ec.europa.eu/research/mariecurieactions/media-library/success-stories/index_en.htm</a:t>
            </a:r>
            <a:endParaRPr lang="en-GB" sz="1200" b="1" dirty="0" smtClean="0">
              <a:solidFill>
                <a:srgbClr val="292929"/>
              </a:solidFill>
              <a:latin typeface="Verdana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Clr>
                <a:srgbClr val="FFCC00"/>
              </a:buClr>
              <a:defRPr/>
            </a:pPr>
            <a:endParaRPr kumimoji="0" lang="en-GB" sz="1200" b="1" i="0" u="none" strike="noStrike" kern="120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</a:t>
            </a:r>
            <a:endParaRPr lang="en-GB" sz="1200" dirty="0">
              <a:solidFill>
                <a:srgbClr val="292929"/>
              </a:solidFill>
              <a:latin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20472" t="30240" r="21479" b="4961"/>
          <a:stretch>
            <a:fillRect/>
          </a:stretch>
        </p:blipFill>
        <p:spPr bwMode="auto">
          <a:xfrm>
            <a:off x="1763688" y="2348880"/>
            <a:ext cx="5544616" cy="3868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hteck 7"/>
          <p:cNvSpPr/>
          <p:nvPr/>
        </p:nvSpPr>
        <p:spPr>
          <a:xfrm>
            <a:off x="6072198" y="2143116"/>
            <a:ext cx="1428760" cy="78581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Wichtige Links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22785"/>
            <a:ext cx="8229600" cy="4502560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de-DE" sz="1800" dirty="0" smtClean="0"/>
              <a:t>KoWi-Webseite:</a:t>
            </a:r>
            <a:r>
              <a:rPr lang="de-DE" sz="1800" b="1" dirty="0" smtClean="0"/>
              <a:t> </a:t>
            </a:r>
            <a:r>
              <a:rPr lang="de-DE" sz="1800" dirty="0" smtClean="0">
                <a:hlinkClick r:id="rId2"/>
              </a:rPr>
              <a:t/>
            </a:r>
            <a:br>
              <a:rPr lang="de-DE" sz="1800" dirty="0" smtClean="0">
                <a:hlinkClick r:id="rId2"/>
              </a:rPr>
            </a:br>
            <a:r>
              <a:rPr lang="de-DE" sz="1800" dirty="0" err="1" smtClean="0">
                <a:hlinkClick r:id="rId2"/>
              </a:rPr>
              <a:t>www.kowi.de/mariecurie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1800" dirty="0" smtClean="0"/>
          </a:p>
          <a:p>
            <a:pPr>
              <a:spcAft>
                <a:spcPts val="0"/>
              </a:spcAft>
            </a:pPr>
            <a:r>
              <a:rPr lang="de-DE" sz="1800" dirty="0" smtClean="0"/>
              <a:t>EURAXESS: </a:t>
            </a:r>
            <a:r>
              <a:rPr lang="de-DE" sz="1800" dirty="0" smtClean="0">
                <a:hlinkClick r:id="rId3"/>
              </a:rPr>
              <a:t/>
            </a:r>
            <a:br>
              <a:rPr lang="de-DE" sz="1800" dirty="0" smtClean="0">
                <a:hlinkClick r:id="rId3"/>
              </a:rPr>
            </a:br>
            <a:r>
              <a:rPr lang="de-DE" sz="1800" dirty="0" err="1" smtClean="0">
                <a:hlinkClick r:id="rId3"/>
              </a:rPr>
              <a:t>http://ec.europa.eu/euraxess/index.cfm/rights/index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1800" dirty="0" smtClean="0"/>
          </a:p>
          <a:p>
            <a:pPr>
              <a:spcAft>
                <a:spcPts val="0"/>
              </a:spcAft>
            </a:pPr>
            <a:r>
              <a:rPr lang="de-DE" sz="1800" dirty="0" smtClean="0"/>
              <a:t>Europäische Forschercharta: </a:t>
            </a:r>
            <a:r>
              <a:rPr lang="de-DE" sz="1800" dirty="0" smtClean="0">
                <a:hlinkClick r:id="rId4"/>
              </a:rPr>
              <a:t/>
            </a:r>
            <a:br>
              <a:rPr lang="de-DE" sz="1800" dirty="0" smtClean="0">
                <a:hlinkClick r:id="rId4"/>
              </a:rPr>
            </a:br>
            <a:r>
              <a:rPr lang="de-DE" sz="1800" dirty="0" err="1" smtClean="0">
                <a:hlinkClick r:id="rId4"/>
              </a:rPr>
              <a:t>http://ec.europa.eu/euraxess/index.cfm/rights/whatIsAResearcher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1800" dirty="0" smtClean="0"/>
          </a:p>
          <a:p>
            <a:pPr>
              <a:spcAft>
                <a:spcPts val="0"/>
              </a:spcAft>
            </a:pPr>
            <a:r>
              <a:rPr lang="de-DE" sz="1800" dirty="0" smtClean="0"/>
              <a:t>Webseite der Kommission: </a:t>
            </a:r>
            <a:r>
              <a:rPr lang="de-DE" sz="1800" dirty="0" err="1" smtClean="0">
                <a:hlinkClick r:id="rId5"/>
              </a:rPr>
              <a:t>http://</a:t>
            </a:r>
            <a:r>
              <a:rPr lang="de-DE" sz="1800" dirty="0" err="1" smtClean="0">
                <a:hlinkClick r:id="rId5"/>
              </a:rPr>
              <a:t>ec.europa.eu/research/mariecurieactions/index_en.htm</a:t>
            </a:r>
            <a:r>
              <a:rPr lang="de-DE" sz="1800" dirty="0" smtClean="0"/>
              <a:t> 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1800" dirty="0" smtClean="0"/>
          </a:p>
          <a:p>
            <a:pPr>
              <a:spcAft>
                <a:spcPts val="0"/>
              </a:spcAft>
            </a:pPr>
            <a:r>
              <a:rPr lang="de-DE" sz="1800" dirty="0" smtClean="0"/>
              <a:t>Nationale Kontaktstelle Mobilität: </a:t>
            </a:r>
            <a:r>
              <a:rPr lang="de-DE" sz="1800" dirty="0" smtClean="0">
                <a:hlinkClick r:id="rId6"/>
              </a:rPr>
              <a:t/>
            </a:r>
            <a:br>
              <a:rPr lang="de-DE" sz="1800" dirty="0" smtClean="0">
                <a:hlinkClick r:id="rId6"/>
              </a:rPr>
            </a:br>
            <a:r>
              <a:rPr lang="de-DE" sz="1800" dirty="0" smtClean="0">
                <a:hlinkClick r:id="rId6"/>
              </a:rPr>
              <a:t>http://www.humboldt-foundation.de/web/3097.html</a:t>
            </a:r>
            <a:endParaRPr lang="de-DE" sz="1800" dirty="0" smtClean="0"/>
          </a:p>
          <a:p>
            <a:pPr>
              <a:buNone/>
            </a:pPr>
            <a:endParaRPr lang="de-DE" sz="18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UX Karte.tif"/>
          <p:cNvPicPr>
            <a:picLocks noChangeAspect="1"/>
          </p:cNvPicPr>
          <p:nvPr/>
        </p:nvPicPr>
        <p:blipFill>
          <a:blip r:embed="rId3" cstate="print"/>
          <a:srcRect l="3149" r="55114" b="42494"/>
          <a:stretch>
            <a:fillRect/>
          </a:stretch>
        </p:blipFill>
        <p:spPr>
          <a:xfrm>
            <a:off x="5436096" y="2708920"/>
            <a:ext cx="3307200" cy="28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EURAXESS Job-Portal</a:t>
            </a:r>
            <a:endParaRPr lang="de-DE" dirty="0"/>
          </a:p>
        </p:txBody>
      </p:sp>
      <p:sp>
        <p:nvSpPr>
          <p:cNvPr id="6" name="Inhaltsplatzhalter 5"/>
          <p:cNvSpPr>
            <a:spLocks noGrp="1" noChangeAspect="1"/>
          </p:cNvSpPr>
          <p:nvPr>
            <p:ph idx="1"/>
          </p:nvPr>
        </p:nvSpPr>
        <p:spPr>
          <a:xfrm>
            <a:off x="179512" y="2142000"/>
            <a:ext cx="8507288" cy="44748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dirty="0" smtClean="0"/>
              <a:t>Europaweite Ausschreibungen für Doktoranden und </a:t>
            </a:r>
            <a:r>
              <a:rPr lang="de-DE" dirty="0" err="1" smtClean="0"/>
              <a:t>Postdocs</a:t>
            </a:r>
            <a:r>
              <a:rPr lang="de-DE" dirty="0" smtClean="0"/>
              <a:t> aller Forschungsbereiche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de-DE" dirty="0" smtClean="0"/>
          </a:p>
          <a:p>
            <a:pPr lvl="1"/>
            <a:r>
              <a:rPr lang="de-DE" dirty="0" smtClean="0">
                <a:ea typeface="Verdana" pitchFamily="34" charset="0"/>
                <a:cs typeface="Verdana" pitchFamily="34" charset="0"/>
              </a:rPr>
              <a:t>Jobs in Marie </a:t>
            </a:r>
            <a:r>
              <a:rPr lang="de-DE" dirty="0" err="1" smtClean="0"/>
              <a:t>Skłodowska</a:t>
            </a:r>
            <a:r>
              <a:rPr lang="de-DE" dirty="0" smtClean="0"/>
              <a:t>-</a:t>
            </a:r>
            <a:r>
              <a:rPr lang="de-DE" dirty="0" smtClean="0">
                <a:ea typeface="Verdana" pitchFamily="34" charset="0"/>
                <a:cs typeface="Verdana" pitchFamily="34" charset="0"/>
              </a:rPr>
              <a:t>Curie</a:t>
            </a:r>
            <a:br>
              <a:rPr lang="de-DE" dirty="0" smtClean="0">
                <a:ea typeface="Verdana" pitchFamily="34" charset="0"/>
                <a:cs typeface="Verdana" pitchFamily="34" charset="0"/>
              </a:rPr>
            </a:br>
            <a:r>
              <a:rPr lang="de-DE" dirty="0" err="1" smtClean="0">
                <a:ea typeface="Verdana" pitchFamily="34" charset="0"/>
                <a:cs typeface="Verdana" pitchFamily="34" charset="0"/>
              </a:rPr>
              <a:t>Pojekten</a:t>
            </a:r>
            <a:r>
              <a:rPr lang="de-DE" dirty="0" smtClean="0">
                <a:ea typeface="Verdana" pitchFamily="34" charset="0"/>
                <a:cs typeface="Verdana" pitchFamily="34" charset="0"/>
              </a:rPr>
              <a:t> </a:t>
            </a:r>
          </a:p>
          <a:p>
            <a:pPr lvl="1"/>
            <a:r>
              <a:rPr lang="de-DE" dirty="0" smtClean="0"/>
              <a:t>Jobs in Fellowship-Programmen</a:t>
            </a:r>
            <a:br>
              <a:rPr lang="de-DE" dirty="0" smtClean="0"/>
            </a:br>
            <a:r>
              <a:rPr lang="de-DE" dirty="0" smtClean="0"/>
              <a:t>(z.B. COFUND)</a:t>
            </a:r>
          </a:p>
          <a:p>
            <a:pPr lvl="1"/>
            <a:r>
              <a:rPr lang="de-DE" dirty="0" smtClean="0"/>
              <a:t>Sonstige Stellenausschreibungen </a:t>
            </a:r>
            <a:br>
              <a:rPr lang="de-DE" dirty="0" smtClean="0"/>
            </a:br>
            <a:r>
              <a:rPr lang="de-DE" dirty="0" smtClean="0"/>
              <a:t>(z.B. Nature Jobs)</a:t>
            </a:r>
          </a:p>
          <a:p>
            <a:endParaRPr lang="de-DE" sz="2800" dirty="0" smtClean="0"/>
          </a:p>
          <a:p>
            <a:r>
              <a:rPr lang="de-DE" dirty="0" smtClean="0"/>
              <a:t>Suche nach aktuellen Ausschreibungen unter: </a:t>
            </a:r>
            <a:r>
              <a:rPr lang="de-DE" sz="1600" dirty="0" smtClean="0">
                <a:solidFill>
                  <a:schemeClr val="accent6"/>
                </a:solidFill>
                <a:hlinkClick r:id="rId4"/>
              </a:rPr>
              <a:t>http://ec.europa.eu/euraxess/index.cfm/jobs/index</a:t>
            </a:r>
            <a:endParaRPr lang="de-DE" dirty="0" smtClean="0">
              <a:solidFill>
                <a:schemeClr val="accent6"/>
              </a:solidFill>
            </a:endParaRPr>
          </a:p>
          <a:p>
            <a:pPr>
              <a:buNone/>
            </a:pPr>
            <a:endParaRPr lang="de-DE" dirty="0" smtClean="0">
              <a:solidFill>
                <a:schemeClr val="accent6"/>
              </a:solidFill>
            </a:endParaRPr>
          </a:p>
          <a:p>
            <a:pPr lvl="0">
              <a:buBlip>
                <a:blip r:embed="rId5"/>
              </a:buBlip>
              <a:defRPr/>
            </a:pPr>
            <a:endParaRPr lang="de-DE" dirty="0" smtClean="0"/>
          </a:p>
          <a:p>
            <a:endParaRPr lang="de-DE" sz="2200" dirty="0" smtClean="0"/>
          </a:p>
          <a:p>
            <a:endParaRPr lang="de-DE" dirty="0" smtClean="0"/>
          </a:p>
        </p:txBody>
      </p:sp>
      <p:pic>
        <p:nvPicPr>
          <p:cNvPr id="8" name="Picture 2" descr="EURAXESS Job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5841825"/>
            <a:ext cx="1278761" cy="899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de-DE" dirty="0" err="1" smtClean="0"/>
              <a:t>KoWi</a:t>
            </a:r>
            <a:r>
              <a:rPr lang="de-DE" dirty="0" smtClean="0"/>
              <a:t> Services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292929"/>
                </a:solidFill>
              </a:rPr>
              <a:t>KoWi</a:t>
            </a:r>
            <a:r>
              <a:rPr lang="de-DE" dirty="0" smtClean="0">
                <a:solidFill>
                  <a:srgbClr val="292929"/>
                </a:solidFill>
              </a:rPr>
              <a:t>-Services zu </a:t>
            </a:r>
            <a:r>
              <a:rPr lang="de-DE" dirty="0" err="1" smtClean="0">
                <a:solidFill>
                  <a:srgbClr val="292929"/>
                </a:solidFill>
              </a:rPr>
              <a:t>MSCA</a:t>
            </a:r>
            <a:r>
              <a:rPr lang="de-DE" dirty="0" smtClean="0">
                <a:solidFill>
                  <a:srgbClr val="292929"/>
                </a:solidFill>
              </a:rPr>
              <a:t> Fellowships</a:t>
            </a:r>
            <a:endParaRPr lang="de-DE" dirty="0">
              <a:solidFill>
                <a:srgbClr val="292929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292929"/>
                </a:solidFill>
              </a:rPr>
              <a:t>Individuelle Antragsberatung und </a:t>
            </a:r>
            <a:r>
              <a:rPr lang="de-DE" dirty="0" smtClean="0"/>
              <a:t>–</a:t>
            </a:r>
            <a:r>
              <a:rPr lang="de-DE" dirty="0" err="1" smtClean="0">
                <a:solidFill>
                  <a:srgbClr val="292929"/>
                </a:solidFill>
              </a:rPr>
              <a:t>begleitung</a:t>
            </a:r>
            <a:endParaRPr lang="de-DE" dirty="0" smtClean="0">
              <a:solidFill>
                <a:srgbClr val="292929"/>
              </a:solidFill>
            </a:endParaRPr>
          </a:p>
          <a:p>
            <a:pPr lvl="1"/>
            <a:r>
              <a:rPr lang="de-DE" dirty="0" smtClean="0"/>
              <a:t>Beantwortung von Fragen</a:t>
            </a:r>
          </a:p>
          <a:p>
            <a:pPr lvl="1"/>
            <a:r>
              <a:rPr lang="de-DE" b="1" dirty="0" smtClean="0">
                <a:solidFill>
                  <a:srgbClr val="FF9900"/>
                </a:solidFill>
              </a:rPr>
              <a:t>Gegenlesen des Antrags</a:t>
            </a:r>
          </a:p>
          <a:p>
            <a:pPr lvl="1"/>
            <a:r>
              <a:rPr lang="de-DE" dirty="0" smtClean="0"/>
              <a:t>Hilfe beim Projektmanagement</a:t>
            </a:r>
          </a:p>
          <a:p>
            <a:r>
              <a:rPr lang="de-DE" dirty="0" smtClean="0"/>
              <a:t>Informationsveranstaltungen und Antragstellerworkshops an deutschen Hochschulen &amp; Forschungseinrichtungen</a:t>
            </a:r>
          </a:p>
          <a:p>
            <a:r>
              <a:rPr lang="de-DE" dirty="0" smtClean="0"/>
              <a:t>Beratung zum Projekt- und Finanzmanagement 	</a:t>
            </a:r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540000" y="1816790"/>
            <a:ext cx="12826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Teamleitung</a:t>
            </a:r>
            <a:endParaRPr lang="de-DE" sz="1400" dirty="0">
              <a:solidFill>
                <a:srgbClr val="FF99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540000" y="3049215"/>
            <a:ext cx="2447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Das </a:t>
            </a:r>
            <a:r>
              <a:rPr lang="de-DE" sz="1400" dirty="0" err="1" smtClean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KoWi</a:t>
            </a:r>
            <a:r>
              <a:rPr lang="de-DE" sz="1400" dirty="0" smtClean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-MSCA-Team</a:t>
            </a:r>
            <a:endParaRPr lang="de-DE" sz="1400" dirty="0">
              <a:solidFill>
                <a:srgbClr val="FF99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pieren 58"/>
          <p:cNvGrpSpPr/>
          <p:nvPr/>
        </p:nvGrpSpPr>
        <p:grpSpPr>
          <a:xfrm>
            <a:off x="3071802" y="4429132"/>
            <a:ext cx="1777393" cy="584775"/>
            <a:chOff x="500034" y="3920308"/>
            <a:chExt cx="1777393" cy="584775"/>
          </a:xfrm>
        </p:grpSpPr>
        <p:pic>
          <p:nvPicPr>
            <p:cNvPr id="60" name="Picture 24" descr="http://www.kowi.de/Portaldata/2/Resources/fotos/ma/vl.pn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3992308"/>
              <a:ext cx="712800" cy="507600"/>
            </a:xfrm>
            <a:prstGeom prst="rect">
              <a:avLst/>
            </a:prstGeom>
            <a:noFill/>
          </p:spPr>
        </p:pic>
        <p:sp>
          <p:nvSpPr>
            <p:cNvPr id="61" name="Textfeld 60"/>
            <p:cNvSpPr txBox="1"/>
            <p:nvPr/>
          </p:nvSpPr>
          <p:spPr>
            <a:xfrm>
              <a:off x="1212712" y="3920308"/>
              <a:ext cx="10647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b="1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Victoria Llobet</a:t>
              </a:r>
            </a:p>
            <a:p>
              <a:r>
                <a:rPr lang="de-DE" sz="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ITN</a:t>
              </a:r>
            </a:p>
            <a:p>
              <a:r>
                <a:rPr lang="de-DE" sz="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+32-2-54802-20</a:t>
              </a:r>
              <a:br>
                <a:rPr lang="de-DE" sz="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de-DE" sz="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vl@kowi.de</a:t>
              </a:r>
              <a:endParaRPr lang="de-DE" sz="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3" name="Gruppieren 49"/>
          <p:cNvGrpSpPr/>
          <p:nvPr/>
        </p:nvGrpSpPr>
        <p:grpSpPr>
          <a:xfrm>
            <a:off x="683568" y="5072074"/>
            <a:ext cx="2226331" cy="707886"/>
            <a:chOff x="642911" y="3358800"/>
            <a:chExt cx="2226331" cy="707886"/>
          </a:xfrm>
        </p:grpSpPr>
        <p:pic>
          <p:nvPicPr>
            <p:cNvPr id="48" name="Picture 28" descr="http://www.kowi.de/Portaldata/2/Resources/fotos/ma/ab.pn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911" y="3430724"/>
              <a:ext cx="713347" cy="507600"/>
            </a:xfrm>
            <a:prstGeom prst="rect">
              <a:avLst/>
            </a:prstGeom>
            <a:noFill/>
          </p:spPr>
        </p:pic>
        <p:sp>
          <p:nvSpPr>
            <p:cNvPr id="49" name="Textfeld 48"/>
            <p:cNvSpPr txBox="1"/>
            <p:nvPr/>
          </p:nvSpPr>
          <p:spPr>
            <a:xfrm>
              <a:off x="1357290" y="3358800"/>
              <a:ext cx="15119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b="1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Anita Bindhammer</a:t>
              </a:r>
            </a:p>
            <a:p>
              <a:r>
                <a:rPr lang="de-DE" sz="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RISE, Researchers‘ </a:t>
              </a:r>
              <a:r>
                <a:rPr lang="de-DE" sz="8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Night</a:t>
              </a:r>
              <a:r>
                <a:rPr lang="de-DE" sz="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,</a:t>
              </a:r>
            </a:p>
            <a:p>
              <a:r>
                <a:rPr lang="de-DE" sz="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Projektmanagement</a:t>
              </a:r>
            </a:p>
            <a:p>
              <a:r>
                <a:rPr lang="de-DE" sz="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+49-228-95997-21 </a:t>
              </a:r>
              <a:br>
                <a:rPr lang="de-DE" sz="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de-DE" sz="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ab@kowi.de </a:t>
              </a:r>
              <a:endParaRPr lang="de-DE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4" name="Gruppieren 42"/>
          <p:cNvGrpSpPr/>
          <p:nvPr/>
        </p:nvGrpSpPr>
        <p:grpSpPr>
          <a:xfrm>
            <a:off x="3071802" y="3656058"/>
            <a:ext cx="1907959" cy="584775"/>
            <a:chOff x="571480" y="6506916"/>
            <a:chExt cx="1907959" cy="584775"/>
          </a:xfrm>
        </p:grpSpPr>
        <p:pic>
          <p:nvPicPr>
            <p:cNvPr id="20" name="Picture 10" descr="http://www.kowi.de/Portaldata/2/Resources/fotos/ma/uk.png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480" y="6578916"/>
              <a:ext cx="712800" cy="507600"/>
            </a:xfrm>
            <a:prstGeom prst="rect">
              <a:avLst/>
            </a:prstGeom>
            <a:noFill/>
          </p:spPr>
        </p:pic>
        <p:sp>
          <p:nvSpPr>
            <p:cNvPr id="22" name="Textfeld 21"/>
            <p:cNvSpPr txBox="1"/>
            <p:nvPr/>
          </p:nvSpPr>
          <p:spPr>
            <a:xfrm>
              <a:off x="1283278" y="6506916"/>
              <a:ext cx="11961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b="1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Ulrike Kreger</a:t>
              </a:r>
            </a:p>
            <a:p>
              <a:r>
                <a:rPr lang="de-DE" sz="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IF, ITN</a:t>
              </a:r>
            </a:p>
            <a:p>
              <a:r>
                <a:rPr lang="de-DE" sz="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+49-228-95997-13</a:t>
              </a:r>
              <a:br>
                <a:rPr lang="de-DE" sz="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de-DE" sz="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uk@kowi.de</a:t>
              </a:r>
              <a:endParaRPr lang="de-DE" sz="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5" name="Gruppieren 41"/>
          <p:cNvGrpSpPr/>
          <p:nvPr/>
        </p:nvGrpSpPr>
        <p:grpSpPr>
          <a:xfrm>
            <a:off x="5220072" y="3664769"/>
            <a:ext cx="1908961" cy="584775"/>
            <a:chOff x="558932" y="5712432"/>
            <a:chExt cx="1908961" cy="584775"/>
          </a:xfrm>
        </p:grpSpPr>
        <p:pic>
          <p:nvPicPr>
            <p:cNvPr id="21" name="Picture 8" descr="http://www.kowi.de/Portaldata/2/Resources/fotos/ma/vk.png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8932" y="5784432"/>
              <a:ext cx="712800" cy="507600"/>
            </a:xfrm>
            <a:prstGeom prst="rect">
              <a:avLst/>
            </a:prstGeom>
            <a:noFill/>
          </p:spPr>
        </p:pic>
        <p:sp>
          <p:nvSpPr>
            <p:cNvPr id="23" name="Textfeld 22"/>
            <p:cNvSpPr txBox="1"/>
            <p:nvPr/>
          </p:nvSpPr>
          <p:spPr>
            <a:xfrm>
              <a:off x="1271732" y="5712432"/>
              <a:ext cx="11961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b="1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Vera Küpper</a:t>
              </a:r>
            </a:p>
            <a:p>
              <a:r>
                <a:rPr lang="de-DE" sz="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IF, RISE</a:t>
              </a:r>
            </a:p>
            <a:p>
              <a:r>
                <a:rPr lang="de-DE" sz="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+49-228-95997-14</a:t>
              </a:r>
              <a:br>
                <a:rPr lang="de-DE" sz="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de-DE" sz="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vk@kowi.de</a:t>
              </a:r>
              <a:endParaRPr lang="de-DE" sz="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7" name="Gruppieren 43"/>
          <p:cNvGrpSpPr/>
          <p:nvPr/>
        </p:nvGrpSpPr>
        <p:grpSpPr>
          <a:xfrm>
            <a:off x="673044" y="4384849"/>
            <a:ext cx="1908839" cy="584775"/>
            <a:chOff x="571480" y="7286644"/>
            <a:chExt cx="1908839" cy="584775"/>
          </a:xfrm>
        </p:grpSpPr>
        <p:pic>
          <p:nvPicPr>
            <p:cNvPr id="24" name="Picture 12" descr="http://www.kowi.de/Portaldata/2/Resources/fotos/ma/sr.png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1480" y="7358083"/>
              <a:ext cx="712800" cy="507600"/>
            </a:xfrm>
            <a:prstGeom prst="rect">
              <a:avLst/>
            </a:prstGeom>
            <a:noFill/>
          </p:spPr>
        </p:pic>
        <p:sp>
          <p:nvSpPr>
            <p:cNvPr id="25" name="Textfeld 24"/>
            <p:cNvSpPr txBox="1"/>
            <p:nvPr/>
          </p:nvSpPr>
          <p:spPr>
            <a:xfrm>
              <a:off x="1284158" y="7286644"/>
              <a:ext cx="11961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b="1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Sarah Raphael</a:t>
              </a:r>
            </a:p>
            <a:p>
              <a:r>
                <a:rPr lang="de-DE" sz="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IF, COFUND</a:t>
              </a:r>
            </a:p>
            <a:p>
              <a:r>
                <a:rPr lang="de-DE" sz="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+49-228-95997-15</a:t>
              </a:r>
              <a:br>
                <a:rPr lang="de-DE" sz="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de-DE" sz="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sr@kowi.de</a:t>
              </a:r>
              <a:endParaRPr lang="de-DE" sz="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0" name="Textfeld 39"/>
          <p:cNvSpPr txBox="1"/>
          <p:nvPr/>
        </p:nvSpPr>
        <p:spPr>
          <a:xfrm>
            <a:off x="1357290" y="365605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Kristina Gebhardt</a:t>
            </a:r>
          </a:p>
          <a:p>
            <a:r>
              <a:rPr lang="de-DE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IF, ITN</a:t>
            </a:r>
          </a:p>
          <a:p>
            <a:r>
              <a:rPr lang="de-DE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+49-228-95997-16</a:t>
            </a:r>
            <a:br>
              <a:rPr lang="de-DE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kg@kowi.de</a:t>
            </a:r>
            <a:endParaRPr lang="de-DE" sz="8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Titel 52"/>
          <p:cNvSpPr txBox="1">
            <a:spLocks/>
          </p:cNvSpPr>
          <p:nvPr/>
        </p:nvSpPr>
        <p:spPr>
          <a:xfrm>
            <a:off x="357158" y="986400"/>
            <a:ext cx="8501122" cy="900000"/>
          </a:xfrm>
          <a:prstGeom prst="rect">
            <a:avLst/>
          </a:prstGeom>
        </p:spPr>
        <p:txBody>
          <a:bodyPr anchor="t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5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53" name="Titel 52"/>
          <p:cNvSpPr>
            <a:spLocks noGrp="1"/>
          </p:cNvSpPr>
          <p:nvPr>
            <p:ph type="title"/>
          </p:nvPr>
        </p:nvSpPr>
        <p:spPr>
          <a:xfrm>
            <a:off x="558000" y="1000108"/>
            <a:ext cx="8229600" cy="900000"/>
          </a:xfrm>
        </p:spPr>
        <p:txBody>
          <a:bodyPr anchor="ctr">
            <a:normAutofit/>
          </a:bodyPr>
          <a:lstStyle/>
          <a:p>
            <a:r>
              <a:rPr lang="de-DE" dirty="0" smtClean="0">
                <a:ea typeface="Verdana" pitchFamily="34" charset="0"/>
                <a:cs typeface="Verdana" pitchFamily="34" charset="0"/>
              </a:rPr>
              <a:t>MSCA: Ihre Ansprechpartnerinnen</a:t>
            </a:r>
            <a:endParaRPr lang="de-DE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8" cstate="print"/>
          <a:srcRect l="29957" t="47070" r="63447" b="47071"/>
          <a:stretch>
            <a:fillRect/>
          </a:stretch>
        </p:blipFill>
        <p:spPr bwMode="auto">
          <a:xfrm>
            <a:off x="681010" y="3700178"/>
            <a:ext cx="714380" cy="50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4" descr="http://www.kowi.de/Portaldata/2/Resources/fotos/ma/so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2204864"/>
            <a:ext cx="857250" cy="571501"/>
          </a:xfrm>
          <a:prstGeom prst="rect">
            <a:avLst/>
          </a:prstGeom>
          <a:noFill/>
        </p:spPr>
      </p:pic>
      <p:sp>
        <p:nvSpPr>
          <p:cNvPr id="45" name="Textfeld 44"/>
          <p:cNvSpPr txBox="1"/>
          <p:nvPr/>
        </p:nvSpPr>
        <p:spPr>
          <a:xfrm>
            <a:off x="1637911" y="2132856"/>
            <a:ext cx="3076965" cy="716085"/>
          </a:xfrm>
          <a:prstGeom prst="rect">
            <a:avLst/>
          </a:prstGeom>
          <a:noFill/>
        </p:spPr>
        <p:txBody>
          <a:bodyPr wrap="square" lIns="99560" tIns="49780" rIns="99560" bIns="49780" rtlCol="0">
            <a:spAutoFit/>
          </a:bodyPr>
          <a:lstStyle/>
          <a:p>
            <a:r>
              <a:rPr lang="de-DE" sz="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Sonja Ochsenfeld-Repp</a:t>
            </a:r>
          </a:p>
          <a:p>
            <a:r>
              <a:rPr lang="de-DE" sz="800" dirty="0" smtClean="0">
                <a:solidFill>
                  <a:srgbClr val="29292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Stellvertretende Leiterin, Leiterin </a:t>
            </a:r>
            <a:r>
              <a:rPr lang="de-DE" sz="800" dirty="0" err="1" smtClean="0">
                <a:solidFill>
                  <a:srgbClr val="29292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KoWi</a:t>
            </a:r>
            <a:r>
              <a:rPr lang="de-DE" sz="800" dirty="0" smtClean="0">
                <a:solidFill>
                  <a:srgbClr val="29292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-Büro Bonn</a:t>
            </a:r>
          </a:p>
          <a:p>
            <a:r>
              <a:rPr lang="de-DE" sz="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Koordination MSCA, </a:t>
            </a:r>
            <a:r>
              <a:rPr lang="de-DE" sz="800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Cofund</a:t>
            </a:r>
            <a:r>
              <a:rPr lang="de-DE" sz="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IF</a:t>
            </a:r>
            <a:endParaRPr lang="de-DE" sz="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+49-228-95997-10</a:t>
            </a:r>
            <a:br>
              <a:rPr lang="de-DE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sor@kowi.de </a:t>
            </a:r>
            <a:endParaRPr lang="de-DE" sz="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8" name="Gruppieren 52"/>
          <p:cNvGrpSpPr/>
          <p:nvPr/>
        </p:nvGrpSpPr>
        <p:grpSpPr>
          <a:xfrm>
            <a:off x="5214942" y="4429132"/>
            <a:ext cx="1942601" cy="584775"/>
            <a:chOff x="500034" y="2292082"/>
            <a:chExt cx="1942601" cy="584775"/>
          </a:xfrm>
        </p:grpSpPr>
        <p:pic>
          <p:nvPicPr>
            <p:cNvPr id="28" name="Picture 22" descr="http://www.kowi.de/Portaldata/2/Resources/fotos/ma/yg.png"/>
            <p:cNvPicPr preferRelativeResize="0"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0034" y="2364082"/>
              <a:ext cx="712800" cy="507600"/>
            </a:xfrm>
            <a:prstGeom prst="rect">
              <a:avLst/>
            </a:prstGeom>
            <a:noFill/>
          </p:spPr>
        </p:pic>
        <p:sp>
          <p:nvSpPr>
            <p:cNvPr id="29" name="Textfeld 28"/>
            <p:cNvSpPr txBox="1"/>
            <p:nvPr/>
          </p:nvSpPr>
          <p:spPr>
            <a:xfrm>
              <a:off x="1214414" y="2292082"/>
              <a:ext cx="12282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b="1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Yvette Gafinen</a:t>
              </a:r>
            </a:p>
            <a:p>
              <a:r>
                <a:rPr lang="de-DE" sz="800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Projektmanagement</a:t>
              </a:r>
            </a:p>
            <a:p>
              <a:r>
                <a:rPr lang="de-DE" sz="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+32-2-54802-26</a:t>
              </a:r>
              <a:br>
                <a:rPr lang="de-DE" sz="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de-DE" sz="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yg@kowi.de </a:t>
              </a:r>
              <a:endParaRPr lang="de-DE" sz="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0" name="Stern mit 5 Zacken 29"/>
          <p:cNvSpPr/>
          <p:nvPr/>
        </p:nvSpPr>
        <p:spPr>
          <a:xfrm>
            <a:off x="1216199" y="4797152"/>
            <a:ext cx="216024" cy="216024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Stern mit 5 Zacken 30"/>
          <p:cNvSpPr/>
          <p:nvPr/>
        </p:nvSpPr>
        <p:spPr>
          <a:xfrm>
            <a:off x="1187624" y="4077072"/>
            <a:ext cx="216024" cy="216024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Stern mit 5 Zacken 31"/>
          <p:cNvSpPr/>
          <p:nvPr/>
        </p:nvSpPr>
        <p:spPr>
          <a:xfrm>
            <a:off x="3611513" y="4105647"/>
            <a:ext cx="216024" cy="216024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Stern mit 5 Zacken 32"/>
          <p:cNvSpPr/>
          <p:nvPr/>
        </p:nvSpPr>
        <p:spPr>
          <a:xfrm>
            <a:off x="5758036" y="4115172"/>
            <a:ext cx="216024" cy="216024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Stern mit 5 Zacken 33"/>
          <p:cNvSpPr/>
          <p:nvPr/>
        </p:nvSpPr>
        <p:spPr>
          <a:xfrm>
            <a:off x="1403648" y="2574429"/>
            <a:ext cx="216024" cy="216024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GB" dirty="0" smtClean="0"/>
              <a:t>EU-</a:t>
            </a:r>
            <a:r>
              <a:rPr lang="en-GB" dirty="0" err="1" smtClean="0"/>
              <a:t>Förderung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Postdocs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 err="1" smtClean="0"/>
              <a:t>MSCA</a:t>
            </a:r>
            <a:r>
              <a:rPr lang="en-GB" dirty="0" smtClean="0"/>
              <a:t> Individual Fellowships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5568" y="2718544"/>
            <a:ext cx="8229600" cy="2366640"/>
          </a:xfrm>
        </p:spPr>
        <p:txBody>
          <a:bodyPr>
            <a:normAutofit fontScale="92500" lnSpcReduction="20000"/>
          </a:bodyPr>
          <a:lstStyle/>
          <a:p>
            <a:pPr marL="0" lvl="0" indent="1588" algn="ctr">
              <a:lnSpc>
                <a:spcPct val="100000"/>
              </a:lnSpc>
              <a:buNone/>
            </a:pPr>
            <a:r>
              <a:rPr lang="de-DE" sz="2400" dirty="0" err="1" smtClean="0"/>
              <a:t>KoWi</a:t>
            </a:r>
            <a:r>
              <a:rPr lang="de-DE" sz="2400" dirty="0" smtClean="0"/>
              <a:t> </a:t>
            </a:r>
            <a:r>
              <a:rPr lang="de-DE" sz="2400" dirty="0" err="1" smtClean="0"/>
              <a:t>twittert</a:t>
            </a:r>
            <a:r>
              <a:rPr lang="de-DE" sz="2400" dirty="0" smtClean="0"/>
              <a:t> unter</a:t>
            </a:r>
          </a:p>
          <a:p>
            <a:pPr marL="0" lvl="0" indent="1588" algn="ctr">
              <a:lnSpc>
                <a:spcPct val="100000"/>
              </a:lnSpc>
              <a:buNone/>
            </a:pPr>
            <a:r>
              <a:rPr lang="de-DE" sz="3600" dirty="0" smtClean="0">
                <a:ea typeface="+mj-ea"/>
                <a:cs typeface="+mj-cs"/>
              </a:rPr>
              <a:t>@</a:t>
            </a:r>
            <a:r>
              <a:rPr lang="de-DE" sz="3600" dirty="0" err="1" smtClean="0">
                <a:ea typeface="+mj-ea"/>
                <a:cs typeface="+mj-cs"/>
              </a:rPr>
              <a:t>KoWi_EU</a:t>
            </a:r>
            <a:endParaRPr lang="en-GB" sz="2800" dirty="0" smtClean="0">
              <a:ea typeface="+mj-ea"/>
              <a:cs typeface="+mj-cs"/>
            </a:endParaRPr>
          </a:p>
          <a:p>
            <a:pPr marL="0" lvl="0" indent="1588" algn="ctr">
              <a:lnSpc>
                <a:spcPct val="100000"/>
              </a:lnSpc>
              <a:buNone/>
            </a:pPr>
            <a:endParaRPr lang="de-DE" sz="2400" dirty="0" smtClean="0"/>
          </a:p>
          <a:p>
            <a:pPr marL="0" lvl="0" indent="1588" algn="ctr">
              <a:lnSpc>
                <a:spcPct val="100000"/>
              </a:lnSpc>
              <a:buNone/>
            </a:pPr>
            <a:endParaRPr lang="de-DE" sz="2400" dirty="0" smtClean="0"/>
          </a:p>
          <a:p>
            <a:pPr marL="0" lvl="0" indent="1588" algn="ctr">
              <a:lnSpc>
                <a:spcPct val="100000"/>
              </a:lnSpc>
              <a:buNone/>
            </a:pPr>
            <a:r>
              <a:rPr lang="en-US" sz="2400" dirty="0" smtClean="0"/>
              <a:t>Follow us on twitter.</a:t>
            </a:r>
          </a:p>
          <a:p>
            <a:pPr marL="0" lvl="0" indent="1588" algn="ctr">
              <a:lnSpc>
                <a:spcPct val="100000"/>
              </a:lnSpc>
              <a:buNone/>
            </a:pPr>
            <a:endParaRPr lang="de-DE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088840"/>
            <a:ext cx="8229600" cy="900000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Folgen</a:t>
            </a:r>
            <a:r>
              <a:rPr lang="en-GB" sz="3200" dirty="0" smtClean="0"/>
              <a:t> </a:t>
            </a:r>
            <a:r>
              <a:rPr lang="en-GB" sz="3200" dirty="0" err="1" smtClean="0"/>
              <a:t>Sie</a:t>
            </a:r>
            <a:r>
              <a:rPr lang="en-GB" sz="3200" dirty="0" smtClean="0"/>
              <a:t> </a:t>
            </a:r>
            <a:r>
              <a:rPr lang="en-GB" sz="3200" dirty="0" err="1" smtClean="0"/>
              <a:t>KoWi</a:t>
            </a:r>
            <a:r>
              <a:rPr lang="en-GB" sz="3200" dirty="0" smtClean="0"/>
              <a:t> auf Twitter!</a:t>
            </a:r>
            <a:endParaRPr lang="en-GB" sz="3200" dirty="0"/>
          </a:p>
        </p:txBody>
      </p:sp>
      <p:pic>
        <p:nvPicPr>
          <p:cNvPr id="6" name="Picture 2" descr="https://g.twimg.com/Twitter_logo_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809778"/>
            <a:ext cx="1872208" cy="1523100"/>
          </a:xfrm>
          <a:prstGeom prst="rect">
            <a:avLst/>
          </a:prstGeom>
          <a:noFill/>
        </p:spPr>
      </p:pic>
      <p:pic>
        <p:nvPicPr>
          <p:cNvPr id="7" name="Picture 2" descr="http://nickbaines.files.wordpress.com/2009/10/twitter-logo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1791" y="4761328"/>
            <a:ext cx="1654087" cy="162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142844" y="853200"/>
            <a:ext cx="8786874" cy="1742400"/>
          </a:xfrm>
          <a:prstGeom prst="rect">
            <a:avLst/>
          </a:prstGeom>
          <a:solidFill>
            <a:srgbClr val="4D4D4D">
              <a:alpha val="20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4611688" y="3582988"/>
            <a:ext cx="4032250" cy="23939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dirty="0">
              <a:solidFill>
                <a:srgbClr val="292929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rgbClr val="292929"/>
                </a:solidFill>
                <a:latin typeface="Verdana" pitchFamily="34" charset="0"/>
                <a:cs typeface="+mn-cs"/>
              </a:rPr>
              <a:t>Kontakt</a:t>
            </a:r>
            <a:br>
              <a:rPr lang="de-DE" sz="2000" dirty="0">
                <a:solidFill>
                  <a:srgbClr val="292929"/>
                </a:solidFill>
                <a:latin typeface="Verdana" pitchFamily="34" charset="0"/>
                <a:cs typeface="+mn-cs"/>
              </a:rPr>
            </a:br>
            <a:r>
              <a:rPr lang="de-DE" sz="1400" dirty="0">
                <a:solidFill>
                  <a:srgbClr val="292929"/>
                </a:solidFill>
                <a:latin typeface="Verdana" pitchFamily="34" charset="0"/>
                <a:cs typeface="+mn-cs"/>
              </a:rPr>
              <a:t/>
            </a:r>
            <a:br>
              <a:rPr lang="de-DE" sz="1400" dirty="0">
                <a:solidFill>
                  <a:srgbClr val="292929"/>
                </a:solidFill>
                <a:latin typeface="Verdana" pitchFamily="34" charset="0"/>
                <a:cs typeface="+mn-cs"/>
              </a:rPr>
            </a:br>
            <a:r>
              <a:rPr lang="de-DE" sz="1400" dirty="0" smtClean="0">
                <a:solidFill>
                  <a:srgbClr val="292929"/>
                </a:solidFill>
                <a:latin typeface="Verdana" pitchFamily="34" charset="0"/>
                <a:cs typeface="+mn-cs"/>
              </a:rPr>
              <a:t>Sarah Raphael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400" dirty="0">
              <a:solidFill>
                <a:srgbClr val="292929"/>
              </a:solidFill>
              <a:latin typeface="Verdana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rgbClr val="292929"/>
                </a:solidFill>
                <a:latin typeface="Verdana" pitchFamily="34" charset="0"/>
                <a:cs typeface="+mn-cs"/>
              </a:rPr>
              <a:t>E-Mail: </a:t>
            </a:r>
            <a:r>
              <a:rPr lang="de-DE" sz="1400" dirty="0" err="1" smtClean="0">
                <a:solidFill>
                  <a:srgbClr val="292929"/>
                </a:solidFill>
                <a:latin typeface="Verdana" pitchFamily="34" charset="0"/>
                <a:cs typeface="+mn-cs"/>
              </a:rPr>
              <a:t>sr@kowi.de</a:t>
            </a:r>
            <a:endParaRPr lang="de-DE" sz="1400" dirty="0">
              <a:solidFill>
                <a:srgbClr val="292929"/>
              </a:solidFill>
              <a:latin typeface="Verdana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rgbClr val="292929"/>
                </a:solidFill>
                <a:latin typeface="Verdana" pitchFamily="34" charset="0"/>
                <a:cs typeface="+mn-cs"/>
              </a:rPr>
              <a:t>Tel.: </a:t>
            </a:r>
            <a:r>
              <a:rPr lang="de-DE" sz="1400" dirty="0" smtClean="0">
                <a:solidFill>
                  <a:srgbClr val="292929"/>
                </a:solidFill>
                <a:latin typeface="Verdana" pitchFamily="34" charset="0"/>
                <a:cs typeface="+mn-cs"/>
              </a:rPr>
              <a:t>+</a:t>
            </a:r>
            <a:r>
              <a:rPr lang="de-DE" sz="1400" dirty="0" smtClean="0">
                <a:solidFill>
                  <a:srgbClr val="292929"/>
                </a:solidFill>
                <a:latin typeface="Verdana" pitchFamily="34" charset="0"/>
              </a:rPr>
              <a:t>49</a:t>
            </a:r>
            <a:r>
              <a:rPr lang="de-DE" sz="1400" dirty="0" smtClean="0">
                <a:solidFill>
                  <a:srgbClr val="292929"/>
                </a:solidFill>
                <a:latin typeface="Verdana" pitchFamily="34" charset="0"/>
                <a:cs typeface="+mn-cs"/>
              </a:rPr>
              <a:t>-(0)228-95997-15</a:t>
            </a:r>
            <a:endParaRPr lang="de-DE" sz="1400" dirty="0">
              <a:solidFill>
                <a:srgbClr val="292929"/>
              </a:solidFill>
              <a:latin typeface="Verdana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62288" y="6243638"/>
            <a:ext cx="3021012" cy="400050"/>
            <a:chOff x="3412" y="3386"/>
            <a:chExt cx="1903" cy="252"/>
          </a:xfrm>
        </p:grpSpPr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3412" y="3386"/>
              <a:ext cx="190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000" b="1">
                  <a:solidFill>
                    <a:srgbClr val="FF9900"/>
                  </a:solidFill>
                  <a:latin typeface="Verdana" pitchFamily="34" charset="0"/>
                </a:rPr>
                <a:t>www.         .de</a:t>
              </a:r>
            </a:p>
          </p:txBody>
        </p:sp>
        <p:pic>
          <p:nvPicPr>
            <p:cNvPr id="18443" name="Picture 11" descr="Logo_KoWi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65" y="3397"/>
              <a:ext cx="45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2" descr="Bild3"/>
          <p:cNvPicPr>
            <a:picLocks noChangeAspect="1" noChangeArrowheads="1"/>
          </p:cNvPicPr>
          <p:nvPr/>
        </p:nvPicPr>
        <p:blipFill>
          <a:blip r:embed="rId3" cstate="print"/>
          <a:srcRect l="4545" t="3442" r="4545" b="3626"/>
          <a:stretch>
            <a:fillRect/>
          </a:stretch>
        </p:blipFill>
        <p:spPr bwMode="auto">
          <a:xfrm>
            <a:off x="2607081" y="853200"/>
            <a:ext cx="1295279" cy="174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3" name="Picture 7" descr="Bild2"/>
          <p:cNvPicPr preferRelativeResize="0">
            <a:picLocks noChangeArrowheads="1"/>
          </p:cNvPicPr>
          <p:nvPr/>
        </p:nvPicPr>
        <p:blipFill>
          <a:blip r:embed="rId4" cstate="print"/>
          <a:srcRect l="2608" t="3448" r="1634" b="3448"/>
          <a:stretch>
            <a:fillRect/>
          </a:stretch>
        </p:blipFill>
        <p:spPr bwMode="auto">
          <a:xfrm>
            <a:off x="4160804" y="853200"/>
            <a:ext cx="2340022" cy="17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4" name="Picture 13"/>
          <p:cNvPicPr preferRelativeResize="0">
            <a:picLocks noChangeArrowheads="1"/>
          </p:cNvPicPr>
          <p:nvPr/>
        </p:nvPicPr>
        <p:blipFill>
          <a:blip r:embed="rId5" cstate="print"/>
          <a:srcRect l="4132" t="5499" r="38904"/>
          <a:stretch>
            <a:fillRect/>
          </a:stretch>
        </p:blipFill>
        <p:spPr bwMode="auto">
          <a:xfrm>
            <a:off x="-9363" y="853200"/>
            <a:ext cx="2358000" cy="178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5" name="Picture 14" descr="Bild1"/>
          <p:cNvPicPr>
            <a:picLocks noChangeAspect="1" noChangeArrowheads="1"/>
          </p:cNvPicPr>
          <p:nvPr/>
        </p:nvPicPr>
        <p:blipFill>
          <a:blip r:embed="rId6" cstate="print"/>
          <a:srcRect l="2081" t="2778" r="4258" b="4853"/>
          <a:stretch>
            <a:fillRect/>
          </a:stretch>
        </p:blipFill>
        <p:spPr bwMode="auto">
          <a:xfrm>
            <a:off x="6786000" y="853200"/>
            <a:ext cx="2357454" cy="174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00063" y="3582988"/>
            <a:ext cx="4032250" cy="23939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400" dirty="0">
              <a:solidFill>
                <a:srgbClr val="292929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rgbClr val="292929"/>
                </a:solidFill>
                <a:latin typeface="Verdana" pitchFamily="34" charset="0"/>
                <a:cs typeface="+mn-cs"/>
              </a:rPr>
              <a:t>Kooperationsstelle EU der Wissenschaftsorganisationen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400" dirty="0">
              <a:solidFill>
                <a:srgbClr val="292929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rgbClr val="292929"/>
                </a:solidFill>
                <a:latin typeface="Verdana" pitchFamily="34" charset="0"/>
                <a:cs typeface="+mn-cs"/>
              </a:rPr>
              <a:t>Büro Bonn:    Wissenschaftszentrum Bonn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rgbClr val="292929"/>
                </a:solidFill>
                <a:latin typeface="Verdana" pitchFamily="34" charset="0"/>
                <a:cs typeface="+mn-cs"/>
              </a:rPr>
              <a:t>	      </a:t>
            </a:r>
            <a:r>
              <a:rPr lang="de-DE" sz="1400" dirty="0" err="1">
                <a:solidFill>
                  <a:srgbClr val="292929"/>
                </a:solidFill>
                <a:latin typeface="Verdana" pitchFamily="34" charset="0"/>
                <a:cs typeface="+mn-cs"/>
              </a:rPr>
              <a:t>Ahrstr</a:t>
            </a:r>
            <a:r>
              <a:rPr lang="de-DE" sz="1400" dirty="0">
                <a:solidFill>
                  <a:srgbClr val="292929"/>
                </a:solidFill>
                <a:latin typeface="Verdana" pitchFamily="34" charset="0"/>
                <a:cs typeface="+mn-cs"/>
              </a:rPr>
              <a:t>. 45</a:t>
            </a:r>
            <a:br>
              <a:rPr lang="de-DE" sz="1400" dirty="0">
                <a:solidFill>
                  <a:srgbClr val="292929"/>
                </a:solidFill>
                <a:latin typeface="Verdana" pitchFamily="34" charset="0"/>
                <a:cs typeface="+mn-cs"/>
              </a:rPr>
            </a:br>
            <a:r>
              <a:rPr lang="de-DE" sz="1400" dirty="0">
                <a:solidFill>
                  <a:srgbClr val="292929"/>
                </a:solidFill>
                <a:latin typeface="Verdana" pitchFamily="34" charset="0"/>
                <a:cs typeface="+mn-cs"/>
              </a:rPr>
              <a:t>                     D - 53175 Bonn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400" dirty="0">
              <a:solidFill>
                <a:srgbClr val="292929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rgbClr val="292929"/>
                </a:solidFill>
                <a:latin typeface="Verdana" pitchFamily="34" charset="0"/>
                <a:cs typeface="+mn-cs"/>
              </a:rPr>
              <a:t>Büro Brüssel: Rue du </a:t>
            </a:r>
            <a:r>
              <a:rPr lang="de-DE" sz="1400" dirty="0" err="1">
                <a:solidFill>
                  <a:srgbClr val="292929"/>
                </a:solidFill>
                <a:latin typeface="Verdana" pitchFamily="34" charset="0"/>
                <a:cs typeface="+mn-cs"/>
              </a:rPr>
              <a:t>Trône</a:t>
            </a:r>
            <a:r>
              <a:rPr lang="de-DE" sz="1400" dirty="0">
                <a:solidFill>
                  <a:srgbClr val="292929"/>
                </a:solidFill>
                <a:latin typeface="Verdana" pitchFamily="34" charset="0"/>
                <a:cs typeface="+mn-cs"/>
              </a:rPr>
              <a:t>/</a:t>
            </a:r>
            <a:r>
              <a:rPr lang="de-DE" sz="1400" dirty="0" err="1">
                <a:solidFill>
                  <a:srgbClr val="292929"/>
                </a:solidFill>
                <a:latin typeface="Verdana" pitchFamily="34" charset="0"/>
                <a:cs typeface="+mn-cs"/>
              </a:rPr>
              <a:t>Troonstraat</a:t>
            </a:r>
            <a:r>
              <a:rPr lang="de-DE" sz="1400" dirty="0">
                <a:solidFill>
                  <a:srgbClr val="292929"/>
                </a:solidFill>
                <a:latin typeface="Verdana" pitchFamily="34" charset="0"/>
                <a:cs typeface="+mn-cs"/>
              </a:rPr>
              <a:t> 98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rgbClr val="292929"/>
                </a:solidFill>
                <a:latin typeface="Verdana" pitchFamily="34" charset="0"/>
                <a:cs typeface="+mn-cs"/>
              </a:rPr>
              <a:t>                     B - 1050 Bruxelles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400" dirty="0">
              <a:solidFill>
                <a:srgbClr val="292929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6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0170"/>
          </a:xfrm>
        </p:spPr>
        <p:txBody>
          <a:bodyPr anchor="ctr">
            <a:noAutofit/>
          </a:bodyPr>
          <a:lstStyle/>
          <a:p>
            <a:r>
              <a:rPr lang="fr-BE" dirty="0" smtClean="0"/>
              <a:t>Horizon 2020 – EU-</a:t>
            </a:r>
            <a:r>
              <a:rPr lang="fr-BE" dirty="0" err="1" smtClean="0"/>
              <a:t>Rahmenprogramm</a:t>
            </a:r>
            <a:r>
              <a:rPr lang="fr-BE" dirty="0" smtClean="0"/>
              <a:t> </a:t>
            </a:r>
            <a:r>
              <a:rPr lang="fr-BE" dirty="0" err="1" smtClean="0"/>
              <a:t>für</a:t>
            </a:r>
            <a:r>
              <a:rPr lang="fr-BE" dirty="0" smtClean="0"/>
              <a:t> </a:t>
            </a:r>
            <a:r>
              <a:rPr lang="fr-BE" dirty="0" err="1" smtClean="0"/>
              <a:t>Forschung</a:t>
            </a:r>
            <a:r>
              <a:rPr lang="fr-BE" dirty="0" smtClean="0"/>
              <a:t> </a:t>
            </a:r>
            <a:r>
              <a:rPr lang="fr-BE" dirty="0" err="1" smtClean="0"/>
              <a:t>und</a:t>
            </a:r>
            <a:r>
              <a:rPr lang="fr-BE" dirty="0" smtClean="0"/>
              <a:t> Innovation</a:t>
            </a:r>
            <a:r>
              <a:rPr lang="de-DE" dirty="0" smtClean="0"/>
              <a:t> (2014-2020)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77" name="Abgerundetes Rechteck 4"/>
          <p:cNvSpPr/>
          <p:nvPr/>
        </p:nvSpPr>
        <p:spPr>
          <a:xfrm>
            <a:off x="643384" y="2374059"/>
            <a:ext cx="2049462" cy="6127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68580" bIns="68580" spcCol="1270" anchor="ctr"/>
          <a:lstStyle/>
          <a:p>
            <a:pPr algn="ctr" defTabSz="16002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GB" sz="3600">
              <a:solidFill>
                <a:prstClr val="white"/>
              </a:solidFill>
            </a:endParaRPr>
          </a:p>
        </p:txBody>
      </p:sp>
      <p:grpSp>
        <p:nvGrpSpPr>
          <p:cNvPr id="2" name="Gruppieren 101"/>
          <p:cNvGrpSpPr/>
          <p:nvPr/>
        </p:nvGrpSpPr>
        <p:grpSpPr>
          <a:xfrm>
            <a:off x="-285784" y="1988840"/>
            <a:ext cx="3751868" cy="3786214"/>
            <a:chOff x="-187200" y="2272755"/>
            <a:chExt cx="3713897" cy="3308380"/>
          </a:xfrm>
        </p:grpSpPr>
        <p:sp>
          <p:nvSpPr>
            <p:cNvPr id="40" name="Freihandform 39"/>
            <p:cNvSpPr/>
            <p:nvPr/>
          </p:nvSpPr>
          <p:spPr>
            <a:xfrm>
              <a:off x="273387" y="2272755"/>
              <a:ext cx="2752996" cy="3308380"/>
            </a:xfrm>
            <a:custGeom>
              <a:avLst/>
              <a:gdLst>
                <a:gd name="connsiteX0" fmla="*/ 0 w 2611933"/>
                <a:gd name="connsiteY0" fmla="*/ 261193 h 4320480"/>
                <a:gd name="connsiteX1" fmla="*/ 76502 w 2611933"/>
                <a:gd name="connsiteY1" fmla="*/ 76502 h 4320480"/>
                <a:gd name="connsiteX2" fmla="*/ 261194 w 2611933"/>
                <a:gd name="connsiteY2" fmla="*/ 1 h 4320480"/>
                <a:gd name="connsiteX3" fmla="*/ 2350740 w 2611933"/>
                <a:gd name="connsiteY3" fmla="*/ 0 h 4320480"/>
                <a:gd name="connsiteX4" fmla="*/ 2535431 w 2611933"/>
                <a:gd name="connsiteY4" fmla="*/ 76502 h 4320480"/>
                <a:gd name="connsiteX5" fmla="*/ 2611932 w 2611933"/>
                <a:gd name="connsiteY5" fmla="*/ 261194 h 4320480"/>
                <a:gd name="connsiteX6" fmla="*/ 2611933 w 2611933"/>
                <a:gd name="connsiteY6" fmla="*/ 4059287 h 4320480"/>
                <a:gd name="connsiteX7" fmla="*/ 2535431 w 2611933"/>
                <a:gd name="connsiteY7" fmla="*/ 4243978 h 4320480"/>
                <a:gd name="connsiteX8" fmla="*/ 2350740 w 2611933"/>
                <a:gd name="connsiteY8" fmla="*/ 4320480 h 4320480"/>
                <a:gd name="connsiteX9" fmla="*/ 261193 w 2611933"/>
                <a:gd name="connsiteY9" fmla="*/ 4320480 h 4320480"/>
                <a:gd name="connsiteX10" fmla="*/ 76502 w 2611933"/>
                <a:gd name="connsiteY10" fmla="*/ 4243978 h 4320480"/>
                <a:gd name="connsiteX11" fmla="*/ 1 w 2611933"/>
                <a:gd name="connsiteY11" fmla="*/ 4059287 h 4320480"/>
                <a:gd name="connsiteX12" fmla="*/ 0 w 2611933"/>
                <a:gd name="connsiteY12" fmla="*/ 261193 h 432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1933" h="4320480">
                  <a:moveTo>
                    <a:pt x="0" y="261193"/>
                  </a:moveTo>
                  <a:cubicBezTo>
                    <a:pt x="0" y="191920"/>
                    <a:pt x="27519" y="125485"/>
                    <a:pt x="76502" y="76502"/>
                  </a:cubicBezTo>
                  <a:cubicBezTo>
                    <a:pt x="125485" y="27519"/>
                    <a:pt x="191921" y="0"/>
                    <a:pt x="261194" y="1"/>
                  </a:cubicBezTo>
                  <a:lnTo>
                    <a:pt x="2350740" y="0"/>
                  </a:lnTo>
                  <a:cubicBezTo>
                    <a:pt x="2420013" y="0"/>
                    <a:pt x="2486448" y="27519"/>
                    <a:pt x="2535431" y="76502"/>
                  </a:cubicBezTo>
                  <a:cubicBezTo>
                    <a:pt x="2584414" y="125485"/>
                    <a:pt x="2611933" y="191921"/>
                    <a:pt x="2611932" y="261194"/>
                  </a:cubicBezTo>
                  <a:cubicBezTo>
                    <a:pt x="2611932" y="1527225"/>
                    <a:pt x="2611933" y="2793256"/>
                    <a:pt x="2611933" y="4059287"/>
                  </a:cubicBezTo>
                  <a:cubicBezTo>
                    <a:pt x="2611933" y="4128560"/>
                    <a:pt x="2584415" y="4194995"/>
                    <a:pt x="2535431" y="4243978"/>
                  </a:cubicBezTo>
                  <a:cubicBezTo>
                    <a:pt x="2486448" y="4292961"/>
                    <a:pt x="2420012" y="4320480"/>
                    <a:pt x="2350740" y="4320480"/>
                  </a:cubicBezTo>
                  <a:lnTo>
                    <a:pt x="261193" y="4320480"/>
                  </a:lnTo>
                  <a:cubicBezTo>
                    <a:pt x="191920" y="4320480"/>
                    <a:pt x="125485" y="4292961"/>
                    <a:pt x="76502" y="4243978"/>
                  </a:cubicBezTo>
                  <a:cubicBezTo>
                    <a:pt x="27519" y="4194995"/>
                    <a:pt x="0" y="4128559"/>
                    <a:pt x="1" y="4059287"/>
                  </a:cubicBezTo>
                  <a:cubicBezTo>
                    <a:pt x="1" y="2793256"/>
                    <a:pt x="0" y="1527224"/>
                    <a:pt x="0" y="261193"/>
                  </a:cubicBezTo>
                  <a:close/>
                </a:path>
              </a:pathLst>
            </a:custGeom>
            <a:solidFill>
              <a:srgbClr val="FCDDCF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3085296" numCol="1" spcCol="1270" anchor="ctr" anchorCtr="0">
              <a:noAutofit/>
            </a:bodyPr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b="1">
                <a:solidFill>
                  <a:srgbClr val="4D4D4D"/>
                </a:solidFill>
                <a:latin typeface="Verdana" pitchFamily="34" charset="0"/>
              </a:endParaRPr>
            </a:p>
          </p:txBody>
        </p:sp>
        <p:grpSp>
          <p:nvGrpSpPr>
            <p:cNvPr id="3" name="Gruppieren 84"/>
            <p:cNvGrpSpPr/>
            <p:nvPr/>
          </p:nvGrpSpPr>
          <p:grpSpPr>
            <a:xfrm>
              <a:off x="423146" y="2954917"/>
              <a:ext cx="2491202" cy="1824689"/>
              <a:chOff x="197752" y="3509296"/>
              <a:chExt cx="2036491" cy="2409643"/>
            </a:xfrm>
          </p:grpSpPr>
          <p:sp>
            <p:nvSpPr>
              <p:cNvPr id="65" name="Abgerundetes Rechteck 64"/>
              <p:cNvSpPr/>
              <p:nvPr/>
            </p:nvSpPr>
            <p:spPr>
              <a:xfrm>
                <a:off x="197752" y="4310559"/>
                <a:ext cx="2036491" cy="777469"/>
              </a:xfrm>
              <a:prstGeom prst="roundRect">
                <a:avLst>
                  <a:gd name="adj" fmla="val 10000"/>
                </a:avLst>
              </a:prstGeom>
              <a:solidFill>
                <a:schemeClr val="accent6">
                  <a:hueOff val="0"/>
                  <a:satOff val="0"/>
                  <a:lumOff val="0"/>
                  <a:alpha val="8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100" smtClean="0">
                    <a:solidFill>
                      <a:prstClr val="black"/>
                    </a:solidFill>
                    <a:latin typeface="Verdana" pitchFamily="34" charset="0"/>
                  </a:rPr>
                  <a:t>2. Future and Emerging Technologies (FET)</a:t>
                </a:r>
                <a:endParaRPr lang="en-GB" sz="110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66" name="Abgerundetes Rechteck 65"/>
              <p:cNvSpPr/>
              <p:nvPr/>
            </p:nvSpPr>
            <p:spPr>
              <a:xfrm>
                <a:off x="197752" y="3509296"/>
                <a:ext cx="2036489" cy="747821"/>
              </a:xfrm>
              <a:prstGeom prst="roundRect">
                <a:avLst>
                  <a:gd name="adj" fmla="val 10000"/>
                </a:avLst>
              </a:prstGeom>
              <a:solidFill>
                <a:schemeClr val="accent6">
                  <a:hueOff val="0"/>
                  <a:satOff val="0"/>
                  <a:lumOff val="0"/>
                  <a:alpha val="8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100" smtClean="0">
                    <a:solidFill>
                      <a:prstClr val="black"/>
                    </a:solidFill>
                    <a:latin typeface="Verdana" pitchFamily="34" charset="0"/>
                  </a:rPr>
                  <a:t>1. European Research Council (ERC)</a:t>
                </a:r>
                <a:endParaRPr lang="en-GB" sz="110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70" name="Abgerundetes Rechteck 69"/>
              <p:cNvSpPr/>
              <p:nvPr/>
            </p:nvSpPr>
            <p:spPr bwMode="auto">
              <a:xfrm>
                <a:off x="197752" y="5174659"/>
                <a:ext cx="2036490" cy="744280"/>
              </a:xfrm>
              <a:prstGeom prst="roundRect">
                <a:avLst>
                  <a:gd name="adj" fmla="val 10000"/>
                </a:avLst>
              </a:prstGeom>
              <a:solidFill>
                <a:schemeClr val="accent6">
                  <a:hueOff val="0"/>
                  <a:satOff val="0"/>
                  <a:lumOff val="0"/>
                  <a:alpha val="8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100" smtClean="0">
                    <a:solidFill>
                      <a:prstClr val="black"/>
                    </a:solidFill>
                    <a:latin typeface="Verdana" pitchFamily="34" charset="0"/>
                  </a:rPr>
                  <a:t>3. Marie Skłodowska</a:t>
                </a:r>
                <a:r>
                  <a:rPr lang="en-GB" sz="1100" b="1" cap="small" smtClean="0">
                    <a:solidFill>
                      <a:prstClr val="black"/>
                    </a:solidFill>
                  </a:rPr>
                  <a:t>-</a:t>
                </a:r>
                <a:r>
                  <a:rPr lang="en-GB" sz="1100" smtClean="0">
                    <a:solidFill>
                      <a:prstClr val="black"/>
                    </a:solidFill>
                    <a:latin typeface="Verdana" pitchFamily="34" charset="0"/>
                  </a:rPr>
                  <a:t>Curie Actions (MSCA)</a:t>
                </a:r>
                <a:endParaRPr lang="en-GB" sz="110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50" name="Textfeld 49"/>
            <p:cNvSpPr txBox="1"/>
            <p:nvPr/>
          </p:nvSpPr>
          <p:spPr>
            <a:xfrm>
              <a:off x="-187200" y="2335177"/>
              <a:ext cx="3713897" cy="457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smtClean="0">
                  <a:solidFill>
                    <a:prstClr val="black"/>
                  </a:solidFill>
                  <a:latin typeface="Verdana" pitchFamily="34" charset="0"/>
                </a:rPr>
                <a:t>Part I – </a:t>
              </a:r>
            </a:p>
            <a:p>
              <a:pPr marL="342900" indent="-342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smtClean="0">
                  <a:solidFill>
                    <a:prstClr val="black"/>
                  </a:solidFill>
                  <a:latin typeface="Verdana" pitchFamily="34" charset="0"/>
                </a:rPr>
                <a:t>Excellent Science </a:t>
              </a:r>
              <a:endParaRPr lang="en-GB" sz="1400" b="1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47" name="Abgerundetes Rechteck 46"/>
            <p:cNvSpPr/>
            <p:nvPr/>
          </p:nvSpPr>
          <p:spPr bwMode="auto">
            <a:xfrm>
              <a:off x="423146" y="4852488"/>
              <a:ext cx="2498580" cy="584405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hueOff val="0"/>
                <a:satOff val="0"/>
                <a:lumOff val="0"/>
                <a:alpha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Textfeld 47"/>
            <p:cNvSpPr txBox="1"/>
            <p:nvPr/>
          </p:nvSpPr>
          <p:spPr>
            <a:xfrm>
              <a:off x="546365" y="4885550"/>
              <a:ext cx="2144688" cy="524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4. European Research Infrastructures, including </a:t>
              </a:r>
              <a:br>
                <a:rPr lang="en-GB" sz="110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en-GB" sz="110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e-infrastructures</a:t>
              </a:r>
              <a:endParaRPr lang="en-GB" sz="11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4" name="Gruppieren 103"/>
          <p:cNvGrpSpPr/>
          <p:nvPr/>
        </p:nvGrpSpPr>
        <p:grpSpPr>
          <a:xfrm>
            <a:off x="6087980" y="1990725"/>
            <a:ext cx="2857521" cy="3792123"/>
            <a:chOff x="6301541" y="2330041"/>
            <a:chExt cx="2699483" cy="3199186"/>
          </a:xfrm>
        </p:grpSpPr>
        <p:grpSp>
          <p:nvGrpSpPr>
            <p:cNvPr id="5" name="Gruppieren 47"/>
            <p:cNvGrpSpPr/>
            <p:nvPr/>
          </p:nvGrpSpPr>
          <p:grpSpPr>
            <a:xfrm>
              <a:off x="6301541" y="2330041"/>
              <a:ext cx="2699483" cy="3199186"/>
              <a:chOff x="4776232" y="2486836"/>
              <a:chExt cx="2008373" cy="4192501"/>
            </a:xfrm>
            <a:solidFill>
              <a:srgbClr val="FCDDCF"/>
            </a:solidFill>
          </p:grpSpPr>
          <p:sp>
            <p:nvSpPr>
              <p:cNvPr id="79" name="Freihandform 78"/>
              <p:cNvSpPr/>
              <p:nvPr/>
            </p:nvSpPr>
            <p:spPr>
              <a:xfrm>
                <a:off x="4776232" y="2486836"/>
                <a:ext cx="2008373" cy="4192501"/>
              </a:xfrm>
              <a:custGeom>
                <a:avLst/>
                <a:gdLst>
                  <a:gd name="connsiteX0" fmla="*/ 0 w 2611933"/>
                  <a:gd name="connsiteY0" fmla="*/ 261193 h 4320480"/>
                  <a:gd name="connsiteX1" fmla="*/ 76502 w 2611933"/>
                  <a:gd name="connsiteY1" fmla="*/ 76502 h 4320480"/>
                  <a:gd name="connsiteX2" fmla="*/ 261194 w 2611933"/>
                  <a:gd name="connsiteY2" fmla="*/ 1 h 4320480"/>
                  <a:gd name="connsiteX3" fmla="*/ 2350740 w 2611933"/>
                  <a:gd name="connsiteY3" fmla="*/ 0 h 4320480"/>
                  <a:gd name="connsiteX4" fmla="*/ 2535431 w 2611933"/>
                  <a:gd name="connsiteY4" fmla="*/ 76502 h 4320480"/>
                  <a:gd name="connsiteX5" fmla="*/ 2611932 w 2611933"/>
                  <a:gd name="connsiteY5" fmla="*/ 261194 h 4320480"/>
                  <a:gd name="connsiteX6" fmla="*/ 2611933 w 2611933"/>
                  <a:gd name="connsiteY6" fmla="*/ 4059287 h 4320480"/>
                  <a:gd name="connsiteX7" fmla="*/ 2535431 w 2611933"/>
                  <a:gd name="connsiteY7" fmla="*/ 4243978 h 4320480"/>
                  <a:gd name="connsiteX8" fmla="*/ 2350740 w 2611933"/>
                  <a:gd name="connsiteY8" fmla="*/ 4320480 h 4320480"/>
                  <a:gd name="connsiteX9" fmla="*/ 261193 w 2611933"/>
                  <a:gd name="connsiteY9" fmla="*/ 4320480 h 4320480"/>
                  <a:gd name="connsiteX10" fmla="*/ 76502 w 2611933"/>
                  <a:gd name="connsiteY10" fmla="*/ 4243978 h 4320480"/>
                  <a:gd name="connsiteX11" fmla="*/ 1 w 2611933"/>
                  <a:gd name="connsiteY11" fmla="*/ 4059287 h 4320480"/>
                  <a:gd name="connsiteX12" fmla="*/ 0 w 2611933"/>
                  <a:gd name="connsiteY12" fmla="*/ 261193 h 432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1933" h="4320480">
                    <a:moveTo>
                      <a:pt x="0" y="261193"/>
                    </a:moveTo>
                    <a:cubicBezTo>
                      <a:pt x="0" y="191920"/>
                      <a:pt x="27519" y="125485"/>
                      <a:pt x="76502" y="76502"/>
                    </a:cubicBezTo>
                    <a:cubicBezTo>
                      <a:pt x="125485" y="27519"/>
                      <a:pt x="191921" y="0"/>
                      <a:pt x="261194" y="1"/>
                    </a:cubicBezTo>
                    <a:lnTo>
                      <a:pt x="2350740" y="0"/>
                    </a:lnTo>
                    <a:cubicBezTo>
                      <a:pt x="2420013" y="0"/>
                      <a:pt x="2486448" y="27519"/>
                      <a:pt x="2535431" y="76502"/>
                    </a:cubicBezTo>
                    <a:cubicBezTo>
                      <a:pt x="2584414" y="125485"/>
                      <a:pt x="2611933" y="191921"/>
                      <a:pt x="2611932" y="261194"/>
                    </a:cubicBezTo>
                    <a:cubicBezTo>
                      <a:pt x="2611932" y="1527225"/>
                      <a:pt x="2611933" y="2793256"/>
                      <a:pt x="2611933" y="4059287"/>
                    </a:cubicBezTo>
                    <a:cubicBezTo>
                      <a:pt x="2611933" y="4128560"/>
                      <a:pt x="2584415" y="4194995"/>
                      <a:pt x="2535431" y="4243978"/>
                    </a:cubicBezTo>
                    <a:cubicBezTo>
                      <a:pt x="2486448" y="4292961"/>
                      <a:pt x="2420012" y="4320480"/>
                      <a:pt x="2350740" y="4320480"/>
                    </a:cubicBezTo>
                    <a:lnTo>
                      <a:pt x="261193" y="4320480"/>
                    </a:lnTo>
                    <a:cubicBezTo>
                      <a:pt x="191920" y="4320480"/>
                      <a:pt x="125485" y="4292961"/>
                      <a:pt x="76502" y="4243978"/>
                    </a:cubicBezTo>
                    <a:cubicBezTo>
                      <a:pt x="27519" y="4194995"/>
                      <a:pt x="0" y="4128559"/>
                      <a:pt x="1" y="4059287"/>
                    </a:cubicBezTo>
                    <a:cubicBezTo>
                      <a:pt x="1" y="2793256"/>
                      <a:pt x="0" y="1527224"/>
                      <a:pt x="0" y="261193"/>
                    </a:cubicBezTo>
                    <a:close/>
                  </a:path>
                </a:pathLst>
              </a:custGeom>
              <a:grpFill/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3085296" numCol="1" spcCol="1270" anchor="ctr" anchorCtr="0">
                <a:noAutofit/>
              </a:bodyPr>
              <a:lstStyle/>
              <a:p>
                <a:pPr algn="ctr" defTabSz="7112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600" b="1">
                  <a:solidFill>
                    <a:srgbClr val="4D4D4D"/>
                  </a:solidFill>
                  <a:latin typeface="Verdana" pitchFamily="34" charset="0"/>
                </a:endParaRPr>
              </a:p>
            </p:txBody>
          </p:sp>
          <p:sp>
            <p:nvSpPr>
              <p:cNvPr id="81" name="Textfeld 80"/>
              <p:cNvSpPr txBox="1"/>
              <p:nvPr/>
            </p:nvSpPr>
            <p:spPr>
              <a:xfrm>
                <a:off x="4876650" y="2603062"/>
                <a:ext cx="1722720" cy="578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b="1" smtClean="0">
                    <a:solidFill>
                      <a:prstClr val="black"/>
                    </a:solidFill>
                    <a:latin typeface="Verdana" pitchFamily="34" charset="0"/>
                  </a:rPr>
                  <a:t>Part III – </a:t>
                </a:r>
              </a:p>
              <a:p>
                <a:pPr marL="342900" indent="-34290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b="1" smtClean="0">
                    <a:solidFill>
                      <a:prstClr val="black"/>
                    </a:solidFill>
                    <a:latin typeface="Verdana" pitchFamily="34" charset="0"/>
                  </a:rPr>
                  <a:t>Societal Challenges</a:t>
                </a:r>
                <a:endParaRPr lang="en-GB" sz="1400" b="1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90" name="Abgerundetes Rechteck 89"/>
            <p:cNvSpPr/>
            <p:nvPr/>
          </p:nvSpPr>
          <p:spPr bwMode="auto">
            <a:xfrm>
              <a:off x="6433991" y="2961241"/>
              <a:ext cx="2438345" cy="2465399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alpha val="85000"/>
              </a:schemeClr>
            </a:solidFill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228600" indent="-228600" fontAlgn="base">
                <a:spcBef>
                  <a:spcPct val="0"/>
                </a:spcBef>
                <a:spcAft>
                  <a:spcPts val="300"/>
                </a:spcAft>
                <a:buFont typeface="+mj-lt"/>
                <a:buAutoNum type="arabicPeriod"/>
                <a:defRPr/>
              </a:pPr>
              <a:r>
                <a:rPr lang="en-GB" sz="1000">
                  <a:solidFill>
                    <a:prstClr val="black"/>
                  </a:solidFill>
                  <a:latin typeface="Verdana" pitchFamily="34" charset="0"/>
                </a:rPr>
                <a:t>Health, </a:t>
              </a:r>
              <a:r>
                <a:rPr lang="en-GB" sz="1000" smtClean="0">
                  <a:solidFill>
                    <a:prstClr val="black"/>
                  </a:solidFill>
                  <a:latin typeface="Verdana" pitchFamily="34" charset="0"/>
                </a:rPr>
                <a:t>demographic </a:t>
              </a:r>
              <a:r>
                <a:rPr lang="en-GB" sz="1000">
                  <a:solidFill>
                    <a:prstClr val="black"/>
                  </a:solidFill>
                  <a:latin typeface="Verdana" pitchFamily="34" charset="0"/>
                </a:rPr>
                <a:t>c</a:t>
              </a:r>
              <a:r>
                <a:rPr lang="en-GB" sz="1000" smtClean="0">
                  <a:solidFill>
                    <a:prstClr val="black"/>
                  </a:solidFill>
                  <a:latin typeface="Verdana" pitchFamily="34" charset="0"/>
                </a:rPr>
                <a:t>hange </a:t>
              </a:r>
              <a:br>
                <a:rPr lang="en-GB" sz="1000" smtClean="0">
                  <a:solidFill>
                    <a:prstClr val="black"/>
                  </a:solidFill>
                  <a:latin typeface="Verdana" pitchFamily="34" charset="0"/>
                </a:rPr>
              </a:br>
              <a:r>
                <a:rPr lang="en-GB" sz="1000" smtClean="0">
                  <a:solidFill>
                    <a:prstClr val="black"/>
                  </a:solidFill>
                  <a:latin typeface="Verdana" pitchFamily="34" charset="0"/>
                </a:rPr>
                <a:t>and </a:t>
              </a:r>
              <a:r>
                <a:rPr lang="en-GB" sz="1000">
                  <a:solidFill>
                    <a:prstClr val="black"/>
                  </a:solidFill>
                  <a:latin typeface="Verdana" pitchFamily="34" charset="0"/>
                </a:rPr>
                <a:t>w</a:t>
              </a:r>
              <a:r>
                <a:rPr lang="en-GB" sz="1000" smtClean="0">
                  <a:solidFill>
                    <a:prstClr val="black"/>
                  </a:solidFill>
                  <a:latin typeface="Verdana" pitchFamily="34" charset="0"/>
                </a:rPr>
                <a:t>ellbeing</a:t>
              </a:r>
              <a:endParaRPr lang="en-GB" sz="1000">
                <a:solidFill>
                  <a:prstClr val="black"/>
                </a:solidFill>
                <a:latin typeface="Verdana" pitchFamily="34" charset="0"/>
              </a:endParaRPr>
            </a:p>
            <a:p>
              <a:pPr marL="228600" indent="-228600" fontAlgn="base">
                <a:spcBef>
                  <a:spcPct val="0"/>
                </a:spcBef>
                <a:spcAft>
                  <a:spcPts val="300"/>
                </a:spcAft>
                <a:buFont typeface="+mj-lt"/>
                <a:buAutoNum type="arabicPeriod"/>
                <a:defRPr/>
              </a:pPr>
              <a:r>
                <a:rPr lang="en-GB" sz="1000" smtClean="0">
                  <a:solidFill>
                    <a:prstClr val="black"/>
                  </a:solidFill>
                  <a:latin typeface="Verdana" pitchFamily="34" charset="0"/>
                </a:rPr>
                <a:t>Food security, sustainable agriculture, marine, maritime and inland water research and the bioeconomy</a:t>
              </a:r>
            </a:p>
            <a:p>
              <a:pPr marL="228600" indent="-228600" fontAlgn="base">
                <a:spcBef>
                  <a:spcPct val="0"/>
                </a:spcBef>
                <a:spcAft>
                  <a:spcPts val="300"/>
                </a:spcAft>
                <a:buFont typeface="+mj-lt"/>
                <a:buAutoNum type="arabicPeriod"/>
                <a:defRPr/>
              </a:pPr>
              <a:r>
                <a:rPr lang="en-GB" sz="1000" smtClean="0">
                  <a:solidFill>
                    <a:prstClr val="black"/>
                  </a:solidFill>
                  <a:latin typeface="Verdana" pitchFamily="34" charset="0"/>
                </a:rPr>
                <a:t>Secure</a:t>
              </a:r>
              <a:r>
                <a:rPr lang="en-GB" sz="1000">
                  <a:solidFill>
                    <a:prstClr val="black"/>
                  </a:solidFill>
                  <a:latin typeface="Verdana" pitchFamily="34" charset="0"/>
                </a:rPr>
                <a:t>, clean and efficient energy</a:t>
              </a:r>
            </a:p>
            <a:p>
              <a:pPr marL="228600" indent="-228600" fontAlgn="base">
                <a:spcBef>
                  <a:spcPct val="0"/>
                </a:spcBef>
                <a:spcAft>
                  <a:spcPts val="300"/>
                </a:spcAft>
                <a:buFont typeface="+mj-lt"/>
                <a:buAutoNum type="arabicPeriod"/>
                <a:defRPr/>
              </a:pPr>
              <a:r>
                <a:rPr lang="en-GB" sz="1000">
                  <a:solidFill>
                    <a:prstClr val="black"/>
                  </a:solidFill>
                  <a:latin typeface="Verdana" pitchFamily="34" charset="0"/>
                </a:rPr>
                <a:t>Smart, green and integrated transport</a:t>
              </a:r>
            </a:p>
            <a:p>
              <a:pPr marL="228600" indent="-228600" fontAlgn="base">
                <a:spcBef>
                  <a:spcPct val="0"/>
                </a:spcBef>
                <a:spcAft>
                  <a:spcPts val="300"/>
                </a:spcAft>
                <a:buFont typeface="+mj-lt"/>
                <a:buAutoNum type="arabicPeriod"/>
                <a:defRPr/>
              </a:pPr>
              <a:r>
                <a:rPr lang="en-GB" sz="1000">
                  <a:solidFill>
                    <a:prstClr val="black"/>
                  </a:solidFill>
                  <a:latin typeface="Verdana" pitchFamily="34" charset="0"/>
                </a:rPr>
                <a:t>Climate action, </a:t>
              </a:r>
              <a:r>
                <a:rPr lang="en-GB" sz="1000" smtClean="0">
                  <a:solidFill>
                    <a:prstClr val="black"/>
                  </a:solidFill>
                  <a:latin typeface="Verdana" pitchFamily="34" charset="0"/>
                </a:rPr>
                <a:t>environment</a:t>
              </a:r>
              <a:r>
                <a:rPr lang="en-GB" sz="1000">
                  <a:solidFill>
                    <a:prstClr val="black"/>
                  </a:solidFill>
                  <a:latin typeface="Verdana" pitchFamily="34" charset="0"/>
                </a:rPr>
                <a:t>, </a:t>
              </a:r>
              <a:r>
                <a:rPr lang="en-GB" sz="1000" smtClean="0">
                  <a:solidFill>
                    <a:prstClr val="black"/>
                  </a:solidFill>
                  <a:latin typeface="Verdana" pitchFamily="34" charset="0"/>
                </a:rPr>
                <a:t>resource </a:t>
              </a:r>
              <a:r>
                <a:rPr lang="en-GB" sz="1000">
                  <a:solidFill>
                    <a:prstClr val="black"/>
                  </a:solidFill>
                  <a:latin typeface="Verdana" pitchFamily="34" charset="0"/>
                </a:rPr>
                <a:t>efficiency and </a:t>
              </a:r>
              <a:r>
                <a:rPr lang="en-GB" sz="1000" smtClean="0">
                  <a:solidFill>
                    <a:prstClr val="black"/>
                  </a:solidFill>
                  <a:latin typeface="Verdana" pitchFamily="34" charset="0"/>
                </a:rPr>
                <a:t>raw </a:t>
              </a:r>
              <a:r>
                <a:rPr lang="en-GB" sz="1000">
                  <a:solidFill>
                    <a:prstClr val="black"/>
                  </a:solidFill>
                  <a:latin typeface="Verdana" pitchFamily="34" charset="0"/>
                </a:rPr>
                <a:t>materials</a:t>
              </a:r>
            </a:p>
            <a:p>
              <a:pPr marL="228600" indent="-228600" fontAlgn="base">
                <a:spcBef>
                  <a:spcPct val="0"/>
                </a:spcBef>
                <a:spcAft>
                  <a:spcPts val="300"/>
                </a:spcAft>
                <a:buFont typeface="+mj-lt"/>
                <a:buAutoNum type="arabicPeriod"/>
                <a:defRPr/>
              </a:pPr>
              <a:r>
                <a:rPr lang="en-GB" sz="1000">
                  <a:solidFill>
                    <a:prstClr val="black"/>
                  </a:solidFill>
                  <a:latin typeface="Verdana" pitchFamily="34" charset="0"/>
                </a:rPr>
                <a:t>Inclusive, innovative and reflective societies</a:t>
              </a:r>
            </a:p>
            <a:p>
              <a:pPr marL="228600" indent="-228600" fontAlgn="base">
                <a:spcBef>
                  <a:spcPct val="0"/>
                </a:spcBef>
                <a:spcAft>
                  <a:spcPts val="300"/>
                </a:spcAft>
                <a:buFont typeface="+mj-lt"/>
                <a:buAutoNum type="arabicPeriod"/>
                <a:defRPr/>
              </a:pPr>
              <a:r>
                <a:rPr lang="en-GB" sz="1000">
                  <a:solidFill>
                    <a:prstClr val="black"/>
                  </a:solidFill>
                  <a:latin typeface="Verdana" pitchFamily="34" charset="0"/>
                </a:rPr>
                <a:t>Protecting freedom and security</a:t>
              </a:r>
              <a:endParaRPr lang="en-GB" sz="100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uppieren 102"/>
          <p:cNvGrpSpPr/>
          <p:nvPr/>
        </p:nvGrpSpPr>
        <p:grpSpPr>
          <a:xfrm>
            <a:off x="3076183" y="1990724"/>
            <a:ext cx="2903141" cy="3908237"/>
            <a:chOff x="3049108" y="2259141"/>
            <a:chExt cx="2799621" cy="3512068"/>
          </a:xfrm>
        </p:grpSpPr>
        <p:grpSp>
          <p:nvGrpSpPr>
            <p:cNvPr id="7" name="Gruppieren 57"/>
            <p:cNvGrpSpPr/>
            <p:nvPr/>
          </p:nvGrpSpPr>
          <p:grpSpPr>
            <a:xfrm>
              <a:off x="3049108" y="2259141"/>
              <a:ext cx="2799621" cy="3512068"/>
              <a:chOff x="3303686" y="1343577"/>
              <a:chExt cx="2116235" cy="4273776"/>
            </a:xfrm>
          </p:grpSpPr>
          <p:grpSp>
            <p:nvGrpSpPr>
              <p:cNvPr id="8" name="Gruppieren 60"/>
              <p:cNvGrpSpPr/>
              <p:nvPr/>
            </p:nvGrpSpPr>
            <p:grpSpPr>
              <a:xfrm>
                <a:off x="3303686" y="1343577"/>
                <a:ext cx="2116235" cy="4273776"/>
                <a:chOff x="2300131" y="2390877"/>
                <a:chExt cx="2116235" cy="4273776"/>
              </a:xfrm>
            </p:grpSpPr>
            <p:sp>
              <p:nvSpPr>
                <p:cNvPr id="39" name="Freihandform 38"/>
                <p:cNvSpPr/>
                <p:nvPr/>
              </p:nvSpPr>
              <p:spPr>
                <a:xfrm>
                  <a:off x="2300131" y="2390877"/>
                  <a:ext cx="2116235" cy="4142603"/>
                </a:xfrm>
                <a:custGeom>
                  <a:avLst/>
                  <a:gdLst>
                    <a:gd name="connsiteX0" fmla="*/ 0 w 2611933"/>
                    <a:gd name="connsiteY0" fmla="*/ 261193 h 4320480"/>
                    <a:gd name="connsiteX1" fmla="*/ 76502 w 2611933"/>
                    <a:gd name="connsiteY1" fmla="*/ 76502 h 4320480"/>
                    <a:gd name="connsiteX2" fmla="*/ 261194 w 2611933"/>
                    <a:gd name="connsiteY2" fmla="*/ 1 h 4320480"/>
                    <a:gd name="connsiteX3" fmla="*/ 2350740 w 2611933"/>
                    <a:gd name="connsiteY3" fmla="*/ 0 h 4320480"/>
                    <a:gd name="connsiteX4" fmla="*/ 2535431 w 2611933"/>
                    <a:gd name="connsiteY4" fmla="*/ 76502 h 4320480"/>
                    <a:gd name="connsiteX5" fmla="*/ 2611932 w 2611933"/>
                    <a:gd name="connsiteY5" fmla="*/ 261194 h 4320480"/>
                    <a:gd name="connsiteX6" fmla="*/ 2611933 w 2611933"/>
                    <a:gd name="connsiteY6" fmla="*/ 4059287 h 4320480"/>
                    <a:gd name="connsiteX7" fmla="*/ 2535431 w 2611933"/>
                    <a:gd name="connsiteY7" fmla="*/ 4243978 h 4320480"/>
                    <a:gd name="connsiteX8" fmla="*/ 2350740 w 2611933"/>
                    <a:gd name="connsiteY8" fmla="*/ 4320480 h 4320480"/>
                    <a:gd name="connsiteX9" fmla="*/ 261193 w 2611933"/>
                    <a:gd name="connsiteY9" fmla="*/ 4320480 h 4320480"/>
                    <a:gd name="connsiteX10" fmla="*/ 76502 w 2611933"/>
                    <a:gd name="connsiteY10" fmla="*/ 4243978 h 4320480"/>
                    <a:gd name="connsiteX11" fmla="*/ 1 w 2611933"/>
                    <a:gd name="connsiteY11" fmla="*/ 4059287 h 4320480"/>
                    <a:gd name="connsiteX12" fmla="*/ 0 w 2611933"/>
                    <a:gd name="connsiteY12" fmla="*/ 261193 h 4320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11933" h="4320480">
                      <a:moveTo>
                        <a:pt x="0" y="261193"/>
                      </a:moveTo>
                      <a:cubicBezTo>
                        <a:pt x="0" y="191920"/>
                        <a:pt x="27519" y="125485"/>
                        <a:pt x="76502" y="76502"/>
                      </a:cubicBezTo>
                      <a:cubicBezTo>
                        <a:pt x="125485" y="27519"/>
                        <a:pt x="191921" y="0"/>
                        <a:pt x="261194" y="1"/>
                      </a:cubicBezTo>
                      <a:lnTo>
                        <a:pt x="2350740" y="0"/>
                      </a:lnTo>
                      <a:cubicBezTo>
                        <a:pt x="2420013" y="0"/>
                        <a:pt x="2486448" y="27519"/>
                        <a:pt x="2535431" y="76502"/>
                      </a:cubicBezTo>
                      <a:cubicBezTo>
                        <a:pt x="2584414" y="125485"/>
                        <a:pt x="2611933" y="191921"/>
                        <a:pt x="2611932" y="261194"/>
                      </a:cubicBezTo>
                      <a:cubicBezTo>
                        <a:pt x="2611932" y="1527225"/>
                        <a:pt x="2611933" y="2793256"/>
                        <a:pt x="2611933" y="4059287"/>
                      </a:cubicBezTo>
                      <a:cubicBezTo>
                        <a:pt x="2611933" y="4128560"/>
                        <a:pt x="2584415" y="4194995"/>
                        <a:pt x="2535431" y="4243978"/>
                      </a:cubicBezTo>
                      <a:cubicBezTo>
                        <a:pt x="2486448" y="4292961"/>
                        <a:pt x="2420012" y="4320480"/>
                        <a:pt x="2350740" y="4320480"/>
                      </a:cubicBezTo>
                      <a:lnTo>
                        <a:pt x="261193" y="4320480"/>
                      </a:lnTo>
                      <a:cubicBezTo>
                        <a:pt x="191920" y="4320480"/>
                        <a:pt x="125485" y="4292961"/>
                        <a:pt x="76502" y="4243978"/>
                      </a:cubicBezTo>
                      <a:cubicBezTo>
                        <a:pt x="27519" y="4194995"/>
                        <a:pt x="0" y="4128559"/>
                        <a:pt x="1" y="4059287"/>
                      </a:cubicBezTo>
                      <a:cubicBezTo>
                        <a:pt x="1" y="2793256"/>
                        <a:pt x="0" y="1527224"/>
                        <a:pt x="0" y="261193"/>
                      </a:cubicBezTo>
                      <a:close/>
                    </a:path>
                  </a:pathLst>
                </a:custGeom>
                <a:solidFill>
                  <a:srgbClr val="FCDDCF"/>
                </a:solidFill>
              </p:spPr>
              <p:style>
                <a:lnRef idx="0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0960" tIns="60960" rIns="60960" bIns="3085296" numCol="1" spcCol="1270" anchor="ctr" anchorCtr="0">
                  <a:noAutofit/>
                </a:bodyPr>
                <a:lstStyle/>
                <a:p>
                  <a:pPr algn="ctr" defTabSz="7112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GB" sz="1600" b="1">
                    <a:solidFill>
                      <a:srgbClr val="4D4D4D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" name="Abgerundetes Rechteck 40"/>
                <p:cNvSpPr/>
                <p:nvPr/>
              </p:nvSpPr>
              <p:spPr>
                <a:xfrm>
                  <a:off x="2411760" y="5524710"/>
                  <a:ext cx="1927587" cy="407539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accent6">
                    <a:hueOff val="0"/>
                    <a:satOff val="0"/>
                    <a:lumOff val="0"/>
                    <a:alpha val="8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GB" sz="1100" smtClean="0">
                      <a:solidFill>
                        <a:prstClr val="black"/>
                      </a:solidFill>
                      <a:latin typeface="Verdana" pitchFamily="34" charset="0"/>
                    </a:rPr>
                    <a:t>2. Access to Risk Finance</a:t>
                  </a:r>
                  <a:endParaRPr lang="en-GB" sz="1100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9" name="Abgerundetes Rechteck 4"/>
                <p:cNvSpPr/>
                <p:nvPr/>
              </p:nvSpPr>
              <p:spPr bwMode="auto">
                <a:xfrm>
                  <a:off x="2411760" y="5740033"/>
                  <a:ext cx="1946275" cy="92462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30480" tIns="22860" rIns="30480" bIns="22860" spcCol="1270" anchor="ctr"/>
                <a:lstStyle/>
                <a:p>
                  <a:pPr algn="ctr" defTabSz="5334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GB" sz="1200" smtClean="0">
                    <a:solidFill>
                      <a:prstClr val="white"/>
                    </a:solidFill>
                  </a:endParaRPr>
                </a:p>
                <a:p>
                  <a:pPr algn="ctr" defTabSz="5334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GB" sz="1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Textfeld 54"/>
                <p:cNvSpPr txBox="1"/>
                <p:nvPr/>
              </p:nvSpPr>
              <p:spPr>
                <a:xfrm>
                  <a:off x="2352621" y="2469620"/>
                  <a:ext cx="2016223" cy="6058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600" b="1" smtClean="0">
                      <a:solidFill>
                        <a:prstClr val="black"/>
                      </a:solidFill>
                      <a:latin typeface="Verdana" pitchFamily="34" charset="0"/>
                    </a:rPr>
                    <a:t> </a:t>
                  </a:r>
                  <a:r>
                    <a:rPr lang="en-GB" sz="1400" b="1" smtClean="0">
                      <a:solidFill>
                        <a:prstClr val="black"/>
                      </a:solidFill>
                      <a:latin typeface="Verdana" pitchFamily="34" charset="0"/>
                    </a:rPr>
                    <a:t>Part II – </a:t>
                  </a:r>
                </a:p>
                <a:p>
                  <a:pPr marL="342900" indent="-34290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400" b="1" smtClean="0">
                      <a:solidFill>
                        <a:prstClr val="black"/>
                      </a:solidFill>
                      <a:latin typeface="Verdana" pitchFamily="34" charset="0"/>
                    </a:rPr>
                    <a:t>Industrial Leadership</a:t>
                  </a:r>
                  <a:endParaRPr lang="en-GB" sz="1400" b="1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</p:grpSp>
          <p:sp>
            <p:nvSpPr>
              <p:cNvPr id="51" name="Abgerundetes Rechteck 50"/>
              <p:cNvSpPr/>
              <p:nvPr/>
            </p:nvSpPr>
            <p:spPr>
              <a:xfrm>
                <a:off x="3415315" y="4953249"/>
                <a:ext cx="1927587" cy="407539"/>
              </a:xfrm>
              <a:prstGeom prst="roundRect">
                <a:avLst>
                  <a:gd name="adj" fmla="val 10000"/>
                </a:avLst>
              </a:prstGeom>
              <a:solidFill>
                <a:schemeClr val="accent6">
                  <a:alpha val="8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100" smtClean="0">
                    <a:solidFill>
                      <a:prstClr val="black"/>
                    </a:solidFill>
                    <a:latin typeface="Verdana" pitchFamily="34" charset="0"/>
                  </a:rPr>
                  <a:t>3. Innovation in SMEs</a:t>
                </a:r>
                <a:endParaRPr lang="en-GB" sz="110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91" name="Abgerundetes Rechteck 90"/>
            <p:cNvSpPr/>
            <p:nvPr/>
          </p:nvSpPr>
          <p:spPr bwMode="auto">
            <a:xfrm>
              <a:off x="3187989" y="2969244"/>
              <a:ext cx="2544214" cy="1776118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alpha val="85000"/>
              </a:schemeClr>
            </a:solidFill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228600" indent="-2286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tabLst>
                  <a:tab pos="180000" algn="l"/>
                </a:tabLst>
                <a:defRPr/>
              </a:pPr>
              <a:r>
                <a:rPr lang="en-GB" sz="1100" dirty="0" smtClean="0">
                  <a:solidFill>
                    <a:prstClr val="black"/>
                  </a:solidFill>
                  <a:latin typeface="Verdana" pitchFamily="34" charset="0"/>
                </a:rPr>
                <a:t>1. </a:t>
              </a:r>
              <a:r>
                <a:rPr lang="en-GB" sz="1100" dirty="0">
                  <a:solidFill>
                    <a:prstClr val="black"/>
                  </a:solidFill>
                  <a:latin typeface="Verdana" pitchFamily="34" charset="0"/>
                </a:rPr>
                <a:t>Leadership in Enabling &amp; </a:t>
              </a:r>
            </a:p>
            <a:p>
              <a:pPr marL="228600" indent="-2286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tabLst>
                  <a:tab pos="180000" algn="l"/>
                </a:tabLst>
                <a:defRPr/>
              </a:pPr>
              <a:r>
                <a:rPr lang="en-GB" sz="1100" dirty="0">
                  <a:solidFill>
                    <a:prstClr val="black"/>
                  </a:solidFill>
                  <a:latin typeface="Verdana" pitchFamily="34" charset="0"/>
                </a:rPr>
                <a:t>	Industrial Technologies (LEIT)</a:t>
              </a:r>
            </a:p>
            <a:p>
              <a:pPr marL="228600" indent="-2286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-"/>
                <a:defRPr/>
              </a:pPr>
              <a:r>
                <a:rPr lang="en-GB" sz="1100" dirty="0">
                  <a:solidFill>
                    <a:prstClr val="black"/>
                  </a:solidFill>
                  <a:latin typeface="Verdana" pitchFamily="34" charset="0"/>
                </a:rPr>
                <a:t>Information and Communication Technologies</a:t>
              </a:r>
            </a:p>
            <a:p>
              <a:pPr marL="228600" indent="-2286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-"/>
                <a:tabLst>
                  <a:tab pos="180000" algn="l"/>
                </a:tabLst>
                <a:defRPr/>
              </a:pPr>
              <a:r>
                <a:rPr lang="en-GB" sz="1100" dirty="0">
                  <a:solidFill>
                    <a:prstClr val="black"/>
                  </a:solidFill>
                  <a:latin typeface="Verdana" pitchFamily="34" charset="0"/>
                </a:rPr>
                <a:t>Nanotechnologies, Advanced Materials, Advanced Manufacturing and Processing and Biotechnology</a:t>
              </a:r>
              <a:endParaRPr lang="en-GB" sz="1100" dirty="0">
                <a:solidFill>
                  <a:prstClr val="black"/>
                </a:solidFill>
              </a:endParaRPr>
            </a:p>
            <a:p>
              <a:pPr marL="228600" indent="-2286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-"/>
                <a:tabLst>
                  <a:tab pos="180000" algn="l"/>
                </a:tabLst>
                <a:defRPr/>
              </a:pPr>
              <a:r>
                <a:rPr lang="en-GB" sz="1100" dirty="0">
                  <a:solidFill>
                    <a:prstClr val="black"/>
                  </a:solidFill>
                  <a:latin typeface="Verdana" pitchFamily="34" charset="0"/>
                </a:rPr>
                <a:t>Space</a:t>
              </a:r>
            </a:p>
          </p:txBody>
        </p:sp>
      </p:grpSp>
      <p:grpSp>
        <p:nvGrpSpPr>
          <p:cNvPr id="9" name="Gruppieren 44"/>
          <p:cNvGrpSpPr/>
          <p:nvPr/>
        </p:nvGrpSpPr>
        <p:grpSpPr>
          <a:xfrm>
            <a:off x="268050" y="5831005"/>
            <a:ext cx="8590229" cy="920203"/>
            <a:chOff x="268050" y="5537972"/>
            <a:chExt cx="8590229" cy="988962"/>
          </a:xfrm>
        </p:grpSpPr>
        <p:grpSp>
          <p:nvGrpSpPr>
            <p:cNvPr id="10" name="Gruppieren 85"/>
            <p:cNvGrpSpPr/>
            <p:nvPr/>
          </p:nvGrpSpPr>
          <p:grpSpPr>
            <a:xfrm>
              <a:off x="6643701" y="5555063"/>
              <a:ext cx="2214578" cy="963328"/>
              <a:chOff x="6731032" y="5643601"/>
              <a:chExt cx="2287794" cy="963328"/>
            </a:xfrm>
          </p:grpSpPr>
          <p:sp>
            <p:nvSpPr>
              <p:cNvPr id="73" name="Abgerundetes Rechteck 72"/>
              <p:cNvSpPr/>
              <p:nvPr/>
            </p:nvSpPr>
            <p:spPr>
              <a:xfrm>
                <a:off x="6786578" y="5643601"/>
                <a:ext cx="2232248" cy="9633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3085296" numCol="1" spcCol="1270" anchor="ctr" anchorCtr="0">
                <a:noAutofit/>
              </a:bodyPr>
              <a:lstStyle/>
              <a:p>
                <a:pPr algn="ctr" defTabSz="7112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600" b="1">
                  <a:solidFill>
                    <a:srgbClr val="4D4D4D"/>
                  </a:solidFill>
                  <a:latin typeface="Verdana" pitchFamily="34" charset="0"/>
                </a:endParaRPr>
              </a:p>
            </p:txBody>
          </p:sp>
          <p:sp>
            <p:nvSpPr>
              <p:cNvPr id="74" name="Textfeld 73"/>
              <p:cNvSpPr txBox="1"/>
              <p:nvPr/>
            </p:nvSpPr>
            <p:spPr>
              <a:xfrm>
                <a:off x="6731032" y="5808958"/>
                <a:ext cx="2232248" cy="673529"/>
              </a:xfrm>
              <a:prstGeom prst="rect">
                <a:avLst/>
              </a:prstGeom>
              <a:noFill/>
            </p:spPr>
            <p:txBody>
              <a:bodyPr wrap="square" tIns="36000" bIns="36000" rtlCol="0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en-GB" sz="1200" b="1" smtClean="0">
                    <a:solidFill>
                      <a:prstClr val="black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The European Institute of Innovation and Technology (EIT)</a:t>
                </a:r>
                <a:endParaRPr lang="en-GB" sz="12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1" name="Gruppieren 86"/>
            <p:cNvGrpSpPr/>
            <p:nvPr/>
          </p:nvGrpSpPr>
          <p:grpSpPr>
            <a:xfrm>
              <a:off x="268050" y="5563612"/>
              <a:ext cx="2232248" cy="954777"/>
              <a:chOff x="268050" y="5643600"/>
              <a:chExt cx="2232248" cy="954777"/>
            </a:xfrm>
          </p:grpSpPr>
          <p:sp>
            <p:nvSpPr>
              <p:cNvPr id="68" name="Abgerundetes Rechteck 67"/>
              <p:cNvSpPr/>
              <p:nvPr/>
            </p:nvSpPr>
            <p:spPr>
              <a:xfrm>
                <a:off x="268050" y="5643600"/>
                <a:ext cx="2232248" cy="954777"/>
              </a:xfrm>
              <a:prstGeom prst="roundRect">
                <a:avLst/>
              </a:prstGeom>
              <a:solidFill>
                <a:srgbClr val="FCDDCF"/>
              </a:solidFill>
              <a:ln>
                <a:prstDash val="dash"/>
              </a:ln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36000" rIns="60960" bIns="36000" numCol="1" spcCol="1270" anchor="ctr" anchorCtr="0">
                <a:noAutofit/>
              </a:bodyPr>
              <a:lstStyle/>
              <a:p>
                <a:pPr algn="ctr" defTabSz="7112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600" b="1">
                  <a:solidFill>
                    <a:srgbClr val="4D4D4D"/>
                  </a:solidFill>
                  <a:latin typeface="Verdana" pitchFamily="34" charset="0"/>
                </a:endParaRPr>
              </a:p>
            </p:txBody>
          </p:sp>
          <p:sp>
            <p:nvSpPr>
              <p:cNvPr id="69" name="Textfeld 68"/>
              <p:cNvSpPr txBox="1"/>
              <p:nvPr/>
            </p:nvSpPr>
            <p:spPr>
              <a:xfrm>
                <a:off x="285752" y="5716387"/>
                <a:ext cx="2214546" cy="694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smtClean="0">
                    <a:solidFill>
                      <a:prstClr val="black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Part IV</a:t>
                </a:r>
              </a:p>
              <a:p>
                <a:pPr algn="ctr"/>
                <a:r>
                  <a:rPr lang="en-GB" sz="1200" b="1" smtClean="0">
                    <a:solidFill>
                      <a:prstClr val="black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Spreading excellence &amp; </a:t>
                </a:r>
                <a:br>
                  <a:rPr lang="en-GB" sz="1200" b="1" smtClean="0">
                    <a:solidFill>
                      <a:prstClr val="black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</a:br>
                <a:r>
                  <a:rPr lang="en-GB" sz="1200" b="1" smtClean="0">
                    <a:solidFill>
                      <a:prstClr val="black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widening participation</a:t>
                </a:r>
                <a:endParaRPr lang="en-GB" sz="12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2" name="Gruppieren 83"/>
            <p:cNvGrpSpPr/>
            <p:nvPr/>
          </p:nvGrpSpPr>
          <p:grpSpPr>
            <a:xfrm>
              <a:off x="2555776" y="5548782"/>
              <a:ext cx="1801910" cy="966386"/>
              <a:chOff x="2412900" y="5628770"/>
              <a:chExt cx="1801910" cy="966386"/>
            </a:xfrm>
          </p:grpSpPr>
          <p:sp>
            <p:nvSpPr>
              <p:cNvPr id="58" name="Abgerundetes Rechteck 57"/>
              <p:cNvSpPr/>
              <p:nvPr/>
            </p:nvSpPr>
            <p:spPr>
              <a:xfrm>
                <a:off x="2428860" y="5628770"/>
                <a:ext cx="1785950" cy="966386"/>
              </a:xfrm>
              <a:prstGeom prst="roundRect">
                <a:avLst/>
              </a:prstGeom>
              <a:solidFill>
                <a:srgbClr val="FCDDCF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36000" rIns="60960" bIns="36000" numCol="1" spcCol="1270" anchor="ctr" anchorCtr="0">
                <a:normAutofit/>
              </a:bodyPr>
              <a:lstStyle/>
              <a:p>
                <a:pPr algn="ctr" defTabSz="7112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600" b="1">
                  <a:solidFill>
                    <a:srgbClr val="4D4D4D"/>
                  </a:solidFill>
                  <a:latin typeface="Verdana" pitchFamily="34" charset="0"/>
                </a:endParaRPr>
              </a:p>
            </p:txBody>
          </p:sp>
          <p:sp>
            <p:nvSpPr>
              <p:cNvPr id="62" name="Textfeld 61"/>
              <p:cNvSpPr txBox="1"/>
              <p:nvPr/>
            </p:nvSpPr>
            <p:spPr>
              <a:xfrm>
                <a:off x="2412900" y="5748973"/>
                <a:ext cx="1785342" cy="694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200" b="1" smtClean="0">
                    <a:solidFill>
                      <a:prstClr val="black"/>
                    </a:solidFill>
                    <a:latin typeface="Verdana" pitchFamily="34" charset="0"/>
                  </a:rPr>
                  <a:t>Part V</a:t>
                </a:r>
                <a:endParaRPr lang="en-GB" sz="1200" b="1">
                  <a:solidFill>
                    <a:prstClr val="black"/>
                  </a:solidFill>
                  <a:latin typeface="Verdana" pitchFamily="34" charset="0"/>
                </a:endParaRPr>
              </a:p>
              <a:p>
                <a:pPr marL="228600" indent="-22860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200" b="1">
                    <a:solidFill>
                      <a:prstClr val="black"/>
                    </a:solidFill>
                    <a:latin typeface="Verdana" pitchFamily="34" charset="0"/>
                  </a:rPr>
                  <a:t>Science with &amp; </a:t>
                </a:r>
              </a:p>
              <a:p>
                <a:pPr marL="228600" indent="-22860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200" b="1">
                    <a:solidFill>
                      <a:prstClr val="black"/>
                    </a:solidFill>
                    <a:latin typeface="Verdana" pitchFamily="34" charset="0"/>
                  </a:rPr>
                  <a:t>for Society</a:t>
                </a:r>
              </a:p>
            </p:txBody>
          </p:sp>
        </p:grpSp>
        <p:grpSp>
          <p:nvGrpSpPr>
            <p:cNvPr id="13" name="Gruppieren 84"/>
            <p:cNvGrpSpPr/>
            <p:nvPr/>
          </p:nvGrpSpPr>
          <p:grpSpPr>
            <a:xfrm>
              <a:off x="4411454" y="5537972"/>
              <a:ext cx="2248778" cy="988962"/>
              <a:chOff x="4214810" y="5617960"/>
              <a:chExt cx="2248778" cy="988962"/>
            </a:xfrm>
          </p:grpSpPr>
          <p:sp>
            <p:nvSpPr>
              <p:cNvPr id="56" name="Abgerundetes Rechteck 55"/>
              <p:cNvSpPr/>
              <p:nvPr/>
            </p:nvSpPr>
            <p:spPr>
              <a:xfrm>
                <a:off x="4214810" y="5617960"/>
                <a:ext cx="2232248" cy="988962"/>
              </a:xfrm>
              <a:prstGeom prst="roundRect">
                <a:avLst/>
              </a:prstGeom>
              <a:solidFill>
                <a:srgbClr val="FCDDCF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3085296" numCol="1" spcCol="1270" anchor="ctr" anchorCtr="0">
                <a:noAutofit/>
              </a:bodyPr>
              <a:lstStyle/>
              <a:p>
                <a:pPr algn="ctr" defTabSz="7112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600" b="1">
                  <a:solidFill>
                    <a:srgbClr val="4D4D4D"/>
                  </a:solidFill>
                  <a:latin typeface="Verdana" pitchFamily="34" charset="0"/>
                </a:endParaRPr>
              </a:p>
            </p:txBody>
          </p:sp>
          <p:sp>
            <p:nvSpPr>
              <p:cNvPr id="57" name="Textfeld 56"/>
              <p:cNvSpPr txBox="1"/>
              <p:nvPr/>
            </p:nvSpPr>
            <p:spPr>
              <a:xfrm>
                <a:off x="4231340" y="5800408"/>
                <a:ext cx="2232248" cy="673529"/>
              </a:xfrm>
              <a:prstGeom prst="rect">
                <a:avLst/>
              </a:prstGeom>
              <a:noFill/>
            </p:spPr>
            <p:txBody>
              <a:bodyPr wrap="square" tIns="36000" bIns="36000" rtlCol="0">
                <a:spAutoFit/>
              </a:bodyPr>
              <a:lstStyle/>
              <a:p>
                <a:pPr algn="ctr"/>
                <a:r>
                  <a:rPr lang="en-GB" sz="1200" b="1" smtClean="0">
                    <a:solidFill>
                      <a:prstClr val="black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Non-nuclear direct actions of the Joint Research Centre (JRC)</a:t>
                </a:r>
                <a:endParaRPr lang="en-GB" sz="12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sp>
        <p:nvSpPr>
          <p:cNvPr id="43" name="Abgerundetes Rechteck 42"/>
          <p:cNvSpPr/>
          <p:nvPr/>
        </p:nvSpPr>
        <p:spPr>
          <a:xfrm>
            <a:off x="323528" y="4221088"/>
            <a:ext cx="2520280" cy="648072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84305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6"/>
          <p:cNvGrpSpPr>
            <a:grpSpLocks/>
          </p:cNvGrpSpPr>
          <p:nvPr/>
        </p:nvGrpSpPr>
        <p:grpSpPr bwMode="auto">
          <a:xfrm>
            <a:off x="711200" y="1868488"/>
            <a:ext cx="7670800" cy="4113212"/>
            <a:chOff x="611560" y="2298699"/>
            <a:chExt cx="7779543" cy="4559301"/>
          </a:xfrm>
        </p:grpSpPr>
        <p:sp>
          <p:nvSpPr>
            <p:cNvPr id="4" name="Freihandform 3"/>
            <p:cNvSpPr/>
            <p:nvPr/>
          </p:nvSpPr>
          <p:spPr>
            <a:xfrm>
              <a:off x="611560" y="2298699"/>
              <a:ext cx="1946895" cy="2053243"/>
            </a:xfrm>
            <a:custGeom>
              <a:avLst/>
              <a:gdLst>
                <a:gd name="connsiteX0" fmla="*/ 0 w 1946895"/>
                <a:gd name="connsiteY0" fmla="*/ 194690 h 4475162"/>
                <a:gd name="connsiteX1" fmla="*/ 57024 w 1946895"/>
                <a:gd name="connsiteY1" fmla="*/ 57023 h 4475162"/>
                <a:gd name="connsiteX2" fmla="*/ 194691 w 1946895"/>
                <a:gd name="connsiteY2" fmla="*/ 0 h 4475162"/>
                <a:gd name="connsiteX3" fmla="*/ 1752205 w 1946895"/>
                <a:gd name="connsiteY3" fmla="*/ 0 h 4475162"/>
                <a:gd name="connsiteX4" fmla="*/ 1889872 w 1946895"/>
                <a:gd name="connsiteY4" fmla="*/ 57024 h 4475162"/>
                <a:gd name="connsiteX5" fmla="*/ 1946895 w 1946895"/>
                <a:gd name="connsiteY5" fmla="*/ 194691 h 4475162"/>
                <a:gd name="connsiteX6" fmla="*/ 1946895 w 1946895"/>
                <a:gd name="connsiteY6" fmla="*/ 4280472 h 4475162"/>
                <a:gd name="connsiteX7" fmla="*/ 1889872 w 1946895"/>
                <a:gd name="connsiteY7" fmla="*/ 4418139 h 4475162"/>
                <a:gd name="connsiteX8" fmla="*/ 1752205 w 1946895"/>
                <a:gd name="connsiteY8" fmla="*/ 4475162 h 4475162"/>
                <a:gd name="connsiteX9" fmla="*/ 194690 w 1946895"/>
                <a:gd name="connsiteY9" fmla="*/ 4475162 h 4475162"/>
                <a:gd name="connsiteX10" fmla="*/ 57023 w 1946895"/>
                <a:gd name="connsiteY10" fmla="*/ 4418138 h 4475162"/>
                <a:gd name="connsiteX11" fmla="*/ 0 w 1946895"/>
                <a:gd name="connsiteY11" fmla="*/ 4280471 h 4475162"/>
                <a:gd name="connsiteX12" fmla="*/ 0 w 1946895"/>
                <a:gd name="connsiteY12" fmla="*/ 194690 h 447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6895" h="4475162">
                  <a:moveTo>
                    <a:pt x="0" y="194690"/>
                  </a:moveTo>
                  <a:cubicBezTo>
                    <a:pt x="0" y="143055"/>
                    <a:pt x="20512" y="93535"/>
                    <a:pt x="57024" y="57023"/>
                  </a:cubicBezTo>
                  <a:cubicBezTo>
                    <a:pt x="93536" y="20512"/>
                    <a:pt x="143056" y="0"/>
                    <a:pt x="194691" y="0"/>
                  </a:cubicBezTo>
                  <a:lnTo>
                    <a:pt x="1752205" y="0"/>
                  </a:lnTo>
                  <a:cubicBezTo>
                    <a:pt x="1803840" y="0"/>
                    <a:pt x="1853360" y="20512"/>
                    <a:pt x="1889872" y="57024"/>
                  </a:cubicBezTo>
                  <a:cubicBezTo>
                    <a:pt x="1926383" y="93536"/>
                    <a:pt x="1946895" y="143056"/>
                    <a:pt x="1946895" y="194691"/>
                  </a:cubicBezTo>
                  <a:lnTo>
                    <a:pt x="1946895" y="4280472"/>
                  </a:lnTo>
                  <a:cubicBezTo>
                    <a:pt x="1946895" y="4332107"/>
                    <a:pt x="1926383" y="4381627"/>
                    <a:pt x="1889872" y="4418139"/>
                  </a:cubicBezTo>
                  <a:cubicBezTo>
                    <a:pt x="1853361" y="4454650"/>
                    <a:pt x="1803840" y="4475162"/>
                    <a:pt x="1752205" y="4475162"/>
                  </a:cubicBezTo>
                  <a:lnTo>
                    <a:pt x="194690" y="4475162"/>
                  </a:lnTo>
                  <a:cubicBezTo>
                    <a:pt x="143055" y="4475162"/>
                    <a:pt x="93535" y="4454650"/>
                    <a:pt x="57023" y="4418138"/>
                  </a:cubicBezTo>
                  <a:cubicBezTo>
                    <a:pt x="20512" y="4381626"/>
                    <a:pt x="0" y="4332106"/>
                    <a:pt x="0" y="4280471"/>
                  </a:cubicBezTo>
                  <a:lnTo>
                    <a:pt x="0" y="194690"/>
                  </a:lnTo>
                  <a:close/>
                </a:path>
              </a:pathLst>
            </a:custGeom>
            <a:solidFill>
              <a:srgbClr val="FF9900"/>
            </a:solidFill>
            <a:ln w="9525" algn="ctr">
              <a:noFill/>
              <a:miter lim="800000"/>
              <a:headEnd/>
              <a:tailEnd/>
            </a:ln>
          </p:spPr>
          <p:txBody>
            <a:bodyPr lIns="68580" tIns="68580" rIns="68580" bIns="3201194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mtClean="0">
                <a:solidFill>
                  <a:srgbClr val="FFFFFF"/>
                </a:solidFill>
                <a:latin typeface="Verdana" pitchFamily="34" charset="0"/>
              </a:endParaRPr>
            </a:p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5" name="Freihandform 4"/>
            <p:cNvSpPr/>
            <p:nvPr/>
          </p:nvSpPr>
          <p:spPr>
            <a:xfrm>
              <a:off x="3491880" y="2298700"/>
              <a:ext cx="1946895" cy="2053243"/>
            </a:xfrm>
            <a:custGeom>
              <a:avLst/>
              <a:gdLst>
                <a:gd name="connsiteX0" fmla="*/ 0 w 1946895"/>
                <a:gd name="connsiteY0" fmla="*/ 194690 h 4475162"/>
                <a:gd name="connsiteX1" fmla="*/ 57024 w 1946895"/>
                <a:gd name="connsiteY1" fmla="*/ 57023 h 4475162"/>
                <a:gd name="connsiteX2" fmla="*/ 194691 w 1946895"/>
                <a:gd name="connsiteY2" fmla="*/ 0 h 4475162"/>
                <a:gd name="connsiteX3" fmla="*/ 1752205 w 1946895"/>
                <a:gd name="connsiteY3" fmla="*/ 0 h 4475162"/>
                <a:gd name="connsiteX4" fmla="*/ 1889872 w 1946895"/>
                <a:gd name="connsiteY4" fmla="*/ 57024 h 4475162"/>
                <a:gd name="connsiteX5" fmla="*/ 1946895 w 1946895"/>
                <a:gd name="connsiteY5" fmla="*/ 194691 h 4475162"/>
                <a:gd name="connsiteX6" fmla="*/ 1946895 w 1946895"/>
                <a:gd name="connsiteY6" fmla="*/ 4280472 h 4475162"/>
                <a:gd name="connsiteX7" fmla="*/ 1889872 w 1946895"/>
                <a:gd name="connsiteY7" fmla="*/ 4418139 h 4475162"/>
                <a:gd name="connsiteX8" fmla="*/ 1752205 w 1946895"/>
                <a:gd name="connsiteY8" fmla="*/ 4475162 h 4475162"/>
                <a:gd name="connsiteX9" fmla="*/ 194690 w 1946895"/>
                <a:gd name="connsiteY9" fmla="*/ 4475162 h 4475162"/>
                <a:gd name="connsiteX10" fmla="*/ 57023 w 1946895"/>
                <a:gd name="connsiteY10" fmla="*/ 4418138 h 4475162"/>
                <a:gd name="connsiteX11" fmla="*/ 0 w 1946895"/>
                <a:gd name="connsiteY11" fmla="*/ 4280471 h 4475162"/>
                <a:gd name="connsiteX12" fmla="*/ 0 w 1946895"/>
                <a:gd name="connsiteY12" fmla="*/ 194690 h 447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6895" h="4475162">
                  <a:moveTo>
                    <a:pt x="0" y="194690"/>
                  </a:moveTo>
                  <a:cubicBezTo>
                    <a:pt x="0" y="143055"/>
                    <a:pt x="20512" y="93535"/>
                    <a:pt x="57024" y="57023"/>
                  </a:cubicBezTo>
                  <a:cubicBezTo>
                    <a:pt x="93536" y="20512"/>
                    <a:pt x="143056" y="0"/>
                    <a:pt x="194691" y="0"/>
                  </a:cubicBezTo>
                  <a:lnTo>
                    <a:pt x="1752205" y="0"/>
                  </a:lnTo>
                  <a:cubicBezTo>
                    <a:pt x="1803840" y="0"/>
                    <a:pt x="1853360" y="20512"/>
                    <a:pt x="1889872" y="57024"/>
                  </a:cubicBezTo>
                  <a:cubicBezTo>
                    <a:pt x="1926383" y="93536"/>
                    <a:pt x="1946895" y="143056"/>
                    <a:pt x="1946895" y="194691"/>
                  </a:cubicBezTo>
                  <a:lnTo>
                    <a:pt x="1946895" y="4280472"/>
                  </a:lnTo>
                  <a:cubicBezTo>
                    <a:pt x="1946895" y="4332107"/>
                    <a:pt x="1926383" y="4381627"/>
                    <a:pt x="1889872" y="4418139"/>
                  </a:cubicBezTo>
                  <a:cubicBezTo>
                    <a:pt x="1853361" y="4454650"/>
                    <a:pt x="1803840" y="4475162"/>
                    <a:pt x="1752205" y="4475162"/>
                  </a:cubicBezTo>
                  <a:lnTo>
                    <a:pt x="194690" y="4475162"/>
                  </a:lnTo>
                  <a:cubicBezTo>
                    <a:pt x="143055" y="4475162"/>
                    <a:pt x="93535" y="4454650"/>
                    <a:pt x="57023" y="4418138"/>
                  </a:cubicBezTo>
                  <a:cubicBezTo>
                    <a:pt x="20512" y="4381626"/>
                    <a:pt x="0" y="4332106"/>
                    <a:pt x="0" y="4280471"/>
                  </a:cubicBezTo>
                  <a:lnTo>
                    <a:pt x="0" y="194690"/>
                  </a:lnTo>
                  <a:close/>
                </a:path>
              </a:pathLst>
            </a:custGeom>
            <a:solidFill>
              <a:srgbClr val="FF99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68580" tIns="68580" rIns="68580" bIns="3201194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mtClean="0">
                <a:solidFill>
                  <a:srgbClr val="FFFFFF"/>
                </a:solidFill>
                <a:latin typeface="Verdana" pitchFamily="34" charset="0"/>
              </a:endParaRPr>
            </a:p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6" name="Freihandform 5"/>
            <p:cNvSpPr/>
            <p:nvPr/>
          </p:nvSpPr>
          <p:spPr>
            <a:xfrm>
              <a:off x="6444208" y="2304865"/>
              <a:ext cx="1946895" cy="2075236"/>
            </a:xfrm>
            <a:custGeom>
              <a:avLst/>
              <a:gdLst>
                <a:gd name="connsiteX0" fmla="*/ 0 w 1946895"/>
                <a:gd name="connsiteY0" fmla="*/ 194690 h 4475162"/>
                <a:gd name="connsiteX1" fmla="*/ 57024 w 1946895"/>
                <a:gd name="connsiteY1" fmla="*/ 57023 h 4475162"/>
                <a:gd name="connsiteX2" fmla="*/ 194691 w 1946895"/>
                <a:gd name="connsiteY2" fmla="*/ 0 h 4475162"/>
                <a:gd name="connsiteX3" fmla="*/ 1752205 w 1946895"/>
                <a:gd name="connsiteY3" fmla="*/ 0 h 4475162"/>
                <a:gd name="connsiteX4" fmla="*/ 1889872 w 1946895"/>
                <a:gd name="connsiteY4" fmla="*/ 57024 h 4475162"/>
                <a:gd name="connsiteX5" fmla="*/ 1946895 w 1946895"/>
                <a:gd name="connsiteY5" fmla="*/ 194691 h 4475162"/>
                <a:gd name="connsiteX6" fmla="*/ 1946895 w 1946895"/>
                <a:gd name="connsiteY6" fmla="*/ 4280472 h 4475162"/>
                <a:gd name="connsiteX7" fmla="*/ 1889872 w 1946895"/>
                <a:gd name="connsiteY7" fmla="*/ 4418139 h 4475162"/>
                <a:gd name="connsiteX8" fmla="*/ 1752205 w 1946895"/>
                <a:gd name="connsiteY8" fmla="*/ 4475162 h 4475162"/>
                <a:gd name="connsiteX9" fmla="*/ 194690 w 1946895"/>
                <a:gd name="connsiteY9" fmla="*/ 4475162 h 4475162"/>
                <a:gd name="connsiteX10" fmla="*/ 57023 w 1946895"/>
                <a:gd name="connsiteY10" fmla="*/ 4418138 h 4475162"/>
                <a:gd name="connsiteX11" fmla="*/ 0 w 1946895"/>
                <a:gd name="connsiteY11" fmla="*/ 4280471 h 4475162"/>
                <a:gd name="connsiteX12" fmla="*/ 0 w 1946895"/>
                <a:gd name="connsiteY12" fmla="*/ 194690 h 447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6895" h="4475162">
                  <a:moveTo>
                    <a:pt x="0" y="194690"/>
                  </a:moveTo>
                  <a:cubicBezTo>
                    <a:pt x="0" y="143055"/>
                    <a:pt x="20512" y="93535"/>
                    <a:pt x="57024" y="57023"/>
                  </a:cubicBezTo>
                  <a:cubicBezTo>
                    <a:pt x="93536" y="20512"/>
                    <a:pt x="143056" y="0"/>
                    <a:pt x="194691" y="0"/>
                  </a:cubicBezTo>
                  <a:lnTo>
                    <a:pt x="1752205" y="0"/>
                  </a:lnTo>
                  <a:cubicBezTo>
                    <a:pt x="1803840" y="0"/>
                    <a:pt x="1853360" y="20512"/>
                    <a:pt x="1889872" y="57024"/>
                  </a:cubicBezTo>
                  <a:cubicBezTo>
                    <a:pt x="1926383" y="93536"/>
                    <a:pt x="1946895" y="143056"/>
                    <a:pt x="1946895" y="194691"/>
                  </a:cubicBezTo>
                  <a:lnTo>
                    <a:pt x="1946895" y="4280472"/>
                  </a:lnTo>
                  <a:cubicBezTo>
                    <a:pt x="1946895" y="4332107"/>
                    <a:pt x="1926383" y="4381627"/>
                    <a:pt x="1889872" y="4418139"/>
                  </a:cubicBezTo>
                  <a:cubicBezTo>
                    <a:pt x="1853361" y="4454650"/>
                    <a:pt x="1803840" y="4475162"/>
                    <a:pt x="1752205" y="4475162"/>
                  </a:cubicBezTo>
                  <a:lnTo>
                    <a:pt x="194690" y="4475162"/>
                  </a:lnTo>
                  <a:cubicBezTo>
                    <a:pt x="143055" y="4475162"/>
                    <a:pt x="93535" y="4454650"/>
                    <a:pt x="57023" y="4418138"/>
                  </a:cubicBezTo>
                  <a:cubicBezTo>
                    <a:pt x="20512" y="4381626"/>
                    <a:pt x="0" y="4332106"/>
                    <a:pt x="0" y="4280471"/>
                  </a:cubicBezTo>
                  <a:lnTo>
                    <a:pt x="0" y="194690"/>
                  </a:lnTo>
                  <a:close/>
                </a:path>
              </a:pathLst>
            </a:custGeom>
            <a:solidFill>
              <a:srgbClr val="FF9900"/>
            </a:solidFill>
            <a:ln w="9525" algn="ctr">
              <a:noFill/>
              <a:miter lim="800000"/>
              <a:headEnd/>
              <a:tailEnd/>
            </a:ln>
          </p:spPr>
          <p:txBody>
            <a:bodyPr lIns="68580" tIns="68580" rIns="68580" bIns="3201194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mtClean="0">
                <a:solidFill>
                  <a:srgbClr val="FFFFFF"/>
                </a:solidFill>
                <a:latin typeface="Verdana" pitchFamily="34" charset="0"/>
              </a:endParaRPr>
            </a:p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5" name="Rechteck 34"/>
            <p:cNvSpPr/>
            <p:nvPr/>
          </p:nvSpPr>
          <p:spPr>
            <a:xfrm>
              <a:off x="1447800" y="5791200"/>
              <a:ext cx="6248400" cy="1066800"/>
            </a:xfrm>
            <a:prstGeom prst="rect">
              <a:avLst/>
            </a:prstGeom>
            <a:gradFill flip="none" rotWithShape="1">
              <a:gsLst>
                <a:gs pos="41000">
                  <a:schemeClr val="bg1"/>
                </a:gs>
                <a:gs pos="100000">
                  <a:schemeClr val="bg1">
                    <a:alpha val="6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363" name="Titel 1"/>
          <p:cNvSpPr>
            <a:spLocks noGrp="1"/>
          </p:cNvSpPr>
          <p:nvPr>
            <p:ph type="title"/>
          </p:nvPr>
        </p:nvSpPr>
        <p:spPr>
          <a:xfrm>
            <a:off x="89756" y="985838"/>
            <a:ext cx="8964488" cy="900112"/>
          </a:xfrm>
        </p:spPr>
        <p:txBody>
          <a:bodyPr>
            <a:normAutofit/>
          </a:bodyPr>
          <a:lstStyle/>
          <a:p>
            <a:r>
              <a:rPr lang="de-DE" dirty="0" smtClean="0"/>
              <a:t>Marie </a:t>
            </a:r>
            <a:r>
              <a:rPr lang="de-DE" dirty="0" err="1" smtClean="0"/>
              <a:t>Skłodowska</a:t>
            </a:r>
            <a:r>
              <a:rPr lang="de-DE" smtClean="0"/>
              <a:t>-Curie Actions</a:t>
            </a:r>
            <a:endParaRPr lang="en-US" dirty="0" smtClean="0">
              <a:solidFill>
                <a:srgbClr val="4D4D4D"/>
              </a:solidFill>
            </a:endParaRPr>
          </a:p>
        </p:txBody>
      </p:sp>
      <p:sp>
        <p:nvSpPr>
          <p:cNvPr id="15364" name="Inhaltsplatzhalter 23"/>
          <p:cNvSpPr>
            <a:spLocks noGrp="1"/>
          </p:cNvSpPr>
          <p:nvPr>
            <p:ph idx="1"/>
          </p:nvPr>
        </p:nvSpPr>
        <p:spPr>
          <a:xfrm>
            <a:off x="64071" y="4869333"/>
            <a:ext cx="3312815" cy="1223963"/>
          </a:xfrm>
        </p:spPr>
        <p:txBody>
          <a:bodyPr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en-US" sz="1200" b="1" dirty="0" smtClean="0"/>
              <a:t>Innovative Training Networks (</a:t>
            </a:r>
            <a:r>
              <a:rPr lang="en-US" sz="1200" b="1" dirty="0" err="1" smtClean="0"/>
              <a:t>ITN</a:t>
            </a:r>
            <a:r>
              <a:rPr lang="en-US" sz="1200" b="1" dirty="0" smtClean="0"/>
              <a:t>)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en-US" sz="1200" dirty="0" smtClean="0"/>
              <a:t>European Training Networks (</a:t>
            </a:r>
            <a:r>
              <a:rPr lang="en-US" sz="1200" dirty="0" err="1" smtClean="0"/>
              <a:t>ETN</a:t>
            </a:r>
            <a:r>
              <a:rPr lang="en-US" sz="1200" dirty="0" smtClean="0"/>
              <a:t>)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en-US" sz="1200" dirty="0" smtClean="0"/>
              <a:t>European Industrial Doctorates (</a:t>
            </a:r>
            <a:r>
              <a:rPr lang="en-US" sz="1200" dirty="0" err="1" smtClean="0"/>
              <a:t>EID</a:t>
            </a:r>
            <a:r>
              <a:rPr lang="en-US" sz="1200" dirty="0" smtClean="0"/>
              <a:t>)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dirty="0" smtClean="0">
                <a:cs typeface="Times New Roman" pitchFamily="18" charset="0"/>
              </a:rPr>
              <a:t>European Joint Doctorates (</a:t>
            </a:r>
            <a:r>
              <a:rPr lang="en-US" sz="1200" dirty="0" err="1" smtClean="0">
                <a:cs typeface="Times New Roman" pitchFamily="18" charset="0"/>
              </a:rPr>
              <a:t>EJD</a:t>
            </a:r>
            <a:r>
              <a:rPr lang="en-US" sz="1200" dirty="0" smtClean="0">
                <a:cs typeface="Times New Roman" pitchFamily="18" charset="0"/>
              </a:rPr>
              <a:t>)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endParaRPr lang="en-US" sz="1200" dirty="0" smtClean="0"/>
          </a:p>
        </p:txBody>
      </p:sp>
      <p:sp>
        <p:nvSpPr>
          <p:cNvPr id="15365" name="Inhaltsplatzhalter 23"/>
          <p:cNvSpPr txBox="1">
            <a:spLocks/>
          </p:cNvSpPr>
          <p:nvPr/>
        </p:nvSpPr>
        <p:spPr bwMode="auto">
          <a:xfrm>
            <a:off x="5655220" y="4869334"/>
            <a:ext cx="36004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ts val="300"/>
              </a:spcBef>
              <a:spcAft>
                <a:spcPts val="300"/>
              </a:spcAft>
              <a:buClr>
                <a:srgbClr val="FFCC00"/>
              </a:buClr>
              <a:buSzPct val="120000"/>
            </a:pPr>
            <a:r>
              <a:rPr lang="en-US" sz="1200" b="1" dirty="0" smtClean="0">
                <a:solidFill>
                  <a:srgbClr val="292929"/>
                </a:solidFill>
                <a:latin typeface="Verdana" pitchFamily="34" charset="0"/>
              </a:rPr>
              <a:t>Research and Innovation Staff Exchange (RISE)</a:t>
            </a:r>
          </a:p>
          <a:p>
            <a:pPr marL="342900" indent="-342900" algn="ctr">
              <a:spcBef>
                <a:spcPts val="300"/>
              </a:spcBef>
              <a:spcAft>
                <a:spcPts val="300"/>
              </a:spcAft>
              <a:buClr>
                <a:srgbClr val="FFCC00"/>
              </a:buClr>
              <a:buSzPct val="120000"/>
            </a:pPr>
            <a:r>
              <a:rPr lang="en-US" sz="1200" dirty="0" smtClean="0">
                <a:solidFill>
                  <a:srgbClr val="292929"/>
                </a:solidFill>
                <a:latin typeface="Verdana" pitchFamily="34" charset="0"/>
              </a:rPr>
              <a:t>(</a:t>
            </a:r>
            <a:r>
              <a:rPr lang="en-US" sz="1200" dirty="0" err="1" smtClean="0">
                <a:solidFill>
                  <a:srgbClr val="292929"/>
                </a:solidFill>
                <a:latin typeface="Verdana" pitchFamily="34" charset="0"/>
              </a:rPr>
              <a:t>internationale</a:t>
            </a:r>
            <a:r>
              <a:rPr lang="en-US" sz="1200" dirty="0" smtClean="0">
                <a:solidFill>
                  <a:srgbClr val="292929"/>
                </a:solidFill>
                <a:latin typeface="Verdana" pitchFamily="34" charset="0"/>
              </a:rPr>
              <a:t> + </a:t>
            </a:r>
            <a:r>
              <a:rPr lang="en-US" sz="1200" dirty="0" err="1" smtClean="0">
                <a:solidFill>
                  <a:srgbClr val="292929"/>
                </a:solidFill>
                <a:latin typeface="Verdana" pitchFamily="34" charset="0"/>
              </a:rPr>
              <a:t>intersektorale</a:t>
            </a:r>
            <a:r>
              <a:rPr lang="en-US" sz="1200" dirty="0" smtClean="0">
                <a:solidFill>
                  <a:srgbClr val="292929"/>
                </a:solidFill>
                <a:latin typeface="Verdana" pitchFamily="34" charset="0"/>
              </a:rPr>
              <a:t> </a:t>
            </a:r>
            <a:r>
              <a:rPr lang="en-US" sz="1200" dirty="0" err="1" smtClean="0">
                <a:solidFill>
                  <a:srgbClr val="292929"/>
                </a:solidFill>
                <a:latin typeface="Verdana" pitchFamily="34" charset="0"/>
              </a:rPr>
              <a:t>Mobilität</a:t>
            </a:r>
            <a:r>
              <a:rPr lang="en-US" sz="1200" dirty="0" smtClean="0">
                <a:solidFill>
                  <a:srgbClr val="292929"/>
                </a:solidFill>
                <a:latin typeface="Verdana" pitchFamily="34" charset="0"/>
              </a:rPr>
              <a:t>)</a:t>
            </a:r>
            <a:endParaRPr lang="en-US" sz="1200" dirty="0">
              <a:solidFill>
                <a:srgbClr val="292929"/>
              </a:solidFill>
              <a:latin typeface="Verdana" pitchFamily="34" charset="0"/>
            </a:endParaRPr>
          </a:p>
        </p:txBody>
      </p:sp>
      <p:sp>
        <p:nvSpPr>
          <p:cNvPr id="15368" name="Rechteck 24"/>
          <p:cNvSpPr>
            <a:spLocks noChangeArrowheads="1"/>
          </p:cNvSpPr>
          <p:nvPr/>
        </p:nvSpPr>
        <p:spPr bwMode="auto">
          <a:xfrm>
            <a:off x="3204388" y="1978025"/>
            <a:ext cx="2603588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0100">
              <a:lnSpc>
                <a:spcPct val="9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Individual-</a:t>
            </a:r>
            <a:br>
              <a:rPr lang="en-US" dirty="0" smtClean="0">
                <a:solidFill>
                  <a:srgbClr val="FFFFFF"/>
                </a:solidFill>
                <a:latin typeface="Verdana" pitchFamily="34" charset="0"/>
              </a:rPr>
            </a:br>
            <a:r>
              <a:rPr lang="en-US" dirty="0" err="1" smtClean="0">
                <a:solidFill>
                  <a:srgbClr val="FFFFFF"/>
                </a:solidFill>
                <a:latin typeface="Verdana" pitchFamily="34" charset="0"/>
              </a:rPr>
              <a:t>förderung</a:t>
            </a:r>
            <a:endParaRPr lang="en-US" dirty="0" smtClean="0">
              <a:solidFill>
                <a:srgbClr val="FFFFFF"/>
              </a:solidFill>
              <a:latin typeface="Verdana" pitchFamily="34" charset="0"/>
            </a:endParaRPr>
          </a:p>
          <a:p>
            <a:pPr algn="ctr" defTabSz="800100">
              <a:lnSpc>
                <a:spcPct val="9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dirty="0" err="1" smtClean="0">
                <a:solidFill>
                  <a:srgbClr val="FFFFFF"/>
                </a:solidFill>
                <a:latin typeface="Verdana" pitchFamily="34" charset="0"/>
              </a:rPr>
              <a:t>Postdocs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369" name="Rechteck 25"/>
          <p:cNvSpPr>
            <a:spLocks noChangeArrowheads="1"/>
          </p:cNvSpPr>
          <p:nvPr/>
        </p:nvSpPr>
        <p:spPr bwMode="auto">
          <a:xfrm>
            <a:off x="6777661" y="2071678"/>
            <a:ext cx="135005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Personal-</a:t>
            </a:r>
            <a:br>
              <a:rPr lang="en-US" dirty="0" smtClean="0">
                <a:solidFill>
                  <a:srgbClr val="FFFFFF"/>
                </a:solidFill>
                <a:latin typeface="Verdana" pitchFamily="34" charset="0"/>
              </a:rPr>
            </a:br>
            <a:r>
              <a:rPr lang="en-US" dirty="0" err="1" smtClean="0">
                <a:solidFill>
                  <a:srgbClr val="FFFFFF"/>
                </a:solidFill>
                <a:latin typeface="Verdana" pitchFamily="34" charset="0"/>
              </a:rPr>
              <a:t>austausch</a:t>
            </a:r>
            <a:endParaRPr lang="en-US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370" name="Rechteck 26"/>
          <p:cNvSpPr>
            <a:spLocks noChangeArrowheads="1"/>
          </p:cNvSpPr>
          <p:nvPr/>
        </p:nvSpPr>
        <p:spPr bwMode="auto">
          <a:xfrm>
            <a:off x="785786" y="1988840"/>
            <a:ext cx="1778820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dirty="0" err="1" smtClean="0">
                <a:solidFill>
                  <a:srgbClr val="FFFFFF"/>
                </a:solidFill>
                <a:latin typeface="Verdana" pitchFamily="34" charset="0"/>
              </a:rPr>
              <a:t>Strukturierte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br>
              <a:rPr lang="en-US" dirty="0" smtClean="0">
                <a:solidFill>
                  <a:srgbClr val="FFFFFF"/>
                </a:solidFill>
                <a:latin typeface="Verdana" pitchFamily="34" charset="0"/>
              </a:rPr>
            </a:br>
            <a:r>
              <a:rPr lang="en-US" dirty="0" err="1" smtClean="0">
                <a:solidFill>
                  <a:srgbClr val="FFFFFF"/>
                </a:solidFill>
                <a:latin typeface="Verdana" pitchFamily="34" charset="0"/>
              </a:rPr>
              <a:t>Doktoranden</a:t>
            </a:r>
            <a:r>
              <a:rPr lang="en-US" dirty="0" smtClean="0">
                <a:solidFill>
                  <a:srgbClr val="FFFFFF"/>
                </a:solidFill>
                <a:latin typeface="Verdana" pitchFamily="34" charset="0"/>
              </a:rPr>
              <a:t>-</a:t>
            </a:r>
            <a:br>
              <a:rPr lang="en-US" dirty="0" smtClean="0">
                <a:solidFill>
                  <a:srgbClr val="FFFFFF"/>
                </a:solidFill>
                <a:latin typeface="Verdana" pitchFamily="34" charset="0"/>
              </a:rPr>
            </a:br>
            <a:r>
              <a:rPr lang="en-US" dirty="0" err="1" smtClean="0">
                <a:solidFill>
                  <a:srgbClr val="FFFFFF"/>
                </a:solidFill>
                <a:latin typeface="Verdana" pitchFamily="34" charset="0"/>
              </a:rPr>
              <a:t>förderung</a:t>
            </a:r>
            <a:endParaRPr lang="en-US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8" name="Pfeil nach unten 27"/>
          <p:cNvSpPr/>
          <p:nvPr/>
        </p:nvSpPr>
        <p:spPr bwMode="auto">
          <a:xfrm>
            <a:off x="1378455" y="4068763"/>
            <a:ext cx="503238" cy="720725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Inhaltsplatzhalter 23"/>
          <p:cNvSpPr txBox="1">
            <a:spLocks/>
          </p:cNvSpPr>
          <p:nvPr/>
        </p:nvSpPr>
        <p:spPr bwMode="auto">
          <a:xfrm>
            <a:off x="2866453" y="4869160"/>
            <a:ext cx="3600452" cy="1223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 fontAlgn="auto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FFCC00"/>
              </a:buClr>
              <a:buSzPct val="120000"/>
              <a:defRPr/>
            </a:pPr>
            <a:r>
              <a:rPr lang="en-US" sz="1200" b="1" dirty="0" smtClean="0">
                <a:solidFill>
                  <a:srgbClr val="292929"/>
                </a:solidFill>
                <a:latin typeface="Verdana" pitchFamily="34" charset="0"/>
              </a:rPr>
              <a:t>Individual Fellowships (IF)</a:t>
            </a:r>
          </a:p>
          <a:p>
            <a:pPr marL="342900" indent="-342900" algn="ctr" fontAlgn="auto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FFCC00"/>
              </a:buClr>
              <a:buSzPct val="120000"/>
              <a:defRPr/>
            </a:pPr>
            <a:r>
              <a:rPr lang="en-US" sz="1200" dirty="0" smtClean="0">
                <a:solidFill>
                  <a:srgbClr val="292929"/>
                </a:solidFill>
                <a:latin typeface="Verdana" pitchFamily="34" charset="0"/>
              </a:rPr>
              <a:t>European Fellowship (</a:t>
            </a:r>
            <a:r>
              <a:rPr lang="en-US" sz="1200" dirty="0" err="1" smtClean="0">
                <a:solidFill>
                  <a:srgbClr val="292929"/>
                </a:solidFill>
                <a:latin typeface="Verdana" pitchFamily="34" charset="0"/>
              </a:rPr>
              <a:t>EF</a:t>
            </a:r>
            <a:r>
              <a:rPr lang="en-US" sz="1200" dirty="0" smtClean="0">
                <a:solidFill>
                  <a:srgbClr val="292929"/>
                </a:solidFill>
                <a:latin typeface="Verdana" pitchFamily="34" charset="0"/>
              </a:rPr>
              <a:t>)</a:t>
            </a:r>
          </a:p>
          <a:p>
            <a:pPr marL="342900" indent="-342900" algn="ctr" fontAlgn="auto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FFCC00"/>
              </a:buClr>
              <a:buSzPct val="120000"/>
              <a:defRPr/>
            </a:pPr>
            <a:r>
              <a:rPr lang="en-US" sz="1200" dirty="0" smtClean="0">
                <a:solidFill>
                  <a:srgbClr val="292929"/>
                </a:solidFill>
                <a:latin typeface="Verdana" pitchFamily="34" charset="0"/>
              </a:rPr>
              <a:t>Global Fellowship (GF)</a:t>
            </a:r>
          </a:p>
        </p:txBody>
      </p:sp>
      <p:sp>
        <p:nvSpPr>
          <p:cNvPr id="39" name="Pfeil nach unten 38"/>
          <p:cNvSpPr/>
          <p:nvPr/>
        </p:nvSpPr>
        <p:spPr bwMode="auto">
          <a:xfrm>
            <a:off x="7237414" y="4068763"/>
            <a:ext cx="503237" cy="720725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Pfeil nach unten 39"/>
          <p:cNvSpPr/>
          <p:nvPr/>
        </p:nvSpPr>
        <p:spPr bwMode="auto">
          <a:xfrm>
            <a:off x="4213224" y="4068763"/>
            <a:ext cx="503238" cy="720725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7" name="Abgerundetes Rechteck 28"/>
          <p:cNvSpPr>
            <a:spLocks noChangeArrowheads="1"/>
          </p:cNvSpPr>
          <p:nvPr/>
        </p:nvSpPr>
        <p:spPr bwMode="auto">
          <a:xfrm>
            <a:off x="755576" y="6268880"/>
            <a:ext cx="4495874" cy="403225"/>
          </a:xfrm>
          <a:prstGeom prst="roundRect">
            <a:avLst>
              <a:gd name="adj" fmla="val 10000"/>
            </a:avLst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buSzPct val="120000"/>
            </a:pPr>
            <a:r>
              <a:rPr lang="en-US" sz="1700" dirty="0" err="1" smtClean="0">
                <a:solidFill>
                  <a:schemeClr val="bg1"/>
                </a:solidFill>
                <a:latin typeface="Verdana" pitchFamily="34" charset="0"/>
              </a:rPr>
              <a:t>Kofinanzierung</a:t>
            </a:r>
            <a:endParaRPr lang="en-US" sz="17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" name="Picture 8" descr="Logo_Marie-Curie"/>
          <p:cNvPicPr preferRelativeResize="0">
            <a:picLocks noChangeArrowheads="1"/>
          </p:cNvPicPr>
          <p:nvPr/>
        </p:nvPicPr>
        <p:blipFill>
          <a:blip r:embed="rId3" cstate="print">
            <a:clrChange>
              <a:clrFrom>
                <a:srgbClr val="3CAB56"/>
              </a:clrFrom>
              <a:clrTo>
                <a:srgbClr val="3CAB56">
                  <a:alpha val="0"/>
                </a:srgbClr>
              </a:clrTo>
            </a:clrChange>
            <a:grayscl/>
          </a:blip>
          <a:srcRect l="2292" t="46803" r="56451" b="12885"/>
          <a:stretch>
            <a:fillRect/>
          </a:stretch>
        </p:blipFill>
        <p:spPr bwMode="auto">
          <a:xfrm>
            <a:off x="7030331" y="2843411"/>
            <a:ext cx="848373" cy="76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Logo_Marie-Curie"/>
          <p:cNvPicPr preferRelativeResize="0">
            <a:picLocks noChangeArrowheads="1"/>
          </p:cNvPicPr>
          <p:nvPr/>
        </p:nvPicPr>
        <p:blipFill>
          <a:blip r:embed="rId3" cstate="print">
            <a:clrChange>
              <a:clrFrom>
                <a:srgbClr val="3CAB56"/>
              </a:clrFrom>
              <a:clrTo>
                <a:srgbClr val="3CAB56">
                  <a:alpha val="0"/>
                </a:srgbClr>
              </a:clrTo>
            </a:clrChange>
            <a:grayscl/>
          </a:blip>
          <a:srcRect l="2292" t="46803" r="56451" b="12885"/>
          <a:stretch>
            <a:fillRect/>
          </a:stretch>
        </p:blipFill>
        <p:spPr bwMode="auto">
          <a:xfrm>
            <a:off x="1225724" y="2852936"/>
            <a:ext cx="848373" cy="76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 descr="Logo_Marie-Curie"/>
          <p:cNvPicPr preferRelativeResize="0">
            <a:picLocks noChangeArrowheads="1"/>
          </p:cNvPicPr>
          <p:nvPr/>
        </p:nvPicPr>
        <p:blipFill>
          <a:blip r:embed="rId3" cstate="print">
            <a:clrChange>
              <a:clrFrom>
                <a:srgbClr val="3CAB56"/>
              </a:clrFrom>
              <a:clrTo>
                <a:srgbClr val="3CAB56">
                  <a:alpha val="0"/>
                </a:srgbClr>
              </a:clrTo>
            </a:clrChange>
            <a:grayscl/>
          </a:blip>
          <a:srcRect l="2292" t="46803" r="56451" b="12885"/>
          <a:stretch>
            <a:fillRect/>
          </a:stretch>
        </p:blipFill>
        <p:spPr bwMode="auto">
          <a:xfrm>
            <a:off x="4067944" y="2852936"/>
            <a:ext cx="848373" cy="76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hteck 22"/>
          <p:cNvSpPr/>
          <p:nvPr/>
        </p:nvSpPr>
        <p:spPr>
          <a:xfrm>
            <a:off x="107504" y="1700808"/>
            <a:ext cx="3312368" cy="4320480"/>
          </a:xfrm>
          <a:prstGeom prst="rect">
            <a:avLst/>
          </a:prstGeom>
          <a:solidFill>
            <a:srgbClr val="FFFFFF">
              <a:alpha val="74000"/>
            </a:srgb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+mn-cs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5868144" y="1772816"/>
            <a:ext cx="3275856" cy="4320480"/>
          </a:xfrm>
          <a:prstGeom prst="rect">
            <a:avLst/>
          </a:prstGeom>
          <a:solidFill>
            <a:srgbClr val="FFFFFF">
              <a:alpha val="74000"/>
            </a:srgb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+mn-cs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467544" y="6237312"/>
            <a:ext cx="5328592" cy="620688"/>
          </a:xfrm>
          <a:prstGeom prst="rect">
            <a:avLst/>
          </a:prstGeom>
          <a:solidFill>
            <a:srgbClr val="FFFFFF">
              <a:alpha val="74000"/>
            </a:srgb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496914" y="2000240"/>
            <a:ext cx="7861300" cy="100013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Individual Fellowships – Charakteristika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085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sz="2400" dirty="0" smtClean="0"/>
              <a:t>  European Fellowship (</a:t>
            </a:r>
            <a:r>
              <a:rPr lang="de-DE" sz="2400" dirty="0" err="1" smtClean="0"/>
              <a:t>EF</a:t>
            </a:r>
            <a:r>
              <a:rPr lang="de-DE" sz="2400" dirty="0" smtClean="0"/>
              <a:t>)</a:t>
            </a:r>
          </a:p>
          <a:p>
            <a:pPr>
              <a:buNone/>
            </a:pPr>
            <a:r>
              <a:rPr lang="de-DE" sz="2400" dirty="0" smtClean="0"/>
              <a:t>  Global Fellowship (</a:t>
            </a:r>
            <a:r>
              <a:rPr lang="de-DE" sz="2400" dirty="0" err="1" smtClean="0"/>
              <a:t>GF</a:t>
            </a:r>
            <a:r>
              <a:rPr lang="de-DE" sz="2400" dirty="0" smtClean="0"/>
              <a:t>)</a:t>
            </a:r>
            <a:br>
              <a:rPr lang="de-DE" sz="2400" dirty="0" smtClean="0"/>
            </a:br>
            <a:r>
              <a:rPr lang="de-DE" sz="900" dirty="0" smtClean="0"/>
              <a:t/>
            </a:r>
            <a:br>
              <a:rPr lang="de-DE" sz="900" dirty="0" smtClean="0"/>
            </a:br>
            <a:endParaRPr lang="de-DE" sz="900" dirty="0" smtClean="0"/>
          </a:p>
          <a:p>
            <a:pPr lvl="0"/>
            <a:r>
              <a:rPr lang="de-DE" sz="2100" b="1" dirty="0" smtClean="0">
                <a:solidFill>
                  <a:srgbClr val="FF9900"/>
                </a:solidFill>
              </a:rPr>
              <a:t>Postdoktoranden </a:t>
            </a:r>
            <a:r>
              <a:rPr lang="de-DE" sz="2100" dirty="0" smtClean="0"/>
              <a:t>oder Forschende mit mind. 4-jähriger Forschungserfahrung</a:t>
            </a:r>
          </a:p>
          <a:p>
            <a:r>
              <a:rPr lang="de-DE" sz="2100" dirty="0" smtClean="0"/>
              <a:t>Durchführung eines </a:t>
            </a:r>
            <a:r>
              <a:rPr lang="de-DE" sz="2100" b="1" dirty="0" smtClean="0">
                <a:solidFill>
                  <a:srgbClr val="FF9900"/>
                </a:solidFill>
              </a:rPr>
              <a:t>eigenständigen Forschungsprojekts </a:t>
            </a:r>
            <a:r>
              <a:rPr lang="de-DE" sz="2100" dirty="0" smtClean="0"/>
              <a:t>in Europa (MS oder AS) oder einem Drittstaat</a:t>
            </a:r>
          </a:p>
          <a:p>
            <a:r>
              <a:rPr lang="de-DE" sz="2100" dirty="0" smtClean="0"/>
              <a:t>Forscher/in schreibt den Antrag zusammen mit der </a:t>
            </a:r>
            <a:r>
              <a:rPr lang="de-DE" sz="2100" b="1" dirty="0" smtClean="0">
                <a:solidFill>
                  <a:srgbClr val="FF9900"/>
                </a:solidFill>
              </a:rPr>
              <a:t>Gastinstitution</a:t>
            </a:r>
            <a:r>
              <a:rPr lang="de-DE" sz="2100" dirty="0" smtClean="0"/>
              <a:t>, Antrag wird von dem/der Betreuer/in eingereicht</a:t>
            </a:r>
          </a:p>
          <a:p>
            <a:r>
              <a:rPr lang="de-DE" sz="2100" b="1" dirty="0" smtClean="0">
                <a:solidFill>
                  <a:srgbClr val="FF9900"/>
                </a:solidFill>
              </a:rPr>
              <a:t>Research &amp; Skills </a:t>
            </a:r>
            <a:r>
              <a:rPr lang="de-DE" sz="2100" dirty="0" smtClean="0"/>
              <a:t>Training an der Gasteinrichtung</a:t>
            </a:r>
          </a:p>
          <a:p>
            <a:r>
              <a:rPr lang="de-DE" sz="2100" dirty="0" smtClean="0"/>
              <a:t>Optionale Entsendungsphase in den „</a:t>
            </a:r>
            <a:r>
              <a:rPr lang="de-DE" sz="2100" b="1" dirty="0" smtClean="0">
                <a:solidFill>
                  <a:srgbClr val="FF9900"/>
                </a:solidFill>
              </a:rPr>
              <a:t>non-</a:t>
            </a:r>
            <a:r>
              <a:rPr lang="de-DE" sz="2100" b="1" dirty="0" err="1" smtClean="0">
                <a:solidFill>
                  <a:srgbClr val="FF9900"/>
                </a:solidFill>
              </a:rPr>
              <a:t>academic</a:t>
            </a:r>
            <a:r>
              <a:rPr lang="de-DE" sz="2100" b="1" dirty="0" smtClean="0">
                <a:solidFill>
                  <a:srgbClr val="FF9900"/>
                </a:solidFill>
              </a:rPr>
              <a:t> </a:t>
            </a:r>
            <a:r>
              <a:rPr lang="de-DE" sz="2100" b="1" dirty="0" err="1" smtClean="0">
                <a:solidFill>
                  <a:srgbClr val="FF9900"/>
                </a:solidFill>
              </a:rPr>
              <a:t>sector</a:t>
            </a:r>
            <a:r>
              <a:rPr lang="de-DE" sz="2100" dirty="0" smtClean="0"/>
              <a:t>“</a:t>
            </a:r>
          </a:p>
          <a:p>
            <a:r>
              <a:rPr lang="de-DE" sz="2100" dirty="0" smtClean="0"/>
              <a:t>Mobilität ist zwingend erforderlich (</a:t>
            </a:r>
            <a:r>
              <a:rPr lang="de-DE" sz="2100" b="1" dirty="0" smtClean="0">
                <a:solidFill>
                  <a:srgbClr val="FF9900"/>
                </a:solidFill>
              </a:rPr>
              <a:t>Mobilitätsregel</a:t>
            </a:r>
            <a:r>
              <a:rPr lang="de-DE" sz="2100" dirty="0" smtClean="0"/>
              <a:t>)</a:t>
            </a:r>
            <a:endParaRPr lang="de-DE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European Fellowships</a:t>
            </a:r>
            <a:r>
              <a:rPr lang="de-DE" dirty="0" smtClean="0"/>
              <a:t> (</a:t>
            </a:r>
            <a:r>
              <a:rPr lang="de-DE" dirty="0" err="1" smtClean="0"/>
              <a:t>EF</a:t>
            </a:r>
            <a:r>
              <a:rPr lang="de-DE" dirty="0" smtClean="0"/>
              <a:t>)</a:t>
            </a:r>
          </a:p>
        </p:txBody>
      </p:sp>
      <p:graphicFrame>
        <p:nvGraphicFramePr>
          <p:cNvPr id="47" name="Group 33"/>
          <p:cNvGraphicFramePr>
            <a:graphicFrameLocks noGrp="1"/>
          </p:cNvGraphicFramePr>
          <p:nvPr>
            <p:ph idx="1"/>
          </p:nvPr>
        </p:nvGraphicFramePr>
        <p:xfrm>
          <a:off x="457200" y="2643182"/>
          <a:ext cx="8229600" cy="4025377"/>
        </p:xfrm>
        <a:graphic>
          <a:graphicData uri="http://schemas.openxmlformats.org/drawingml/2006/table">
            <a:tbl>
              <a:tblPr/>
              <a:tblGrid>
                <a:gridCol w="2933700"/>
                <a:gridCol w="5295900"/>
              </a:tblGrid>
              <a:tr h="1551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Postdoktoranden, Forschende mit mind. 4-jähriger Forschungserfahrung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Gesonderte Regeln für „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reintegration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“ und „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career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restart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“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2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Forschende jeder Nationalität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Aufenthalt im Gastland nicht länger als 12 Monate innerhalb der letzten 3 Jahre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1-2 Jahre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987" name="Line 3"/>
          <p:cNvSpPr>
            <a:spLocks noChangeShapeType="1"/>
          </p:cNvSpPr>
          <p:nvPr/>
        </p:nvSpPr>
        <p:spPr bwMode="auto">
          <a:xfrm>
            <a:off x="2774950" y="2287588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2876550" y="2674938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2876550" y="2674938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3575050" y="2674938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3575050" y="2674938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4273550" y="2674938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4273550" y="2674938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5670550" y="2674938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5670550" y="2674938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6369050" y="2674938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6369050" y="2674938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7067550" y="2674938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7067550" y="2674938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7766050" y="2674938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7766050" y="2674938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2876550" y="2674938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876550" y="2674938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>
            <a:off x="3575050" y="2674938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>
            <a:off x="3575050" y="2674938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>
            <a:off x="4273550" y="2674938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08" name="Line 24"/>
          <p:cNvSpPr>
            <a:spLocks noChangeShapeType="1"/>
          </p:cNvSpPr>
          <p:nvPr/>
        </p:nvSpPr>
        <p:spPr bwMode="auto">
          <a:xfrm>
            <a:off x="4273550" y="2674938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09" name="Line 25"/>
          <p:cNvSpPr>
            <a:spLocks noChangeShapeType="1"/>
          </p:cNvSpPr>
          <p:nvPr/>
        </p:nvSpPr>
        <p:spPr bwMode="auto">
          <a:xfrm>
            <a:off x="5670550" y="2674938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>
            <a:off x="5670550" y="2674938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11" name="Line 27"/>
          <p:cNvSpPr>
            <a:spLocks noChangeShapeType="1"/>
          </p:cNvSpPr>
          <p:nvPr/>
        </p:nvSpPr>
        <p:spPr bwMode="auto">
          <a:xfrm>
            <a:off x="6369050" y="2674938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12" name="Line 28"/>
          <p:cNvSpPr>
            <a:spLocks noChangeShapeType="1"/>
          </p:cNvSpPr>
          <p:nvPr/>
        </p:nvSpPr>
        <p:spPr bwMode="auto">
          <a:xfrm>
            <a:off x="6369050" y="2674938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13" name="Line 29"/>
          <p:cNvSpPr>
            <a:spLocks noChangeShapeType="1"/>
          </p:cNvSpPr>
          <p:nvPr/>
        </p:nvSpPr>
        <p:spPr bwMode="auto">
          <a:xfrm>
            <a:off x="7067550" y="2674938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>
            <a:off x="7067550" y="2674938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>
            <a:off x="7766050" y="2674938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>
            <a:off x="7766050" y="2674938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40" name="Rectangle 57"/>
          <p:cNvSpPr>
            <a:spLocks noChangeArrowheads="1"/>
          </p:cNvSpPr>
          <p:nvPr/>
        </p:nvSpPr>
        <p:spPr bwMode="auto">
          <a:xfrm>
            <a:off x="328583" y="1906582"/>
            <a:ext cx="8521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5000"/>
              </a:spcBef>
              <a:buClr>
                <a:srgbClr val="FFCC00"/>
              </a:buClr>
              <a:buSzPct val="120000"/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292929"/>
                </a:solidFill>
                <a:latin typeface="Verdana" pitchFamily="34" charset="0"/>
              </a:rPr>
              <a:t>Weiterqualifizierung durch die Finanzierung </a:t>
            </a:r>
            <a:r>
              <a:rPr lang="de-DE" sz="2000" dirty="0">
                <a:solidFill>
                  <a:srgbClr val="292929"/>
                </a:solidFill>
                <a:latin typeface="Verdana" pitchFamily="34" charset="0"/>
              </a:rPr>
              <a:t>eines </a:t>
            </a:r>
            <a:r>
              <a:rPr lang="de-DE" sz="2000" dirty="0" smtClean="0">
                <a:solidFill>
                  <a:srgbClr val="292929"/>
                </a:solidFill>
                <a:latin typeface="Verdana" pitchFamily="34" charset="0"/>
              </a:rPr>
              <a:t>Forschungs- </a:t>
            </a:r>
            <a:r>
              <a:rPr lang="de-DE" sz="2000" dirty="0" err="1" smtClean="0">
                <a:solidFill>
                  <a:srgbClr val="292929"/>
                </a:solidFill>
                <a:latin typeface="Verdana" pitchFamily="34" charset="0"/>
              </a:rPr>
              <a:t>projektes</a:t>
            </a:r>
            <a:r>
              <a:rPr lang="de-DE" sz="2000" dirty="0" smtClean="0">
                <a:solidFill>
                  <a:srgbClr val="292929"/>
                </a:solidFill>
                <a:latin typeface="Verdana" pitchFamily="34" charset="0"/>
              </a:rPr>
              <a:t> </a:t>
            </a:r>
            <a:r>
              <a:rPr lang="de-DE" sz="2000" dirty="0">
                <a:solidFill>
                  <a:srgbClr val="292929"/>
                </a:solidFill>
                <a:latin typeface="Verdana" pitchFamily="34" charset="0"/>
              </a:rPr>
              <a:t>in </a:t>
            </a:r>
            <a:r>
              <a:rPr lang="de-DE" sz="2000" b="1" dirty="0" smtClean="0">
                <a:solidFill>
                  <a:srgbClr val="FF9900"/>
                </a:solidFill>
                <a:latin typeface="Verdana" pitchFamily="34" charset="0"/>
              </a:rPr>
              <a:t>Europa</a:t>
            </a:r>
            <a:r>
              <a:rPr lang="de-DE" sz="2000" dirty="0" smtClean="0">
                <a:solidFill>
                  <a:srgbClr val="292929"/>
                </a:solidFill>
                <a:latin typeface="Verdana" pitchFamily="34" charset="0"/>
              </a:rPr>
              <a:t> (EU-Mitglied- </a:t>
            </a:r>
            <a:r>
              <a:rPr lang="de-DE" sz="2000" dirty="0">
                <a:solidFill>
                  <a:srgbClr val="292929"/>
                </a:solidFill>
                <a:latin typeface="Verdana" pitchFamily="34" charset="0"/>
              </a:rPr>
              <a:t>oder </a:t>
            </a:r>
            <a:r>
              <a:rPr lang="de-DE" sz="2000" dirty="0" err="1" smtClean="0">
                <a:solidFill>
                  <a:srgbClr val="292929"/>
                </a:solidFill>
                <a:latin typeface="Verdana" pitchFamily="34" charset="0"/>
              </a:rPr>
              <a:t>FP</a:t>
            </a:r>
            <a:r>
              <a:rPr lang="de-DE" sz="2000" dirty="0" smtClean="0">
                <a:solidFill>
                  <a:srgbClr val="292929"/>
                </a:solidFill>
                <a:latin typeface="Verdana" pitchFamily="34" charset="0"/>
              </a:rPr>
              <a:t>-assoziierten Staat)</a:t>
            </a:r>
            <a:endParaRPr lang="de-DE" sz="2000" dirty="0">
              <a:solidFill>
                <a:srgbClr val="292929"/>
              </a:solidFill>
              <a:latin typeface="Verdana" pitchFamily="34" charset="0"/>
            </a:endParaRPr>
          </a:p>
          <a:p>
            <a:pPr marL="342900" indent="-342900">
              <a:spcBef>
                <a:spcPct val="25000"/>
              </a:spcBef>
              <a:buClr>
                <a:srgbClr val="FFCC00"/>
              </a:buClr>
              <a:buSzPct val="120000"/>
              <a:buFont typeface="Wingdings" pitchFamily="2" charset="2"/>
              <a:buNone/>
            </a:pPr>
            <a:endParaRPr lang="de-DE" sz="800" dirty="0">
              <a:solidFill>
                <a:srgbClr val="4D4D4D"/>
              </a:solidFill>
              <a:latin typeface="Verdana" pitchFamily="34" charset="0"/>
            </a:endParaRPr>
          </a:p>
          <a:p>
            <a:pPr marL="342900" indent="-342900">
              <a:spcBef>
                <a:spcPct val="25000"/>
              </a:spcBef>
              <a:buClr>
                <a:srgbClr val="FFCC00"/>
              </a:buClr>
              <a:buSzPct val="120000"/>
              <a:buFont typeface="Wingdings" pitchFamily="2" charset="2"/>
              <a:buNone/>
            </a:pPr>
            <a:r>
              <a:rPr lang="de-DE" sz="800" dirty="0">
                <a:solidFill>
                  <a:srgbClr val="4D4D4D"/>
                </a:solidFill>
                <a:latin typeface="Verdana" pitchFamily="34" charset="0"/>
              </a:rPr>
              <a:t>                                                                          </a:t>
            </a:r>
          </a:p>
        </p:txBody>
      </p:sp>
      <p:grpSp>
        <p:nvGrpSpPr>
          <p:cNvPr id="2" name="Gruppieren 44"/>
          <p:cNvGrpSpPr/>
          <p:nvPr/>
        </p:nvGrpSpPr>
        <p:grpSpPr>
          <a:xfrm>
            <a:off x="406400" y="2912912"/>
            <a:ext cx="2790031" cy="3516482"/>
            <a:chOff x="618331" y="3009768"/>
            <a:chExt cx="2578100" cy="3547919"/>
          </a:xfrm>
        </p:grpSpPr>
        <p:sp>
          <p:nvSpPr>
            <p:cNvPr id="52" name="AutoShape 53"/>
            <p:cNvSpPr>
              <a:spLocks noChangeArrowheads="1"/>
            </p:cNvSpPr>
            <p:nvPr/>
          </p:nvSpPr>
          <p:spPr bwMode="auto">
            <a:xfrm>
              <a:off x="618331" y="3009768"/>
              <a:ext cx="2578100" cy="520701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lvl="0" algn="ctr">
                <a:spcBef>
                  <a:spcPct val="50000"/>
                </a:spcBef>
              </a:pPr>
              <a:r>
                <a:rPr lang="de-DE" sz="2200" dirty="0" smtClean="0">
                  <a:solidFill>
                    <a:srgbClr val="FFFFFF"/>
                  </a:solidFill>
                  <a:latin typeface="Verdana" pitchFamily="34" charset="0"/>
                </a:rPr>
                <a:t>Antragsberechtigt</a:t>
              </a:r>
              <a:endParaRPr lang="de-DE" sz="22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54" name="AutoShape 55"/>
            <p:cNvSpPr>
              <a:spLocks noChangeArrowheads="1"/>
            </p:cNvSpPr>
            <p:nvPr/>
          </p:nvSpPr>
          <p:spPr bwMode="auto">
            <a:xfrm>
              <a:off x="618331" y="6036986"/>
              <a:ext cx="2578100" cy="520701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de-DE" sz="2200" dirty="0" smtClean="0">
                  <a:solidFill>
                    <a:schemeClr val="bg1"/>
                  </a:solidFill>
                  <a:latin typeface="Verdana" pitchFamily="34" charset="0"/>
                </a:rPr>
                <a:t>Laufzeit</a:t>
              </a:r>
              <a:endParaRPr lang="de-DE" sz="22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5" name="AutoShape 54"/>
            <p:cNvSpPr>
              <a:spLocks noChangeArrowheads="1"/>
            </p:cNvSpPr>
            <p:nvPr/>
          </p:nvSpPr>
          <p:spPr bwMode="auto">
            <a:xfrm>
              <a:off x="618331" y="5152846"/>
              <a:ext cx="2578100" cy="520701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de-DE" sz="2200" dirty="0" smtClean="0">
                  <a:solidFill>
                    <a:schemeClr val="bg1"/>
                  </a:solidFill>
                  <a:latin typeface="Verdana" pitchFamily="34" charset="0"/>
                </a:rPr>
                <a:t>Mobilitätsregel</a:t>
              </a:r>
              <a:endParaRPr lang="de-DE" sz="22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6" name="AutoShape 62"/>
            <p:cNvSpPr>
              <a:spLocks noChangeArrowheads="1"/>
            </p:cNvSpPr>
            <p:nvPr/>
          </p:nvSpPr>
          <p:spPr bwMode="auto">
            <a:xfrm>
              <a:off x="618331" y="4379224"/>
              <a:ext cx="2578100" cy="520701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de-DE" sz="2200" dirty="0" smtClean="0">
                  <a:solidFill>
                    <a:schemeClr val="bg1"/>
                  </a:solidFill>
                  <a:latin typeface="Verdana" pitchFamily="34" charset="0"/>
                </a:rPr>
                <a:t>Nationalität</a:t>
              </a:r>
              <a:endParaRPr lang="de-DE" sz="22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Global </a:t>
            </a:r>
            <a:r>
              <a:rPr lang="en-US" sz="2800" dirty="0" smtClean="0"/>
              <a:t>Fellowships </a:t>
            </a:r>
            <a:r>
              <a:rPr lang="de-DE" dirty="0" smtClean="0"/>
              <a:t>(</a:t>
            </a:r>
            <a:r>
              <a:rPr lang="en-US" sz="2800" dirty="0" err="1" smtClean="0"/>
              <a:t>GF</a:t>
            </a:r>
            <a:r>
              <a:rPr lang="en-US" sz="2800" dirty="0" smtClean="0"/>
              <a:t>)</a:t>
            </a:r>
            <a:endParaRPr lang="de-DE" sz="2800" dirty="0" smtClean="0"/>
          </a:p>
        </p:txBody>
      </p:sp>
      <p:graphicFrame>
        <p:nvGraphicFramePr>
          <p:cNvPr id="732193" name="Group 33"/>
          <p:cNvGraphicFramePr>
            <a:graphicFrameLocks noGrp="1"/>
          </p:cNvGraphicFramePr>
          <p:nvPr>
            <p:ph idx="1"/>
          </p:nvPr>
        </p:nvGraphicFramePr>
        <p:xfrm>
          <a:off x="500034" y="2714620"/>
          <a:ext cx="8229941" cy="3786214"/>
        </p:xfrm>
        <a:graphic>
          <a:graphicData uri="http://schemas.openxmlformats.org/drawingml/2006/table">
            <a:tbl>
              <a:tblPr/>
              <a:tblGrid>
                <a:gridCol w="2800896"/>
                <a:gridCol w="5429045"/>
              </a:tblGrid>
              <a:tr h="1372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8919" marR="8891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Postdoktoranden, Forschende mit mind. 4-jähriger Forschungserfahrung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rgbClr val="292929"/>
                          </a:solidFill>
                          <a:latin typeface="Verdana" pitchFamily="34" charset="0"/>
                        </a:rPr>
                        <a:t>(</a:t>
                      </a:r>
                      <a:r>
                        <a:rPr lang="de-DE" sz="1800" dirty="0" err="1" smtClean="0">
                          <a:solidFill>
                            <a:srgbClr val="292929"/>
                          </a:solidFill>
                          <a:latin typeface="Verdana" pitchFamily="34" charset="0"/>
                        </a:rPr>
                        <a:t>Forschungs</a:t>
                      </a:r>
                      <a:r>
                        <a:rPr lang="de-DE" sz="1800" dirty="0" smtClean="0">
                          <a:solidFill>
                            <a:srgbClr val="292929"/>
                          </a:solidFill>
                          <a:latin typeface="Verdana" pitchFamily="34" charset="0"/>
                        </a:rPr>
                        <a:t>)</a:t>
                      </a:r>
                      <a:r>
                        <a:rPr lang="de-DE" sz="1800" dirty="0" err="1" smtClean="0">
                          <a:solidFill>
                            <a:srgbClr val="292929"/>
                          </a:solidFill>
                          <a:latin typeface="Verdana" pitchFamily="34" charset="0"/>
                        </a:rPr>
                        <a:t>aufenthalt</a:t>
                      </a:r>
                      <a:r>
                        <a:rPr lang="de-DE" sz="1800" baseline="0" dirty="0" smtClean="0">
                          <a:solidFill>
                            <a:srgbClr val="292929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de-DE" sz="1800" dirty="0" smtClean="0">
                          <a:solidFill>
                            <a:srgbClr val="292929"/>
                          </a:solidFill>
                          <a:latin typeface="Verdana" pitchFamily="34" charset="0"/>
                        </a:rPr>
                        <a:t>in einem MS/AS</a:t>
                      </a:r>
                      <a:r>
                        <a:rPr lang="de-DE" sz="1800" baseline="0" dirty="0" smtClean="0">
                          <a:solidFill>
                            <a:srgbClr val="292929"/>
                          </a:solidFill>
                          <a:latin typeface="Verdana" pitchFamily="34" charset="0"/>
                        </a:rPr>
                        <a:t> von mindestens 5 Jahren („</a:t>
                      </a:r>
                      <a:r>
                        <a:rPr lang="de-DE" sz="1800" baseline="0" dirty="0" err="1" smtClean="0">
                          <a:solidFill>
                            <a:srgbClr val="292929"/>
                          </a:solidFill>
                          <a:latin typeface="Verdana" pitchFamily="34" charset="0"/>
                        </a:rPr>
                        <a:t>long-term</a:t>
                      </a:r>
                      <a:r>
                        <a:rPr lang="de-DE" sz="1800" baseline="0" dirty="0" smtClean="0">
                          <a:solidFill>
                            <a:srgbClr val="292929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de-DE" sz="1800" baseline="0" dirty="0" err="1" smtClean="0">
                          <a:solidFill>
                            <a:srgbClr val="292929"/>
                          </a:solidFill>
                          <a:latin typeface="Verdana" pitchFamily="34" charset="0"/>
                        </a:rPr>
                        <a:t>residents</a:t>
                      </a:r>
                      <a:r>
                        <a:rPr lang="de-DE" sz="1800" baseline="0" dirty="0" smtClean="0">
                          <a:solidFill>
                            <a:srgbClr val="292929"/>
                          </a:solidFill>
                          <a:latin typeface="Verdana" pitchFamily="34" charset="0"/>
                        </a:rPr>
                        <a:t>“)</a:t>
                      </a:r>
                    </a:p>
                  </a:txBody>
                  <a:tcPr marL="88919" marR="889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8919" marR="889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Forschende jeder Nationalität aktiv in einem MS/AS</a:t>
                      </a:r>
                    </a:p>
                  </a:txBody>
                  <a:tcPr marL="88919" marR="889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6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8919" marR="8891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DE" sz="2000" kern="1200" dirty="0" smtClean="0">
                          <a:solidFill>
                            <a:srgbClr val="292929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Aufenthalt im Gastland nicht länger als 12 Monate innerhalb der letzten 3 Jahre</a:t>
                      </a:r>
                    </a:p>
                  </a:txBody>
                  <a:tcPr marL="88919" marR="889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88919" marR="8891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1-2 Jahre + 1 Jahr Rückkehrphase</a:t>
                      </a:r>
                    </a:p>
                  </a:txBody>
                  <a:tcPr marL="88919" marR="889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2774950" y="2287588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5518150" y="3359155"/>
            <a:ext cx="0" cy="0"/>
          </a:xfrm>
          <a:prstGeom prst="line">
            <a:avLst/>
          </a:prstGeom>
          <a:noFill/>
          <a:ln w="25400" cap="rnd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2876550" y="3317880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2876550" y="3317880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3575050" y="3317880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3575050" y="3317880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4273550" y="3317880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4273550" y="3317880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5670550" y="3317880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5670550" y="3317880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6369050" y="3317880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>
            <a:off x="6369050" y="3317880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>
            <a:off x="7067550" y="3317880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>
            <a:off x="7067550" y="3317880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>
            <a:off x="7766050" y="3317880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7766050" y="3317880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>
            <a:off x="2876550" y="3317880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>
            <a:off x="2876550" y="3317880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3575050" y="3317880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>
            <a:off x="3575050" y="3317880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>
            <a:off x="4273550" y="3317880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56" name="Line 24"/>
          <p:cNvSpPr>
            <a:spLocks noChangeShapeType="1"/>
          </p:cNvSpPr>
          <p:nvPr/>
        </p:nvSpPr>
        <p:spPr bwMode="auto">
          <a:xfrm>
            <a:off x="4273550" y="3317880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57" name="Line 25"/>
          <p:cNvSpPr>
            <a:spLocks noChangeShapeType="1"/>
          </p:cNvSpPr>
          <p:nvPr/>
        </p:nvSpPr>
        <p:spPr bwMode="auto">
          <a:xfrm>
            <a:off x="5670550" y="3317880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58" name="Line 26"/>
          <p:cNvSpPr>
            <a:spLocks noChangeShapeType="1"/>
          </p:cNvSpPr>
          <p:nvPr/>
        </p:nvSpPr>
        <p:spPr bwMode="auto">
          <a:xfrm>
            <a:off x="5670550" y="3317880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59" name="Line 27"/>
          <p:cNvSpPr>
            <a:spLocks noChangeShapeType="1"/>
          </p:cNvSpPr>
          <p:nvPr/>
        </p:nvSpPr>
        <p:spPr bwMode="auto">
          <a:xfrm>
            <a:off x="6369050" y="3317880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60" name="Line 28"/>
          <p:cNvSpPr>
            <a:spLocks noChangeShapeType="1"/>
          </p:cNvSpPr>
          <p:nvPr/>
        </p:nvSpPr>
        <p:spPr bwMode="auto">
          <a:xfrm>
            <a:off x="6369050" y="3317880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61" name="Line 29"/>
          <p:cNvSpPr>
            <a:spLocks noChangeShapeType="1"/>
          </p:cNvSpPr>
          <p:nvPr/>
        </p:nvSpPr>
        <p:spPr bwMode="auto">
          <a:xfrm>
            <a:off x="7067550" y="3317880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62" name="Line 30"/>
          <p:cNvSpPr>
            <a:spLocks noChangeShapeType="1"/>
          </p:cNvSpPr>
          <p:nvPr/>
        </p:nvSpPr>
        <p:spPr bwMode="auto">
          <a:xfrm>
            <a:off x="7067550" y="3317880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63" name="Line 31"/>
          <p:cNvSpPr>
            <a:spLocks noChangeShapeType="1"/>
          </p:cNvSpPr>
          <p:nvPr/>
        </p:nvSpPr>
        <p:spPr bwMode="auto">
          <a:xfrm>
            <a:off x="7766050" y="3317880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64" name="Line 32"/>
          <p:cNvSpPr>
            <a:spLocks noChangeShapeType="1"/>
          </p:cNvSpPr>
          <p:nvPr/>
        </p:nvSpPr>
        <p:spPr bwMode="auto">
          <a:xfrm>
            <a:off x="7766050" y="3317880"/>
            <a:ext cx="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88" name="Rectangle 57"/>
          <p:cNvSpPr>
            <a:spLocks noChangeArrowheads="1"/>
          </p:cNvSpPr>
          <p:nvPr/>
        </p:nvSpPr>
        <p:spPr bwMode="auto">
          <a:xfrm>
            <a:off x="323528" y="1909752"/>
            <a:ext cx="8665716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5000"/>
              </a:spcBef>
              <a:buClr>
                <a:srgbClr val="FFCC00"/>
              </a:buClr>
              <a:buSzPct val="120000"/>
              <a:buFont typeface="Wingdings" pitchFamily="2" charset="2"/>
              <a:buChar char="§"/>
            </a:pPr>
            <a:r>
              <a:rPr lang="de-DE" sz="2000" dirty="0" smtClean="0">
                <a:solidFill>
                  <a:srgbClr val="292929"/>
                </a:solidFill>
                <a:latin typeface="Verdana" pitchFamily="34" charset="0"/>
              </a:rPr>
              <a:t>Förderung der internationalen Karriere durch die Finanzierung eines Forschungsprojektes in einem </a:t>
            </a:r>
            <a:r>
              <a:rPr lang="de-DE" sz="2000" b="1" dirty="0" smtClean="0">
                <a:solidFill>
                  <a:srgbClr val="FF9900"/>
                </a:solidFill>
                <a:latin typeface="Verdana" pitchFamily="34" charset="0"/>
              </a:rPr>
              <a:t>Drittstaat</a:t>
            </a:r>
            <a:endParaRPr lang="de-DE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44089" name="Text Box 58"/>
          <p:cNvSpPr txBox="1">
            <a:spLocks noChangeArrowheads="1"/>
          </p:cNvSpPr>
          <p:nvPr/>
        </p:nvSpPr>
        <p:spPr bwMode="auto">
          <a:xfrm>
            <a:off x="649288" y="3400430"/>
            <a:ext cx="246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>
                <a:solidFill>
                  <a:schemeClr val="bg1"/>
                </a:solidFill>
                <a:latin typeface="Verdana" pitchFamily="34" charset="0"/>
              </a:rPr>
              <a:t>Antragsberechtigt</a:t>
            </a:r>
          </a:p>
        </p:txBody>
      </p:sp>
      <p:sp>
        <p:nvSpPr>
          <p:cNvPr id="44094" name="Text Box 61"/>
          <p:cNvSpPr txBox="1">
            <a:spLocks noChangeArrowheads="1"/>
          </p:cNvSpPr>
          <p:nvPr/>
        </p:nvSpPr>
        <p:spPr bwMode="auto">
          <a:xfrm>
            <a:off x="1285875" y="5688017"/>
            <a:ext cx="130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solidFill>
                  <a:schemeClr val="bg1"/>
                </a:solidFill>
                <a:latin typeface="Verdana" pitchFamily="34" charset="0"/>
              </a:rPr>
              <a:t>Laufzeit</a:t>
            </a:r>
          </a:p>
        </p:txBody>
      </p:sp>
      <p:sp>
        <p:nvSpPr>
          <p:cNvPr id="44098" name="Text Box 63"/>
          <p:cNvSpPr txBox="1">
            <a:spLocks noChangeArrowheads="1"/>
          </p:cNvSpPr>
          <p:nvPr/>
        </p:nvSpPr>
        <p:spPr bwMode="auto">
          <a:xfrm>
            <a:off x="1082675" y="4151317"/>
            <a:ext cx="173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>
                <a:solidFill>
                  <a:schemeClr val="bg1"/>
                </a:solidFill>
                <a:latin typeface="Verdana" pitchFamily="34" charset="0"/>
              </a:rPr>
              <a:t>Nationalität</a:t>
            </a:r>
          </a:p>
        </p:txBody>
      </p:sp>
      <p:graphicFrame>
        <p:nvGraphicFramePr>
          <p:cNvPr id="732224" name="Group 64"/>
          <p:cNvGraphicFramePr>
            <a:graphicFrameLocks noGrp="1"/>
          </p:cNvGraphicFramePr>
          <p:nvPr/>
        </p:nvGraphicFramePr>
        <p:xfrm>
          <a:off x="8699500" y="4859342"/>
          <a:ext cx="208280" cy="39624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uppieren 44"/>
          <p:cNvGrpSpPr/>
          <p:nvPr/>
        </p:nvGrpSpPr>
        <p:grpSpPr>
          <a:xfrm>
            <a:off x="406400" y="2912912"/>
            <a:ext cx="2790031" cy="3516482"/>
            <a:chOff x="618331" y="3009768"/>
            <a:chExt cx="2578100" cy="3547919"/>
          </a:xfrm>
        </p:grpSpPr>
        <p:sp>
          <p:nvSpPr>
            <p:cNvPr id="46" name="AutoShape 53"/>
            <p:cNvSpPr>
              <a:spLocks noChangeArrowheads="1"/>
            </p:cNvSpPr>
            <p:nvPr/>
          </p:nvSpPr>
          <p:spPr bwMode="auto">
            <a:xfrm>
              <a:off x="618331" y="3009768"/>
              <a:ext cx="2578100" cy="520701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lvl="0" algn="ctr">
                <a:spcBef>
                  <a:spcPct val="50000"/>
                </a:spcBef>
              </a:pPr>
              <a:r>
                <a:rPr lang="de-DE" sz="2200" dirty="0" smtClean="0">
                  <a:solidFill>
                    <a:srgbClr val="FFFFFF"/>
                  </a:solidFill>
                  <a:latin typeface="Verdana" pitchFamily="34" charset="0"/>
                </a:rPr>
                <a:t>Antragsberechtigt</a:t>
              </a:r>
              <a:endParaRPr lang="de-DE" sz="22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48" name="AutoShape 55"/>
            <p:cNvSpPr>
              <a:spLocks noChangeArrowheads="1"/>
            </p:cNvSpPr>
            <p:nvPr/>
          </p:nvSpPr>
          <p:spPr bwMode="auto">
            <a:xfrm>
              <a:off x="618331" y="6036986"/>
              <a:ext cx="2578100" cy="520701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de-DE" sz="2200" dirty="0" smtClean="0">
                  <a:solidFill>
                    <a:schemeClr val="bg1"/>
                  </a:solidFill>
                  <a:latin typeface="Verdana" pitchFamily="34" charset="0"/>
                </a:rPr>
                <a:t>Laufzeit</a:t>
              </a:r>
              <a:endParaRPr lang="de-DE" sz="22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2" name="AutoShape 54"/>
            <p:cNvSpPr>
              <a:spLocks noChangeArrowheads="1"/>
            </p:cNvSpPr>
            <p:nvPr/>
          </p:nvSpPr>
          <p:spPr bwMode="auto">
            <a:xfrm>
              <a:off x="618331" y="5152846"/>
              <a:ext cx="2578100" cy="520701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de-DE" sz="2200" dirty="0" smtClean="0">
                  <a:solidFill>
                    <a:schemeClr val="bg1"/>
                  </a:solidFill>
                  <a:latin typeface="Verdana" pitchFamily="34" charset="0"/>
                </a:rPr>
                <a:t>Mobilitätsregel</a:t>
              </a:r>
              <a:endParaRPr lang="de-DE" sz="22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3" name="AutoShape 62"/>
            <p:cNvSpPr>
              <a:spLocks noChangeArrowheads="1"/>
            </p:cNvSpPr>
            <p:nvPr/>
          </p:nvSpPr>
          <p:spPr bwMode="auto">
            <a:xfrm>
              <a:off x="618331" y="4379224"/>
              <a:ext cx="2578100" cy="520701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de-DE" sz="2200" dirty="0" smtClean="0">
                  <a:solidFill>
                    <a:schemeClr val="bg1"/>
                  </a:solidFill>
                  <a:latin typeface="Verdana" pitchFamily="34" charset="0"/>
                </a:rPr>
                <a:t>Nationalität</a:t>
              </a:r>
              <a:endParaRPr lang="de-DE" sz="22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1100240"/>
            <a:ext cx="8229600" cy="900000"/>
          </a:xfrm>
        </p:spPr>
        <p:txBody>
          <a:bodyPr/>
          <a:lstStyle/>
          <a:p>
            <a:r>
              <a:rPr lang="de-DE" dirty="0" smtClean="0"/>
              <a:t>Besondere Mobilitätsregel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311786"/>
            <a:ext cx="8229600" cy="447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“Career Restart Panel” und “Reintegration Panel”: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Abgerundetes Rechteck 4"/>
          <p:cNvSpPr/>
          <p:nvPr/>
        </p:nvSpPr>
        <p:spPr>
          <a:xfrm>
            <a:off x="785786" y="2857496"/>
            <a:ext cx="7500990" cy="2286016"/>
          </a:xfrm>
          <a:prstGeom prst="roundRect">
            <a:avLst/>
          </a:prstGeom>
          <a:gradFill>
            <a:gsLst>
              <a:gs pos="0">
                <a:srgbClr val="FF9900"/>
              </a:gs>
              <a:gs pos="80000">
                <a:schemeClr val="accent6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6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856" indent="-342856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buSzPct val="120000"/>
              <a:defRPr/>
            </a:pPr>
            <a:r>
              <a:rPr lang="en-US" sz="2000" dirty="0" smtClean="0">
                <a:solidFill>
                  <a:srgbClr val="29292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“Researchers shall not have resided or carried out their main activity in the country of their host </a:t>
            </a:r>
            <a:r>
              <a:rPr lang="en-US" sz="20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organisation</a:t>
            </a:r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more than 3 years in the 5 years </a:t>
            </a:r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immediately prior to the relevant deadline for submission of proposals.”</a:t>
            </a:r>
            <a:endParaRPr lang="de-DE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2.1.3179"/>
  <p:tag name="PPTVERSION" val="12"/>
  <p:tag name="TPOS" val="2"/>
</p:tagLst>
</file>

<file path=ppt/theme/theme1.xml><?xml version="1.0" encoding="utf-8"?>
<a:theme xmlns:a="http://schemas.openxmlformats.org/drawingml/2006/main" name="1_Kooperationsstelle-Masterlayout-2010-dunkleres-grau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andarddesign">
  <a:themeElements>
    <a:clrScheme name="Benutzerdefiniert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163776"/>
      </a:hlink>
      <a:folHlink>
        <a:srgbClr val="16377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1070</Words>
  <Application>Microsoft Office PowerPoint</Application>
  <PresentationFormat>Bildschirmpräsentation (4:3)</PresentationFormat>
  <Paragraphs>374</Paragraphs>
  <Slides>31</Slides>
  <Notes>16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33" baseType="lpstr">
      <vt:lpstr>1_Kooperationsstelle-Masterlayout-2010-dunkleres-grau</vt:lpstr>
      <vt:lpstr>1_Standarddesign</vt:lpstr>
      <vt:lpstr>EU-Forschungsförderung in Horizon 2020 –   MSCA Individual Fellowships</vt:lpstr>
      <vt:lpstr>Inhalt des Vortrags</vt:lpstr>
      <vt:lpstr>EU-Förderung für Postdocs:  MSCA Individual Fellowships</vt:lpstr>
      <vt:lpstr>Horizon 2020 – EU-Rahmenprogramm für Forschung und Innovation (2014-2020)</vt:lpstr>
      <vt:lpstr>Marie Skłodowska-Curie Actions</vt:lpstr>
      <vt:lpstr>Individual Fellowships – Charakteristika </vt:lpstr>
      <vt:lpstr>European Fellowships (EF)</vt:lpstr>
      <vt:lpstr>Global Fellowships (GF)</vt:lpstr>
      <vt:lpstr>Besondere Mobilitätsregel </vt:lpstr>
      <vt:lpstr>  “Career Restart Panel”  </vt:lpstr>
      <vt:lpstr>Finanzierung</vt:lpstr>
      <vt:lpstr>Verträge innerhalb MSCA - IF</vt:lpstr>
      <vt:lpstr>Folie 13</vt:lpstr>
      <vt:lpstr>Finanzierung – IF 2015      .  </vt:lpstr>
      <vt:lpstr>Antragstellung</vt:lpstr>
      <vt:lpstr>Vorüberlegungen zum Förderantrag</vt:lpstr>
      <vt:lpstr>Vorbereitung</vt:lpstr>
      <vt:lpstr>Aufbau des Antrags</vt:lpstr>
      <vt:lpstr>Folie 19</vt:lpstr>
      <vt:lpstr>Evaluation: Kriterien und Panel </vt:lpstr>
      <vt:lpstr>Evaluationsprozess</vt:lpstr>
      <vt:lpstr>MSCA Fellowships – Erfolgsquoten 2013 </vt:lpstr>
      <vt:lpstr>Weitere Informationen</vt:lpstr>
      <vt:lpstr>Erfahrungen erfolgreicher Antragsteller/innen</vt:lpstr>
      <vt:lpstr>Wichtige Links</vt:lpstr>
      <vt:lpstr>EURAXESS Job-Portal</vt:lpstr>
      <vt:lpstr>KoWi Services</vt:lpstr>
      <vt:lpstr>KoWi-Services zu MSCA Fellowships</vt:lpstr>
      <vt:lpstr>MSCA: Ihre Ansprechpartnerinnen</vt:lpstr>
      <vt:lpstr>Folgen Sie KoWi auf Twitter!</vt:lpstr>
      <vt:lpstr>Folie 31</vt:lpstr>
    </vt:vector>
  </TitlesOfParts>
  <Company>KoWi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MSCA</dc:title>
  <dc:creator>Dr. Sonja Ochsenfeld-Repp</dc:creator>
  <cp:lastModifiedBy>sr</cp:lastModifiedBy>
  <cp:revision>1360</cp:revision>
  <dcterms:created xsi:type="dcterms:W3CDTF">2010-05-06T09:55:07Z</dcterms:created>
  <dcterms:modified xsi:type="dcterms:W3CDTF">2014-10-28T07:54:52Z</dcterms:modified>
</cp:coreProperties>
</file>