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7" r:id="rId4"/>
  </p:sldMasterIdLst>
  <p:notesMasterIdLst>
    <p:notesMasterId r:id="rId43"/>
  </p:notesMasterIdLst>
  <p:handoutMasterIdLst>
    <p:handoutMasterId r:id="rId44"/>
  </p:handoutMasterIdLst>
  <p:sldIdLst>
    <p:sldId id="262" r:id="rId5"/>
    <p:sldId id="266" r:id="rId6"/>
    <p:sldId id="468" r:id="rId7"/>
    <p:sldId id="469" r:id="rId8"/>
    <p:sldId id="280" r:id="rId9"/>
    <p:sldId id="482" r:id="rId10"/>
    <p:sldId id="409" r:id="rId11"/>
    <p:sldId id="471" r:id="rId12"/>
    <p:sldId id="384" r:id="rId13"/>
    <p:sldId id="483" r:id="rId14"/>
    <p:sldId id="385" r:id="rId15"/>
    <p:sldId id="281" r:id="rId16"/>
    <p:sldId id="410" r:id="rId17"/>
    <p:sldId id="463" r:id="rId18"/>
    <p:sldId id="464" r:id="rId19"/>
    <p:sldId id="465" r:id="rId20"/>
    <p:sldId id="461" r:id="rId21"/>
    <p:sldId id="413" r:id="rId22"/>
    <p:sldId id="390" r:id="rId23"/>
    <p:sldId id="475" r:id="rId24"/>
    <p:sldId id="447" r:id="rId25"/>
    <p:sldId id="476" r:id="rId26"/>
    <p:sldId id="415" r:id="rId27"/>
    <p:sldId id="416" r:id="rId28"/>
    <p:sldId id="393" r:id="rId29"/>
    <p:sldId id="470" r:id="rId30"/>
    <p:sldId id="473" r:id="rId31"/>
    <p:sldId id="474" r:id="rId32"/>
    <p:sldId id="477" r:id="rId33"/>
    <p:sldId id="478" r:id="rId34"/>
    <p:sldId id="479" r:id="rId35"/>
    <p:sldId id="480" r:id="rId36"/>
    <p:sldId id="481" r:id="rId37"/>
    <p:sldId id="372" r:id="rId38"/>
    <p:sldId id="426" r:id="rId39"/>
    <p:sldId id="427" r:id="rId40"/>
    <p:sldId id="445" r:id="rId41"/>
    <p:sldId id="462" r:id="rId42"/>
  </p:sldIdLst>
  <p:sldSz cx="9144000" cy="6858000" type="screen4x3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2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2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2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2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2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2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2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2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2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8A5"/>
    <a:srgbClr val="1C21FC"/>
    <a:srgbClr val="A9F84A"/>
    <a:srgbClr val="99CCFF"/>
    <a:srgbClr val="66CCFF"/>
    <a:srgbClr val="FF0000"/>
    <a:srgbClr val="FFCC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88708" autoAdjust="0"/>
  </p:normalViewPr>
  <p:slideViewPr>
    <p:cSldViewPr snapToObjects="1">
      <p:cViewPr varScale="1">
        <p:scale>
          <a:sx n="99" d="100"/>
          <a:sy n="9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86"/>
    </p:cViewPr>
  </p:sorterViewPr>
  <p:notesViewPr>
    <p:cSldViewPr snapToObjects="1">
      <p:cViewPr varScale="1">
        <p:scale>
          <a:sx n="78" d="100"/>
          <a:sy n="78" d="100"/>
        </p:scale>
        <p:origin x="-3354" y="-96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/>
          <a:lstStyle/>
          <a:p>
            <a:pPr>
              <a:defRPr lang="de-DE"/>
            </a:pPr>
            <a:r>
              <a:rPr lang="en-US" sz="1800" dirty="0">
                <a:latin typeface="Verdana" pitchFamily="34" charset="0"/>
              </a:rPr>
              <a:t>Excellent </a:t>
            </a:r>
            <a:r>
              <a:rPr lang="en-US" sz="1800" dirty="0" smtClean="0">
                <a:latin typeface="Verdana" pitchFamily="34" charset="0"/>
              </a:rPr>
              <a:t>Science: 24,2 </a:t>
            </a:r>
            <a:r>
              <a:rPr lang="en-US" sz="1800" dirty="0" err="1" smtClean="0">
                <a:latin typeface="Verdana" pitchFamily="34" charset="0"/>
              </a:rPr>
              <a:t>Mrd</a:t>
            </a:r>
            <a:r>
              <a:rPr lang="en-US" sz="1800" dirty="0" smtClean="0">
                <a:latin typeface="Verdana" pitchFamily="34" charset="0"/>
              </a:rPr>
              <a:t>. </a:t>
            </a:r>
            <a:r>
              <a:rPr lang="en-US" sz="1800" dirty="0" err="1" smtClean="0">
                <a:latin typeface="Verdana" pitchFamily="34" charset="0"/>
              </a:rPr>
              <a:t>EUR</a:t>
            </a:r>
            <a:endParaRPr lang="en-US" sz="1800" dirty="0">
              <a:latin typeface="Verdana" pitchFamily="34" charset="0"/>
            </a:endParaRPr>
          </a:p>
        </c:rich>
      </c:tx>
      <c:layout>
        <c:manualLayout>
          <c:xMode val="edge"/>
          <c:yMode val="edge"/>
          <c:x val="0.18847258182301024"/>
          <c:y val="1.621322130749210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Excellent Science</c:v>
                </c:pt>
              </c:strCache>
            </c:strRef>
          </c:tx>
          <c:explosion val="25"/>
          <c:dPt>
            <c:idx val="0"/>
            <c:spPr>
              <a:gradFill>
                <a:gsLst>
                  <a:gs pos="0">
                    <a:srgbClr val="9B2D2A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0097293747214501"/>
                  <c:y val="-0.10068474263532502"/>
                </c:manualLayout>
              </c:layout>
              <c:tx>
                <c:rich>
                  <a:bodyPr/>
                  <a:lstStyle/>
                  <a:p>
                    <a:pPr>
                      <a:defRPr lang="de-DE" sz="1800" b="1">
                        <a:solidFill>
                          <a:schemeClr val="bg1"/>
                        </a:solidFill>
                        <a:latin typeface="Verdana" pitchFamily="34" charset="0"/>
                      </a:defRPr>
                    </a:pPr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E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RC: 13,1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0" sourceLinked="0"/>
              <c:spPr/>
              <c:showVal val="1"/>
              <c:showCatName val="1"/>
            </c:dLbl>
            <c:dLbl>
              <c:idx val="1"/>
              <c:layout>
                <c:manualLayout>
                  <c:x val="0.12082705019868922"/>
                  <c:y val="-0.21140317132310901"/>
                </c:manualLayout>
              </c:layout>
              <c:tx>
                <c:rich>
                  <a:bodyPr/>
                  <a:lstStyle/>
                  <a:p>
                    <a:pPr>
                      <a:defRPr lang="de-DE" sz="1800" b="1">
                        <a:solidFill>
                          <a:schemeClr val="tx1"/>
                        </a:solidFill>
                        <a:latin typeface="Verdana" pitchFamily="34" charset="0"/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F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ET: 2,6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dLbl>
              <c:idx val="2"/>
              <c:layout>
                <c:manualLayout>
                  <c:x val="0.18038369799224221"/>
                  <c:y val="1.7017711986804702E-2"/>
                </c:manualLayout>
              </c:layout>
              <c:tx>
                <c:rich>
                  <a:bodyPr/>
                  <a:lstStyle/>
                  <a:p>
                    <a:pPr>
                      <a:defRPr lang="de-DE" sz="1800" b="1">
                        <a:solidFill>
                          <a:schemeClr val="tx1"/>
                        </a:solidFill>
                        <a:latin typeface="Verdana" pitchFamily="34" charset="0"/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M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SCA: 6,2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dLbl>
              <c:idx val="3"/>
              <c:layout>
                <c:manualLayout>
                  <c:x val="6.7276130727137035E-2"/>
                  <c:y val="8.3888951774815798E-2"/>
                </c:manualLayout>
              </c:layout>
              <c:tx>
                <c:rich>
                  <a:bodyPr/>
                  <a:lstStyle/>
                  <a:p>
                    <a:pPr>
                      <a:defRPr lang="de-DE" sz="1800" b="1">
                        <a:solidFill>
                          <a:schemeClr val="tx1"/>
                        </a:solidFill>
                        <a:latin typeface="Verdana" pitchFamily="34" charset="0"/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R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I: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2,4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lang="de-DE" sz="1800" b="1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Val val="1"/>
            <c:showCatName val="1"/>
            <c:showLeaderLines val="1"/>
          </c:dLbls>
          <c:cat>
            <c:strRef>
              <c:f>Tabelle1!$A$2:$A$5</c:f>
              <c:strCache>
                <c:ptCount val="4"/>
                <c:pt idx="0">
                  <c:v>ERC</c:v>
                </c:pt>
                <c:pt idx="1">
                  <c:v>FET</c:v>
                </c:pt>
                <c:pt idx="2">
                  <c:v>MSCA</c:v>
                </c:pt>
                <c:pt idx="3">
                  <c:v>RI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11.93</c:v>
                </c:pt>
                <c:pt idx="1">
                  <c:v>2.46</c:v>
                </c:pt>
                <c:pt idx="2">
                  <c:v>5.6199999999999957</c:v>
                </c:pt>
                <c:pt idx="3">
                  <c:v>2.27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05" cy="496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623" tIns="44313" rIns="88623" bIns="44313" numCol="1" anchor="t" anchorCtr="0" compatLnSpc="1">
            <a:prstTxWarp prst="textNoShape">
              <a:avLst/>
            </a:prstTxWarp>
          </a:bodyPr>
          <a:lstStyle>
            <a:lvl1pPr defTabSz="886742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880" y="0"/>
            <a:ext cx="2951905" cy="496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623" tIns="44313" rIns="88623" bIns="44313" numCol="1" anchor="t" anchorCtr="0" compatLnSpc="1">
            <a:prstTxWarp prst="textNoShape">
              <a:avLst/>
            </a:prstTxWarp>
          </a:bodyPr>
          <a:lstStyle>
            <a:lvl1pPr algn="r" defTabSz="886742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830"/>
            <a:ext cx="2951905" cy="496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623" tIns="44313" rIns="88623" bIns="44313" numCol="1" anchor="b" anchorCtr="0" compatLnSpc="1">
            <a:prstTxWarp prst="textNoShape">
              <a:avLst/>
            </a:prstTxWarp>
          </a:bodyPr>
          <a:lstStyle>
            <a:lvl1pPr defTabSz="886742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880" y="9444830"/>
            <a:ext cx="2951905" cy="496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623" tIns="44313" rIns="88623" bIns="44313" numCol="1" anchor="b" anchorCtr="0" compatLnSpc="1">
            <a:prstTxWarp prst="textNoShape">
              <a:avLst/>
            </a:prstTxWarp>
          </a:bodyPr>
          <a:lstStyle>
            <a:lvl1pPr algn="r" defTabSz="886742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58B9584-9126-493F-9E74-CBCFBC5325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905" cy="496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97" tIns="47998" rIns="95997" bIns="47998" numCol="1" anchor="t" anchorCtr="0" compatLnSpc="1">
            <a:prstTxWarp prst="textNoShape">
              <a:avLst/>
            </a:prstTxWarp>
          </a:bodyPr>
          <a:lstStyle>
            <a:lvl1pPr defTabSz="960108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880" y="0"/>
            <a:ext cx="2951905" cy="496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97" tIns="47998" rIns="95997" bIns="47998" numCol="1" anchor="t" anchorCtr="0" compatLnSpc="1">
            <a:prstTxWarp prst="textNoShape">
              <a:avLst/>
            </a:prstTxWarp>
          </a:bodyPr>
          <a:lstStyle>
            <a:lvl1pPr algn="r" defTabSz="960108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2417"/>
            <a:ext cx="5448936" cy="44743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97" tIns="47998" rIns="95997" bIns="47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830"/>
            <a:ext cx="2951905" cy="496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97" tIns="47998" rIns="95997" bIns="47998" numCol="1" anchor="b" anchorCtr="0" compatLnSpc="1">
            <a:prstTxWarp prst="textNoShape">
              <a:avLst/>
            </a:prstTxWarp>
          </a:bodyPr>
          <a:lstStyle>
            <a:lvl1pPr defTabSz="960108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880" y="9444830"/>
            <a:ext cx="2951905" cy="496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997" tIns="47998" rIns="95997" bIns="47998" numCol="1" anchor="b" anchorCtr="0" compatLnSpc="1">
            <a:prstTxWarp prst="textNoShape">
              <a:avLst/>
            </a:prstTxWarp>
          </a:bodyPr>
          <a:lstStyle>
            <a:lvl1pPr algn="r" defTabSz="960108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EE83BC9-E753-427C-8272-41A2E12A14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</a:t>
            </a:r>
            <a:r>
              <a:rPr lang="en-GB" dirty="0" err="1" smtClean="0"/>
              <a:t>Hilfseinrichtung</a:t>
            </a:r>
            <a:r>
              <a:rPr lang="en-GB" dirty="0" smtClean="0"/>
              <a:t>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Forschung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Service </a:t>
            </a:r>
            <a:r>
              <a:rPr lang="en-GB" dirty="0" err="1" smtClean="0"/>
              <a:t>Plattform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Deutsche </a:t>
            </a:r>
            <a:r>
              <a:rPr lang="en-GB" dirty="0" err="1" smtClean="0"/>
              <a:t>Forschungsorganisationen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Teil</a:t>
            </a:r>
            <a:r>
              <a:rPr lang="en-GB" dirty="0" smtClean="0"/>
              <a:t> </a:t>
            </a:r>
            <a:r>
              <a:rPr lang="en-GB" dirty="0" err="1" smtClean="0"/>
              <a:t>eines</a:t>
            </a:r>
            <a:r>
              <a:rPr lang="en-GB" dirty="0" smtClean="0"/>
              <a:t> </a:t>
            </a:r>
            <a:r>
              <a:rPr lang="en-GB" dirty="0" err="1" smtClean="0"/>
              <a:t>Trägervereins</a:t>
            </a:r>
            <a:r>
              <a:rPr lang="en-GB" dirty="0" smtClean="0"/>
              <a:t>, in </a:t>
            </a:r>
            <a:r>
              <a:rPr lang="en-GB" dirty="0" err="1" smtClean="0"/>
              <a:t>dem</a:t>
            </a:r>
            <a:r>
              <a:rPr lang="en-GB" dirty="0" smtClean="0"/>
              <a:t> </a:t>
            </a:r>
            <a:r>
              <a:rPr lang="en-GB" dirty="0" err="1" smtClean="0"/>
              <a:t>sich</a:t>
            </a:r>
            <a:r>
              <a:rPr lang="en-GB" baseline="0" dirty="0" smtClean="0"/>
              <a:t> die </a:t>
            </a:r>
            <a:r>
              <a:rPr lang="en-GB" baseline="0" dirty="0" err="1" smtClean="0"/>
              <a:t>großen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dt.en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Forschungsorganisationen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wiederfinden</a:t>
            </a:r>
            <a:r>
              <a:rPr lang="en-GB" baseline="0" dirty="0" smtClean="0"/>
              <a:t>. </a:t>
            </a:r>
          </a:p>
          <a:p>
            <a:pPr>
              <a:buFontTx/>
              <a:buChar char="-"/>
            </a:pPr>
            <a:r>
              <a:rPr lang="en-GB" baseline="0" dirty="0" smtClean="0"/>
              <a:t> 100% </a:t>
            </a:r>
            <a:r>
              <a:rPr lang="en-GB" baseline="0" dirty="0" err="1" smtClean="0"/>
              <a:t>Finanzierung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durch</a:t>
            </a:r>
            <a:r>
              <a:rPr lang="en-GB" baseline="0" dirty="0" smtClean="0"/>
              <a:t> die DFG, </a:t>
            </a:r>
            <a:r>
              <a:rPr lang="en-GB" baseline="0" dirty="0" err="1" smtClean="0"/>
              <a:t>d.h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wir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repräsentieren</a:t>
            </a:r>
            <a:r>
              <a:rPr lang="en-GB" baseline="0" dirty="0" smtClean="0"/>
              <a:t>/ </a:t>
            </a:r>
            <a:r>
              <a:rPr lang="en-GB" baseline="0" dirty="0" err="1" smtClean="0"/>
              <a:t>vertreten</a:t>
            </a:r>
            <a:r>
              <a:rPr lang="en-GB" baseline="0" dirty="0" smtClean="0"/>
              <a:t> die rein </a:t>
            </a:r>
            <a:r>
              <a:rPr lang="en-GB" baseline="0" dirty="0" err="1" smtClean="0"/>
              <a:t>wissenschaftliche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Seite</a:t>
            </a:r>
            <a:r>
              <a:rPr lang="en-GB" baseline="0" dirty="0" smtClean="0"/>
              <a:t> [</a:t>
            </a:r>
            <a:r>
              <a:rPr lang="en-GB" baseline="0" dirty="0" err="1" smtClean="0"/>
              <a:t>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Gegensatz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staatlichen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Akteuren</a:t>
            </a:r>
            <a:r>
              <a:rPr lang="en-GB" baseline="0" dirty="0" smtClean="0"/>
              <a:t>]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251FD-2A61-447B-8F08-5C8CD878ACD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222FF-5764-4844-B5FD-3FC89C918362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E2EBB-5B1F-401D-BD54-78B56A3ECE89}" type="slidenum">
              <a:rPr lang="de-DE" smtClean="0">
                <a:solidFill>
                  <a:srgbClr val="000000"/>
                </a:solidFill>
              </a:rPr>
              <a:pPr/>
              <a:t>4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62525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722" y="4723256"/>
            <a:ext cx="5448937" cy="4473654"/>
          </a:xfrm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- Auftrag: Vermitteln</a:t>
            </a:r>
            <a:r>
              <a:rPr lang="de-DE" baseline="0" dirty="0" smtClean="0"/>
              <a:t> zwischen der deutschen Wissenschaftsgemeinschaft und der europäischen Ebene, d.h. Sammeln von Informationen zur Entwicklung der </a:t>
            </a:r>
            <a:r>
              <a:rPr lang="de-DE" baseline="0" dirty="0" err="1" smtClean="0"/>
              <a:t>europ</a:t>
            </a:r>
            <a:r>
              <a:rPr lang="de-DE" baseline="0" dirty="0" smtClean="0"/>
              <a:t>. Forschungspolitik und Aufbereitung zur Unterstützung von Forschern und EU-Multiplikatoren in </a:t>
            </a:r>
            <a:r>
              <a:rPr lang="de-DE" baseline="0" dirty="0" err="1" smtClean="0"/>
              <a:t>Dtl</a:t>
            </a:r>
            <a:r>
              <a:rPr lang="de-DE" baseline="0" dirty="0" smtClean="0"/>
              <a:t>. (das sind etwa EU-Referenten an HS und FE), mit dem Ziel…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1259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E62C1-BDE8-4C80-8078-149B71132CF7}" type="slidenum">
              <a:rPr lang="de-DE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25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8539">
              <a:defRPr/>
            </a:pPr>
            <a:endParaRPr lang="en-US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8539">
              <a:defRPr/>
            </a:pPr>
            <a:endParaRPr lang="en-US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8539">
              <a:defRPr/>
            </a:pPr>
            <a:endParaRPr lang="en-US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F5F00-875A-4FD8-ACA6-A31B5D77647E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7827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70080-7C15-4A4E-AB8B-FB8F05E8E4EE}" type="slidenum">
              <a:rPr lang="de-DE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251FD-2A61-447B-8F08-5C8CD878ACD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solidFill>
                  <a:srgbClr val="292929"/>
                </a:solidFill>
                <a:latin typeface="Verdana" pitchFamily="34" charset="0"/>
              </a:rPr>
              <a:t>+ 500.000 EUR für PIs aus Drittstaaten </a:t>
            </a:r>
            <a:r>
              <a:rPr lang="de-DE" dirty="0" smtClean="0">
                <a:solidFill>
                  <a:srgbClr val="292929"/>
                </a:solidFill>
                <a:latin typeface="Verdana" pitchFamily="34" charset="0"/>
                <a:sym typeface="Wingdings" pitchFamily="2" charset="2"/>
              </a:rPr>
              <a:t> vor allem zum Aufbau von Infrastruktur, wenn jemand neu an die Einrichtung kommt, aber </a:t>
            </a:r>
            <a:r>
              <a:rPr lang="de-DE" u="sng" dirty="0" smtClean="0">
                <a:solidFill>
                  <a:srgbClr val="292929"/>
                </a:solidFill>
                <a:latin typeface="Verdana" pitchFamily="34" charset="0"/>
                <a:sym typeface="Wingdings" pitchFamily="2" charset="2"/>
              </a:rPr>
              <a:t>nicht</a:t>
            </a:r>
            <a:r>
              <a:rPr lang="de-DE" dirty="0" smtClean="0">
                <a:solidFill>
                  <a:srgbClr val="292929"/>
                </a:solidFill>
                <a:latin typeface="Verdana" pitchFamily="34" charset="0"/>
                <a:sym typeface="Wingdings" pitchFamily="2" charset="2"/>
              </a:rPr>
              <a:t> für Reisekosten (aber</a:t>
            </a:r>
          </a:p>
          <a:p>
            <a:r>
              <a:rPr lang="en-GB" dirty="0" smtClean="0"/>
              <a:t>MD not equivalent to a PhD</a:t>
            </a:r>
          </a:p>
          <a:p>
            <a:r>
              <a:rPr lang="en-GB" dirty="0" smtClean="0"/>
              <a:t>Precondition for eligibility:</a:t>
            </a:r>
          </a:p>
          <a:p>
            <a:pPr lvl="1"/>
            <a:r>
              <a:rPr lang="en-GB" dirty="0" smtClean="0"/>
              <a:t>MD certificate + PhD certificate </a:t>
            </a:r>
            <a:r>
              <a:rPr lang="en-GB" u="sng" dirty="0" smtClean="0"/>
              <a:t>or</a:t>
            </a:r>
          </a:p>
          <a:p>
            <a:pPr lvl="1"/>
            <a:r>
              <a:rPr lang="en-GB" dirty="0" smtClean="0"/>
              <a:t>clinical specialty training </a:t>
            </a:r>
            <a:r>
              <a:rPr lang="en-GB" u="sng" dirty="0" smtClean="0"/>
              <a:t>or</a:t>
            </a:r>
          </a:p>
          <a:p>
            <a:pPr lvl="1"/>
            <a:r>
              <a:rPr lang="en-GB" dirty="0" smtClean="0"/>
              <a:t>appointment that requires doctoral equivalency (i.e. post-doctoral fellowship, professorship)</a:t>
            </a:r>
          </a:p>
          <a:p>
            <a:pPr eaLnBrk="1" hangingPunct="1"/>
            <a:r>
              <a:rPr lang="de-DE" dirty="0" smtClean="0">
                <a:solidFill>
                  <a:srgbClr val="292929"/>
                </a:solidFill>
                <a:latin typeface="Verdana" pitchFamily="34" charset="0"/>
                <a:sym typeface="Wingdings" pitchFamily="2" charset="2"/>
              </a:rPr>
              <a:t> auch für Großgerätekosten)</a:t>
            </a:r>
          </a:p>
          <a:p>
            <a:pPr eaLnBrk="1" hangingPunct="1"/>
            <a:endParaRPr lang="de-DE" dirty="0" smtClean="0">
              <a:solidFill>
                <a:srgbClr val="292929"/>
              </a:solidFill>
              <a:latin typeface="Verdana" pitchFamily="34" charset="0"/>
              <a:sym typeface="Wingdings" pitchFamily="2" charset="2"/>
            </a:endParaRPr>
          </a:p>
          <a:p>
            <a:pPr>
              <a:lnSpc>
                <a:spcPct val="130000"/>
              </a:lnSpc>
            </a:pPr>
            <a:r>
              <a:rPr lang="en-GB" dirty="0" smtClean="0"/>
              <a:t>Extended eligibility through the recognition of parental leave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Maternity: 18 months for each child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Paternity: actual amount of paternity leave taken for each child</a:t>
            </a:r>
          </a:p>
          <a:p>
            <a:pPr eaLnBrk="1" hangingPunct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F7042-D8BF-4B02-A615-C1CE4F4D2F3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smtClean="0">
                <a:solidFill>
                  <a:srgbClr val="292929"/>
                </a:solidFill>
                <a:latin typeface="Verdana" pitchFamily="34" charset="0"/>
              </a:rPr>
              <a:t>+ 750.000 EUR für PIs aus Drittstaaten </a:t>
            </a:r>
            <a:r>
              <a:rPr lang="de-DE" dirty="0" smtClean="0">
                <a:solidFill>
                  <a:srgbClr val="292929"/>
                </a:solidFill>
                <a:latin typeface="Verdana" pitchFamily="34" charset="0"/>
                <a:sym typeface="Wingdings" pitchFamily="2" charset="2"/>
              </a:rPr>
              <a:t> vor allem zum Aufbau von Infrastruktur, wenn jemand neu an die Einrichtung kommt, aber </a:t>
            </a:r>
            <a:r>
              <a:rPr lang="de-DE" u="sng" dirty="0" smtClean="0">
                <a:solidFill>
                  <a:srgbClr val="292929"/>
                </a:solidFill>
                <a:latin typeface="Verdana" pitchFamily="34" charset="0"/>
                <a:sym typeface="Wingdings" pitchFamily="2" charset="2"/>
              </a:rPr>
              <a:t>nicht</a:t>
            </a:r>
            <a:r>
              <a:rPr lang="de-DE" dirty="0" smtClean="0">
                <a:solidFill>
                  <a:srgbClr val="292929"/>
                </a:solidFill>
                <a:latin typeface="Verdana" pitchFamily="34" charset="0"/>
                <a:sym typeface="Wingdings" pitchFamily="2" charset="2"/>
              </a:rPr>
              <a:t> für Reisekosten (aber auch für Großgerätekosten)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F7042-D8BF-4B02-A615-C1CE4F4D2F3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de-DE" b="1" dirty="0" smtClean="0"/>
              <a:t>Zusätzliche 1.000.000 EUR</a:t>
            </a:r>
            <a:r>
              <a:rPr lang="de-DE" dirty="0" smtClean="0"/>
              <a:t> für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(a) </a:t>
            </a:r>
            <a:r>
              <a:rPr lang="de-DE" dirty="0" err="1" smtClean="0"/>
              <a:t>eligible</a:t>
            </a:r>
            <a:r>
              <a:rPr lang="de-DE" dirty="0" smtClean="0"/>
              <a:t> “</a:t>
            </a:r>
            <a:r>
              <a:rPr lang="de-DE" dirty="0" err="1" smtClean="0"/>
              <a:t>startup</a:t>
            </a:r>
            <a:r>
              <a:rPr lang="de-DE" dirty="0" smtClean="0"/>
              <a:t>” </a:t>
            </a:r>
            <a:r>
              <a:rPr lang="en-US" dirty="0" smtClean="0"/>
              <a:t>costs for Principal Investigators moving from a third country to the EU or an Associated</a:t>
            </a:r>
          </a:p>
          <a:p>
            <a:pPr>
              <a:defRPr/>
            </a:pPr>
            <a:r>
              <a:rPr lang="en-US" dirty="0" smtClean="0"/>
              <a:t>Country as a consequence of receiving the ERC grant or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(b) the purchase of major </a:t>
            </a:r>
            <a:r>
              <a:rPr lang="de-DE" dirty="0" err="1" smtClean="0"/>
              <a:t>equipment</a:t>
            </a:r>
            <a:r>
              <a:rPr lang="de-DE" dirty="0" smtClean="0"/>
              <a:t>.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en-US" b="1" dirty="0" smtClean="0"/>
              <a:t>SSH-Call open until 11 April 2012!</a:t>
            </a:r>
            <a:endParaRPr lang="de-DE" b="1" dirty="0" smtClean="0"/>
          </a:p>
          <a:p>
            <a:pPr>
              <a:defRPr/>
            </a:pPr>
            <a:endParaRPr lang="de-DE" b="1" dirty="0" smtClean="0"/>
          </a:p>
          <a:p>
            <a:pPr>
              <a:defRPr/>
            </a:pPr>
            <a:r>
              <a:rPr lang="de-DE" b="1" dirty="0" smtClean="0"/>
              <a:t>Evaluierung 2011: </a:t>
            </a:r>
          </a:p>
          <a:p>
            <a:pPr>
              <a:defRPr/>
            </a:pPr>
            <a:endParaRPr lang="de-DE" b="1" dirty="0" smtClean="0"/>
          </a:p>
          <a:p>
            <a:pPr marL="229697" indent="-229697">
              <a:buFontTx/>
              <a:buAutoNum type="arabicPeriod"/>
              <a:defRPr/>
            </a:pPr>
            <a:r>
              <a:rPr lang="en-US" dirty="0" smtClean="0"/>
              <a:t>Results of eligibility check: </a:t>
            </a:r>
          </a:p>
          <a:p>
            <a:pPr marL="689092" lvl="1" indent="-229697">
              <a:defRPr/>
            </a:pPr>
            <a:r>
              <a:rPr lang="en-US" dirty="0" smtClean="0"/>
              <a:t>		May and August 2011</a:t>
            </a:r>
          </a:p>
          <a:p>
            <a:pPr marL="229697" indent="-229697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2. Results of Step 1: </a:t>
            </a:r>
          </a:p>
          <a:p>
            <a:pPr>
              <a:defRPr/>
            </a:pPr>
            <a:r>
              <a:rPr lang="en-US" dirty="0" smtClean="0"/>
              <a:t>	June - August 2011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3. Results of Step 2:</a:t>
            </a:r>
          </a:p>
          <a:p>
            <a:pPr>
              <a:defRPr/>
            </a:pPr>
            <a:r>
              <a:rPr lang="en-US" dirty="0" smtClean="0"/>
              <a:t>	October - November 2011 </a:t>
            </a:r>
            <a:endParaRPr lang="de-DE" b="1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B0F31-AF5B-4A69-A9A4-B3FA758BD935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0778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44463" y="144463"/>
            <a:ext cx="8851900" cy="287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3" name="Bild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0263" y="422275"/>
            <a:ext cx="141128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O:\OE-80\EUB\Oeffentlichkeitsarbeit\Logos\NKS-Logo\NKS-Logo_Horizont2020\NKS_ERC\NKS_H2020_ERC_CMYK.jpg"/>
          <p:cNvPicPr>
            <a:picLocks noChangeAspect="1" noChangeArrowheads="1"/>
          </p:cNvPicPr>
          <p:nvPr userDrawn="1"/>
        </p:nvPicPr>
        <p:blipFill>
          <a:blip r:embed="rId3" cstate="print"/>
          <a:srcRect l="9438" t="10025" r="23943" b="16400"/>
          <a:stretch>
            <a:fillRect/>
          </a:stretch>
        </p:blipFill>
        <p:spPr bwMode="auto">
          <a:xfrm>
            <a:off x="307975" y="309563"/>
            <a:ext cx="1763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Zwischen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114436"/>
          </a:xfrm>
        </p:spPr>
        <p:txBody>
          <a:bodyPr/>
          <a:lstStyle>
            <a:lvl1pPr marL="0" indent="0" algn="ctr">
              <a:buNone/>
              <a:defRPr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Grafik 6" descr="kowi-logo-petrischale-de Kopie.bmp"/>
          <p:cNvPicPr>
            <a:picLocks noChangeAspect="1"/>
          </p:cNvPicPr>
          <p:nvPr userDrawn="1"/>
        </p:nvPicPr>
        <p:blipFill>
          <a:blip r:embed="rId2" cstate="print"/>
          <a:srcRect b="22319"/>
          <a:stretch>
            <a:fillRect/>
          </a:stretch>
        </p:blipFill>
        <p:spPr>
          <a:xfrm>
            <a:off x="0" y="-24"/>
            <a:ext cx="9144000" cy="1002387"/>
          </a:xfrm>
          <a:prstGeom prst="rect">
            <a:avLst/>
          </a:prstGeom>
        </p:spPr>
      </p:pic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5949950"/>
            <a:ext cx="9144000" cy="1062038"/>
            <a:chOff x="0" y="3748"/>
            <a:chExt cx="5760" cy="857"/>
          </a:xfrm>
        </p:grpSpPr>
        <p:pic>
          <p:nvPicPr>
            <p:cNvPr id="6" name="Picture 5" descr="verlau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748"/>
              <a:ext cx="5760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0" y="3748"/>
              <a:ext cx="5760" cy="857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477000"/>
            <a:ext cx="9144000" cy="395288"/>
          </a:xfrm>
          <a:prstGeom prst="rect">
            <a:avLst/>
          </a:prstGeom>
          <a:solidFill>
            <a:srgbClr val="077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hteck 3"/>
          <p:cNvSpPr>
            <a:spLocks noChangeArrowheads="1"/>
          </p:cNvSpPr>
          <p:nvPr userDrawn="1"/>
        </p:nvSpPr>
        <p:spPr bwMode="auto">
          <a:xfrm>
            <a:off x="539553" y="6477000"/>
            <a:ext cx="29402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de-DE" sz="1200" b="1" dirty="0" smtClean="0">
                <a:solidFill>
                  <a:srgbClr val="FFFFFF"/>
                </a:solidFill>
                <a:cs typeface="Arial" charset="0"/>
              </a:rPr>
              <a:t>Universität Hohenheim, 07. April 2016</a:t>
            </a:r>
            <a:endParaRPr lang="de-DE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6386513" y="6477000"/>
            <a:ext cx="2343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fld id="{24094F1A-F818-4AC8-8F1A-BF363CFFADDA}" type="slidenum">
              <a:rPr lang="de-DE" sz="1200" b="1">
                <a:solidFill>
                  <a:srgbClr val="FFFFFF"/>
                </a:solidFill>
                <a:cs typeface="Arial" charset="0"/>
              </a:rPr>
              <a:pPr algn="r">
                <a:defRPr/>
              </a:pPr>
              <a:t>‹Nr.›</a:t>
            </a:fld>
            <a:endParaRPr lang="de-DE" sz="12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00025"/>
            <a:ext cx="2387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:\OE-80\EUB\Oeffentlichkeitsarbeit\Logos\NKS-Logo\NKS-Logo_Horizont2020\NKS_ERC\NKS_H2020_ERC_CMYK.jpg"/>
          <p:cNvPicPr>
            <a:picLocks noChangeAspect="1" noChangeArrowheads="1"/>
          </p:cNvPicPr>
          <p:nvPr userDrawn="1"/>
        </p:nvPicPr>
        <p:blipFill>
          <a:blip r:embed="rId3" cstate="print"/>
          <a:srcRect l="9438" t="10025" r="23943" b="16400"/>
          <a:stretch>
            <a:fillRect/>
          </a:stretch>
        </p:blipFill>
        <p:spPr bwMode="auto">
          <a:xfrm>
            <a:off x="307975" y="309563"/>
            <a:ext cx="1763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87208" cy="436910"/>
          </a:xfrm>
        </p:spPr>
        <p:txBody>
          <a:bodyPr/>
          <a:lstStyle>
            <a:lvl1pPr algn="ctr">
              <a:defRPr i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477000"/>
            <a:ext cx="9144000" cy="395288"/>
          </a:xfrm>
          <a:prstGeom prst="rect">
            <a:avLst/>
          </a:prstGeom>
          <a:solidFill>
            <a:srgbClr val="077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hteck 3"/>
          <p:cNvSpPr>
            <a:spLocks noChangeArrowheads="1"/>
          </p:cNvSpPr>
          <p:nvPr userDrawn="1"/>
        </p:nvSpPr>
        <p:spPr bwMode="auto">
          <a:xfrm>
            <a:off x="683569" y="6477000"/>
            <a:ext cx="279623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de-DE" sz="1200" b="1" dirty="0" smtClean="0">
                <a:solidFill>
                  <a:srgbClr val="FFFFFF"/>
                </a:solidFill>
                <a:cs typeface="Arial" charset="0"/>
              </a:rPr>
              <a:t>Universität Hohenheim, 07. April 2016</a:t>
            </a:r>
            <a:endParaRPr lang="de-DE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6386513" y="6477000"/>
            <a:ext cx="2343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fld id="{24094F1A-F818-4AC8-8F1A-BF363CFFADDA}" type="slidenum">
              <a:rPr lang="de-DE" sz="1200" b="1">
                <a:solidFill>
                  <a:srgbClr val="FFFFFF"/>
                </a:solidFill>
                <a:cs typeface="Arial" charset="0"/>
              </a:rPr>
              <a:pPr algn="r">
                <a:defRPr/>
              </a:pPr>
              <a:t>‹Nr.›</a:t>
            </a:fld>
            <a:endParaRPr lang="de-DE" sz="12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00025"/>
            <a:ext cx="2387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O:\OE-80\EUB\Oeffentlichkeitsarbeit\Logos\NKS-Logo\NKS-Logo_Horizont2020\NKS_ERC\NKS_H2020_ERC_CMYK.jpg"/>
          <p:cNvPicPr>
            <a:picLocks noChangeAspect="1" noChangeArrowheads="1"/>
          </p:cNvPicPr>
          <p:nvPr userDrawn="1"/>
        </p:nvPicPr>
        <p:blipFill>
          <a:blip r:embed="rId3" cstate="print"/>
          <a:srcRect l="9438" t="10025" r="23943" b="16400"/>
          <a:stretch>
            <a:fillRect/>
          </a:stretch>
        </p:blipFill>
        <p:spPr bwMode="auto">
          <a:xfrm>
            <a:off x="307975" y="309563"/>
            <a:ext cx="1763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 userDrawn="1"/>
        </p:nvSpPr>
        <p:spPr bwMode="auto">
          <a:xfrm>
            <a:off x="6386513" y="6477000"/>
            <a:ext cx="2343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fld id="{8C186C37-C863-4CF4-9F0C-627CEEFE5BE5}" type="slidenum">
              <a:rPr lang="de-DE" sz="1200" b="1">
                <a:solidFill>
                  <a:srgbClr val="FFFFFF"/>
                </a:solidFill>
                <a:cs typeface="Arial" charset="0"/>
              </a:rPr>
              <a:pPr algn="r">
                <a:defRPr/>
              </a:pPr>
              <a:t>‹Nr.›</a:t>
            </a:fld>
            <a:endParaRPr lang="de-DE" sz="1200" b="1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00025"/>
            <a:ext cx="2387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O:\OE-80\EUB\Oeffentlichkeitsarbeit\Logos\NKS-Logo\NKS-Logo_Horizont2020\NKS_ERC\NKS_H2020_ERC_CMYK.jpg"/>
          <p:cNvPicPr>
            <a:picLocks noChangeAspect="1" noChangeArrowheads="1"/>
          </p:cNvPicPr>
          <p:nvPr userDrawn="1"/>
        </p:nvPicPr>
        <p:blipFill>
          <a:blip r:embed="rId3" cstate="print"/>
          <a:srcRect l="9438" t="10025" r="23943" b="16400"/>
          <a:stretch>
            <a:fillRect/>
          </a:stretch>
        </p:blipFill>
        <p:spPr bwMode="auto">
          <a:xfrm>
            <a:off x="307975" y="309563"/>
            <a:ext cx="1763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4849-F04A-4FFF-8983-8DE826DE8DE5}" type="datetimeFigureOut">
              <a:rPr lang="de-DE"/>
              <a:pPr>
                <a:defRPr/>
              </a:pPr>
              <a:t>23.03.2016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DA023-A4A7-40C9-ACE9-B6FFCA8E4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39FC-4270-410D-8A82-200DA6163EFC}" type="datetimeFigureOut">
              <a:rPr lang="de-DE"/>
              <a:pPr>
                <a:defRPr/>
              </a:pPr>
              <a:t>23.03.2016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A789-6B9B-472C-9A6E-5A9BE56A98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CC4B4-12F5-4F21-AA01-9722D4D1D44C}" type="datetimeFigureOut">
              <a:rPr lang="de-DE"/>
              <a:pPr>
                <a:defRPr/>
              </a:pPr>
              <a:t>23.03.2016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EB5F-1757-4B14-A9D3-CE3F00189D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99592" y="1988840"/>
            <a:ext cx="7787207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477000"/>
            <a:ext cx="9144000" cy="395288"/>
          </a:xfrm>
          <a:prstGeom prst="rect">
            <a:avLst/>
          </a:prstGeom>
          <a:solidFill>
            <a:srgbClr val="077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>
            <a:off x="6386513" y="6477000"/>
            <a:ext cx="2343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>
              <a:defRPr/>
            </a:pPr>
            <a:fld id="{24094F1A-F818-4AC8-8F1A-BF363CFFADDA}" type="slidenum">
              <a:rPr lang="de-DE" sz="1200" b="1">
                <a:solidFill>
                  <a:srgbClr val="FFFFFF"/>
                </a:solidFill>
                <a:cs typeface="Arial" charset="0"/>
              </a:rPr>
              <a:pPr algn="r">
                <a:defRPr/>
              </a:pPr>
              <a:t>‹Nr.›</a:t>
            </a:fld>
            <a:endParaRPr lang="de-DE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hteck 9"/>
          <p:cNvSpPr>
            <a:spLocks noChangeArrowheads="1"/>
          </p:cNvSpPr>
          <p:nvPr userDrawn="1"/>
        </p:nvSpPr>
        <p:spPr bwMode="auto">
          <a:xfrm>
            <a:off x="611561" y="6477000"/>
            <a:ext cx="28682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de-DE" sz="1200" b="1" dirty="0" smtClean="0">
                <a:solidFill>
                  <a:srgbClr val="FFFFFF"/>
                </a:solidFill>
                <a:cs typeface="Arial" charset="0"/>
              </a:rPr>
              <a:t>Universität</a:t>
            </a:r>
            <a:r>
              <a:rPr lang="de-DE" sz="1200" b="1" baseline="0" dirty="0" smtClean="0">
                <a:solidFill>
                  <a:srgbClr val="FFFFFF"/>
                </a:solidFill>
                <a:cs typeface="Arial" charset="0"/>
              </a:rPr>
              <a:t> Hohenheim</a:t>
            </a:r>
            <a:r>
              <a:rPr lang="de-DE" sz="1200" b="1" dirty="0" smtClean="0">
                <a:solidFill>
                  <a:srgbClr val="FFFFFF"/>
                </a:solidFill>
                <a:cs typeface="Arial" charset="0"/>
              </a:rPr>
              <a:t>, 07. April</a:t>
            </a:r>
            <a:r>
              <a:rPr lang="de-DE" sz="1200" b="1" baseline="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de-DE" sz="1200" b="1" dirty="0" smtClean="0">
                <a:solidFill>
                  <a:srgbClr val="FFFFFF"/>
                </a:solidFill>
                <a:cs typeface="Arial" charset="0"/>
              </a:rPr>
              <a:t>2016</a:t>
            </a:r>
            <a:endParaRPr lang="de-DE" sz="12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" name="Bild 7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80263" y="422275"/>
            <a:ext cx="141128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O:\OE-80\EUB\Oeffentlichkeitsarbeit\Logos\NKS-Logo\NKS-Logo_Horizont2020\NKS_ERC\NKS_H2020_ERC_CMYK.jpg"/>
          <p:cNvPicPr>
            <a:picLocks noChangeAspect="1" noChangeArrowheads="1"/>
          </p:cNvPicPr>
          <p:nvPr userDrawn="1"/>
        </p:nvPicPr>
        <p:blipFill>
          <a:blip r:embed="rId18" cstate="print"/>
          <a:srcRect l="9438" t="10025" r="23943" b="16400"/>
          <a:stretch>
            <a:fillRect/>
          </a:stretch>
        </p:blipFill>
        <p:spPr bwMode="auto">
          <a:xfrm>
            <a:off x="307975" y="309563"/>
            <a:ext cx="17637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elplatzhalter 13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11" r:id="rId2"/>
    <p:sldLayoutId id="2147485206" r:id="rId3"/>
    <p:sldLayoutId id="2147485207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8" r:id="rId11"/>
    <p:sldLayoutId id="2147485209" r:id="rId12"/>
    <p:sldLayoutId id="2147485210" r:id="rId13"/>
    <p:sldLayoutId id="2147485213" r:id="rId14"/>
    <p:sldLayoutId id="2147485214" r:id="rId1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buero.de/newsletter_en.htm" TargetMode="External"/><Relationship Id="rId2" Type="http://schemas.openxmlformats.org/officeDocument/2006/relationships/hyperlink" Target="http://www.nks-erc.de/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nks-erc.de/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erc.europa.e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hyperlink" Target="http://www.horizont2020.de/einstieg-erc" TargetMode="External"/><Relationship Id="rId9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KoWi_E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hyperlink" Target="http://www.nks-erc.de/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Arbeitsblat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9258" t="48750" r="39648" b="16562"/>
          <a:stretch>
            <a:fillRect/>
          </a:stretch>
        </p:blipFill>
        <p:spPr bwMode="auto">
          <a:xfrm>
            <a:off x="3708400" y="3357563"/>
            <a:ext cx="1435100" cy="133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5576" y="1772816"/>
            <a:ext cx="7787208" cy="8640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b="1" dirty="0" smtClean="0">
                <a:cs typeface="Arial" charset="0"/>
              </a:rPr>
              <a:t>Horizon 2020</a:t>
            </a:r>
            <a:r>
              <a:rPr lang="de-DE" dirty="0" smtClean="0">
                <a:cs typeface="Arial" charset="0"/>
              </a:rPr>
              <a:t> </a:t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Grundlagen des Europäischen Forschungsrats (ERC): </a:t>
            </a:r>
            <a:r>
              <a:rPr lang="de-DE" dirty="0" err="1" smtClean="0">
                <a:cs typeface="Arial" charset="0"/>
              </a:rPr>
              <a:t>Starting</a:t>
            </a:r>
            <a:r>
              <a:rPr lang="de-DE" dirty="0" smtClean="0">
                <a:cs typeface="Arial" charset="0"/>
              </a:rPr>
              <a:t>, </a:t>
            </a:r>
            <a:r>
              <a:rPr lang="de-DE" dirty="0" err="1" smtClean="0">
                <a:cs typeface="Arial" charset="0"/>
              </a:rPr>
              <a:t>Consolidator</a:t>
            </a:r>
            <a:r>
              <a:rPr lang="de-DE" dirty="0" smtClean="0">
                <a:cs typeface="Arial" charset="0"/>
              </a:rPr>
              <a:t>, </a:t>
            </a:r>
            <a:r>
              <a:rPr lang="de-DE" dirty="0" err="1" smtClean="0">
                <a:cs typeface="Arial" charset="0"/>
              </a:rPr>
              <a:t>Advanced</a:t>
            </a:r>
            <a:r>
              <a:rPr lang="de-DE" dirty="0" smtClean="0">
                <a:cs typeface="Arial" charset="0"/>
              </a:rPr>
              <a:t> Grants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26996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Dominik Maas, </a:t>
            </a:r>
            <a:r>
              <a:rPr lang="de-DE" dirty="0" err="1" smtClean="0"/>
              <a:t>KoWi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99592" y="1559223"/>
            <a:ext cx="7787208" cy="436910"/>
          </a:xfrm>
        </p:spPr>
        <p:txBody>
          <a:bodyPr/>
          <a:lstStyle/>
          <a:p>
            <a:r>
              <a:rPr lang="de-DE" dirty="0" smtClean="0"/>
              <a:t>Worum geht es? </a:t>
            </a:r>
            <a:br>
              <a:rPr lang="de-DE" dirty="0" smtClean="0"/>
            </a:br>
            <a:r>
              <a:rPr lang="de-DE" dirty="0" smtClean="0"/>
              <a:t>Ein Blick ins Arbeitsprogramm: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99593" y="2420888"/>
            <a:ext cx="7787207" cy="413732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de-DE" dirty="0" smtClean="0"/>
              <a:t>„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expected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to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lead</a:t>
            </a:r>
            <a:r>
              <a:rPr lang="de-DE" b="1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to</a:t>
            </a:r>
            <a:r>
              <a:rPr lang="de-DE" b="1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advances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at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the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frontier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of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knowledge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“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„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set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a 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clear</a:t>
            </a:r>
            <a:r>
              <a:rPr lang="de-DE" b="1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inspirational</a:t>
            </a:r>
            <a:r>
              <a:rPr lang="de-DE" b="1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target</a:t>
            </a:r>
            <a:r>
              <a:rPr lang="de-DE" b="1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for</a:t>
            </a:r>
            <a:r>
              <a:rPr lang="de-DE" b="1" dirty="0" smtClean="0">
                <a:latin typeface="Arial" charset="0"/>
                <a:ea typeface="ヒラギノ角ゴ Pro W3" pitchFamily="123" charset="-128"/>
                <a:cs typeface="Arial" charset="0"/>
              </a:rPr>
              <a:t> (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future</a:t>
            </a:r>
            <a:r>
              <a:rPr lang="de-DE" b="1" dirty="0" smtClean="0">
                <a:latin typeface="Arial" charset="0"/>
                <a:ea typeface="ヒラギノ角ゴ Pro W3" pitchFamily="123" charset="-128"/>
                <a:cs typeface="Arial" charset="0"/>
              </a:rPr>
              <a:t>) 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frontier</a:t>
            </a:r>
            <a:r>
              <a:rPr lang="de-DE" b="1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research</a:t>
            </a:r>
            <a:r>
              <a:rPr lang="de-DE" b="1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in Europe“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endParaRPr lang="de-DE" dirty="0" smtClean="0">
              <a:latin typeface="Arial" charset="0"/>
              <a:ea typeface="ヒラギノ角ゴ Pro W3" pitchFamily="123" charset="-128"/>
              <a:cs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Evaluationskriterium: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„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ground-breaking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nature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,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creativity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and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b="1" dirty="0" err="1" smtClean="0">
                <a:latin typeface="Arial" charset="0"/>
                <a:ea typeface="ヒラギノ角ゴ Pro W3" pitchFamily="123" charset="-128"/>
                <a:cs typeface="Arial" charset="0"/>
              </a:rPr>
              <a:t>commitment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of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the</a:t>
            </a:r>
            <a:r>
              <a:rPr lang="de-DE" dirty="0" smtClean="0">
                <a:latin typeface="Arial" charset="0"/>
                <a:ea typeface="ヒラギノ角ゴ Pro W3" pitchFamily="123" charset="-128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ea typeface="ヒラギノ角ゴ Pro W3" pitchFamily="123" charset="-128"/>
                <a:cs typeface="Arial" charset="0"/>
              </a:rPr>
              <a:t>researcher</a:t>
            </a:r>
            <a:r>
              <a:rPr lang="de-DE" dirty="0" smtClean="0"/>
              <a:t>“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feld 7"/>
          <p:cNvSpPr txBox="1">
            <a:spLocks noChangeArrowheads="1"/>
          </p:cNvSpPr>
          <p:nvPr/>
        </p:nvSpPr>
        <p:spPr bwMode="auto">
          <a:xfrm>
            <a:off x="866775" y="2138363"/>
            <a:ext cx="7851775" cy="387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Individualförderung: </a:t>
            </a:r>
            <a:r>
              <a:rPr lang="de-DE" sz="2000" dirty="0" err="1">
                <a:cs typeface="Arial" charset="0"/>
              </a:rPr>
              <a:t>Principal</a:t>
            </a:r>
            <a:r>
              <a:rPr lang="de-DE" sz="2000" dirty="0">
                <a:cs typeface="Arial" charset="0"/>
              </a:rPr>
              <a:t> </a:t>
            </a:r>
            <a:r>
              <a:rPr lang="de-DE" sz="2000" dirty="0" err="1">
                <a:cs typeface="Arial" charset="0"/>
              </a:rPr>
              <a:t>Investigator</a:t>
            </a:r>
            <a:r>
              <a:rPr lang="de-DE" sz="2000" dirty="0">
                <a:cs typeface="Arial" charset="0"/>
              </a:rPr>
              <a:t> + Projekt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Förderung zum Auf- oder Ausbau einer Forschergruppe in Europa (MS oder AS)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Förderung: 100% + 25%</a:t>
            </a:r>
          </a:p>
          <a:p>
            <a:pPr marL="800100" lvl="2" indent="-342900">
              <a:lnSpc>
                <a:spcPct val="150000"/>
              </a:lnSpc>
              <a:buFont typeface="Arial" charset="0"/>
              <a:buChar char="•"/>
            </a:pPr>
            <a:r>
              <a:rPr lang="de-DE" dirty="0">
                <a:cs typeface="Arial" charset="0"/>
              </a:rPr>
              <a:t>Alle direkten Kosten: Personal-, Reise-, Publikationskosten (inkl. Open Access), Sach- und Verbrauchsmittel, Gerätekosten im Rahmen der Abschreibungsregeln</a:t>
            </a:r>
          </a:p>
          <a:p>
            <a:pPr marL="800100" lvl="2" indent="-342900">
              <a:lnSpc>
                <a:spcPct val="150000"/>
              </a:lnSpc>
              <a:buFont typeface="Arial" charset="0"/>
              <a:buChar char="•"/>
            </a:pPr>
            <a:r>
              <a:rPr lang="de-DE" dirty="0">
                <a:cs typeface="Arial" charset="0"/>
              </a:rPr>
              <a:t>Zusätzlich: Gemeinkostenpauschale (Overhead) auf die bewilligten direkten Kosten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– Fördermodalitäten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– Förderlinien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bgerundetes Rechteck 4"/>
          <p:cNvSpPr/>
          <p:nvPr/>
        </p:nvSpPr>
        <p:spPr>
          <a:xfrm>
            <a:off x="750888" y="3347467"/>
            <a:ext cx="2049462" cy="6127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68580" bIns="68580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de-DE" sz="3600">
              <a:solidFill>
                <a:prstClr val="white"/>
              </a:solidFill>
              <a:latin typeface="Verdana" pitchFamily="34" charset="0"/>
            </a:endParaRPr>
          </a:p>
        </p:txBody>
      </p:sp>
      <p:grpSp>
        <p:nvGrpSpPr>
          <p:cNvPr id="2" name="Gruppieren 98"/>
          <p:cNvGrpSpPr>
            <a:grpSpLocks/>
          </p:cNvGrpSpPr>
          <p:nvPr/>
        </p:nvGrpSpPr>
        <p:grpSpPr bwMode="auto">
          <a:xfrm>
            <a:off x="5446904" y="1912070"/>
            <a:ext cx="1728000" cy="4462462"/>
            <a:chOff x="6838156" y="2201813"/>
            <a:chExt cx="2160000" cy="4462875"/>
          </a:xfrm>
        </p:grpSpPr>
        <p:sp>
          <p:nvSpPr>
            <p:cNvPr id="40" name="Abgerundetes Rechteck 39"/>
            <p:cNvSpPr/>
            <p:nvPr/>
          </p:nvSpPr>
          <p:spPr bwMode="auto">
            <a:xfrm>
              <a:off x="6838156" y="2344701"/>
              <a:ext cx="2160000" cy="43199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tint val="40000"/>
                <a:hueOff val="0"/>
                <a:satOff val="0"/>
                <a:lumOff val="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Abgerundetes Rechteck 4"/>
            <p:cNvSpPr/>
            <p:nvPr/>
          </p:nvSpPr>
          <p:spPr bwMode="auto">
            <a:xfrm>
              <a:off x="6838156" y="2201813"/>
              <a:ext cx="2160000" cy="1295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smtClean="0">
                  <a:solidFill>
                    <a:srgbClr val="4D4D4D"/>
                  </a:solidFill>
                  <a:latin typeface="Verdana" pitchFamily="34" charset="0"/>
                </a:rPr>
                <a:t>2013</a:t>
              </a:r>
              <a:endParaRPr lang="de-DE" dirty="0">
                <a:solidFill>
                  <a:srgbClr val="4D4D4D"/>
                </a:solidFill>
                <a:latin typeface="Verdana" pitchFamily="34" charset="0"/>
              </a:endParaRPr>
            </a:p>
          </p:txBody>
        </p:sp>
        <p:grpSp>
          <p:nvGrpSpPr>
            <p:cNvPr id="3" name="Gruppieren 77"/>
            <p:cNvGrpSpPr>
              <a:grpSpLocks/>
            </p:cNvGrpSpPr>
            <p:nvPr/>
          </p:nvGrpSpPr>
          <p:grpSpPr bwMode="auto">
            <a:xfrm>
              <a:off x="6969689" y="3138525"/>
              <a:ext cx="1910246" cy="3107518"/>
              <a:chOff x="6969689" y="3138525"/>
              <a:chExt cx="1910246" cy="3107518"/>
            </a:xfrm>
          </p:grpSpPr>
          <p:sp>
            <p:nvSpPr>
              <p:cNvPr id="38" name="Abgerundetes Rechteck 37"/>
              <p:cNvSpPr/>
              <p:nvPr/>
            </p:nvSpPr>
            <p:spPr bwMode="auto">
              <a:xfrm>
                <a:off x="6971926" y="5102095"/>
                <a:ext cx="1907657" cy="52074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Proof of Concept</a:t>
                </a:r>
              </a:p>
            </p:txBody>
          </p:sp>
          <p:sp>
            <p:nvSpPr>
              <p:cNvPr id="39" name="Abgerundetes Rechteck 38"/>
              <p:cNvSpPr/>
              <p:nvPr/>
            </p:nvSpPr>
            <p:spPr bwMode="auto">
              <a:xfrm>
                <a:off x="6971926" y="5726883"/>
                <a:ext cx="1907657" cy="519160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fontScale="925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Synergy Grant</a:t>
                </a:r>
              </a:p>
            </p:txBody>
          </p:sp>
          <p:sp>
            <p:nvSpPr>
              <p:cNvPr id="74" name="Abgerundetes Rechteck 73"/>
              <p:cNvSpPr/>
              <p:nvPr/>
            </p:nvSpPr>
            <p:spPr bwMode="auto">
              <a:xfrm>
                <a:off x="6969689" y="3138525"/>
                <a:ext cx="1907657" cy="563614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Starting Grant</a:t>
                </a:r>
              </a:p>
            </p:txBody>
          </p:sp>
          <p:sp>
            <p:nvSpPr>
              <p:cNvPr id="75" name="Abgerundetes Rechteck 74"/>
              <p:cNvSpPr/>
              <p:nvPr/>
            </p:nvSpPr>
            <p:spPr bwMode="auto">
              <a:xfrm>
                <a:off x="6971926" y="4450410"/>
                <a:ext cx="1907657" cy="563615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Advanced Grant</a:t>
                </a:r>
              </a:p>
            </p:txBody>
          </p:sp>
          <p:sp>
            <p:nvSpPr>
              <p:cNvPr id="76" name="Abgerundetes Rechteck 75"/>
              <p:cNvSpPr/>
              <p:nvPr/>
            </p:nvSpPr>
            <p:spPr bwMode="auto">
              <a:xfrm>
                <a:off x="6972278" y="3807690"/>
                <a:ext cx="1907657" cy="519160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Consolidator Grant</a:t>
                </a:r>
              </a:p>
            </p:txBody>
          </p:sp>
        </p:grpSp>
      </p:grpSp>
      <p:grpSp>
        <p:nvGrpSpPr>
          <p:cNvPr id="4" name="Gruppieren 97"/>
          <p:cNvGrpSpPr>
            <a:grpSpLocks/>
          </p:cNvGrpSpPr>
          <p:nvPr/>
        </p:nvGrpSpPr>
        <p:grpSpPr bwMode="auto">
          <a:xfrm>
            <a:off x="3669919" y="1916832"/>
            <a:ext cx="1728000" cy="4462463"/>
            <a:chOff x="4581525" y="2206005"/>
            <a:chExt cx="2160000" cy="4462875"/>
          </a:xfrm>
        </p:grpSpPr>
        <p:grpSp>
          <p:nvGrpSpPr>
            <p:cNvPr id="5" name="Gruppieren 70"/>
            <p:cNvGrpSpPr>
              <a:grpSpLocks/>
            </p:cNvGrpSpPr>
            <p:nvPr/>
          </p:nvGrpSpPr>
          <p:grpSpPr bwMode="auto">
            <a:xfrm>
              <a:off x="4581525" y="2206005"/>
              <a:ext cx="2160000" cy="4462875"/>
              <a:chOff x="10355" y="-142695"/>
              <a:chExt cx="2611933" cy="4457123"/>
            </a:xfrm>
          </p:grpSpPr>
          <p:sp>
            <p:nvSpPr>
              <p:cNvPr id="72" name="Abgerundetes Rechteck 71"/>
              <p:cNvSpPr/>
              <p:nvPr/>
            </p:nvSpPr>
            <p:spPr>
              <a:xfrm>
                <a:off x="10355" y="9"/>
                <a:ext cx="2611933" cy="4314419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tint val="40000"/>
                  <a:hueOff val="0"/>
                  <a:satOff val="0"/>
                  <a:lumOff val="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" name="Abgerundetes Rechteck 4"/>
              <p:cNvSpPr/>
              <p:nvPr/>
            </p:nvSpPr>
            <p:spPr>
              <a:xfrm>
                <a:off x="10355" y="-142695"/>
                <a:ext cx="2611933" cy="1293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b="1" dirty="0">
                    <a:solidFill>
                      <a:srgbClr val="4D4D4D"/>
                    </a:solidFill>
                    <a:latin typeface="Verdana" pitchFamily="34" charset="0"/>
                  </a:rPr>
                  <a:t>2012</a:t>
                </a:r>
                <a:endParaRPr lang="de-DE" dirty="0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6" name="Gruppieren 78"/>
            <p:cNvGrpSpPr>
              <a:grpSpLocks/>
            </p:cNvGrpSpPr>
            <p:nvPr/>
          </p:nvGrpSpPr>
          <p:grpSpPr bwMode="auto">
            <a:xfrm>
              <a:off x="4716016" y="3140968"/>
              <a:ext cx="1910687" cy="2507186"/>
              <a:chOff x="6991697" y="3139058"/>
              <a:chExt cx="1910687" cy="2507186"/>
            </a:xfrm>
          </p:grpSpPr>
          <p:sp>
            <p:nvSpPr>
              <p:cNvPr id="80" name="Abgerundetes Rechteck 79"/>
              <p:cNvSpPr/>
              <p:nvPr/>
            </p:nvSpPr>
            <p:spPr bwMode="auto">
              <a:xfrm>
                <a:off x="6993693" y="4485543"/>
                <a:ext cx="1909243" cy="52074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>
                  <a:defRPr/>
                </a:pPr>
                <a:r>
                  <a:rPr lang="en-US" sz="1500">
                    <a:solidFill>
                      <a:prstClr val="white"/>
                    </a:solidFill>
                    <a:latin typeface="Verdana" pitchFamily="34" charset="0"/>
                  </a:rPr>
                  <a:t>Proof of Concept</a:t>
                </a:r>
              </a:p>
            </p:txBody>
          </p:sp>
          <p:sp>
            <p:nvSpPr>
              <p:cNvPr id="81" name="Abgerundetes Rechteck 80"/>
              <p:cNvSpPr/>
              <p:nvPr/>
            </p:nvSpPr>
            <p:spPr bwMode="auto">
              <a:xfrm>
                <a:off x="6995281" y="5126952"/>
                <a:ext cx="1907656" cy="519160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fontScale="925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Synergy Grant</a:t>
                </a:r>
              </a:p>
            </p:txBody>
          </p:sp>
          <p:sp>
            <p:nvSpPr>
              <p:cNvPr id="82" name="Abgerundetes Rechteck 81"/>
              <p:cNvSpPr/>
              <p:nvPr/>
            </p:nvSpPr>
            <p:spPr bwMode="auto">
              <a:xfrm>
                <a:off x="6992107" y="3139219"/>
                <a:ext cx="1907656" cy="563614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Starting Grant</a:t>
                </a:r>
              </a:p>
            </p:txBody>
          </p:sp>
          <p:sp>
            <p:nvSpPr>
              <p:cNvPr id="83" name="Abgerundetes Rechteck 82"/>
              <p:cNvSpPr/>
              <p:nvPr/>
            </p:nvSpPr>
            <p:spPr bwMode="auto">
              <a:xfrm>
                <a:off x="6992107" y="3817143"/>
                <a:ext cx="1907656" cy="563615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sz="1500">
                    <a:solidFill>
                      <a:prstClr val="white"/>
                    </a:solidFill>
                    <a:latin typeface="Verdana" pitchFamily="34" charset="0"/>
                  </a:rPr>
                  <a:t>Advanced Grant</a:t>
                </a:r>
              </a:p>
            </p:txBody>
          </p:sp>
        </p:grpSp>
      </p:grpSp>
      <p:grpSp>
        <p:nvGrpSpPr>
          <p:cNvPr id="7" name="Gruppieren 96"/>
          <p:cNvGrpSpPr>
            <a:grpSpLocks/>
          </p:cNvGrpSpPr>
          <p:nvPr/>
        </p:nvGrpSpPr>
        <p:grpSpPr bwMode="auto">
          <a:xfrm>
            <a:off x="1888411" y="1910482"/>
            <a:ext cx="1728000" cy="4464050"/>
            <a:chOff x="2336701" y="2200672"/>
            <a:chExt cx="2160000" cy="4462875"/>
          </a:xfrm>
        </p:grpSpPr>
        <p:grpSp>
          <p:nvGrpSpPr>
            <p:cNvPr id="8" name="Gruppieren 67"/>
            <p:cNvGrpSpPr>
              <a:grpSpLocks/>
            </p:cNvGrpSpPr>
            <p:nvPr/>
          </p:nvGrpSpPr>
          <p:grpSpPr bwMode="auto">
            <a:xfrm>
              <a:off x="2336701" y="2200672"/>
              <a:ext cx="2160000" cy="4462875"/>
              <a:chOff x="10355" y="-142695"/>
              <a:chExt cx="2611933" cy="4457123"/>
            </a:xfrm>
          </p:grpSpPr>
          <p:sp>
            <p:nvSpPr>
              <p:cNvPr id="69" name="Abgerundetes Rechteck 68"/>
              <p:cNvSpPr/>
              <p:nvPr/>
            </p:nvSpPr>
            <p:spPr>
              <a:xfrm>
                <a:off x="10355" y="-42"/>
                <a:ext cx="2611933" cy="4314470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tint val="40000"/>
                  <a:hueOff val="0"/>
                  <a:satOff val="0"/>
                  <a:lumOff val="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" name="Abgerundetes Rechteck 4"/>
              <p:cNvSpPr/>
              <p:nvPr/>
            </p:nvSpPr>
            <p:spPr>
              <a:xfrm>
                <a:off x="10355" y="-142695"/>
                <a:ext cx="2611933" cy="12933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b="1" dirty="0">
                    <a:solidFill>
                      <a:srgbClr val="4D4D4D"/>
                    </a:solidFill>
                    <a:latin typeface="Verdana" pitchFamily="34" charset="0"/>
                  </a:rPr>
                  <a:t>2011</a:t>
                </a:r>
                <a:endParaRPr lang="de-DE" dirty="0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9" name="Gruppieren 84"/>
            <p:cNvGrpSpPr>
              <a:grpSpLocks/>
            </p:cNvGrpSpPr>
            <p:nvPr/>
          </p:nvGrpSpPr>
          <p:grpSpPr bwMode="auto">
            <a:xfrm>
              <a:off x="2483768" y="3140968"/>
              <a:ext cx="1910358" cy="1866634"/>
              <a:chOff x="6991697" y="3139058"/>
              <a:chExt cx="1910358" cy="1866634"/>
            </a:xfrm>
          </p:grpSpPr>
          <p:sp>
            <p:nvSpPr>
              <p:cNvPr id="86" name="Abgerundetes Rechteck 85"/>
              <p:cNvSpPr/>
              <p:nvPr/>
            </p:nvSpPr>
            <p:spPr bwMode="auto">
              <a:xfrm>
                <a:off x="6993814" y="4485748"/>
                <a:ext cx="1907656" cy="520563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Proof of Concept</a:t>
                </a:r>
              </a:p>
            </p:txBody>
          </p:sp>
          <p:sp>
            <p:nvSpPr>
              <p:cNvPr id="88" name="Abgerundetes Rechteck 87"/>
              <p:cNvSpPr/>
              <p:nvPr/>
            </p:nvSpPr>
            <p:spPr bwMode="auto">
              <a:xfrm>
                <a:off x="6992228" y="3138314"/>
                <a:ext cx="1907656" cy="565001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Starting Grant</a:t>
                </a:r>
              </a:p>
            </p:txBody>
          </p:sp>
          <p:sp>
            <p:nvSpPr>
              <p:cNvPr id="89" name="Abgerundetes Rechteck 88"/>
              <p:cNvSpPr/>
              <p:nvPr/>
            </p:nvSpPr>
            <p:spPr bwMode="auto">
              <a:xfrm>
                <a:off x="6992228" y="3815999"/>
                <a:ext cx="1907656" cy="565001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Advanced Grant</a:t>
                </a:r>
              </a:p>
            </p:txBody>
          </p:sp>
        </p:grpSp>
      </p:grpSp>
      <p:grpSp>
        <p:nvGrpSpPr>
          <p:cNvPr id="10" name="Gruppieren 99"/>
          <p:cNvGrpSpPr>
            <a:grpSpLocks/>
          </p:cNvGrpSpPr>
          <p:nvPr/>
        </p:nvGrpSpPr>
        <p:grpSpPr bwMode="auto">
          <a:xfrm>
            <a:off x="106363" y="1905720"/>
            <a:ext cx="1750993" cy="4462462"/>
            <a:chOff x="115888" y="2195513"/>
            <a:chExt cx="2160000" cy="4462874"/>
          </a:xfrm>
        </p:grpSpPr>
        <p:grpSp>
          <p:nvGrpSpPr>
            <p:cNvPr id="11" name="Gruppieren 64"/>
            <p:cNvGrpSpPr>
              <a:grpSpLocks/>
            </p:cNvGrpSpPr>
            <p:nvPr/>
          </p:nvGrpSpPr>
          <p:grpSpPr bwMode="auto">
            <a:xfrm>
              <a:off x="115888" y="2195513"/>
              <a:ext cx="2160000" cy="4462874"/>
              <a:chOff x="10355" y="-142860"/>
              <a:chExt cx="2612759" cy="4462462"/>
            </a:xfrm>
          </p:grpSpPr>
          <p:sp>
            <p:nvSpPr>
              <p:cNvPr id="66" name="Abgerundetes Rechteck 65"/>
              <p:cNvSpPr/>
              <p:nvPr/>
            </p:nvSpPr>
            <p:spPr>
              <a:xfrm>
                <a:off x="10355" y="15"/>
                <a:ext cx="2578450" cy="4319587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tint val="40000"/>
                  <a:hueOff val="0"/>
                  <a:satOff val="0"/>
                  <a:lumOff val="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" name="Abgerundetes Rechteck 4"/>
              <p:cNvSpPr/>
              <p:nvPr/>
            </p:nvSpPr>
            <p:spPr>
              <a:xfrm>
                <a:off x="10355" y="-142860"/>
                <a:ext cx="2612759" cy="12938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b="1" dirty="0" smtClean="0">
                    <a:solidFill>
                      <a:srgbClr val="4D4D4D"/>
                    </a:solidFill>
                    <a:latin typeface="Verdana" pitchFamily="34" charset="0"/>
                  </a:rPr>
                  <a:t>2007-2010</a:t>
                </a:r>
                <a:endParaRPr lang="de-DE" dirty="0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2" name="Gruppieren 90"/>
            <p:cNvGrpSpPr>
              <a:grpSpLocks/>
            </p:cNvGrpSpPr>
            <p:nvPr/>
          </p:nvGrpSpPr>
          <p:grpSpPr bwMode="auto">
            <a:xfrm>
              <a:off x="251520" y="3140968"/>
              <a:ext cx="1908000" cy="1241727"/>
              <a:chOff x="6991697" y="3139058"/>
              <a:chExt cx="1908000" cy="1241727"/>
            </a:xfrm>
          </p:grpSpPr>
          <p:sp>
            <p:nvSpPr>
              <p:cNvPr id="94" name="Abgerundetes Rechteck 93"/>
              <p:cNvSpPr/>
              <p:nvPr/>
            </p:nvSpPr>
            <p:spPr bwMode="auto">
              <a:xfrm>
                <a:off x="6990965" y="3139840"/>
                <a:ext cx="1909244" cy="563614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Starting Grant</a:t>
                </a:r>
              </a:p>
            </p:txBody>
          </p:sp>
          <p:sp>
            <p:nvSpPr>
              <p:cNvPr id="95" name="Abgerundetes Rechteck 94"/>
              <p:cNvSpPr/>
              <p:nvPr/>
            </p:nvSpPr>
            <p:spPr bwMode="auto">
              <a:xfrm>
                <a:off x="6990965" y="3817765"/>
                <a:ext cx="1909244" cy="563615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Advanced Grant</a:t>
                </a:r>
              </a:p>
            </p:txBody>
          </p:sp>
        </p:grpSp>
      </p:grpSp>
      <p:grpSp>
        <p:nvGrpSpPr>
          <p:cNvPr id="13" name="Gruppieren 98"/>
          <p:cNvGrpSpPr>
            <a:grpSpLocks/>
          </p:cNvGrpSpPr>
          <p:nvPr/>
        </p:nvGrpSpPr>
        <p:grpSpPr bwMode="auto">
          <a:xfrm>
            <a:off x="7295609" y="1912856"/>
            <a:ext cx="1728000" cy="4462462"/>
            <a:chOff x="6838156" y="2201813"/>
            <a:chExt cx="2160000" cy="4462875"/>
          </a:xfrm>
        </p:grpSpPr>
        <p:sp>
          <p:nvSpPr>
            <p:cNvPr id="42" name="Abgerundetes Rechteck 41"/>
            <p:cNvSpPr/>
            <p:nvPr/>
          </p:nvSpPr>
          <p:spPr bwMode="auto">
            <a:xfrm>
              <a:off x="6838156" y="2344701"/>
              <a:ext cx="2160000" cy="4319987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tint val="40000"/>
                <a:hueOff val="0"/>
                <a:satOff val="0"/>
                <a:lumOff val="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Abgerundetes Rechteck 4"/>
            <p:cNvSpPr/>
            <p:nvPr/>
          </p:nvSpPr>
          <p:spPr bwMode="auto">
            <a:xfrm>
              <a:off x="6838156" y="2201813"/>
              <a:ext cx="2160000" cy="1295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smtClean="0">
                  <a:solidFill>
                    <a:srgbClr val="4D4D4D"/>
                  </a:solidFill>
                  <a:latin typeface="Verdana" pitchFamily="34" charset="0"/>
                </a:rPr>
                <a:t>2014-2016</a:t>
              </a:r>
              <a:endParaRPr lang="de-DE" dirty="0">
                <a:solidFill>
                  <a:srgbClr val="4D4D4D"/>
                </a:solidFill>
                <a:latin typeface="Verdana" pitchFamily="34" charset="0"/>
              </a:endParaRPr>
            </a:p>
          </p:txBody>
        </p:sp>
        <p:grpSp>
          <p:nvGrpSpPr>
            <p:cNvPr id="14" name="Gruppieren 77"/>
            <p:cNvGrpSpPr>
              <a:grpSpLocks/>
            </p:cNvGrpSpPr>
            <p:nvPr/>
          </p:nvGrpSpPr>
          <p:grpSpPr bwMode="auto">
            <a:xfrm>
              <a:off x="6990417" y="3138525"/>
              <a:ext cx="1910928" cy="2502027"/>
              <a:chOff x="6990417" y="3138525"/>
              <a:chExt cx="1910928" cy="2502027"/>
            </a:xfrm>
          </p:grpSpPr>
          <p:sp>
            <p:nvSpPr>
              <p:cNvPr id="45" name="Abgerundetes Rechteck 44"/>
              <p:cNvSpPr/>
              <p:nvPr/>
            </p:nvSpPr>
            <p:spPr bwMode="auto">
              <a:xfrm>
                <a:off x="6993689" y="5119804"/>
                <a:ext cx="1907656" cy="520748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Proof of Concept</a:t>
                </a:r>
              </a:p>
            </p:txBody>
          </p:sp>
          <p:sp>
            <p:nvSpPr>
              <p:cNvPr id="47" name="Abgerundetes Rechteck 46"/>
              <p:cNvSpPr/>
              <p:nvPr/>
            </p:nvSpPr>
            <p:spPr bwMode="auto">
              <a:xfrm>
                <a:off x="6992101" y="3138525"/>
                <a:ext cx="1907657" cy="563614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Starting Grant</a:t>
                </a:r>
              </a:p>
            </p:txBody>
          </p:sp>
          <p:sp>
            <p:nvSpPr>
              <p:cNvPr id="48" name="Abgerundetes Rechteck 47"/>
              <p:cNvSpPr/>
              <p:nvPr/>
            </p:nvSpPr>
            <p:spPr bwMode="auto">
              <a:xfrm>
                <a:off x="6992101" y="4449906"/>
                <a:ext cx="1907657" cy="563615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Advanced Grant</a:t>
                </a:r>
              </a:p>
            </p:txBody>
          </p:sp>
          <p:sp>
            <p:nvSpPr>
              <p:cNvPr id="49" name="Abgerundetes Rechteck 48"/>
              <p:cNvSpPr/>
              <p:nvPr/>
            </p:nvSpPr>
            <p:spPr bwMode="auto">
              <a:xfrm>
                <a:off x="6990417" y="3806904"/>
                <a:ext cx="1907656" cy="519160"/>
              </a:xfrm>
              <a:prstGeom prst="roundRect">
                <a:avLst>
                  <a:gd name="adj" fmla="val 10000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 fontScale="92500" lnSpcReduction="10000"/>
              </a:bodyPr>
              <a:lstStyle/>
              <a:p>
                <a:pPr algn="ctr">
                  <a:defRPr/>
                </a:pPr>
                <a:r>
                  <a:rPr lang="en-US" sz="1500" dirty="0">
                    <a:solidFill>
                      <a:prstClr val="white"/>
                    </a:solidFill>
                    <a:latin typeface="Verdana" pitchFamily="34" charset="0"/>
                  </a:rPr>
                  <a:t>Consolidator Grant</a:t>
                </a:r>
              </a:p>
            </p:txBody>
          </p:sp>
        </p:grpSp>
      </p:grpSp>
      <p:cxnSp>
        <p:nvCxnSpPr>
          <p:cNvPr id="50" name="Gerade Verbindung 49"/>
          <p:cNvCxnSpPr/>
          <p:nvPr/>
        </p:nvCxnSpPr>
        <p:spPr>
          <a:xfrm flipH="1">
            <a:off x="7232064" y="1691516"/>
            <a:ext cx="4232" cy="4750495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7236296" y="16195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Horizon 2020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51" name="Titel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– Förderlinien 2007 - 2016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251520" y="1772816"/>
            <a:ext cx="8640960" cy="3600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62880" y="986400"/>
            <a:ext cx="8229600" cy="900000"/>
          </a:xfrm>
        </p:spPr>
        <p:txBody>
          <a:bodyPr/>
          <a:lstStyle/>
          <a:p>
            <a:r>
              <a:rPr lang="de-DE" dirty="0" smtClean="0"/>
              <a:t>ERC – Förderlinien 2016</a:t>
            </a: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467544" y="3140968"/>
            <a:ext cx="2376264" cy="1296144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Verdana" pitchFamily="34" charset="0"/>
              </a:rPr>
              <a:t>Starting Grant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6300192" y="5517232"/>
            <a:ext cx="1872208" cy="952748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1500" dirty="0">
                <a:solidFill>
                  <a:prstClr val="white"/>
                </a:solidFill>
                <a:latin typeface="Verdana" pitchFamily="34" charset="0"/>
              </a:rPr>
              <a:t>Proof of Concept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563888" y="36450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51520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– 7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Jahre nach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PhD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59832" y="40050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– 12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Jahre nach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PhD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796136" y="33569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Jahre Track </a:t>
            </a:r>
            <a:r>
              <a:rPr lang="de-D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Record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59832" y="554665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Idee aus einem ERC Grant auf Markteinführung vorbereiten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3275856" y="2636912"/>
            <a:ext cx="2376264" cy="1296144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latin typeface="Verdana" pitchFamily="34" charset="0"/>
              </a:rPr>
              <a:t>Consolidator </a:t>
            </a:r>
            <a:r>
              <a:rPr lang="en-US" dirty="0">
                <a:solidFill>
                  <a:prstClr val="white"/>
                </a:solidFill>
                <a:latin typeface="Verdana" pitchFamily="34" charset="0"/>
              </a:rPr>
              <a:t>Grant</a:t>
            </a: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940152" y="1988840"/>
            <a:ext cx="2376264" cy="1296144"/>
          </a:xfrm>
          <a:prstGeom prst="roundRect">
            <a:avLst>
              <a:gd name="adj" fmla="val 1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latin typeface="Verdana" pitchFamily="34" charset="0"/>
              </a:rPr>
              <a:t>Advanced </a:t>
            </a:r>
            <a:r>
              <a:rPr lang="en-US" dirty="0">
                <a:solidFill>
                  <a:prstClr val="white"/>
                </a:solidFill>
                <a:latin typeface="Verdana" pitchFamily="34" charset="0"/>
              </a:rPr>
              <a:t>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el 3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787208" cy="43691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 smtClean="0"/>
              <a:t>ERC </a:t>
            </a:r>
            <a:r>
              <a:rPr lang="de-DE" dirty="0" err="1" smtClean="0"/>
              <a:t>Starting</a:t>
            </a:r>
            <a:r>
              <a:rPr lang="de-DE" dirty="0" smtClean="0"/>
              <a:t> und </a:t>
            </a:r>
            <a:r>
              <a:rPr lang="de-DE" dirty="0" err="1" smtClean="0"/>
              <a:t>Consolidator</a:t>
            </a:r>
            <a:r>
              <a:rPr lang="de-DE" dirty="0" smtClean="0"/>
              <a:t> Grants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8" name="Group 28"/>
          <p:cNvGraphicFramePr>
            <a:graphicFrameLocks noGrp="1"/>
          </p:cNvGraphicFramePr>
          <p:nvPr>
            <p:ph idx="4294967295"/>
          </p:nvPr>
        </p:nvGraphicFramePr>
        <p:xfrm>
          <a:off x="457251" y="1777678"/>
          <a:ext cx="8229549" cy="44080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013619"/>
                <a:gridCol w="5215930"/>
              </a:tblGrid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Zielgruppe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2-7 Jahre nach der Promotion (Verlängerungen in Ausnahmefällen möglich; Sonderregeln für „Dr. med.“)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Förderung 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1,5 Mio. EUR für max. 5 Jahre</a:t>
                      </a:r>
                      <a:b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 ggf. 500.000 EUR z.B. für Großgeräte oder PIs aus Drittstaaten)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Gasteinrichtung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EU-Mitglied- oder FP-assoziierten Staaten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</a:t>
                      </a:r>
                      <a:r>
                        <a:rPr kumimoji="0" lang="de-DE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</a:t>
                      </a:r>
                      <a:endParaRPr kumimoji="0" 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</a:rPr>
                        <a:t>≥ 50% (≥ 50% in Europa)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Verfahren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einstufige Antragseinreichung / zwei-stufige Begutachtung (inkl. Interview)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Ausschreibung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</a:rPr>
                        <a:t>jährlich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89248" y="1340768"/>
            <a:ext cx="7787208" cy="436910"/>
          </a:xfrm>
        </p:spPr>
        <p:txBody>
          <a:bodyPr/>
          <a:lstStyle/>
          <a:p>
            <a:r>
              <a:rPr lang="de-DE" dirty="0" err="1" smtClean="0"/>
              <a:t>Starting</a:t>
            </a:r>
            <a:r>
              <a:rPr lang="de-DE" dirty="0" smtClean="0"/>
              <a:t> Grants – Auf einen Blick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el 1"/>
          <p:cNvSpPr>
            <a:spLocks noGrp="1"/>
          </p:cNvSpPr>
          <p:nvPr>
            <p:ph type="title"/>
          </p:nvPr>
        </p:nvSpPr>
        <p:spPr>
          <a:xfrm>
            <a:off x="889248" y="1340768"/>
            <a:ext cx="7787208" cy="436910"/>
          </a:xfrm>
        </p:spPr>
        <p:txBody>
          <a:bodyPr/>
          <a:lstStyle/>
          <a:p>
            <a:r>
              <a:rPr lang="de-DE" dirty="0" err="1" smtClean="0"/>
              <a:t>Consolidator</a:t>
            </a:r>
            <a:r>
              <a:rPr lang="de-DE" dirty="0" smtClean="0"/>
              <a:t> Grants – Auf einen Blick</a:t>
            </a:r>
          </a:p>
        </p:txBody>
      </p:sp>
      <p:graphicFrame>
        <p:nvGraphicFramePr>
          <p:cNvPr id="5" name="Group 28"/>
          <p:cNvGraphicFramePr>
            <a:graphicFrameLocks/>
          </p:cNvGraphicFramePr>
          <p:nvPr/>
        </p:nvGraphicFramePr>
        <p:xfrm>
          <a:off x="447675" y="1952625"/>
          <a:ext cx="8229549" cy="44080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013619"/>
                <a:gridCol w="5215930"/>
              </a:tblGrid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Zielgruppe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j-lt"/>
                        </a:rPr>
                        <a:t>7-12 Jahre nach der Promotion (Verlängerungen in Ausnahmefällen möglich; Sonderregeln für „Dr. med.“)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Förderung 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j-lt"/>
                        </a:rPr>
                        <a:t>max. 2 Mio. EUR für max. 5 Jahre</a:t>
                      </a:r>
                      <a:b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j-lt"/>
                        </a:rPr>
                        <a:t>(+ ggf. 750.000 EUR z.B. für Großgeräte oder PIs aus Drittstaaten)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Gasteinrichtung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j-lt"/>
                        </a:rPr>
                        <a:t>in EU-Mitglied- oder FP-assoziierten Staaten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Time </a:t>
                      </a:r>
                      <a:r>
                        <a:rPr kumimoji="0" lang="de-DE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commitment</a:t>
                      </a:r>
                      <a:endParaRPr kumimoji="0" 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j-lt"/>
                        </a:rPr>
                        <a:t>≥ 40% (≥ 50% in Europa)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Verfahren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j-lt"/>
                        </a:rPr>
                        <a:t>einstufige Antragseinreichung / zwei-stufige Begutachtung (inkl. Interview)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Ausschreibung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j-lt"/>
                        </a:rPr>
                        <a:t>Jährlich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Verlängerte Antragsberechtigung 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Berechnung des Zeitfensters für die Antragsberechtigung: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/>
              <a:t>Zeitraum zwischen dem Datum auf der Promotionsurkunde und dem 1. Januar 2016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Verlängerter Zeitraum durch Anerkennung von Elternzeiten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sz="1800" dirty="0" err="1"/>
              <a:t>Mütter</a:t>
            </a:r>
            <a:r>
              <a:rPr sz="1800" dirty="0"/>
              <a:t>: </a:t>
            </a:r>
            <a:r>
              <a:rPr sz="1800" dirty="0" err="1"/>
              <a:t>pauschal</a:t>
            </a:r>
            <a:r>
              <a:rPr sz="1800" dirty="0"/>
              <a:t> 18 </a:t>
            </a:r>
            <a:r>
              <a:rPr sz="1800" dirty="0" err="1"/>
              <a:t>Monate</a:t>
            </a:r>
            <a:r>
              <a:rPr sz="1800" dirty="0"/>
              <a:t> pro Kind (</a:t>
            </a:r>
            <a:r>
              <a:rPr sz="1800" dirty="0" err="1"/>
              <a:t>vor</a:t>
            </a:r>
            <a:r>
              <a:rPr sz="1800" dirty="0"/>
              <a:t> </a:t>
            </a:r>
            <a:r>
              <a:rPr sz="1800" dirty="0" err="1"/>
              <a:t>oder</a:t>
            </a:r>
            <a:r>
              <a:rPr sz="1800" dirty="0"/>
              <a:t> </a:t>
            </a:r>
            <a:r>
              <a:rPr sz="1800" dirty="0" err="1"/>
              <a:t>nach</a:t>
            </a:r>
            <a:r>
              <a:rPr sz="1800" dirty="0"/>
              <a:t> Promotion </a:t>
            </a:r>
            <a:r>
              <a:rPr sz="1800" dirty="0" err="1"/>
              <a:t>geboren</a:t>
            </a:r>
            <a:r>
              <a:rPr sz="1800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sz="1800" dirty="0" err="1"/>
              <a:t>Väter</a:t>
            </a:r>
            <a:r>
              <a:rPr sz="1800" dirty="0"/>
              <a:t>: </a:t>
            </a:r>
            <a:r>
              <a:rPr sz="1800" dirty="0" err="1"/>
              <a:t>nachgewiesene</a:t>
            </a:r>
            <a:r>
              <a:rPr sz="1800" dirty="0"/>
              <a:t> </a:t>
            </a:r>
            <a:r>
              <a:rPr sz="1800" dirty="0" err="1"/>
              <a:t>Elternzeit</a:t>
            </a:r>
            <a:r>
              <a:rPr sz="1800" dirty="0"/>
              <a:t> </a:t>
            </a:r>
            <a:r>
              <a:rPr sz="1800" dirty="0" err="1"/>
              <a:t>für</a:t>
            </a:r>
            <a:r>
              <a:rPr sz="1800" dirty="0"/>
              <a:t> </a:t>
            </a:r>
            <a:r>
              <a:rPr sz="1800" dirty="0" err="1"/>
              <a:t>jedes</a:t>
            </a:r>
            <a:r>
              <a:rPr sz="1800" dirty="0"/>
              <a:t> Kind (</a:t>
            </a:r>
            <a:r>
              <a:rPr sz="1800" dirty="0" err="1"/>
              <a:t>vor</a:t>
            </a:r>
            <a:r>
              <a:rPr sz="1800" dirty="0"/>
              <a:t> </a:t>
            </a:r>
            <a:r>
              <a:rPr sz="1800" dirty="0" err="1"/>
              <a:t>oder</a:t>
            </a:r>
            <a:r>
              <a:rPr sz="1800" dirty="0"/>
              <a:t> </a:t>
            </a:r>
            <a:r>
              <a:rPr sz="1800" dirty="0" err="1"/>
              <a:t>nach</a:t>
            </a:r>
            <a:r>
              <a:rPr sz="1800" dirty="0"/>
              <a:t> Promotion </a:t>
            </a:r>
            <a:r>
              <a:rPr sz="1800" dirty="0" err="1"/>
              <a:t>geboren</a:t>
            </a:r>
            <a:r>
              <a:rPr sz="1800" dirty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/>
              <a:t>Weitere Gründe: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DE" sz="1800" dirty="0" smtClean="0"/>
              <a:t>nachgewiesene Langzeiterkrankung (&gt;90 Tage), „</a:t>
            </a:r>
            <a:r>
              <a:rPr lang="en-GB" sz="1800" dirty="0" smtClean="0"/>
              <a:t>clinical training” </a:t>
            </a:r>
            <a:r>
              <a:rPr lang="de-DE" sz="1800" dirty="0" smtClean="0"/>
              <a:t>oder Wehrdienst </a:t>
            </a:r>
            <a:r>
              <a:rPr lang="de-DE" sz="1800" u="sng" dirty="0" smtClean="0"/>
              <a:t>nach</a:t>
            </a:r>
            <a:r>
              <a:rPr lang="de-DE" sz="1800" dirty="0" smtClean="0"/>
              <a:t> der Promotion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feld 7"/>
          <p:cNvSpPr txBox="1">
            <a:spLocks noChangeArrowheads="1"/>
          </p:cNvSpPr>
          <p:nvPr/>
        </p:nvSpPr>
        <p:spPr bwMode="auto">
          <a:xfrm>
            <a:off x="899592" y="1988840"/>
            <a:ext cx="7851775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cs typeface="Arial" charset="0"/>
              </a:rPr>
              <a:t>Antragsteller/innen mit Dr. </a:t>
            </a:r>
            <a:r>
              <a:rPr lang="de-DE" sz="2000" dirty="0" err="1">
                <a:cs typeface="Arial" charset="0"/>
              </a:rPr>
              <a:t>med</a:t>
            </a:r>
            <a:r>
              <a:rPr lang="de-DE" sz="2000" dirty="0">
                <a:cs typeface="Arial" charset="0"/>
              </a:rPr>
              <a:t>/MD müssen eine der folgenden Bedingungen zusätzlich erfüllen:</a:t>
            </a:r>
          </a:p>
          <a:p>
            <a:pPr marL="800100" lvl="2" indent="-342900"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Weitere abgeschlossene Promotion (</a:t>
            </a:r>
            <a:r>
              <a:rPr lang="de-DE" sz="2000" dirty="0" err="1">
                <a:cs typeface="Arial" charset="0"/>
              </a:rPr>
              <a:t>PhD</a:t>
            </a:r>
            <a:r>
              <a:rPr lang="de-DE" sz="2000" dirty="0">
                <a:cs typeface="Arial" charset="0"/>
              </a:rPr>
              <a:t>)</a:t>
            </a:r>
          </a:p>
          <a:p>
            <a:pPr marL="342900" lvl="1" indent="-342900" eaLnBrk="0" hangingPunct="0">
              <a:spcAft>
                <a:spcPts val="600"/>
              </a:spcAft>
              <a:buSzPct val="100000"/>
            </a:pPr>
            <a:r>
              <a:rPr lang="de-DE" sz="2000" dirty="0">
                <a:cs typeface="Arial" charset="0"/>
              </a:rPr>
              <a:t>		ODER</a:t>
            </a:r>
          </a:p>
          <a:p>
            <a:pPr marL="800100" lvl="2" indent="-342900"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Stelle, die einen Doktortitel voraussetzt (</a:t>
            </a:r>
            <a:r>
              <a:rPr lang="de-DE" sz="2000" dirty="0" err="1">
                <a:cs typeface="Arial" charset="0"/>
              </a:rPr>
              <a:t>Postdoc</a:t>
            </a:r>
            <a:r>
              <a:rPr lang="de-DE" sz="2000" dirty="0">
                <a:cs typeface="Arial" charset="0"/>
              </a:rPr>
              <a:t>-Fellowship, Professur </a:t>
            </a:r>
            <a:r>
              <a:rPr lang="de-DE" sz="2000" dirty="0" err="1">
                <a:cs typeface="Arial" charset="0"/>
              </a:rPr>
              <a:t>etc</a:t>
            </a:r>
            <a:r>
              <a:rPr lang="de-DE" sz="2000" dirty="0">
                <a:cs typeface="Arial" charset="0"/>
              </a:rPr>
              <a:t>)</a:t>
            </a:r>
          </a:p>
          <a:p>
            <a:pPr marL="342900" lvl="1" indent="-342900" eaLnBrk="0" hangingPunct="0">
              <a:spcAft>
                <a:spcPts val="600"/>
              </a:spcAft>
              <a:buSzPct val="100000"/>
            </a:pPr>
            <a:r>
              <a:rPr lang="de-DE" sz="2000" dirty="0">
                <a:cs typeface="Arial" charset="0"/>
              </a:rPr>
              <a:t>	</a:t>
            </a:r>
            <a:r>
              <a:rPr lang="de-DE" sz="2000" dirty="0" smtClean="0">
                <a:cs typeface="Arial" charset="0"/>
              </a:rPr>
              <a:t>        AUSSERDEM</a:t>
            </a:r>
            <a:r>
              <a:rPr lang="de-DE" sz="2000" dirty="0">
                <a:cs typeface="Arial" charset="0"/>
              </a:rPr>
              <a:t>: </a:t>
            </a:r>
          </a:p>
          <a:p>
            <a:pPr marL="800100" lvl="2" indent="-342900"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Nachweis der Forschungserfahrung</a:t>
            </a:r>
          </a:p>
          <a:p>
            <a:pPr marL="342900" indent="-342900"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Zeitfenster für die Antragsberechtigung: </a:t>
            </a:r>
          </a:p>
          <a:p>
            <a:pPr marL="800100" lvl="2" indent="-342900"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4-9 Jahre bei </a:t>
            </a:r>
            <a:r>
              <a:rPr lang="de-DE" sz="2000" dirty="0" err="1">
                <a:cs typeface="Arial" charset="0"/>
              </a:rPr>
              <a:t>Starting</a:t>
            </a:r>
            <a:r>
              <a:rPr lang="de-DE" sz="2000" dirty="0">
                <a:cs typeface="Arial" charset="0"/>
              </a:rPr>
              <a:t> Grants bzw. </a:t>
            </a:r>
          </a:p>
          <a:p>
            <a:pPr marL="800100" lvl="2" indent="-342900" eaLnBrk="0" hangingPunct="0">
              <a:spcAft>
                <a:spcPts val="600"/>
              </a:spcAft>
              <a:buSzPct val="100000"/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9-14 Jahre bei </a:t>
            </a:r>
            <a:r>
              <a:rPr lang="de-DE" sz="2000" dirty="0" err="1">
                <a:cs typeface="Arial" charset="0"/>
              </a:rPr>
              <a:t>Consolidator</a:t>
            </a:r>
            <a:r>
              <a:rPr lang="de-DE" sz="2000" dirty="0">
                <a:cs typeface="Arial" charset="0"/>
              </a:rPr>
              <a:t> Grants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Antragsberechtigung Dr. </a:t>
            </a:r>
            <a:r>
              <a:rPr lang="de-DE" dirty="0" err="1" smtClean="0"/>
              <a:t>med</a:t>
            </a:r>
            <a:r>
              <a:rPr lang="de-DE" dirty="0" smtClean="0"/>
              <a:t> / MD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cs typeface="Arial" charset="0"/>
              </a:rPr>
              <a:t>Über </a:t>
            </a:r>
            <a:r>
              <a:rPr lang="de-DE" dirty="0" err="1" smtClean="0">
                <a:cs typeface="Arial" charset="0"/>
              </a:rPr>
              <a:t>KoWi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StG</a:t>
            </a:r>
            <a:r>
              <a:rPr lang="de-DE" dirty="0" smtClean="0"/>
              <a:t> und </a:t>
            </a:r>
            <a:r>
              <a:rPr lang="de-DE" dirty="0" err="1" smtClean="0"/>
              <a:t>CoG-Grantees</a:t>
            </a:r>
            <a:r>
              <a:rPr lang="de-DE" dirty="0" smtClean="0"/>
              <a:t> - Beispielprofile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83568" y="1916832"/>
            <a:ext cx="8229600" cy="44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Grantees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haben in der Regel längere (und oftmals mehrere) „Mobilitätserfahrung(en)“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Solide Drittmittelfinanzierung (DFG, BMBF, EU, etc.), z.B. Leibniz-Preis (DFG)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Publikationen in den angesehensten internationalen Fachzeitschriften (z.B. Science, Nature,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Cell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etc.)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Mitgliedschaften in Akademien und Editorial Boards,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Reviewaktivitäten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Ausgeprägte (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inter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)nationale Forschungskooperationen mit führenden Wissenschaftler/innen.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ERC </a:t>
            </a:r>
            <a:r>
              <a:rPr lang="de-DE" dirty="0" err="1" smtClean="0"/>
              <a:t>Starting</a:t>
            </a:r>
            <a:r>
              <a:rPr lang="de-DE" dirty="0" smtClean="0"/>
              <a:t> und </a:t>
            </a:r>
            <a:r>
              <a:rPr lang="de-DE" dirty="0" err="1" smtClean="0"/>
              <a:t>Consolidator</a:t>
            </a:r>
            <a:r>
              <a:rPr lang="de-DE" dirty="0" smtClean="0"/>
              <a:t> Grants</a:t>
            </a:r>
            <a:br>
              <a:rPr lang="de-DE" dirty="0" smtClean="0"/>
            </a:br>
            <a:r>
              <a:rPr lang="de-DE" dirty="0" smtClean="0"/>
              <a:t> - Antragstellung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87208" cy="436910"/>
          </a:xfrm>
        </p:spPr>
        <p:txBody>
          <a:bodyPr/>
          <a:lstStyle/>
          <a:p>
            <a:r>
              <a:rPr lang="en-CA" dirty="0" err="1" smtClean="0"/>
              <a:t>Begutachtungskriterien</a:t>
            </a:r>
            <a:r>
              <a:rPr lang="en-CA" dirty="0" smtClean="0"/>
              <a:t> – PI</a:t>
            </a:r>
            <a:endParaRPr lang="en-CA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83568" y="1916832"/>
            <a:ext cx="8003232" cy="4731910"/>
          </a:xfrm>
        </p:spPr>
        <p:txBody>
          <a:bodyPr>
            <a:normAutofit fontScale="70000" lnSpcReduction="20000"/>
          </a:bodyPr>
          <a:lstStyle/>
          <a:p>
            <a:pPr marL="514284" indent="-514284">
              <a:buFont typeface="Arial" pitchFamily="34" charset="0"/>
              <a:buChar char="•"/>
            </a:pPr>
            <a:r>
              <a:rPr lang="en-US" sz="2900" b="1" dirty="0" smtClean="0"/>
              <a:t>Intellectual capacity and creativity</a:t>
            </a:r>
            <a:r>
              <a:rPr lang="en-US" sz="2900" dirty="0" smtClean="0"/>
              <a:t>: </a:t>
            </a:r>
          </a:p>
          <a:p>
            <a:pPr lvl="1"/>
            <a:r>
              <a:rPr lang="en-US" sz="2900" dirty="0" smtClean="0"/>
              <a:t>To what extent has the PI demonstrated the ability to propose and conduct </a:t>
            </a:r>
            <a:r>
              <a:rPr lang="en-US" sz="2900" b="1" dirty="0" smtClean="0">
                <a:solidFill>
                  <a:srgbClr val="0778A5"/>
                </a:solidFill>
              </a:rPr>
              <a:t>ground-breaking research</a:t>
            </a:r>
            <a:r>
              <a:rPr lang="en-US" sz="2900" dirty="0" smtClean="0"/>
              <a:t>? </a:t>
            </a:r>
          </a:p>
          <a:p>
            <a:pPr lvl="1"/>
            <a:r>
              <a:rPr lang="en-US" sz="2900" dirty="0" smtClean="0"/>
              <a:t>To what extent does the PI provide evidence of creative </a:t>
            </a:r>
            <a:r>
              <a:rPr lang="en-US" sz="2900" b="1" dirty="0" smtClean="0">
                <a:solidFill>
                  <a:srgbClr val="0778A5"/>
                </a:solidFill>
              </a:rPr>
              <a:t>independent thinking</a:t>
            </a:r>
            <a:r>
              <a:rPr lang="en-US" sz="2900" dirty="0" smtClean="0"/>
              <a:t>?</a:t>
            </a:r>
          </a:p>
          <a:p>
            <a:pPr lvl="2"/>
            <a:r>
              <a:rPr lang="en-US" sz="2900" dirty="0" smtClean="0">
                <a:sym typeface="Wingdings" pitchFamily="2" charset="2"/>
              </a:rPr>
              <a:t>e.g. publications without PhD supervisor, own third party funding</a:t>
            </a:r>
            <a:endParaRPr lang="en-US" sz="2900" dirty="0" smtClean="0"/>
          </a:p>
          <a:p>
            <a:pPr lvl="1"/>
            <a:r>
              <a:rPr lang="en-US" sz="2900" dirty="0" smtClean="0"/>
              <a:t>To what extent have the achievements of the PI typically gone </a:t>
            </a:r>
            <a:r>
              <a:rPr lang="en-US" sz="2900" b="1" dirty="0" smtClean="0">
                <a:solidFill>
                  <a:srgbClr val="0778A5"/>
                </a:solidFill>
              </a:rPr>
              <a:t>beyond the state-of-the-art</a:t>
            </a:r>
            <a:r>
              <a:rPr lang="en-US" sz="2900" dirty="0" smtClean="0"/>
              <a:t>? 	</a:t>
            </a:r>
          </a:p>
          <a:p>
            <a:pPr marL="514284" indent="-514284">
              <a:buFont typeface="Arial" pitchFamily="34" charset="0"/>
              <a:buChar char="•"/>
            </a:pPr>
            <a:r>
              <a:rPr lang="en-US" sz="2900" b="1" dirty="0" smtClean="0"/>
              <a:t>Commitment: </a:t>
            </a:r>
          </a:p>
          <a:p>
            <a:pPr lvl="1"/>
            <a:r>
              <a:rPr lang="en-US" sz="2900" dirty="0" smtClean="0"/>
              <a:t>To what extent does the PI demonstrate the level of commitment to the project necessary for its execution and the willingness to devote a significant amount of time to the project? </a:t>
            </a:r>
          </a:p>
          <a:p>
            <a:pPr lvl="2"/>
            <a:r>
              <a:rPr lang="en-US" sz="2900" b="1" dirty="0" err="1" smtClean="0">
                <a:solidFill>
                  <a:srgbClr val="0778A5"/>
                </a:solidFill>
                <a:sym typeface="Wingdings" pitchFamily="2" charset="2"/>
              </a:rPr>
              <a:t>StG</a:t>
            </a:r>
            <a:r>
              <a:rPr lang="en-US" sz="2900" b="1" dirty="0" smtClean="0">
                <a:solidFill>
                  <a:srgbClr val="0778A5"/>
                </a:solidFill>
                <a:sym typeface="Wingdings" pitchFamily="2" charset="2"/>
              </a:rPr>
              <a:t>: 50% time commitment</a:t>
            </a:r>
          </a:p>
          <a:p>
            <a:pPr lvl="2"/>
            <a:r>
              <a:rPr lang="en-US" sz="2900" b="1" dirty="0" err="1" smtClean="0">
                <a:solidFill>
                  <a:srgbClr val="0778A5"/>
                </a:solidFill>
                <a:sym typeface="Wingdings" pitchFamily="2" charset="2"/>
              </a:rPr>
              <a:t>CoG</a:t>
            </a:r>
            <a:r>
              <a:rPr lang="en-US" sz="2900" b="1" dirty="0" smtClean="0">
                <a:solidFill>
                  <a:srgbClr val="0778A5"/>
                </a:solidFill>
                <a:sym typeface="Wingdings" pitchFamily="2" charset="2"/>
              </a:rPr>
              <a:t>: 40% time commitment</a:t>
            </a:r>
            <a:endParaRPr lang="en-US" sz="2900" b="1" dirty="0" smtClean="0">
              <a:solidFill>
                <a:srgbClr val="0778A5"/>
              </a:solidFill>
            </a:endParaRP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732240" y="6232601"/>
            <a:ext cx="2857520" cy="27698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Source: ERC WP 2016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Begutachtungskriterien</a:t>
            </a:r>
            <a:r>
              <a:rPr lang="en-CA" dirty="0" smtClean="0"/>
              <a:t> </a:t>
            </a:r>
            <a:r>
              <a:rPr lang="de-DE" dirty="0" smtClean="0"/>
              <a:t>– Projekt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284" indent="-514284">
              <a:buFont typeface="Arial" pitchFamily="34" charset="0"/>
              <a:buChar char="•"/>
            </a:pPr>
            <a:r>
              <a:rPr lang="en-US" dirty="0" smtClean="0"/>
              <a:t>Ground-breaking nature and potential impact of the research project </a:t>
            </a:r>
          </a:p>
          <a:p>
            <a:pPr lvl="1"/>
            <a:r>
              <a:rPr lang="en-US" dirty="0" smtClean="0"/>
              <a:t>To what extent does the proposed research address </a:t>
            </a:r>
            <a:r>
              <a:rPr lang="en-US" b="1" dirty="0" smtClean="0">
                <a:solidFill>
                  <a:srgbClr val="0778A5"/>
                </a:solidFill>
              </a:rPr>
              <a:t>important challenges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To what extent are the objectives ambitious and beyond the state of the art (e.g. </a:t>
            </a:r>
            <a:r>
              <a:rPr lang="en-US" b="1" dirty="0" smtClean="0">
                <a:solidFill>
                  <a:srgbClr val="0778A5"/>
                </a:solidFill>
              </a:rPr>
              <a:t>novel concepts </a:t>
            </a:r>
            <a:r>
              <a:rPr lang="en-US" dirty="0" smtClean="0"/>
              <a:t>and approaches or development </a:t>
            </a:r>
            <a:r>
              <a:rPr lang="en-US" b="1" dirty="0" smtClean="0">
                <a:solidFill>
                  <a:srgbClr val="0778A5"/>
                </a:solidFill>
              </a:rPr>
              <a:t>across disciplines</a:t>
            </a:r>
            <a:r>
              <a:rPr lang="en-US" dirty="0" smtClean="0"/>
              <a:t>)? </a:t>
            </a:r>
          </a:p>
          <a:p>
            <a:pPr lvl="1"/>
            <a:r>
              <a:rPr lang="en-US" dirty="0" smtClean="0"/>
              <a:t>To what extent is the proposed research </a:t>
            </a:r>
            <a:r>
              <a:rPr lang="en-US" b="1" dirty="0" smtClean="0">
                <a:solidFill>
                  <a:srgbClr val="0778A5"/>
                </a:solidFill>
              </a:rPr>
              <a:t>high risk/high gain</a:t>
            </a:r>
            <a:r>
              <a:rPr lang="en-US" dirty="0" smtClean="0"/>
              <a:t>? 	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43768" y="6237312"/>
            <a:ext cx="2000232" cy="27698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Source: ERC WP 2016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Begutachtungskriterien</a:t>
            </a:r>
            <a:r>
              <a:rPr lang="de-DE" dirty="0" smtClean="0"/>
              <a:t> – Projekt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284" indent="-514284">
              <a:buFont typeface="Arial" pitchFamily="34" charset="0"/>
              <a:buChar char="•"/>
            </a:pPr>
            <a:r>
              <a:rPr lang="en-US" dirty="0" smtClean="0"/>
              <a:t>Scientific Approach </a:t>
            </a:r>
          </a:p>
          <a:p>
            <a:pPr lvl="1"/>
            <a:r>
              <a:rPr lang="en-US" dirty="0"/>
              <a:t>To what extent is the outlined scientific approach </a:t>
            </a:r>
            <a:r>
              <a:rPr lang="en-US" b="1" dirty="0" smtClean="0">
                <a:solidFill>
                  <a:srgbClr val="0778A5"/>
                </a:solidFill>
              </a:rPr>
              <a:t>feasible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dirty="0" smtClean="0"/>
              <a:t>bearing in mind the extent that the proposed research is high risk/high gain?</a:t>
            </a:r>
            <a:endParaRPr lang="en-US" dirty="0"/>
          </a:p>
          <a:p>
            <a:pPr lvl="1"/>
            <a:r>
              <a:rPr lang="en-US" dirty="0"/>
              <a:t>To what extent is the proposed research </a:t>
            </a:r>
            <a:r>
              <a:rPr lang="en-US" b="1" dirty="0">
                <a:solidFill>
                  <a:srgbClr val="0778A5"/>
                </a:solidFill>
              </a:rPr>
              <a:t>methodology</a:t>
            </a:r>
            <a:r>
              <a:rPr lang="en-US" b="1" dirty="0">
                <a:solidFill>
                  <a:srgbClr val="FF9900"/>
                </a:solidFill>
              </a:rPr>
              <a:t> </a:t>
            </a:r>
            <a:r>
              <a:rPr lang="en-US" b="1" dirty="0">
                <a:solidFill>
                  <a:srgbClr val="0778A5"/>
                </a:solidFill>
              </a:rPr>
              <a:t>appropriate</a:t>
            </a:r>
            <a:r>
              <a:rPr lang="en-US" dirty="0"/>
              <a:t> to achieve the goals of the project? </a:t>
            </a:r>
          </a:p>
          <a:p>
            <a:pPr lvl="1"/>
            <a:r>
              <a:rPr lang="en-US" dirty="0"/>
              <a:t>To what extent does the proposal involve the development of novel methodology? </a:t>
            </a:r>
          </a:p>
          <a:p>
            <a:pPr lvl="1"/>
            <a:r>
              <a:rPr lang="en-US" dirty="0"/>
              <a:t>To what extent are the proposed </a:t>
            </a:r>
            <a:r>
              <a:rPr lang="en-US" b="1" dirty="0">
                <a:solidFill>
                  <a:srgbClr val="0778A5"/>
                </a:solidFill>
              </a:rPr>
              <a:t>timescales and resources necessary and properly justified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7143768" y="6237312"/>
            <a:ext cx="2000232" cy="27698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Source: ERC WP 2016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feld 7"/>
          <p:cNvSpPr txBox="1">
            <a:spLocks noChangeArrowheads="1"/>
          </p:cNvSpPr>
          <p:nvPr/>
        </p:nvSpPr>
        <p:spPr bwMode="auto">
          <a:xfrm>
            <a:off x="866775" y="1989138"/>
            <a:ext cx="7851775" cy="433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ts val="2600"/>
              </a:lnSpc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Administrative Formblätter (Part A)</a:t>
            </a:r>
          </a:p>
          <a:p>
            <a:pPr marL="800100" lvl="2" indent="-342900">
              <a:lnSpc>
                <a:spcPts val="2600"/>
              </a:lnSpc>
              <a:buFont typeface="Arial" charset="0"/>
              <a:buChar char="•"/>
            </a:pPr>
            <a:r>
              <a:rPr lang="de-DE" dirty="0">
                <a:cs typeface="Arial" charset="0"/>
              </a:rPr>
              <a:t>1 </a:t>
            </a:r>
            <a:r>
              <a:rPr lang="de-DE" dirty="0" smtClean="0">
                <a:cs typeface="Arial" charset="0"/>
              </a:rPr>
              <a:t>- </a:t>
            </a:r>
            <a:r>
              <a:rPr lang="de-DE" dirty="0">
                <a:cs typeface="Arial" charset="0"/>
              </a:rPr>
              <a:t>General Information</a:t>
            </a:r>
          </a:p>
          <a:p>
            <a:pPr marL="800100" lvl="2" indent="-342900">
              <a:lnSpc>
                <a:spcPts val="2600"/>
              </a:lnSpc>
              <a:buFont typeface="Arial" charset="0"/>
              <a:buChar char="•"/>
            </a:pPr>
            <a:r>
              <a:rPr lang="de-DE" dirty="0">
                <a:cs typeface="Arial" charset="0"/>
              </a:rPr>
              <a:t>2 </a:t>
            </a:r>
            <a:r>
              <a:rPr lang="de-DE" dirty="0" smtClean="0">
                <a:cs typeface="Arial" charset="0"/>
              </a:rPr>
              <a:t>- </a:t>
            </a:r>
            <a:r>
              <a:rPr lang="de-DE" dirty="0">
                <a:cs typeface="Arial" charset="0"/>
              </a:rPr>
              <a:t>PI </a:t>
            </a:r>
            <a:r>
              <a:rPr lang="de-DE" dirty="0" err="1">
                <a:cs typeface="Arial" charset="0"/>
              </a:rPr>
              <a:t>and</a:t>
            </a:r>
            <a:r>
              <a:rPr lang="de-DE" dirty="0">
                <a:cs typeface="Arial" charset="0"/>
              </a:rPr>
              <a:t> Host Institution</a:t>
            </a:r>
          </a:p>
          <a:p>
            <a:pPr marL="800100" lvl="2" indent="-342900">
              <a:lnSpc>
                <a:spcPts val="2600"/>
              </a:lnSpc>
              <a:buFont typeface="Arial" charset="0"/>
              <a:buChar char="•"/>
            </a:pPr>
            <a:r>
              <a:rPr lang="de-DE" dirty="0">
                <a:cs typeface="Arial" charset="0"/>
              </a:rPr>
              <a:t>3 </a:t>
            </a:r>
            <a:r>
              <a:rPr lang="de-DE" dirty="0" smtClean="0">
                <a:cs typeface="Arial" charset="0"/>
              </a:rPr>
              <a:t>- </a:t>
            </a:r>
            <a:r>
              <a:rPr lang="de-DE" dirty="0">
                <a:cs typeface="Arial" charset="0"/>
              </a:rPr>
              <a:t>Budget</a:t>
            </a:r>
          </a:p>
          <a:p>
            <a:pPr marL="800100" lvl="2" indent="-342900">
              <a:lnSpc>
                <a:spcPts val="2600"/>
              </a:lnSpc>
              <a:buFont typeface="Arial" charset="0"/>
              <a:buChar char="•"/>
            </a:pPr>
            <a:r>
              <a:rPr lang="de-DE" dirty="0">
                <a:cs typeface="Arial" charset="0"/>
              </a:rPr>
              <a:t>4 </a:t>
            </a:r>
            <a:r>
              <a:rPr lang="de-DE" dirty="0" smtClean="0">
                <a:cs typeface="Arial" charset="0"/>
              </a:rPr>
              <a:t>- </a:t>
            </a:r>
            <a:r>
              <a:rPr lang="de-DE" dirty="0" err="1">
                <a:cs typeface="Arial" charset="0"/>
              </a:rPr>
              <a:t>Ethics</a:t>
            </a:r>
            <a:endParaRPr lang="de-DE" dirty="0">
              <a:cs typeface="Arial" charset="0"/>
            </a:endParaRPr>
          </a:p>
          <a:p>
            <a:pPr marL="800100" lvl="2" indent="-342900">
              <a:lnSpc>
                <a:spcPts val="2600"/>
              </a:lnSpc>
              <a:buFont typeface="Arial" charset="0"/>
              <a:buChar char="•"/>
            </a:pPr>
            <a:r>
              <a:rPr lang="de-DE" dirty="0">
                <a:cs typeface="Arial" charset="0"/>
              </a:rPr>
              <a:t>5 </a:t>
            </a:r>
            <a:r>
              <a:rPr lang="de-DE" dirty="0" smtClean="0">
                <a:cs typeface="Arial" charset="0"/>
              </a:rPr>
              <a:t>- </a:t>
            </a:r>
            <a:r>
              <a:rPr lang="de-DE" dirty="0">
                <a:cs typeface="Arial" charset="0"/>
              </a:rPr>
              <a:t>Call </a:t>
            </a:r>
            <a:r>
              <a:rPr lang="de-DE" dirty="0" err="1">
                <a:cs typeface="Arial" charset="0"/>
              </a:rPr>
              <a:t>specific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questions</a:t>
            </a:r>
            <a:r>
              <a:rPr lang="de-DE" dirty="0">
                <a:cs typeface="Arial" charset="0"/>
              </a:rPr>
              <a:t> </a:t>
            </a:r>
            <a:r>
              <a:rPr lang="de-DE" dirty="0" smtClean="0">
                <a:cs typeface="Arial" charset="0"/>
              </a:rPr>
              <a:t>(Akademische Ausbildung des PI)</a:t>
            </a:r>
          </a:p>
          <a:p>
            <a:pPr marL="800100" lvl="2" indent="-342900">
              <a:lnSpc>
                <a:spcPts val="2600"/>
              </a:lnSpc>
              <a:buFont typeface="Arial" charset="0"/>
              <a:buChar char="•"/>
            </a:pPr>
            <a:endParaRPr lang="de-DE" dirty="0">
              <a:cs typeface="Arial" charset="0"/>
            </a:endParaRPr>
          </a:p>
          <a:p>
            <a:pPr marL="342900" indent="-342900">
              <a:lnSpc>
                <a:spcPts val="2600"/>
              </a:lnSpc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Projektantrag (Part B)</a:t>
            </a:r>
          </a:p>
          <a:p>
            <a:pPr marL="342900" indent="-342900">
              <a:lnSpc>
                <a:spcPts val="2600"/>
              </a:lnSpc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Anlagen</a:t>
            </a:r>
          </a:p>
          <a:p>
            <a:pPr marL="800100" lvl="2" indent="-342900">
              <a:lnSpc>
                <a:spcPts val="2600"/>
              </a:lnSpc>
              <a:buFont typeface="Arial" charset="0"/>
              <a:buChar char="•"/>
            </a:pPr>
            <a:r>
              <a:rPr lang="de-DE" dirty="0">
                <a:cs typeface="Arial" charset="0"/>
              </a:rPr>
              <a:t>Host Support Letter (</a:t>
            </a:r>
            <a:r>
              <a:rPr lang="de-DE" dirty="0" err="1">
                <a:cs typeface="Arial" charset="0"/>
              </a:rPr>
              <a:t>Commitment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of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the</a:t>
            </a:r>
            <a:r>
              <a:rPr lang="de-DE" dirty="0">
                <a:cs typeface="Arial" charset="0"/>
              </a:rPr>
              <a:t> Host Institution)</a:t>
            </a:r>
          </a:p>
          <a:p>
            <a:pPr marL="800100" lvl="2" indent="-342900">
              <a:lnSpc>
                <a:spcPts val="2600"/>
              </a:lnSpc>
              <a:buFont typeface="Arial" charset="0"/>
              <a:buChar char="•"/>
            </a:pPr>
            <a:r>
              <a:rPr lang="de-DE" dirty="0" err="1">
                <a:cs typeface="Arial" charset="0"/>
              </a:rPr>
              <a:t>StG</a:t>
            </a:r>
            <a:r>
              <a:rPr lang="de-DE" dirty="0">
                <a:cs typeface="Arial" charset="0"/>
              </a:rPr>
              <a:t>/</a:t>
            </a:r>
            <a:r>
              <a:rPr lang="de-DE" dirty="0" err="1">
                <a:cs typeface="Arial" charset="0"/>
              </a:rPr>
              <a:t>CoG</a:t>
            </a:r>
            <a:r>
              <a:rPr lang="de-DE" dirty="0">
                <a:cs typeface="Arial" charset="0"/>
              </a:rPr>
              <a:t>: </a:t>
            </a:r>
            <a:r>
              <a:rPr lang="de-DE" dirty="0" smtClean="0">
                <a:cs typeface="Arial" charset="0"/>
              </a:rPr>
              <a:t>Promotionsurkunde</a:t>
            </a:r>
            <a:endParaRPr lang="de-DE" dirty="0">
              <a:cs typeface="Arial" charset="0"/>
            </a:endParaRPr>
          </a:p>
          <a:p>
            <a:pPr marL="800100" lvl="2" indent="-342900">
              <a:lnSpc>
                <a:spcPts val="2600"/>
              </a:lnSpc>
              <a:buFont typeface="Arial" charset="0"/>
              <a:buChar char="•"/>
            </a:pPr>
            <a:r>
              <a:rPr lang="de-DE" dirty="0">
                <a:cs typeface="Arial" charset="0"/>
              </a:rPr>
              <a:t>ggf. </a:t>
            </a:r>
            <a:r>
              <a:rPr lang="de-DE" dirty="0" err="1">
                <a:cs typeface="Arial" charset="0"/>
              </a:rPr>
              <a:t>Ethical</a:t>
            </a:r>
            <a:r>
              <a:rPr lang="de-DE" dirty="0">
                <a:cs typeface="Arial" charset="0"/>
              </a:rPr>
              <a:t> </a:t>
            </a:r>
            <a:r>
              <a:rPr lang="de-DE" dirty="0" err="1">
                <a:cs typeface="Arial" charset="0"/>
              </a:rPr>
              <a:t>Self-Assessment</a:t>
            </a:r>
            <a:endParaRPr lang="de-DE" dirty="0">
              <a:cs typeface="Arial" charset="0"/>
            </a:endParaRPr>
          </a:p>
          <a:p>
            <a:pPr marL="800100" lvl="2" indent="-342900">
              <a:lnSpc>
                <a:spcPts val="2600"/>
              </a:lnSpc>
              <a:buFont typeface="Arial" charset="0"/>
              <a:buChar char="•"/>
            </a:pPr>
            <a:r>
              <a:rPr lang="de-DE" dirty="0">
                <a:cs typeface="Arial" charset="0"/>
              </a:rPr>
              <a:t>ggf. weitere </a:t>
            </a:r>
            <a:r>
              <a:rPr lang="de-DE" dirty="0" smtClean="0">
                <a:cs typeface="Arial" charset="0"/>
              </a:rPr>
              <a:t>Dokumente (z.B. Elternzeitbescheinigung) </a:t>
            </a:r>
            <a:endParaRPr lang="de-DE" dirty="0">
              <a:cs typeface="Arial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Bestandteile des Antrags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539552" y="1988840"/>
            <a:ext cx="8136904" cy="4320480"/>
          </a:xfrm>
          <a:custGeom>
            <a:avLst/>
            <a:gdLst>
              <a:gd name="connsiteX0" fmla="*/ 0 w 8229600"/>
              <a:gd name="connsiteY0" fmla="*/ 447516 h 4475163"/>
              <a:gd name="connsiteX1" fmla="*/ 131075 w 8229600"/>
              <a:gd name="connsiteY1" fmla="*/ 131074 h 4475163"/>
              <a:gd name="connsiteX2" fmla="*/ 447517 w 8229600"/>
              <a:gd name="connsiteY2" fmla="*/ 0 h 4475163"/>
              <a:gd name="connsiteX3" fmla="*/ 7782084 w 8229600"/>
              <a:gd name="connsiteY3" fmla="*/ 0 h 4475163"/>
              <a:gd name="connsiteX4" fmla="*/ 8098526 w 8229600"/>
              <a:gd name="connsiteY4" fmla="*/ 131075 h 4475163"/>
              <a:gd name="connsiteX5" fmla="*/ 8229600 w 8229600"/>
              <a:gd name="connsiteY5" fmla="*/ 447517 h 4475163"/>
              <a:gd name="connsiteX6" fmla="*/ 8229600 w 8229600"/>
              <a:gd name="connsiteY6" fmla="*/ 4027647 h 4475163"/>
              <a:gd name="connsiteX7" fmla="*/ 8098526 w 8229600"/>
              <a:gd name="connsiteY7" fmla="*/ 4344089 h 4475163"/>
              <a:gd name="connsiteX8" fmla="*/ 7782084 w 8229600"/>
              <a:gd name="connsiteY8" fmla="*/ 4475163 h 4475163"/>
              <a:gd name="connsiteX9" fmla="*/ 447516 w 8229600"/>
              <a:gd name="connsiteY9" fmla="*/ 4475163 h 4475163"/>
              <a:gd name="connsiteX10" fmla="*/ 131074 w 8229600"/>
              <a:gd name="connsiteY10" fmla="*/ 4344088 h 4475163"/>
              <a:gd name="connsiteX11" fmla="*/ 0 w 8229600"/>
              <a:gd name="connsiteY11" fmla="*/ 4027646 h 4475163"/>
              <a:gd name="connsiteX12" fmla="*/ 0 w 8229600"/>
              <a:gd name="connsiteY12" fmla="*/ 447516 h 44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4475163">
                <a:moveTo>
                  <a:pt x="0" y="447516"/>
                </a:moveTo>
                <a:cubicBezTo>
                  <a:pt x="0" y="328827"/>
                  <a:pt x="47149" y="215000"/>
                  <a:pt x="131075" y="131074"/>
                </a:cubicBezTo>
                <a:cubicBezTo>
                  <a:pt x="215001" y="47149"/>
                  <a:pt x="328828" y="0"/>
                  <a:pt x="447517" y="0"/>
                </a:cubicBezTo>
                <a:lnTo>
                  <a:pt x="7782084" y="0"/>
                </a:lnTo>
                <a:cubicBezTo>
                  <a:pt x="7900773" y="0"/>
                  <a:pt x="8014600" y="47149"/>
                  <a:pt x="8098526" y="131075"/>
                </a:cubicBezTo>
                <a:cubicBezTo>
                  <a:pt x="8182451" y="215001"/>
                  <a:pt x="8229600" y="328828"/>
                  <a:pt x="8229600" y="447517"/>
                </a:cubicBezTo>
                <a:lnTo>
                  <a:pt x="8229600" y="4027647"/>
                </a:lnTo>
                <a:cubicBezTo>
                  <a:pt x="8229600" y="4146336"/>
                  <a:pt x="8182451" y="4260163"/>
                  <a:pt x="8098526" y="4344089"/>
                </a:cubicBezTo>
                <a:cubicBezTo>
                  <a:pt x="8014600" y="4428015"/>
                  <a:pt x="7900773" y="4475163"/>
                  <a:pt x="7782084" y="4475163"/>
                </a:cubicBezTo>
                <a:lnTo>
                  <a:pt x="447516" y="4475163"/>
                </a:lnTo>
                <a:cubicBezTo>
                  <a:pt x="328827" y="4475163"/>
                  <a:pt x="215000" y="4428014"/>
                  <a:pt x="131074" y="4344088"/>
                </a:cubicBezTo>
                <a:cubicBezTo>
                  <a:pt x="47149" y="4260162"/>
                  <a:pt x="0" y="4146335"/>
                  <a:pt x="0" y="4027646"/>
                </a:cubicBezTo>
                <a:lnTo>
                  <a:pt x="0" y="44751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65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de-D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918" name="Textfeld 4"/>
          <p:cNvSpPr txBox="1">
            <a:spLocks noChangeArrowheads="1"/>
          </p:cNvSpPr>
          <p:nvPr/>
        </p:nvSpPr>
        <p:spPr bwMode="auto">
          <a:xfrm>
            <a:off x="2771775" y="2420938"/>
            <a:ext cx="3571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  <a:latin typeface="+mj-lt"/>
              </a:rPr>
              <a:t>Maximal 24 Seiten insgesamt</a:t>
            </a:r>
          </a:p>
        </p:txBody>
      </p:sp>
      <p:grpSp>
        <p:nvGrpSpPr>
          <p:cNvPr id="2" name="Gruppieren 23"/>
          <p:cNvGrpSpPr>
            <a:grpSpLocks/>
          </p:cNvGrpSpPr>
          <p:nvPr/>
        </p:nvGrpSpPr>
        <p:grpSpPr bwMode="auto">
          <a:xfrm>
            <a:off x="900113" y="3573463"/>
            <a:ext cx="7272337" cy="2447925"/>
            <a:chOff x="857529" y="3717032"/>
            <a:chExt cx="7428941" cy="2685952"/>
          </a:xfrm>
        </p:grpSpPr>
        <p:sp>
          <p:nvSpPr>
            <p:cNvPr id="7" name="Freihandform 6"/>
            <p:cNvSpPr/>
            <p:nvPr/>
          </p:nvSpPr>
          <p:spPr>
            <a:xfrm>
              <a:off x="857529" y="3756602"/>
              <a:ext cx="3169681" cy="651935"/>
            </a:xfrm>
            <a:custGeom>
              <a:avLst/>
              <a:gdLst>
                <a:gd name="connsiteX0" fmla="*/ 0 w 3169681"/>
                <a:gd name="connsiteY0" fmla="*/ 65194 h 651935"/>
                <a:gd name="connsiteX1" fmla="*/ 19095 w 3169681"/>
                <a:gd name="connsiteY1" fmla="*/ 19095 h 651935"/>
                <a:gd name="connsiteX2" fmla="*/ 65194 w 3169681"/>
                <a:gd name="connsiteY2" fmla="*/ 0 h 651935"/>
                <a:gd name="connsiteX3" fmla="*/ 3104487 w 3169681"/>
                <a:gd name="connsiteY3" fmla="*/ 0 h 651935"/>
                <a:gd name="connsiteX4" fmla="*/ 3150586 w 3169681"/>
                <a:gd name="connsiteY4" fmla="*/ 19095 h 651935"/>
                <a:gd name="connsiteX5" fmla="*/ 3169681 w 3169681"/>
                <a:gd name="connsiteY5" fmla="*/ 65194 h 651935"/>
                <a:gd name="connsiteX6" fmla="*/ 3169681 w 3169681"/>
                <a:gd name="connsiteY6" fmla="*/ 586741 h 651935"/>
                <a:gd name="connsiteX7" fmla="*/ 3150586 w 3169681"/>
                <a:gd name="connsiteY7" fmla="*/ 632840 h 651935"/>
                <a:gd name="connsiteX8" fmla="*/ 3104487 w 3169681"/>
                <a:gd name="connsiteY8" fmla="*/ 651935 h 651935"/>
                <a:gd name="connsiteX9" fmla="*/ 65194 w 3169681"/>
                <a:gd name="connsiteY9" fmla="*/ 651935 h 651935"/>
                <a:gd name="connsiteX10" fmla="*/ 19095 w 3169681"/>
                <a:gd name="connsiteY10" fmla="*/ 632840 h 651935"/>
                <a:gd name="connsiteX11" fmla="*/ 0 w 3169681"/>
                <a:gd name="connsiteY11" fmla="*/ 586741 h 651935"/>
                <a:gd name="connsiteX12" fmla="*/ 0 w 3169681"/>
                <a:gd name="connsiteY12" fmla="*/ 65194 h 65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9681" h="651935">
                  <a:moveTo>
                    <a:pt x="0" y="65194"/>
                  </a:moveTo>
                  <a:cubicBezTo>
                    <a:pt x="0" y="47903"/>
                    <a:pt x="6869" y="31321"/>
                    <a:pt x="19095" y="19095"/>
                  </a:cubicBezTo>
                  <a:cubicBezTo>
                    <a:pt x="31321" y="6869"/>
                    <a:pt x="47904" y="0"/>
                    <a:pt x="65194" y="0"/>
                  </a:cubicBezTo>
                  <a:lnTo>
                    <a:pt x="3104487" y="0"/>
                  </a:lnTo>
                  <a:cubicBezTo>
                    <a:pt x="3121778" y="0"/>
                    <a:pt x="3138360" y="6869"/>
                    <a:pt x="3150586" y="19095"/>
                  </a:cubicBezTo>
                  <a:cubicBezTo>
                    <a:pt x="3162812" y="31321"/>
                    <a:pt x="3169681" y="47904"/>
                    <a:pt x="3169681" y="65194"/>
                  </a:cubicBezTo>
                  <a:lnTo>
                    <a:pt x="3169681" y="586741"/>
                  </a:lnTo>
                  <a:cubicBezTo>
                    <a:pt x="3169681" y="604032"/>
                    <a:pt x="3162812" y="620614"/>
                    <a:pt x="3150586" y="632840"/>
                  </a:cubicBezTo>
                  <a:cubicBezTo>
                    <a:pt x="3138360" y="645066"/>
                    <a:pt x="3121777" y="651935"/>
                    <a:pt x="3104487" y="651935"/>
                  </a:cubicBezTo>
                  <a:lnTo>
                    <a:pt x="65194" y="651935"/>
                  </a:lnTo>
                  <a:cubicBezTo>
                    <a:pt x="47903" y="651935"/>
                    <a:pt x="31321" y="645066"/>
                    <a:pt x="19095" y="632840"/>
                  </a:cubicBezTo>
                  <a:cubicBezTo>
                    <a:pt x="6869" y="620614"/>
                    <a:pt x="0" y="604031"/>
                    <a:pt x="0" y="586741"/>
                  </a:cubicBezTo>
                  <a:lnTo>
                    <a:pt x="0" y="65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8421"/>
                </a:gs>
                <a:gs pos="35000">
                  <a:srgbClr val="F9A159"/>
                </a:gs>
                <a:gs pos="70000">
                  <a:srgbClr val="FAB276"/>
                </a:gs>
                <a:gs pos="100000">
                  <a:srgbClr val="FBC99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GB" sz="2000" dirty="0">
                  <a:solidFill>
                    <a:srgbClr val="FFFFFF"/>
                  </a:solidFill>
                  <a:latin typeface="+mj-lt"/>
                </a:rPr>
                <a:t>Extended synopsis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857529" y="4745664"/>
              <a:ext cx="3169681" cy="651935"/>
            </a:xfrm>
            <a:custGeom>
              <a:avLst/>
              <a:gdLst>
                <a:gd name="connsiteX0" fmla="*/ 0 w 3169681"/>
                <a:gd name="connsiteY0" fmla="*/ 65194 h 651935"/>
                <a:gd name="connsiteX1" fmla="*/ 19095 w 3169681"/>
                <a:gd name="connsiteY1" fmla="*/ 19095 h 651935"/>
                <a:gd name="connsiteX2" fmla="*/ 65194 w 3169681"/>
                <a:gd name="connsiteY2" fmla="*/ 0 h 651935"/>
                <a:gd name="connsiteX3" fmla="*/ 3104487 w 3169681"/>
                <a:gd name="connsiteY3" fmla="*/ 0 h 651935"/>
                <a:gd name="connsiteX4" fmla="*/ 3150586 w 3169681"/>
                <a:gd name="connsiteY4" fmla="*/ 19095 h 651935"/>
                <a:gd name="connsiteX5" fmla="*/ 3169681 w 3169681"/>
                <a:gd name="connsiteY5" fmla="*/ 65194 h 651935"/>
                <a:gd name="connsiteX6" fmla="*/ 3169681 w 3169681"/>
                <a:gd name="connsiteY6" fmla="*/ 586741 h 651935"/>
                <a:gd name="connsiteX7" fmla="*/ 3150586 w 3169681"/>
                <a:gd name="connsiteY7" fmla="*/ 632840 h 651935"/>
                <a:gd name="connsiteX8" fmla="*/ 3104487 w 3169681"/>
                <a:gd name="connsiteY8" fmla="*/ 651935 h 651935"/>
                <a:gd name="connsiteX9" fmla="*/ 65194 w 3169681"/>
                <a:gd name="connsiteY9" fmla="*/ 651935 h 651935"/>
                <a:gd name="connsiteX10" fmla="*/ 19095 w 3169681"/>
                <a:gd name="connsiteY10" fmla="*/ 632840 h 651935"/>
                <a:gd name="connsiteX11" fmla="*/ 0 w 3169681"/>
                <a:gd name="connsiteY11" fmla="*/ 586741 h 651935"/>
                <a:gd name="connsiteX12" fmla="*/ 0 w 3169681"/>
                <a:gd name="connsiteY12" fmla="*/ 65194 h 65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9681" h="651935">
                  <a:moveTo>
                    <a:pt x="0" y="65194"/>
                  </a:moveTo>
                  <a:cubicBezTo>
                    <a:pt x="0" y="47903"/>
                    <a:pt x="6869" y="31321"/>
                    <a:pt x="19095" y="19095"/>
                  </a:cubicBezTo>
                  <a:cubicBezTo>
                    <a:pt x="31321" y="6869"/>
                    <a:pt x="47904" y="0"/>
                    <a:pt x="65194" y="0"/>
                  </a:cubicBezTo>
                  <a:lnTo>
                    <a:pt x="3104487" y="0"/>
                  </a:lnTo>
                  <a:cubicBezTo>
                    <a:pt x="3121778" y="0"/>
                    <a:pt x="3138360" y="6869"/>
                    <a:pt x="3150586" y="19095"/>
                  </a:cubicBezTo>
                  <a:cubicBezTo>
                    <a:pt x="3162812" y="31321"/>
                    <a:pt x="3169681" y="47904"/>
                    <a:pt x="3169681" y="65194"/>
                  </a:cubicBezTo>
                  <a:lnTo>
                    <a:pt x="3169681" y="586741"/>
                  </a:lnTo>
                  <a:cubicBezTo>
                    <a:pt x="3169681" y="604032"/>
                    <a:pt x="3162812" y="620614"/>
                    <a:pt x="3150586" y="632840"/>
                  </a:cubicBezTo>
                  <a:cubicBezTo>
                    <a:pt x="3138360" y="645066"/>
                    <a:pt x="3121777" y="651935"/>
                    <a:pt x="3104487" y="651935"/>
                  </a:cubicBezTo>
                  <a:lnTo>
                    <a:pt x="65194" y="651935"/>
                  </a:lnTo>
                  <a:cubicBezTo>
                    <a:pt x="47903" y="651935"/>
                    <a:pt x="31321" y="645066"/>
                    <a:pt x="19095" y="632840"/>
                  </a:cubicBezTo>
                  <a:cubicBezTo>
                    <a:pt x="6869" y="620614"/>
                    <a:pt x="0" y="604031"/>
                    <a:pt x="0" y="586741"/>
                  </a:cubicBezTo>
                  <a:lnTo>
                    <a:pt x="0" y="65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8421"/>
                </a:gs>
                <a:gs pos="35000">
                  <a:srgbClr val="F9A159"/>
                </a:gs>
                <a:gs pos="70000">
                  <a:srgbClr val="FAB276"/>
                </a:gs>
                <a:gs pos="100000">
                  <a:srgbClr val="FBC99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GB" sz="2000" dirty="0">
                  <a:solidFill>
                    <a:srgbClr val="FFFFFF"/>
                  </a:solidFill>
                  <a:latin typeface="+mj-lt"/>
                </a:rPr>
                <a:t>CV</a:t>
              </a: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857529" y="5723434"/>
              <a:ext cx="3169681" cy="651935"/>
            </a:xfrm>
            <a:custGeom>
              <a:avLst/>
              <a:gdLst>
                <a:gd name="connsiteX0" fmla="*/ 0 w 3169681"/>
                <a:gd name="connsiteY0" fmla="*/ 65194 h 651935"/>
                <a:gd name="connsiteX1" fmla="*/ 19095 w 3169681"/>
                <a:gd name="connsiteY1" fmla="*/ 19095 h 651935"/>
                <a:gd name="connsiteX2" fmla="*/ 65194 w 3169681"/>
                <a:gd name="connsiteY2" fmla="*/ 0 h 651935"/>
                <a:gd name="connsiteX3" fmla="*/ 3104487 w 3169681"/>
                <a:gd name="connsiteY3" fmla="*/ 0 h 651935"/>
                <a:gd name="connsiteX4" fmla="*/ 3150586 w 3169681"/>
                <a:gd name="connsiteY4" fmla="*/ 19095 h 651935"/>
                <a:gd name="connsiteX5" fmla="*/ 3169681 w 3169681"/>
                <a:gd name="connsiteY5" fmla="*/ 65194 h 651935"/>
                <a:gd name="connsiteX6" fmla="*/ 3169681 w 3169681"/>
                <a:gd name="connsiteY6" fmla="*/ 586741 h 651935"/>
                <a:gd name="connsiteX7" fmla="*/ 3150586 w 3169681"/>
                <a:gd name="connsiteY7" fmla="*/ 632840 h 651935"/>
                <a:gd name="connsiteX8" fmla="*/ 3104487 w 3169681"/>
                <a:gd name="connsiteY8" fmla="*/ 651935 h 651935"/>
                <a:gd name="connsiteX9" fmla="*/ 65194 w 3169681"/>
                <a:gd name="connsiteY9" fmla="*/ 651935 h 651935"/>
                <a:gd name="connsiteX10" fmla="*/ 19095 w 3169681"/>
                <a:gd name="connsiteY10" fmla="*/ 632840 h 651935"/>
                <a:gd name="connsiteX11" fmla="*/ 0 w 3169681"/>
                <a:gd name="connsiteY11" fmla="*/ 586741 h 651935"/>
                <a:gd name="connsiteX12" fmla="*/ 0 w 3169681"/>
                <a:gd name="connsiteY12" fmla="*/ 65194 h 65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9681" h="651935">
                  <a:moveTo>
                    <a:pt x="0" y="65194"/>
                  </a:moveTo>
                  <a:cubicBezTo>
                    <a:pt x="0" y="47903"/>
                    <a:pt x="6869" y="31321"/>
                    <a:pt x="19095" y="19095"/>
                  </a:cubicBezTo>
                  <a:cubicBezTo>
                    <a:pt x="31321" y="6869"/>
                    <a:pt x="47904" y="0"/>
                    <a:pt x="65194" y="0"/>
                  </a:cubicBezTo>
                  <a:lnTo>
                    <a:pt x="3104487" y="0"/>
                  </a:lnTo>
                  <a:cubicBezTo>
                    <a:pt x="3121778" y="0"/>
                    <a:pt x="3138360" y="6869"/>
                    <a:pt x="3150586" y="19095"/>
                  </a:cubicBezTo>
                  <a:cubicBezTo>
                    <a:pt x="3162812" y="31321"/>
                    <a:pt x="3169681" y="47904"/>
                    <a:pt x="3169681" y="65194"/>
                  </a:cubicBezTo>
                  <a:lnTo>
                    <a:pt x="3169681" y="586741"/>
                  </a:lnTo>
                  <a:cubicBezTo>
                    <a:pt x="3169681" y="604032"/>
                    <a:pt x="3162812" y="620614"/>
                    <a:pt x="3150586" y="632840"/>
                  </a:cubicBezTo>
                  <a:cubicBezTo>
                    <a:pt x="3138360" y="645066"/>
                    <a:pt x="3121777" y="651935"/>
                    <a:pt x="3104487" y="651935"/>
                  </a:cubicBezTo>
                  <a:lnTo>
                    <a:pt x="65194" y="651935"/>
                  </a:lnTo>
                  <a:cubicBezTo>
                    <a:pt x="47903" y="651935"/>
                    <a:pt x="31321" y="645066"/>
                    <a:pt x="19095" y="632840"/>
                  </a:cubicBezTo>
                  <a:cubicBezTo>
                    <a:pt x="6869" y="620614"/>
                    <a:pt x="0" y="604031"/>
                    <a:pt x="0" y="586741"/>
                  </a:cubicBezTo>
                  <a:lnTo>
                    <a:pt x="0" y="65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8421"/>
                </a:gs>
                <a:gs pos="35000">
                  <a:srgbClr val="F9A159"/>
                </a:gs>
                <a:gs pos="70000">
                  <a:srgbClr val="FAB276"/>
                </a:gs>
                <a:gs pos="100000">
                  <a:srgbClr val="FBC99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GB" sz="2000" dirty="0">
                  <a:solidFill>
                    <a:srgbClr val="FFFFFF"/>
                  </a:solidFill>
                  <a:latin typeface="+mj-lt"/>
                </a:rPr>
                <a:t>Track record</a:t>
              </a: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5116789" y="3717032"/>
              <a:ext cx="3169681" cy="2685952"/>
            </a:xfrm>
            <a:custGeom>
              <a:avLst/>
              <a:gdLst>
                <a:gd name="connsiteX0" fmla="*/ 0 w 3169681"/>
                <a:gd name="connsiteY0" fmla="*/ 134932 h 1349322"/>
                <a:gd name="connsiteX1" fmla="*/ 39521 w 3169681"/>
                <a:gd name="connsiteY1" fmla="*/ 39521 h 1349322"/>
                <a:gd name="connsiteX2" fmla="*/ 134932 w 3169681"/>
                <a:gd name="connsiteY2" fmla="*/ 0 h 1349322"/>
                <a:gd name="connsiteX3" fmla="*/ 3034749 w 3169681"/>
                <a:gd name="connsiteY3" fmla="*/ 0 h 1349322"/>
                <a:gd name="connsiteX4" fmla="*/ 3130160 w 3169681"/>
                <a:gd name="connsiteY4" fmla="*/ 39521 h 1349322"/>
                <a:gd name="connsiteX5" fmla="*/ 3169681 w 3169681"/>
                <a:gd name="connsiteY5" fmla="*/ 134932 h 1349322"/>
                <a:gd name="connsiteX6" fmla="*/ 3169681 w 3169681"/>
                <a:gd name="connsiteY6" fmla="*/ 1214390 h 1349322"/>
                <a:gd name="connsiteX7" fmla="*/ 3130160 w 3169681"/>
                <a:gd name="connsiteY7" fmla="*/ 1309801 h 1349322"/>
                <a:gd name="connsiteX8" fmla="*/ 3034749 w 3169681"/>
                <a:gd name="connsiteY8" fmla="*/ 1349322 h 1349322"/>
                <a:gd name="connsiteX9" fmla="*/ 134932 w 3169681"/>
                <a:gd name="connsiteY9" fmla="*/ 1349322 h 1349322"/>
                <a:gd name="connsiteX10" fmla="*/ 39521 w 3169681"/>
                <a:gd name="connsiteY10" fmla="*/ 1309801 h 1349322"/>
                <a:gd name="connsiteX11" fmla="*/ 0 w 3169681"/>
                <a:gd name="connsiteY11" fmla="*/ 1214390 h 1349322"/>
                <a:gd name="connsiteX12" fmla="*/ 0 w 3169681"/>
                <a:gd name="connsiteY12" fmla="*/ 134932 h 134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9681" h="1349322">
                  <a:moveTo>
                    <a:pt x="0" y="134932"/>
                  </a:moveTo>
                  <a:cubicBezTo>
                    <a:pt x="0" y="99146"/>
                    <a:pt x="14216" y="64825"/>
                    <a:pt x="39521" y="39521"/>
                  </a:cubicBezTo>
                  <a:cubicBezTo>
                    <a:pt x="64826" y="14216"/>
                    <a:pt x="99146" y="0"/>
                    <a:pt x="134932" y="0"/>
                  </a:cubicBezTo>
                  <a:lnTo>
                    <a:pt x="3034749" y="0"/>
                  </a:lnTo>
                  <a:cubicBezTo>
                    <a:pt x="3070535" y="0"/>
                    <a:pt x="3104856" y="14216"/>
                    <a:pt x="3130160" y="39521"/>
                  </a:cubicBezTo>
                  <a:cubicBezTo>
                    <a:pt x="3155465" y="64826"/>
                    <a:pt x="3169681" y="99146"/>
                    <a:pt x="3169681" y="134932"/>
                  </a:cubicBezTo>
                  <a:lnTo>
                    <a:pt x="3169681" y="1214390"/>
                  </a:lnTo>
                  <a:cubicBezTo>
                    <a:pt x="3169681" y="1250176"/>
                    <a:pt x="3155465" y="1284497"/>
                    <a:pt x="3130160" y="1309801"/>
                  </a:cubicBezTo>
                  <a:cubicBezTo>
                    <a:pt x="3104855" y="1335106"/>
                    <a:pt x="3070535" y="1349322"/>
                    <a:pt x="3034749" y="1349322"/>
                  </a:cubicBezTo>
                  <a:lnTo>
                    <a:pt x="134932" y="1349322"/>
                  </a:lnTo>
                  <a:cubicBezTo>
                    <a:pt x="99146" y="1349322"/>
                    <a:pt x="64825" y="1335106"/>
                    <a:pt x="39521" y="1309801"/>
                  </a:cubicBezTo>
                  <a:cubicBezTo>
                    <a:pt x="14216" y="1284496"/>
                    <a:pt x="0" y="1250176"/>
                    <a:pt x="0" y="1214390"/>
                  </a:cubicBezTo>
                  <a:lnTo>
                    <a:pt x="0" y="1349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8421"/>
                </a:gs>
                <a:gs pos="35000">
                  <a:srgbClr val="F9A159"/>
                </a:gs>
                <a:gs pos="70000">
                  <a:srgbClr val="FAB276"/>
                </a:gs>
                <a:gs pos="100000">
                  <a:srgbClr val="FBC99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GB" sz="2000" dirty="0">
                  <a:solidFill>
                    <a:srgbClr val="FFFFFF"/>
                  </a:solidFill>
                  <a:latin typeface="+mj-lt"/>
                </a:rPr>
                <a:t>Scientific proposal</a:t>
              </a:r>
            </a:p>
          </p:txBody>
        </p:sp>
      </p:grpSp>
      <p:sp>
        <p:nvSpPr>
          <p:cNvPr id="64520" name="Freihandform 11"/>
          <p:cNvSpPr>
            <a:spLocks noChangeArrowheads="1"/>
          </p:cNvSpPr>
          <p:nvPr/>
        </p:nvSpPr>
        <p:spPr bwMode="auto">
          <a:xfrm>
            <a:off x="2124075" y="2924175"/>
            <a:ext cx="714375" cy="652463"/>
          </a:xfrm>
          <a:custGeom>
            <a:avLst/>
            <a:gdLst>
              <a:gd name="T0" fmla="*/ 0 w 3169681"/>
              <a:gd name="T1" fmla="*/ 65618 h 651935"/>
              <a:gd name="T2" fmla="*/ 0 w 3169681"/>
              <a:gd name="T3" fmla="*/ 19220 h 651935"/>
              <a:gd name="T4" fmla="*/ 0 w 3169681"/>
              <a:gd name="T5" fmla="*/ 0 h 651935"/>
              <a:gd name="T6" fmla="*/ 5 w 3169681"/>
              <a:gd name="T7" fmla="*/ 0 h 651935"/>
              <a:gd name="T8" fmla="*/ 5 w 3169681"/>
              <a:gd name="T9" fmla="*/ 19220 h 651935"/>
              <a:gd name="T10" fmla="*/ 5 w 3169681"/>
              <a:gd name="T11" fmla="*/ 65618 h 651935"/>
              <a:gd name="T12" fmla="*/ 5 w 3169681"/>
              <a:gd name="T13" fmla="*/ 590554 h 651935"/>
              <a:gd name="T14" fmla="*/ 5 w 3169681"/>
              <a:gd name="T15" fmla="*/ 636952 h 651935"/>
              <a:gd name="T16" fmla="*/ 5 w 3169681"/>
              <a:gd name="T17" fmla="*/ 656171 h 651935"/>
              <a:gd name="T18" fmla="*/ 0 w 3169681"/>
              <a:gd name="T19" fmla="*/ 656171 h 651935"/>
              <a:gd name="T20" fmla="*/ 0 w 3169681"/>
              <a:gd name="T21" fmla="*/ 636952 h 651935"/>
              <a:gd name="T22" fmla="*/ 0 w 3169681"/>
              <a:gd name="T23" fmla="*/ 590554 h 651935"/>
              <a:gd name="T24" fmla="*/ 0 w 3169681"/>
              <a:gd name="T25" fmla="*/ 65618 h 6519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69681"/>
              <a:gd name="T40" fmla="*/ 0 h 651935"/>
              <a:gd name="T41" fmla="*/ 3169681 w 3169681"/>
              <a:gd name="T42" fmla="*/ 651935 h 6519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69681" h="651935">
                <a:moveTo>
                  <a:pt x="0" y="65194"/>
                </a:moveTo>
                <a:cubicBezTo>
                  <a:pt x="0" y="47903"/>
                  <a:pt x="6869" y="31321"/>
                  <a:pt x="19095" y="19095"/>
                </a:cubicBezTo>
                <a:cubicBezTo>
                  <a:pt x="31321" y="6869"/>
                  <a:pt x="47904" y="0"/>
                  <a:pt x="65194" y="0"/>
                </a:cubicBezTo>
                <a:lnTo>
                  <a:pt x="3104487" y="0"/>
                </a:lnTo>
                <a:cubicBezTo>
                  <a:pt x="3121778" y="0"/>
                  <a:pt x="3138360" y="6869"/>
                  <a:pt x="3150586" y="19095"/>
                </a:cubicBezTo>
                <a:cubicBezTo>
                  <a:pt x="3162812" y="31321"/>
                  <a:pt x="3169681" y="47904"/>
                  <a:pt x="3169681" y="65194"/>
                </a:cubicBezTo>
                <a:lnTo>
                  <a:pt x="3169681" y="586741"/>
                </a:lnTo>
                <a:cubicBezTo>
                  <a:pt x="3169681" y="604032"/>
                  <a:pt x="3162812" y="620614"/>
                  <a:pt x="3150586" y="632840"/>
                </a:cubicBezTo>
                <a:cubicBezTo>
                  <a:pt x="3138360" y="645066"/>
                  <a:pt x="3121777" y="651935"/>
                  <a:pt x="3104487" y="651935"/>
                </a:cubicBezTo>
                <a:lnTo>
                  <a:pt x="65194" y="651935"/>
                </a:lnTo>
                <a:cubicBezTo>
                  <a:pt x="47903" y="651935"/>
                  <a:pt x="31321" y="645066"/>
                  <a:pt x="19095" y="632840"/>
                </a:cubicBezTo>
                <a:cubicBezTo>
                  <a:pt x="6869" y="620614"/>
                  <a:pt x="0" y="604031"/>
                  <a:pt x="0" y="586741"/>
                </a:cubicBezTo>
                <a:lnTo>
                  <a:pt x="0" y="65194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2000">
                <a:solidFill>
                  <a:schemeClr val="bg1"/>
                </a:solidFill>
                <a:latin typeface="+mj-lt"/>
              </a:rPr>
              <a:t>B1</a:t>
            </a:r>
          </a:p>
        </p:txBody>
      </p:sp>
      <p:sp>
        <p:nvSpPr>
          <p:cNvPr id="64521" name="Freihandform 12"/>
          <p:cNvSpPr>
            <a:spLocks noChangeArrowheads="1"/>
          </p:cNvSpPr>
          <p:nvPr/>
        </p:nvSpPr>
        <p:spPr bwMode="auto">
          <a:xfrm>
            <a:off x="6300788" y="2924175"/>
            <a:ext cx="714375" cy="652463"/>
          </a:xfrm>
          <a:custGeom>
            <a:avLst/>
            <a:gdLst>
              <a:gd name="T0" fmla="*/ 0 w 3169681"/>
              <a:gd name="T1" fmla="*/ 65618 h 651935"/>
              <a:gd name="T2" fmla="*/ 0 w 3169681"/>
              <a:gd name="T3" fmla="*/ 19220 h 651935"/>
              <a:gd name="T4" fmla="*/ 0 w 3169681"/>
              <a:gd name="T5" fmla="*/ 0 h 651935"/>
              <a:gd name="T6" fmla="*/ 5 w 3169681"/>
              <a:gd name="T7" fmla="*/ 0 h 651935"/>
              <a:gd name="T8" fmla="*/ 5 w 3169681"/>
              <a:gd name="T9" fmla="*/ 19220 h 651935"/>
              <a:gd name="T10" fmla="*/ 5 w 3169681"/>
              <a:gd name="T11" fmla="*/ 65618 h 651935"/>
              <a:gd name="T12" fmla="*/ 5 w 3169681"/>
              <a:gd name="T13" fmla="*/ 590554 h 651935"/>
              <a:gd name="T14" fmla="*/ 5 w 3169681"/>
              <a:gd name="T15" fmla="*/ 636952 h 651935"/>
              <a:gd name="T16" fmla="*/ 5 w 3169681"/>
              <a:gd name="T17" fmla="*/ 656171 h 651935"/>
              <a:gd name="T18" fmla="*/ 0 w 3169681"/>
              <a:gd name="T19" fmla="*/ 656171 h 651935"/>
              <a:gd name="T20" fmla="*/ 0 w 3169681"/>
              <a:gd name="T21" fmla="*/ 636952 h 651935"/>
              <a:gd name="T22" fmla="*/ 0 w 3169681"/>
              <a:gd name="T23" fmla="*/ 590554 h 651935"/>
              <a:gd name="T24" fmla="*/ 0 w 3169681"/>
              <a:gd name="T25" fmla="*/ 65618 h 6519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69681"/>
              <a:gd name="T40" fmla="*/ 0 h 651935"/>
              <a:gd name="T41" fmla="*/ 3169681 w 3169681"/>
              <a:gd name="T42" fmla="*/ 651935 h 6519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69681" h="651935">
                <a:moveTo>
                  <a:pt x="0" y="65194"/>
                </a:moveTo>
                <a:cubicBezTo>
                  <a:pt x="0" y="47903"/>
                  <a:pt x="6869" y="31321"/>
                  <a:pt x="19095" y="19095"/>
                </a:cubicBezTo>
                <a:cubicBezTo>
                  <a:pt x="31321" y="6869"/>
                  <a:pt x="47904" y="0"/>
                  <a:pt x="65194" y="0"/>
                </a:cubicBezTo>
                <a:lnTo>
                  <a:pt x="3104487" y="0"/>
                </a:lnTo>
                <a:cubicBezTo>
                  <a:pt x="3121778" y="0"/>
                  <a:pt x="3138360" y="6869"/>
                  <a:pt x="3150586" y="19095"/>
                </a:cubicBezTo>
                <a:cubicBezTo>
                  <a:pt x="3162812" y="31321"/>
                  <a:pt x="3169681" y="47904"/>
                  <a:pt x="3169681" y="65194"/>
                </a:cubicBezTo>
                <a:lnTo>
                  <a:pt x="3169681" y="586741"/>
                </a:lnTo>
                <a:cubicBezTo>
                  <a:pt x="3169681" y="604032"/>
                  <a:pt x="3162812" y="620614"/>
                  <a:pt x="3150586" y="632840"/>
                </a:cubicBezTo>
                <a:cubicBezTo>
                  <a:pt x="3138360" y="645066"/>
                  <a:pt x="3121777" y="651935"/>
                  <a:pt x="3104487" y="651935"/>
                </a:cubicBezTo>
                <a:lnTo>
                  <a:pt x="65194" y="651935"/>
                </a:lnTo>
                <a:cubicBezTo>
                  <a:pt x="47903" y="651935"/>
                  <a:pt x="31321" y="645066"/>
                  <a:pt x="19095" y="632840"/>
                </a:cubicBezTo>
                <a:cubicBezTo>
                  <a:pt x="6869" y="620614"/>
                  <a:pt x="0" y="604031"/>
                  <a:pt x="0" y="586741"/>
                </a:cubicBezTo>
                <a:lnTo>
                  <a:pt x="0" y="65194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2000">
                <a:solidFill>
                  <a:schemeClr val="bg1"/>
                </a:solidFill>
                <a:latin typeface="+mj-lt"/>
              </a:rPr>
              <a:t>B2</a:t>
            </a:r>
          </a:p>
        </p:txBody>
      </p:sp>
      <p:sp>
        <p:nvSpPr>
          <p:cNvPr id="12" name="Freihandform 11"/>
          <p:cNvSpPr>
            <a:spLocks noChangeArrowheads="1"/>
          </p:cNvSpPr>
          <p:nvPr/>
        </p:nvSpPr>
        <p:spPr bwMode="auto">
          <a:xfrm>
            <a:off x="4140200" y="3573463"/>
            <a:ext cx="714375" cy="650875"/>
          </a:xfrm>
          <a:custGeom>
            <a:avLst/>
            <a:gdLst>
              <a:gd name="T0" fmla="*/ 0 w 3169681"/>
              <a:gd name="T1" fmla="*/ 64456 h 651935"/>
              <a:gd name="T2" fmla="*/ 0 w 3169681"/>
              <a:gd name="T3" fmla="*/ 18878 h 651935"/>
              <a:gd name="T4" fmla="*/ 0 w 3169681"/>
              <a:gd name="T5" fmla="*/ 0 h 651935"/>
              <a:gd name="T6" fmla="*/ 21 w 3169681"/>
              <a:gd name="T7" fmla="*/ 0 h 651935"/>
              <a:gd name="T8" fmla="*/ 21 w 3169681"/>
              <a:gd name="T9" fmla="*/ 18878 h 651935"/>
              <a:gd name="T10" fmla="*/ 21 w 3169681"/>
              <a:gd name="T11" fmla="*/ 64456 h 651935"/>
              <a:gd name="T12" fmla="*/ 21 w 3169681"/>
              <a:gd name="T13" fmla="*/ 580096 h 651935"/>
              <a:gd name="T14" fmla="*/ 21 w 3169681"/>
              <a:gd name="T15" fmla="*/ 625672 h 651935"/>
              <a:gd name="T16" fmla="*/ 21 w 3169681"/>
              <a:gd name="T17" fmla="*/ 644551 h 651935"/>
              <a:gd name="T18" fmla="*/ 0 w 3169681"/>
              <a:gd name="T19" fmla="*/ 644551 h 651935"/>
              <a:gd name="T20" fmla="*/ 0 w 3169681"/>
              <a:gd name="T21" fmla="*/ 625672 h 651935"/>
              <a:gd name="T22" fmla="*/ 0 w 3169681"/>
              <a:gd name="T23" fmla="*/ 580096 h 651935"/>
              <a:gd name="T24" fmla="*/ 0 w 3169681"/>
              <a:gd name="T25" fmla="*/ 64456 h 6519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69681"/>
              <a:gd name="T40" fmla="*/ 0 h 651935"/>
              <a:gd name="T41" fmla="*/ 3169681 w 3169681"/>
              <a:gd name="T42" fmla="*/ 651935 h 6519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69681" h="651935">
                <a:moveTo>
                  <a:pt x="0" y="65194"/>
                </a:moveTo>
                <a:cubicBezTo>
                  <a:pt x="0" y="47903"/>
                  <a:pt x="6869" y="31321"/>
                  <a:pt x="19095" y="19095"/>
                </a:cubicBezTo>
                <a:cubicBezTo>
                  <a:pt x="31321" y="6869"/>
                  <a:pt x="47904" y="0"/>
                  <a:pt x="65194" y="0"/>
                </a:cubicBezTo>
                <a:lnTo>
                  <a:pt x="3104487" y="0"/>
                </a:lnTo>
                <a:cubicBezTo>
                  <a:pt x="3121778" y="0"/>
                  <a:pt x="3138360" y="6869"/>
                  <a:pt x="3150586" y="19095"/>
                </a:cubicBezTo>
                <a:cubicBezTo>
                  <a:pt x="3162812" y="31321"/>
                  <a:pt x="3169681" y="47904"/>
                  <a:pt x="3169681" y="65194"/>
                </a:cubicBezTo>
                <a:lnTo>
                  <a:pt x="3169681" y="586741"/>
                </a:lnTo>
                <a:cubicBezTo>
                  <a:pt x="3169681" y="604032"/>
                  <a:pt x="3162812" y="620614"/>
                  <a:pt x="3150586" y="632840"/>
                </a:cubicBezTo>
                <a:cubicBezTo>
                  <a:pt x="3138360" y="645066"/>
                  <a:pt x="3121777" y="651935"/>
                  <a:pt x="3104487" y="651935"/>
                </a:cubicBezTo>
                <a:lnTo>
                  <a:pt x="65194" y="651935"/>
                </a:lnTo>
                <a:cubicBezTo>
                  <a:pt x="47903" y="651935"/>
                  <a:pt x="31321" y="645066"/>
                  <a:pt x="19095" y="632840"/>
                </a:cubicBezTo>
                <a:cubicBezTo>
                  <a:pt x="6869" y="620614"/>
                  <a:pt x="0" y="604031"/>
                  <a:pt x="0" y="586741"/>
                </a:cubicBezTo>
                <a:lnTo>
                  <a:pt x="0" y="65194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2000">
                <a:solidFill>
                  <a:schemeClr val="bg1"/>
                </a:solidFill>
                <a:latin typeface="+mj-lt"/>
              </a:rPr>
              <a:t>5 S.</a:t>
            </a:r>
          </a:p>
        </p:txBody>
      </p:sp>
      <p:sp>
        <p:nvSpPr>
          <p:cNvPr id="13" name="Freihandform 12"/>
          <p:cNvSpPr>
            <a:spLocks noChangeArrowheads="1"/>
          </p:cNvSpPr>
          <p:nvPr/>
        </p:nvSpPr>
        <p:spPr bwMode="auto">
          <a:xfrm>
            <a:off x="4140200" y="4437063"/>
            <a:ext cx="714375" cy="652462"/>
          </a:xfrm>
          <a:custGeom>
            <a:avLst/>
            <a:gdLst>
              <a:gd name="T0" fmla="*/ 0 w 3169681"/>
              <a:gd name="T1" fmla="*/ 65565 h 651935"/>
              <a:gd name="T2" fmla="*/ 0 w 3169681"/>
              <a:gd name="T3" fmla="*/ 19201 h 651935"/>
              <a:gd name="T4" fmla="*/ 0 w 3169681"/>
              <a:gd name="T5" fmla="*/ 0 h 651935"/>
              <a:gd name="T6" fmla="*/ 21 w 3169681"/>
              <a:gd name="T7" fmla="*/ 0 h 651935"/>
              <a:gd name="T8" fmla="*/ 21 w 3169681"/>
              <a:gd name="T9" fmla="*/ 19201 h 651935"/>
              <a:gd name="T10" fmla="*/ 21 w 3169681"/>
              <a:gd name="T11" fmla="*/ 65565 h 651935"/>
              <a:gd name="T12" fmla="*/ 21 w 3169681"/>
              <a:gd name="T13" fmla="*/ 590069 h 651935"/>
              <a:gd name="T14" fmla="*/ 21 w 3169681"/>
              <a:gd name="T15" fmla="*/ 636430 h 651935"/>
              <a:gd name="T16" fmla="*/ 21 w 3169681"/>
              <a:gd name="T17" fmla="*/ 655633 h 651935"/>
              <a:gd name="T18" fmla="*/ 0 w 3169681"/>
              <a:gd name="T19" fmla="*/ 655633 h 651935"/>
              <a:gd name="T20" fmla="*/ 0 w 3169681"/>
              <a:gd name="T21" fmla="*/ 636430 h 651935"/>
              <a:gd name="T22" fmla="*/ 0 w 3169681"/>
              <a:gd name="T23" fmla="*/ 590069 h 651935"/>
              <a:gd name="T24" fmla="*/ 0 w 3169681"/>
              <a:gd name="T25" fmla="*/ 65565 h 6519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69681"/>
              <a:gd name="T40" fmla="*/ 0 h 651935"/>
              <a:gd name="T41" fmla="*/ 3169681 w 3169681"/>
              <a:gd name="T42" fmla="*/ 651935 h 6519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69681" h="651935">
                <a:moveTo>
                  <a:pt x="0" y="65194"/>
                </a:moveTo>
                <a:cubicBezTo>
                  <a:pt x="0" y="47903"/>
                  <a:pt x="6869" y="31321"/>
                  <a:pt x="19095" y="19095"/>
                </a:cubicBezTo>
                <a:cubicBezTo>
                  <a:pt x="31321" y="6869"/>
                  <a:pt x="47904" y="0"/>
                  <a:pt x="65194" y="0"/>
                </a:cubicBezTo>
                <a:lnTo>
                  <a:pt x="3104487" y="0"/>
                </a:lnTo>
                <a:cubicBezTo>
                  <a:pt x="3121778" y="0"/>
                  <a:pt x="3138360" y="6869"/>
                  <a:pt x="3150586" y="19095"/>
                </a:cubicBezTo>
                <a:cubicBezTo>
                  <a:pt x="3162812" y="31321"/>
                  <a:pt x="3169681" y="47904"/>
                  <a:pt x="3169681" y="65194"/>
                </a:cubicBezTo>
                <a:lnTo>
                  <a:pt x="3169681" y="586741"/>
                </a:lnTo>
                <a:cubicBezTo>
                  <a:pt x="3169681" y="604032"/>
                  <a:pt x="3162812" y="620614"/>
                  <a:pt x="3150586" y="632840"/>
                </a:cubicBezTo>
                <a:cubicBezTo>
                  <a:pt x="3138360" y="645066"/>
                  <a:pt x="3121777" y="651935"/>
                  <a:pt x="3104487" y="651935"/>
                </a:cubicBezTo>
                <a:lnTo>
                  <a:pt x="65194" y="651935"/>
                </a:lnTo>
                <a:cubicBezTo>
                  <a:pt x="47903" y="651935"/>
                  <a:pt x="31321" y="645066"/>
                  <a:pt x="19095" y="632840"/>
                </a:cubicBezTo>
                <a:cubicBezTo>
                  <a:pt x="6869" y="620614"/>
                  <a:pt x="0" y="604031"/>
                  <a:pt x="0" y="586741"/>
                </a:cubicBezTo>
                <a:lnTo>
                  <a:pt x="0" y="65194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2000">
                <a:solidFill>
                  <a:schemeClr val="bg1"/>
                </a:solidFill>
                <a:latin typeface="+mj-lt"/>
              </a:rPr>
              <a:t>2 S.</a:t>
            </a:r>
          </a:p>
        </p:txBody>
      </p:sp>
      <p:sp>
        <p:nvSpPr>
          <p:cNvPr id="14" name="Freihandform 13"/>
          <p:cNvSpPr>
            <a:spLocks noChangeArrowheads="1"/>
          </p:cNvSpPr>
          <p:nvPr/>
        </p:nvSpPr>
        <p:spPr bwMode="auto">
          <a:xfrm>
            <a:off x="4140200" y="5373688"/>
            <a:ext cx="714375" cy="650875"/>
          </a:xfrm>
          <a:custGeom>
            <a:avLst/>
            <a:gdLst>
              <a:gd name="T0" fmla="*/ 0 w 3169681"/>
              <a:gd name="T1" fmla="*/ 64456 h 651935"/>
              <a:gd name="T2" fmla="*/ 0 w 3169681"/>
              <a:gd name="T3" fmla="*/ 18878 h 651935"/>
              <a:gd name="T4" fmla="*/ 0 w 3169681"/>
              <a:gd name="T5" fmla="*/ 0 h 651935"/>
              <a:gd name="T6" fmla="*/ 21 w 3169681"/>
              <a:gd name="T7" fmla="*/ 0 h 651935"/>
              <a:gd name="T8" fmla="*/ 21 w 3169681"/>
              <a:gd name="T9" fmla="*/ 18878 h 651935"/>
              <a:gd name="T10" fmla="*/ 21 w 3169681"/>
              <a:gd name="T11" fmla="*/ 64456 h 651935"/>
              <a:gd name="T12" fmla="*/ 21 w 3169681"/>
              <a:gd name="T13" fmla="*/ 580096 h 651935"/>
              <a:gd name="T14" fmla="*/ 21 w 3169681"/>
              <a:gd name="T15" fmla="*/ 625672 h 651935"/>
              <a:gd name="T16" fmla="*/ 21 w 3169681"/>
              <a:gd name="T17" fmla="*/ 644551 h 651935"/>
              <a:gd name="T18" fmla="*/ 0 w 3169681"/>
              <a:gd name="T19" fmla="*/ 644551 h 651935"/>
              <a:gd name="T20" fmla="*/ 0 w 3169681"/>
              <a:gd name="T21" fmla="*/ 625672 h 651935"/>
              <a:gd name="T22" fmla="*/ 0 w 3169681"/>
              <a:gd name="T23" fmla="*/ 580096 h 651935"/>
              <a:gd name="T24" fmla="*/ 0 w 3169681"/>
              <a:gd name="T25" fmla="*/ 64456 h 6519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69681"/>
              <a:gd name="T40" fmla="*/ 0 h 651935"/>
              <a:gd name="T41" fmla="*/ 3169681 w 3169681"/>
              <a:gd name="T42" fmla="*/ 651935 h 6519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69681" h="651935">
                <a:moveTo>
                  <a:pt x="0" y="65194"/>
                </a:moveTo>
                <a:cubicBezTo>
                  <a:pt x="0" y="47903"/>
                  <a:pt x="6869" y="31321"/>
                  <a:pt x="19095" y="19095"/>
                </a:cubicBezTo>
                <a:cubicBezTo>
                  <a:pt x="31321" y="6869"/>
                  <a:pt x="47904" y="0"/>
                  <a:pt x="65194" y="0"/>
                </a:cubicBezTo>
                <a:lnTo>
                  <a:pt x="3104487" y="0"/>
                </a:lnTo>
                <a:cubicBezTo>
                  <a:pt x="3121778" y="0"/>
                  <a:pt x="3138360" y="6869"/>
                  <a:pt x="3150586" y="19095"/>
                </a:cubicBezTo>
                <a:cubicBezTo>
                  <a:pt x="3162812" y="31321"/>
                  <a:pt x="3169681" y="47904"/>
                  <a:pt x="3169681" y="65194"/>
                </a:cubicBezTo>
                <a:lnTo>
                  <a:pt x="3169681" y="586741"/>
                </a:lnTo>
                <a:cubicBezTo>
                  <a:pt x="3169681" y="604032"/>
                  <a:pt x="3162812" y="620614"/>
                  <a:pt x="3150586" y="632840"/>
                </a:cubicBezTo>
                <a:cubicBezTo>
                  <a:pt x="3138360" y="645066"/>
                  <a:pt x="3121777" y="651935"/>
                  <a:pt x="3104487" y="651935"/>
                </a:cubicBezTo>
                <a:lnTo>
                  <a:pt x="65194" y="651935"/>
                </a:lnTo>
                <a:cubicBezTo>
                  <a:pt x="47903" y="651935"/>
                  <a:pt x="31321" y="645066"/>
                  <a:pt x="19095" y="632840"/>
                </a:cubicBezTo>
                <a:cubicBezTo>
                  <a:pt x="6869" y="620614"/>
                  <a:pt x="0" y="604031"/>
                  <a:pt x="0" y="586741"/>
                </a:cubicBezTo>
                <a:lnTo>
                  <a:pt x="0" y="65194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DE" sz="2000">
                <a:solidFill>
                  <a:schemeClr val="bg1"/>
                </a:solidFill>
                <a:latin typeface="+mj-lt"/>
              </a:rPr>
              <a:t>2 S.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300788" y="5084763"/>
            <a:ext cx="714375" cy="65246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15 S.</a:t>
            </a: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2450046" y="1196752"/>
            <a:ext cx="7787208" cy="436910"/>
          </a:xfrm>
        </p:spPr>
        <p:txBody>
          <a:bodyPr/>
          <a:lstStyle/>
          <a:p>
            <a:r>
              <a:rPr lang="de-DE" dirty="0" smtClean="0"/>
              <a:t>Projektantrag - Aufbau</a:t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12" grpId="0"/>
      <p:bldP spid="13" grpId="0"/>
      <p:bldP spid="1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</a:t>
            </a:r>
            <a:r>
              <a:rPr lang="de-DE" dirty="0" err="1" smtClean="0"/>
              <a:t>Advanced</a:t>
            </a:r>
            <a:r>
              <a:rPr lang="de-DE" dirty="0" smtClean="0"/>
              <a:t> Grants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8"/>
          <p:cNvGraphicFramePr>
            <a:graphicFrameLocks/>
          </p:cNvGraphicFramePr>
          <p:nvPr/>
        </p:nvGraphicFramePr>
        <p:xfrm>
          <a:off x="323850" y="1825625"/>
          <a:ext cx="8424936" cy="43211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07003"/>
                <a:gridCol w="5317933"/>
              </a:tblGrid>
              <a:tr h="379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Zielgruppe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etablierte Forschende 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1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Benchmark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“track-record of significant research achievements in the last 10 years”</a:t>
                      </a:r>
                      <a:endParaRPr kumimoji="0" 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64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Förderung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2,5 Mio. EUR für max. 5 Jahre</a:t>
                      </a:r>
                      <a:b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 ggf. 1 Mio. EUR z.B. für Großgeräte oder PIs aus Drittstaaten)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1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Gasteinrichtung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EU-Mitglied- oder FP-assoziiertem Staat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</a:t>
                      </a:r>
                      <a:r>
                        <a:rPr kumimoji="0" lang="de-DE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</a:t>
                      </a:r>
                      <a:endParaRPr kumimoji="0" 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30% (mind. 50% in Europa)</a:t>
                      </a:r>
                    </a:p>
                  </a:txBody>
                  <a:tcPr marL="91670" marR="916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1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Verfahren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einstufige Antragseinreichung / zweistufige Begutachtung 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1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Ausschreibung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78421"/>
                        </a:gs>
                        <a:gs pos="35000">
                          <a:srgbClr val="F9A159"/>
                        </a:gs>
                        <a:gs pos="70000">
                          <a:srgbClr val="FAB276"/>
                        </a:gs>
                        <a:gs pos="100000">
                          <a:srgbClr val="FBC99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Jährlich; Call Öffnung: 24. Mai 2016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292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Deadline: 01. September 2016</a:t>
                      </a:r>
                    </a:p>
                  </a:txBody>
                  <a:tcPr marL="86359" marR="8635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  <a:r>
              <a:rPr lang="de-DE" dirty="0" smtClean="0"/>
              <a:t> Grants – Auf einen Blick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AdG- </a:t>
            </a:r>
            <a:r>
              <a:rPr lang="de-DE" dirty="0" err="1" smtClean="0"/>
              <a:t>Grantee</a:t>
            </a:r>
            <a:r>
              <a:rPr lang="de-DE" dirty="0" smtClean="0"/>
              <a:t> - Beispielprofile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292929"/>
                </a:solidFill>
                <a:latin typeface="+mj-lt"/>
              </a:rPr>
              <a:t>Exzellente Forscher, Führungsrolle im eigenen Wissenschaftsfeld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292929"/>
                </a:solidFill>
                <a:latin typeface="+mj-lt"/>
              </a:rPr>
              <a:t>Bereits etablierter Wissenschaftler mit bemerkenswertem Track </a:t>
            </a:r>
            <a:r>
              <a:rPr lang="de-DE" dirty="0" err="1" smtClean="0">
                <a:solidFill>
                  <a:srgbClr val="292929"/>
                </a:solidFill>
                <a:latin typeface="+mj-lt"/>
              </a:rPr>
              <a:t>Record</a:t>
            </a:r>
            <a:r>
              <a:rPr lang="de-DE" dirty="0" smtClean="0">
                <a:solidFill>
                  <a:srgbClr val="292929"/>
                </a:solidFill>
                <a:latin typeface="+mj-lt"/>
              </a:rPr>
              <a:t> wissenschaftlicher Leistungen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292929"/>
                </a:solidFill>
                <a:latin typeface="+mj-lt"/>
              </a:rPr>
              <a:t>Internationales </a:t>
            </a:r>
            <a:r>
              <a:rPr lang="de-DE" dirty="0" err="1" smtClean="0">
                <a:solidFill>
                  <a:srgbClr val="292929"/>
                </a:solidFill>
                <a:latin typeface="+mj-lt"/>
              </a:rPr>
              <a:t>Renommée</a:t>
            </a:r>
            <a:r>
              <a:rPr lang="de-DE" dirty="0" smtClean="0">
                <a:solidFill>
                  <a:srgbClr val="292929"/>
                </a:solidFill>
                <a:latin typeface="+mj-lt"/>
              </a:rPr>
              <a:t> durch hohe „Mobilitätserfahrung“ und Forschungskooperationen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292929"/>
                </a:solidFill>
                <a:latin typeface="+mj-lt"/>
              </a:rPr>
              <a:t>Solide Drittmittelfinanzierung: Anerkannte Preise, Spitzenprojekte, Publikationen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292929"/>
                </a:solidFill>
                <a:latin typeface="+mj-lt"/>
              </a:rPr>
              <a:t>Mitgliedschaften in Akademien und Editorial Boards, </a:t>
            </a:r>
            <a:r>
              <a:rPr lang="de-DE" dirty="0" err="1" smtClean="0">
                <a:solidFill>
                  <a:srgbClr val="292929"/>
                </a:solidFill>
                <a:latin typeface="+mj-lt"/>
              </a:rPr>
              <a:t>Reviewaktivitäten</a:t>
            </a:r>
            <a:r>
              <a:rPr lang="de-DE" dirty="0" smtClean="0">
                <a:solidFill>
                  <a:srgbClr val="292929"/>
                </a:solidFill>
                <a:latin typeface="+mj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292929"/>
                </a:solidFill>
                <a:latin typeface="+mj-lt"/>
              </a:rPr>
              <a:t>Führungs-/Ausbildungserfahrun</a:t>
            </a:r>
            <a:r>
              <a:rPr lang="de-DE" dirty="0" smtClean="0"/>
              <a:t>g</a:t>
            </a:r>
          </a:p>
          <a:p>
            <a:pPr>
              <a:buFont typeface="Wingdings" pitchFamily="2" charset="2"/>
              <a:buChar char="§"/>
            </a:pP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8919"/>
            <a:ext cx="8115328" cy="41799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Service </a:t>
            </a:r>
            <a:r>
              <a:rPr lang="en-GB" dirty="0" err="1" smtClean="0"/>
              <a:t>Plattform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Deutsche </a:t>
            </a:r>
            <a:r>
              <a:rPr lang="en-GB" dirty="0" err="1" smtClean="0"/>
              <a:t>Forschungsorganisationen</a:t>
            </a:r>
            <a:endParaRPr lang="en-GB" dirty="0" smtClean="0"/>
          </a:p>
          <a:p>
            <a:pPr>
              <a:buFont typeface="Wingdings" pitchFamily="2" charset="2"/>
              <a:buChar char="§"/>
            </a:pPr>
            <a:r>
              <a:rPr lang="en-GB" dirty="0" err="1" smtClean="0"/>
              <a:t>Getragen</a:t>
            </a:r>
            <a:r>
              <a:rPr lang="en-GB" dirty="0" smtClean="0"/>
              <a:t> von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Deutschen</a:t>
            </a:r>
            <a:r>
              <a:rPr lang="en-GB" dirty="0" smtClean="0"/>
              <a:t> </a:t>
            </a:r>
            <a:r>
              <a:rPr lang="en-GB" dirty="0" err="1" smtClean="0"/>
              <a:t>Forschungsgemeinschaft</a:t>
            </a:r>
            <a:r>
              <a:rPr lang="en-GB" dirty="0" smtClean="0"/>
              <a:t> (DFG)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NKS ERC (</a:t>
            </a:r>
            <a:r>
              <a:rPr lang="en-GB" dirty="0" err="1" smtClean="0"/>
              <a:t>zusammen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 EU-B)</a:t>
            </a:r>
          </a:p>
        </p:txBody>
      </p:sp>
      <p:grpSp>
        <p:nvGrpSpPr>
          <p:cNvPr id="2" name="Gruppieren 15"/>
          <p:cNvGrpSpPr>
            <a:grpSpLocks noChangeAspect="1"/>
          </p:cNvGrpSpPr>
          <p:nvPr/>
        </p:nvGrpSpPr>
        <p:grpSpPr>
          <a:xfrm>
            <a:off x="2915817" y="3292522"/>
            <a:ext cx="3096344" cy="3096343"/>
            <a:chOff x="5292080" y="3284984"/>
            <a:chExt cx="3303588" cy="3303587"/>
          </a:xfrm>
        </p:grpSpPr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5292080" y="3284984"/>
              <a:ext cx="3303588" cy="3303587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3" name="Gruppieren 17"/>
            <p:cNvGrpSpPr>
              <a:grpSpLocks noChangeAspect="1"/>
            </p:cNvGrpSpPr>
            <p:nvPr/>
          </p:nvGrpSpPr>
          <p:grpSpPr>
            <a:xfrm>
              <a:off x="5465571" y="3615547"/>
              <a:ext cx="2916000" cy="2789428"/>
              <a:chOff x="2325164" y="2106084"/>
              <a:chExt cx="4494669" cy="4299567"/>
            </a:xfrm>
          </p:grpSpPr>
          <p:pic>
            <p:nvPicPr>
              <p:cNvPr id="21" name="Picture 11" descr="AvH_Logo_n7_Word_rgb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54570" y="3069212"/>
                <a:ext cx="1762125" cy="1009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Grafik 21" descr="Max-Planck_LOGO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14810" y="5572140"/>
                <a:ext cx="1041888" cy="833511"/>
              </a:xfrm>
              <a:prstGeom prst="rect">
                <a:avLst/>
              </a:prstGeom>
            </p:spPr>
          </p:pic>
          <p:pic>
            <p:nvPicPr>
              <p:cNvPr id="23" name="Picture 3" descr="logo_helmholtz_inline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25164" y="4063083"/>
                <a:ext cx="1812925" cy="719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7" descr="KoWi Mission und Verein 02-2005 insert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9409" t="33377" r="53984" b="61214"/>
              <a:stretch>
                <a:fillRect/>
              </a:stretch>
            </p:blipFill>
            <p:spPr bwMode="auto">
              <a:xfrm>
                <a:off x="2965364" y="2628917"/>
                <a:ext cx="1027112" cy="48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Grafik 24" descr="dfg_logo_blau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69582" y="2106084"/>
                <a:ext cx="1025770" cy="360485"/>
              </a:xfrm>
              <a:prstGeom prst="rect">
                <a:avLst/>
              </a:prstGeom>
            </p:spPr>
          </p:pic>
          <p:pic>
            <p:nvPicPr>
              <p:cNvPr id="26" name="Grafik 25" descr="DAAD_450-33_hks44-100black.jpg"/>
              <p:cNvPicPr>
                <a:picLocks noChangeAspect="1"/>
              </p:cNvPicPr>
              <p:nvPr/>
            </p:nvPicPr>
            <p:blipFill>
              <a:blip r:embed="rId8" cstate="print"/>
              <a:srcRect r="73930" b="5229"/>
              <a:stretch>
                <a:fillRect/>
              </a:stretch>
            </p:blipFill>
            <p:spPr>
              <a:xfrm>
                <a:off x="4973933" y="2739275"/>
                <a:ext cx="1276141" cy="340211"/>
              </a:xfrm>
              <a:prstGeom prst="rect">
                <a:avLst/>
              </a:prstGeom>
            </p:spPr>
          </p:pic>
          <p:pic>
            <p:nvPicPr>
              <p:cNvPr id="27" name="Grafik 26" descr="fhg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428860" y="3571876"/>
                <a:ext cx="1752739" cy="288686"/>
              </a:xfrm>
              <a:prstGeom prst="rect">
                <a:avLst/>
              </a:prstGeom>
            </p:spPr>
          </p:pic>
          <p:pic>
            <p:nvPicPr>
              <p:cNvPr id="28" name="Grafik 27" descr="stifterverband_logo_rgb_631x133px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94515" y="4262820"/>
                <a:ext cx="1725318" cy="363657"/>
              </a:xfrm>
              <a:prstGeom prst="rect">
                <a:avLst/>
              </a:prstGeom>
            </p:spPr>
          </p:pic>
          <p:pic>
            <p:nvPicPr>
              <p:cNvPr id="29" name="Grafik 28" descr="aif.jp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436096" y="5013176"/>
                <a:ext cx="792088" cy="444481"/>
              </a:xfrm>
              <a:prstGeom prst="rect">
                <a:avLst/>
              </a:prstGeom>
            </p:spPr>
          </p:pic>
          <p:pic>
            <p:nvPicPr>
              <p:cNvPr id="30" name="Grafik 29" descr="Leibniz.jp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771800" y="4869160"/>
                <a:ext cx="1224136" cy="828646"/>
              </a:xfrm>
              <a:prstGeom prst="rect">
                <a:avLst/>
              </a:prstGeom>
            </p:spPr>
          </p:pic>
        </p:grpSp>
      </p:grpSp>
      <p:sp>
        <p:nvSpPr>
          <p:cNvPr id="18" name="Titel 19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900000"/>
          </a:xfrm>
        </p:spPr>
        <p:txBody>
          <a:bodyPr>
            <a:noAutofit/>
          </a:bodyPr>
          <a:lstStyle/>
          <a:p>
            <a:pPr lvl="0" algn="ctr"/>
            <a:r>
              <a:rPr lang="de-DE" dirty="0" err="1" smtClean="0"/>
              <a:t>KoWi</a:t>
            </a:r>
            <a:r>
              <a:rPr lang="de-DE" dirty="0" smtClean="0"/>
              <a:t> - Kooperationsstelle EU der Wissenschaftsorganisationen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Begutachtungskriterien</a:t>
            </a:r>
            <a:r>
              <a:rPr lang="en-CA" dirty="0" smtClean="0"/>
              <a:t> – PI</a:t>
            </a:r>
            <a:endParaRPr lang="en-CA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b="1" dirty="0" smtClean="0"/>
              <a:t>Intellectual capacity and creativity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To what extent has the PI demonstrated the ability to propose and conduct </a:t>
            </a:r>
            <a:r>
              <a:rPr lang="en-US" b="1" dirty="0" smtClean="0">
                <a:solidFill>
                  <a:srgbClr val="0778A5"/>
                </a:solidFill>
              </a:rPr>
              <a:t>ground-breaking research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To what extent does the PI provide evidence of creative </a:t>
            </a:r>
            <a:r>
              <a:rPr lang="en-US" b="1" dirty="0" smtClean="0">
                <a:solidFill>
                  <a:srgbClr val="0778A5"/>
                </a:solidFill>
              </a:rPr>
              <a:t>independent thinking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To what extent have the achievements of the PI typically gone </a:t>
            </a:r>
            <a:r>
              <a:rPr lang="en-US" b="1" dirty="0" smtClean="0">
                <a:solidFill>
                  <a:srgbClr val="0778A5"/>
                </a:solidFill>
              </a:rPr>
              <a:t>beyond the state of the art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To what extend has the PI demonstrated sound </a:t>
            </a:r>
            <a:r>
              <a:rPr lang="en-US" b="1" dirty="0" smtClean="0">
                <a:solidFill>
                  <a:srgbClr val="0778A5"/>
                </a:solidFill>
              </a:rPr>
              <a:t>leadership</a:t>
            </a:r>
            <a:r>
              <a:rPr lang="en-US" dirty="0" smtClean="0"/>
              <a:t> in the training and advancement of young scientists? 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43768" y="6232588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 ERC WP 2016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Begutachtungskriterien</a:t>
            </a:r>
            <a:r>
              <a:rPr lang="en-CA" dirty="0" smtClean="0"/>
              <a:t> – PI</a:t>
            </a:r>
            <a:endParaRPr lang="en-CA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b="1" dirty="0" smtClean="0"/>
              <a:t>Commitment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To what extent does the PI demonstrate the level of commitment to the project necessary for its execution and the willingness to devote a significant amount of time to the project?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at least </a:t>
            </a:r>
            <a:r>
              <a:rPr lang="en-US" b="1" dirty="0" smtClean="0">
                <a:solidFill>
                  <a:srgbClr val="0778A5"/>
                </a:solidFill>
              </a:rPr>
              <a:t>30% of the total working time on the project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at least </a:t>
            </a:r>
            <a:r>
              <a:rPr lang="en-US" b="1" dirty="0" smtClean="0">
                <a:solidFill>
                  <a:srgbClr val="0778A5"/>
                </a:solidFill>
              </a:rPr>
              <a:t>50% in MS or AC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43768" y="6126163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 ERC WP 2016</a:t>
            </a:r>
            <a:endParaRPr lang="de-DE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Bestandteile des Antrags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Administrative Formblätter (Part A)</a:t>
            </a:r>
          </a:p>
          <a:p>
            <a:pPr lvl="1"/>
            <a:r>
              <a:rPr dirty="0"/>
              <a:t>1 </a:t>
            </a:r>
            <a:r>
              <a:rPr dirty="0" smtClean="0"/>
              <a:t>- General Information</a:t>
            </a:r>
            <a:endParaRPr dirty="0"/>
          </a:p>
          <a:p>
            <a:pPr lvl="1"/>
            <a:r>
              <a:rPr dirty="0"/>
              <a:t>2 </a:t>
            </a:r>
            <a:r>
              <a:rPr dirty="0" smtClean="0"/>
              <a:t>- Participants </a:t>
            </a:r>
            <a:r>
              <a:rPr dirty="0"/>
              <a:t>&amp; </a:t>
            </a:r>
            <a:r>
              <a:rPr dirty="0" smtClean="0"/>
              <a:t>Contacts</a:t>
            </a:r>
            <a:endParaRPr dirty="0"/>
          </a:p>
          <a:p>
            <a:pPr lvl="1"/>
            <a:r>
              <a:rPr dirty="0"/>
              <a:t>3 </a:t>
            </a:r>
            <a:r>
              <a:rPr dirty="0" smtClean="0"/>
              <a:t>- Budget</a:t>
            </a:r>
            <a:endParaRPr dirty="0"/>
          </a:p>
          <a:p>
            <a:pPr lvl="1"/>
            <a:r>
              <a:rPr dirty="0"/>
              <a:t>4 </a:t>
            </a:r>
            <a:r>
              <a:rPr dirty="0" smtClean="0"/>
              <a:t>- Ethics</a:t>
            </a:r>
            <a:endParaRPr dirty="0"/>
          </a:p>
          <a:p>
            <a:pPr lvl="1"/>
            <a:r>
              <a:rPr dirty="0" smtClean="0"/>
              <a:t>5 - Call-specific questions</a:t>
            </a:r>
          </a:p>
          <a:p>
            <a:r>
              <a:rPr dirty="0" err="1" smtClean="0"/>
              <a:t>Projektantrag</a:t>
            </a:r>
            <a:r>
              <a:rPr dirty="0" smtClean="0"/>
              <a:t> </a:t>
            </a:r>
            <a:r>
              <a:rPr lang="de-DE" dirty="0" smtClean="0"/>
              <a:t>(Part B)</a:t>
            </a:r>
          </a:p>
          <a:p>
            <a:r>
              <a:rPr lang="de-DE" dirty="0" smtClean="0"/>
              <a:t>Anlagen</a:t>
            </a:r>
          </a:p>
          <a:p>
            <a:pPr lvl="1"/>
            <a:r>
              <a:rPr lang="en-US" dirty="0"/>
              <a:t>Host Support Letter </a:t>
            </a:r>
            <a:r>
              <a:rPr lang="en-US" dirty="0" smtClean="0"/>
              <a:t>(Commitment </a:t>
            </a:r>
            <a:r>
              <a:rPr lang="en-US" dirty="0"/>
              <a:t>of the </a:t>
            </a:r>
            <a:r>
              <a:rPr lang="en-US" dirty="0" smtClean="0"/>
              <a:t>Host Institution)</a:t>
            </a:r>
            <a:endParaRPr lang="en-US" dirty="0"/>
          </a:p>
          <a:p>
            <a:pPr lvl="1"/>
            <a:r>
              <a:rPr lang="en-US" dirty="0" err="1" smtClean="0"/>
              <a:t>ggf</a:t>
            </a:r>
            <a:r>
              <a:rPr lang="en-US" dirty="0"/>
              <a:t>. </a:t>
            </a:r>
            <a:r>
              <a:rPr lang="en-US" dirty="0" smtClean="0"/>
              <a:t>Ethics Self-Assessment</a:t>
            </a:r>
          </a:p>
          <a:p>
            <a:pPr lvl="1"/>
            <a:r>
              <a:rPr lang="en-US" dirty="0" err="1" smtClean="0"/>
              <a:t>ggf</a:t>
            </a:r>
            <a:r>
              <a:rPr lang="en-US" dirty="0" smtClean="0"/>
              <a:t>. </a:t>
            </a:r>
            <a:r>
              <a:rPr lang="en-US" dirty="0" err="1"/>
              <a:t>w</a:t>
            </a:r>
            <a:r>
              <a:rPr lang="en-US" dirty="0" err="1" smtClean="0"/>
              <a:t>eitere</a:t>
            </a:r>
            <a:r>
              <a:rPr lang="en-US" dirty="0" smtClean="0"/>
              <a:t> </a:t>
            </a:r>
            <a:r>
              <a:rPr lang="en-US" dirty="0" err="1" smtClean="0"/>
              <a:t>Dokumente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/>
          <p:cNvSpPr/>
          <p:nvPr/>
        </p:nvSpPr>
        <p:spPr>
          <a:xfrm>
            <a:off x="457200" y="1777678"/>
            <a:ext cx="8229600" cy="4474800"/>
          </a:xfrm>
          <a:custGeom>
            <a:avLst/>
            <a:gdLst>
              <a:gd name="connsiteX0" fmla="*/ 0 w 8229600"/>
              <a:gd name="connsiteY0" fmla="*/ 447516 h 4475163"/>
              <a:gd name="connsiteX1" fmla="*/ 131075 w 8229600"/>
              <a:gd name="connsiteY1" fmla="*/ 131074 h 4475163"/>
              <a:gd name="connsiteX2" fmla="*/ 447517 w 8229600"/>
              <a:gd name="connsiteY2" fmla="*/ 0 h 4475163"/>
              <a:gd name="connsiteX3" fmla="*/ 7782084 w 8229600"/>
              <a:gd name="connsiteY3" fmla="*/ 0 h 4475163"/>
              <a:gd name="connsiteX4" fmla="*/ 8098526 w 8229600"/>
              <a:gd name="connsiteY4" fmla="*/ 131075 h 4475163"/>
              <a:gd name="connsiteX5" fmla="*/ 8229600 w 8229600"/>
              <a:gd name="connsiteY5" fmla="*/ 447517 h 4475163"/>
              <a:gd name="connsiteX6" fmla="*/ 8229600 w 8229600"/>
              <a:gd name="connsiteY6" fmla="*/ 4027647 h 4475163"/>
              <a:gd name="connsiteX7" fmla="*/ 8098526 w 8229600"/>
              <a:gd name="connsiteY7" fmla="*/ 4344089 h 4475163"/>
              <a:gd name="connsiteX8" fmla="*/ 7782084 w 8229600"/>
              <a:gd name="connsiteY8" fmla="*/ 4475163 h 4475163"/>
              <a:gd name="connsiteX9" fmla="*/ 447516 w 8229600"/>
              <a:gd name="connsiteY9" fmla="*/ 4475163 h 4475163"/>
              <a:gd name="connsiteX10" fmla="*/ 131074 w 8229600"/>
              <a:gd name="connsiteY10" fmla="*/ 4344088 h 4475163"/>
              <a:gd name="connsiteX11" fmla="*/ 0 w 8229600"/>
              <a:gd name="connsiteY11" fmla="*/ 4027646 h 4475163"/>
              <a:gd name="connsiteX12" fmla="*/ 0 w 8229600"/>
              <a:gd name="connsiteY12" fmla="*/ 447516 h 447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4475163">
                <a:moveTo>
                  <a:pt x="0" y="447516"/>
                </a:moveTo>
                <a:cubicBezTo>
                  <a:pt x="0" y="328827"/>
                  <a:pt x="47149" y="215000"/>
                  <a:pt x="131075" y="131074"/>
                </a:cubicBezTo>
                <a:cubicBezTo>
                  <a:pt x="215001" y="47149"/>
                  <a:pt x="328828" y="0"/>
                  <a:pt x="447517" y="0"/>
                </a:cubicBezTo>
                <a:lnTo>
                  <a:pt x="7782084" y="0"/>
                </a:lnTo>
                <a:cubicBezTo>
                  <a:pt x="7900773" y="0"/>
                  <a:pt x="8014600" y="47149"/>
                  <a:pt x="8098526" y="131075"/>
                </a:cubicBezTo>
                <a:cubicBezTo>
                  <a:pt x="8182451" y="215001"/>
                  <a:pt x="8229600" y="328828"/>
                  <a:pt x="8229600" y="447517"/>
                </a:cubicBezTo>
                <a:lnTo>
                  <a:pt x="8229600" y="4027647"/>
                </a:lnTo>
                <a:cubicBezTo>
                  <a:pt x="8229600" y="4146336"/>
                  <a:pt x="8182451" y="4260163"/>
                  <a:pt x="8098526" y="4344089"/>
                </a:cubicBezTo>
                <a:cubicBezTo>
                  <a:pt x="8014600" y="4428015"/>
                  <a:pt x="7900773" y="4475163"/>
                  <a:pt x="7782084" y="4475163"/>
                </a:cubicBezTo>
                <a:lnTo>
                  <a:pt x="447516" y="4475163"/>
                </a:lnTo>
                <a:cubicBezTo>
                  <a:pt x="328827" y="4475163"/>
                  <a:pt x="215000" y="4428014"/>
                  <a:pt x="131074" y="4344088"/>
                </a:cubicBezTo>
                <a:cubicBezTo>
                  <a:pt x="47149" y="4260162"/>
                  <a:pt x="0" y="4146335"/>
                  <a:pt x="0" y="4027646"/>
                </a:cubicBezTo>
                <a:lnTo>
                  <a:pt x="0" y="44751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35000">
                <a:schemeClr val="bg1">
                  <a:lumMod val="65000"/>
                </a:schemeClr>
              </a:gs>
              <a:gs pos="70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de-DE" sz="2000" dirty="0">
              <a:solidFill>
                <a:schemeClr val="bg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6980" name="Titel 3"/>
          <p:cNvSpPr>
            <a:spLocks noGrp="1"/>
          </p:cNvSpPr>
          <p:nvPr>
            <p:ph type="title"/>
          </p:nvPr>
        </p:nvSpPr>
        <p:spPr>
          <a:xfrm>
            <a:off x="2483766" y="1122313"/>
            <a:ext cx="4575053" cy="436910"/>
          </a:xfrm>
        </p:spPr>
        <p:txBody>
          <a:bodyPr/>
          <a:lstStyle/>
          <a:p>
            <a:r>
              <a:rPr lang="de-DE" dirty="0" smtClean="0"/>
              <a:t>Projektantrag im Detail</a:t>
            </a:r>
          </a:p>
        </p:txBody>
      </p:sp>
      <p:grpSp>
        <p:nvGrpSpPr>
          <p:cNvPr id="2" name="Gruppieren 13"/>
          <p:cNvGrpSpPr>
            <a:grpSpLocks/>
          </p:cNvGrpSpPr>
          <p:nvPr/>
        </p:nvGrpSpPr>
        <p:grpSpPr bwMode="auto">
          <a:xfrm>
            <a:off x="857250" y="3705225"/>
            <a:ext cx="3170238" cy="2535238"/>
            <a:chOff x="857529" y="3705312"/>
            <a:chExt cx="3169681" cy="2535863"/>
          </a:xfrm>
        </p:grpSpPr>
        <p:sp>
          <p:nvSpPr>
            <p:cNvPr id="9" name="Freihandform 8"/>
            <p:cNvSpPr/>
            <p:nvPr/>
          </p:nvSpPr>
          <p:spPr>
            <a:xfrm>
              <a:off x="857529" y="3705312"/>
              <a:ext cx="3169681" cy="651935"/>
            </a:xfrm>
            <a:custGeom>
              <a:avLst/>
              <a:gdLst>
                <a:gd name="connsiteX0" fmla="*/ 0 w 3169681"/>
                <a:gd name="connsiteY0" fmla="*/ 65194 h 651935"/>
                <a:gd name="connsiteX1" fmla="*/ 19095 w 3169681"/>
                <a:gd name="connsiteY1" fmla="*/ 19095 h 651935"/>
                <a:gd name="connsiteX2" fmla="*/ 65194 w 3169681"/>
                <a:gd name="connsiteY2" fmla="*/ 0 h 651935"/>
                <a:gd name="connsiteX3" fmla="*/ 3104487 w 3169681"/>
                <a:gd name="connsiteY3" fmla="*/ 0 h 651935"/>
                <a:gd name="connsiteX4" fmla="*/ 3150586 w 3169681"/>
                <a:gd name="connsiteY4" fmla="*/ 19095 h 651935"/>
                <a:gd name="connsiteX5" fmla="*/ 3169681 w 3169681"/>
                <a:gd name="connsiteY5" fmla="*/ 65194 h 651935"/>
                <a:gd name="connsiteX6" fmla="*/ 3169681 w 3169681"/>
                <a:gd name="connsiteY6" fmla="*/ 586741 h 651935"/>
                <a:gd name="connsiteX7" fmla="*/ 3150586 w 3169681"/>
                <a:gd name="connsiteY7" fmla="*/ 632840 h 651935"/>
                <a:gd name="connsiteX8" fmla="*/ 3104487 w 3169681"/>
                <a:gd name="connsiteY8" fmla="*/ 651935 h 651935"/>
                <a:gd name="connsiteX9" fmla="*/ 65194 w 3169681"/>
                <a:gd name="connsiteY9" fmla="*/ 651935 h 651935"/>
                <a:gd name="connsiteX10" fmla="*/ 19095 w 3169681"/>
                <a:gd name="connsiteY10" fmla="*/ 632840 h 651935"/>
                <a:gd name="connsiteX11" fmla="*/ 0 w 3169681"/>
                <a:gd name="connsiteY11" fmla="*/ 586741 h 651935"/>
                <a:gd name="connsiteX12" fmla="*/ 0 w 3169681"/>
                <a:gd name="connsiteY12" fmla="*/ 65194 h 65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9681" h="651935">
                  <a:moveTo>
                    <a:pt x="0" y="65194"/>
                  </a:moveTo>
                  <a:cubicBezTo>
                    <a:pt x="0" y="47903"/>
                    <a:pt x="6869" y="31321"/>
                    <a:pt x="19095" y="19095"/>
                  </a:cubicBezTo>
                  <a:cubicBezTo>
                    <a:pt x="31321" y="6869"/>
                    <a:pt x="47904" y="0"/>
                    <a:pt x="65194" y="0"/>
                  </a:cubicBezTo>
                  <a:lnTo>
                    <a:pt x="3104487" y="0"/>
                  </a:lnTo>
                  <a:cubicBezTo>
                    <a:pt x="3121778" y="0"/>
                    <a:pt x="3138360" y="6869"/>
                    <a:pt x="3150586" y="19095"/>
                  </a:cubicBezTo>
                  <a:cubicBezTo>
                    <a:pt x="3162812" y="31321"/>
                    <a:pt x="3169681" y="47904"/>
                    <a:pt x="3169681" y="65194"/>
                  </a:cubicBezTo>
                  <a:lnTo>
                    <a:pt x="3169681" y="586741"/>
                  </a:lnTo>
                  <a:cubicBezTo>
                    <a:pt x="3169681" y="604032"/>
                    <a:pt x="3162812" y="620614"/>
                    <a:pt x="3150586" y="632840"/>
                  </a:cubicBezTo>
                  <a:cubicBezTo>
                    <a:pt x="3138360" y="645066"/>
                    <a:pt x="3121777" y="651935"/>
                    <a:pt x="3104487" y="651935"/>
                  </a:cubicBezTo>
                  <a:lnTo>
                    <a:pt x="65194" y="651935"/>
                  </a:lnTo>
                  <a:cubicBezTo>
                    <a:pt x="47903" y="651935"/>
                    <a:pt x="31321" y="645066"/>
                    <a:pt x="19095" y="632840"/>
                  </a:cubicBezTo>
                  <a:cubicBezTo>
                    <a:pt x="6869" y="620614"/>
                    <a:pt x="0" y="604031"/>
                    <a:pt x="0" y="586741"/>
                  </a:cubicBezTo>
                  <a:lnTo>
                    <a:pt x="0" y="65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8421"/>
                </a:gs>
                <a:gs pos="35000">
                  <a:srgbClr val="F9A159"/>
                </a:gs>
                <a:gs pos="70000">
                  <a:srgbClr val="FAB276"/>
                </a:gs>
                <a:gs pos="100000">
                  <a:srgbClr val="FBC99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de-DE" dirty="0" smtClean="0">
                  <a:solidFill>
                    <a:srgbClr val="FFFFFF"/>
                  </a:solidFill>
                  <a:latin typeface="Verdana" pitchFamily="34" charset="0"/>
                </a:rPr>
                <a:t>Extended </a:t>
              </a:r>
              <a:r>
                <a:rPr lang="de-DE" dirty="0" err="1" smtClean="0">
                  <a:solidFill>
                    <a:srgbClr val="FFFFFF"/>
                  </a:solidFill>
                  <a:latin typeface="Verdana" pitchFamily="34" charset="0"/>
                </a:rPr>
                <a:t>synopsis</a:t>
              </a:r>
              <a:endParaRPr lang="de-DE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857529" y="4649273"/>
              <a:ext cx="3169681" cy="651935"/>
            </a:xfrm>
            <a:custGeom>
              <a:avLst/>
              <a:gdLst>
                <a:gd name="connsiteX0" fmla="*/ 0 w 3169681"/>
                <a:gd name="connsiteY0" fmla="*/ 65194 h 651935"/>
                <a:gd name="connsiteX1" fmla="*/ 19095 w 3169681"/>
                <a:gd name="connsiteY1" fmla="*/ 19095 h 651935"/>
                <a:gd name="connsiteX2" fmla="*/ 65194 w 3169681"/>
                <a:gd name="connsiteY2" fmla="*/ 0 h 651935"/>
                <a:gd name="connsiteX3" fmla="*/ 3104487 w 3169681"/>
                <a:gd name="connsiteY3" fmla="*/ 0 h 651935"/>
                <a:gd name="connsiteX4" fmla="*/ 3150586 w 3169681"/>
                <a:gd name="connsiteY4" fmla="*/ 19095 h 651935"/>
                <a:gd name="connsiteX5" fmla="*/ 3169681 w 3169681"/>
                <a:gd name="connsiteY5" fmla="*/ 65194 h 651935"/>
                <a:gd name="connsiteX6" fmla="*/ 3169681 w 3169681"/>
                <a:gd name="connsiteY6" fmla="*/ 586741 h 651935"/>
                <a:gd name="connsiteX7" fmla="*/ 3150586 w 3169681"/>
                <a:gd name="connsiteY7" fmla="*/ 632840 h 651935"/>
                <a:gd name="connsiteX8" fmla="*/ 3104487 w 3169681"/>
                <a:gd name="connsiteY8" fmla="*/ 651935 h 651935"/>
                <a:gd name="connsiteX9" fmla="*/ 65194 w 3169681"/>
                <a:gd name="connsiteY9" fmla="*/ 651935 h 651935"/>
                <a:gd name="connsiteX10" fmla="*/ 19095 w 3169681"/>
                <a:gd name="connsiteY10" fmla="*/ 632840 h 651935"/>
                <a:gd name="connsiteX11" fmla="*/ 0 w 3169681"/>
                <a:gd name="connsiteY11" fmla="*/ 586741 h 651935"/>
                <a:gd name="connsiteX12" fmla="*/ 0 w 3169681"/>
                <a:gd name="connsiteY12" fmla="*/ 65194 h 65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9681" h="651935">
                  <a:moveTo>
                    <a:pt x="0" y="65194"/>
                  </a:moveTo>
                  <a:cubicBezTo>
                    <a:pt x="0" y="47903"/>
                    <a:pt x="6869" y="31321"/>
                    <a:pt x="19095" y="19095"/>
                  </a:cubicBezTo>
                  <a:cubicBezTo>
                    <a:pt x="31321" y="6869"/>
                    <a:pt x="47904" y="0"/>
                    <a:pt x="65194" y="0"/>
                  </a:cubicBezTo>
                  <a:lnTo>
                    <a:pt x="3104487" y="0"/>
                  </a:lnTo>
                  <a:cubicBezTo>
                    <a:pt x="3121778" y="0"/>
                    <a:pt x="3138360" y="6869"/>
                    <a:pt x="3150586" y="19095"/>
                  </a:cubicBezTo>
                  <a:cubicBezTo>
                    <a:pt x="3162812" y="31321"/>
                    <a:pt x="3169681" y="47904"/>
                    <a:pt x="3169681" y="65194"/>
                  </a:cubicBezTo>
                  <a:lnTo>
                    <a:pt x="3169681" y="586741"/>
                  </a:lnTo>
                  <a:cubicBezTo>
                    <a:pt x="3169681" y="604032"/>
                    <a:pt x="3162812" y="620614"/>
                    <a:pt x="3150586" y="632840"/>
                  </a:cubicBezTo>
                  <a:cubicBezTo>
                    <a:pt x="3138360" y="645066"/>
                    <a:pt x="3121777" y="651935"/>
                    <a:pt x="3104487" y="651935"/>
                  </a:cubicBezTo>
                  <a:lnTo>
                    <a:pt x="65194" y="651935"/>
                  </a:lnTo>
                  <a:cubicBezTo>
                    <a:pt x="47903" y="651935"/>
                    <a:pt x="31321" y="645066"/>
                    <a:pt x="19095" y="632840"/>
                  </a:cubicBezTo>
                  <a:cubicBezTo>
                    <a:pt x="6869" y="620614"/>
                    <a:pt x="0" y="604031"/>
                    <a:pt x="0" y="586741"/>
                  </a:cubicBezTo>
                  <a:lnTo>
                    <a:pt x="0" y="65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8421"/>
                </a:gs>
                <a:gs pos="35000">
                  <a:srgbClr val="F9A159"/>
                </a:gs>
                <a:gs pos="70000">
                  <a:srgbClr val="FAB276"/>
                </a:gs>
                <a:gs pos="100000">
                  <a:srgbClr val="FBC99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de-DE" dirty="0" smtClean="0">
                  <a:solidFill>
                    <a:srgbClr val="FFFFFF"/>
                  </a:solidFill>
                  <a:latin typeface="Verdana" pitchFamily="34" charset="0"/>
                  <a:cs typeface="+mn-cs"/>
                </a:rPr>
                <a:t>CV</a:t>
              </a:r>
              <a:endParaRPr lang="de-DE" dirty="0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857529" y="5589240"/>
              <a:ext cx="3169681" cy="651935"/>
            </a:xfrm>
            <a:custGeom>
              <a:avLst/>
              <a:gdLst>
                <a:gd name="connsiteX0" fmla="*/ 0 w 3169681"/>
                <a:gd name="connsiteY0" fmla="*/ 65194 h 651935"/>
                <a:gd name="connsiteX1" fmla="*/ 19095 w 3169681"/>
                <a:gd name="connsiteY1" fmla="*/ 19095 h 651935"/>
                <a:gd name="connsiteX2" fmla="*/ 65194 w 3169681"/>
                <a:gd name="connsiteY2" fmla="*/ 0 h 651935"/>
                <a:gd name="connsiteX3" fmla="*/ 3104487 w 3169681"/>
                <a:gd name="connsiteY3" fmla="*/ 0 h 651935"/>
                <a:gd name="connsiteX4" fmla="*/ 3150586 w 3169681"/>
                <a:gd name="connsiteY4" fmla="*/ 19095 h 651935"/>
                <a:gd name="connsiteX5" fmla="*/ 3169681 w 3169681"/>
                <a:gd name="connsiteY5" fmla="*/ 65194 h 651935"/>
                <a:gd name="connsiteX6" fmla="*/ 3169681 w 3169681"/>
                <a:gd name="connsiteY6" fmla="*/ 586741 h 651935"/>
                <a:gd name="connsiteX7" fmla="*/ 3150586 w 3169681"/>
                <a:gd name="connsiteY7" fmla="*/ 632840 h 651935"/>
                <a:gd name="connsiteX8" fmla="*/ 3104487 w 3169681"/>
                <a:gd name="connsiteY8" fmla="*/ 651935 h 651935"/>
                <a:gd name="connsiteX9" fmla="*/ 65194 w 3169681"/>
                <a:gd name="connsiteY9" fmla="*/ 651935 h 651935"/>
                <a:gd name="connsiteX10" fmla="*/ 19095 w 3169681"/>
                <a:gd name="connsiteY10" fmla="*/ 632840 h 651935"/>
                <a:gd name="connsiteX11" fmla="*/ 0 w 3169681"/>
                <a:gd name="connsiteY11" fmla="*/ 586741 h 651935"/>
                <a:gd name="connsiteX12" fmla="*/ 0 w 3169681"/>
                <a:gd name="connsiteY12" fmla="*/ 65194 h 65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9681" h="651935">
                  <a:moveTo>
                    <a:pt x="0" y="65194"/>
                  </a:moveTo>
                  <a:cubicBezTo>
                    <a:pt x="0" y="47903"/>
                    <a:pt x="6869" y="31321"/>
                    <a:pt x="19095" y="19095"/>
                  </a:cubicBezTo>
                  <a:cubicBezTo>
                    <a:pt x="31321" y="6869"/>
                    <a:pt x="47904" y="0"/>
                    <a:pt x="65194" y="0"/>
                  </a:cubicBezTo>
                  <a:lnTo>
                    <a:pt x="3104487" y="0"/>
                  </a:lnTo>
                  <a:cubicBezTo>
                    <a:pt x="3121778" y="0"/>
                    <a:pt x="3138360" y="6869"/>
                    <a:pt x="3150586" y="19095"/>
                  </a:cubicBezTo>
                  <a:cubicBezTo>
                    <a:pt x="3162812" y="31321"/>
                    <a:pt x="3169681" y="47904"/>
                    <a:pt x="3169681" y="65194"/>
                  </a:cubicBezTo>
                  <a:lnTo>
                    <a:pt x="3169681" y="586741"/>
                  </a:lnTo>
                  <a:cubicBezTo>
                    <a:pt x="3169681" y="604032"/>
                    <a:pt x="3162812" y="620614"/>
                    <a:pt x="3150586" y="632840"/>
                  </a:cubicBezTo>
                  <a:cubicBezTo>
                    <a:pt x="3138360" y="645066"/>
                    <a:pt x="3121777" y="651935"/>
                    <a:pt x="3104487" y="651935"/>
                  </a:cubicBezTo>
                  <a:lnTo>
                    <a:pt x="65194" y="651935"/>
                  </a:lnTo>
                  <a:cubicBezTo>
                    <a:pt x="47903" y="651935"/>
                    <a:pt x="31321" y="645066"/>
                    <a:pt x="19095" y="632840"/>
                  </a:cubicBezTo>
                  <a:cubicBezTo>
                    <a:pt x="6869" y="620614"/>
                    <a:pt x="0" y="604031"/>
                    <a:pt x="0" y="586741"/>
                  </a:cubicBezTo>
                  <a:lnTo>
                    <a:pt x="0" y="651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8421"/>
                </a:gs>
                <a:gs pos="35000">
                  <a:srgbClr val="F9A159"/>
                </a:gs>
                <a:gs pos="70000">
                  <a:srgbClr val="FAB276"/>
                </a:gs>
                <a:gs pos="100000">
                  <a:srgbClr val="FBC99F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de-DE" dirty="0" smtClean="0">
                  <a:solidFill>
                    <a:srgbClr val="FFFFFF"/>
                  </a:solidFill>
                  <a:latin typeface="Verdana" pitchFamily="34" charset="0"/>
                </a:rPr>
                <a:t>Track </a:t>
              </a:r>
              <a:r>
                <a:rPr lang="de-DE" dirty="0" err="1" smtClean="0">
                  <a:solidFill>
                    <a:srgbClr val="FFFFFF"/>
                  </a:solidFill>
                  <a:latin typeface="Verdana" pitchFamily="34" charset="0"/>
                </a:rPr>
                <a:t>record</a:t>
              </a:r>
              <a:endParaRPr lang="de-DE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Freihandform 12"/>
          <p:cNvSpPr/>
          <p:nvPr/>
        </p:nvSpPr>
        <p:spPr>
          <a:xfrm>
            <a:off x="5116789" y="3693592"/>
            <a:ext cx="3169681" cy="2534400"/>
          </a:xfrm>
          <a:custGeom>
            <a:avLst/>
            <a:gdLst>
              <a:gd name="connsiteX0" fmla="*/ 0 w 3169681"/>
              <a:gd name="connsiteY0" fmla="*/ 134932 h 1349322"/>
              <a:gd name="connsiteX1" fmla="*/ 39521 w 3169681"/>
              <a:gd name="connsiteY1" fmla="*/ 39521 h 1349322"/>
              <a:gd name="connsiteX2" fmla="*/ 134932 w 3169681"/>
              <a:gd name="connsiteY2" fmla="*/ 0 h 1349322"/>
              <a:gd name="connsiteX3" fmla="*/ 3034749 w 3169681"/>
              <a:gd name="connsiteY3" fmla="*/ 0 h 1349322"/>
              <a:gd name="connsiteX4" fmla="*/ 3130160 w 3169681"/>
              <a:gd name="connsiteY4" fmla="*/ 39521 h 1349322"/>
              <a:gd name="connsiteX5" fmla="*/ 3169681 w 3169681"/>
              <a:gd name="connsiteY5" fmla="*/ 134932 h 1349322"/>
              <a:gd name="connsiteX6" fmla="*/ 3169681 w 3169681"/>
              <a:gd name="connsiteY6" fmla="*/ 1214390 h 1349322"/>
              <a:gd name="connsiteX7" fmla="*/ 3130160 w 3169681"/>
              <a:gd name="connsiteY7" fmla="*/ 1309801 h 1349322"/>
              <a:gd name="connsiteX8" fmla="*/ 3034749 w 3169681"/>
              <a:gd name="connsiteY8" fmla="*/ 1349322 h 1349322"/>
              <a:gd name="connsiteX9" fmla="*/ 134932 w 3169681"/>
              <a:gd name="connsiteY9" fmla="*/ 1349322 h 1349322"/>
              <a:gd name="connsiteX10" fmla="*/ 39521 w 3169681"/>
              <a:gd name="connsiteY10" fmla="*/ 1309801 h 1349322"/>
              <a:gd name="connsiteX11" fmla="*/ 0 w 3169681"/>
              <a:gd name="connsiteY11" fmla="*/ 1214390 h 1349322"/>
              <a:gd name="connsiteX12" fmla="*/ 0 w 3169681"/>
              <a:gd name="connsiteY12" fmla="*/ 134932 h 13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9681" h="1349322">
                <a:moveTo>
                  <a:pt x="0" y="134932"/>
                </a:moveTo>
                <a:cubicBezTo>
                  <a:pt x="0" y="99146"/>
                  <a:pt x="14216" y="64825"/>
                  <a:pt x="39521" y="39521"/>
                </a:cubicBezTo>
                <a:cubicBezTo>
                  <a:pt x="64826" y="14216"/>
                  <a:pt x="99146" y="0"/>
                  <a:pt x="134932" y="0"/>
                </a:cubicBezTo>
                <a:lnTo>
                  <a:pt x="3034749" y="0"/>
                </a:lnTo>
                <a:cubicBezTo>
                  <a:pt x="3070535" y="0"/>
                  <a:pt x="3104856" y="14216"/>
                  <a:pt x="3130160" y="39521"/>
                </a:cubicBezTo>
                <a:cubicBezTo>
                  <a:pt x="3155465" y="64826"/>
                  <a:pt x="3169681" y="99146"/>
                  <a:pt x="3169681" y="134932"/>
                </a:cubicBezTo>
                <a:lnTo>
                  <a:pt x="3169681" y="1214390"/>
                </a:lnTo>
                <a:cubicBezTo>
                  <a:pt x="3169681" y="1250176"/>
                  <a:pt x="3155465" y="1284497"/>
                  <a:pt x="3130160" y="1309801"/>
                </a:cubicBezTo>
                <a:cubicBezTo>
                  <a:pt x="3104855" y="1335106"/>
                  <a:pt x="3070535" y="1349322"/>
                  <a:pt x="3034749" y="1349322"/>
                </a:cubicBezTo>
                <a:lnTo>
                  <a:pt x="134932" y="1349322"/>
                </a:lnTo>
                <a:cubicBezTo>
                  <a:pt x="99146" y="1349322"/>
                  <a:pt x="64825" y="1335106"/>
                  <a:pt x="39521" y="1309801"/>
                </a:cubicBezTo>
                <a:cubicBezTo>
                  <a:pt x="14216" y="1284496"/>
                  <a:pt x="0" y="1250176"/>
                  <a:pt x="0" y="1214390"/>
                </a:cubicBezTo>
                <a:lnTo>
                  <a:pt x="0" y="134932"/>
                </a:lnTo>
                <a:close/>
              </a:path>
            </a:pathLst>
          </a:custGeom>
          <a:gradFill flip="none" rotWithShape="1">
            <a:gsLst>
              <a:gs pos="0">
                <a:srgbClr val="F78421"/>
              </a:gs>
              <a:gs pos="35000">
                <a:srgbClr val="F9A159"/>
              </a:gs>
              <a:gs pos="70000">
                <a:srgbClr val="FAB276"/>
              </a:gs>
              <a:gs pos="100000">
                <a:srgbClr val="FBC99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de-DE" dirty="0">
                <a:solidFill>
                  <a:srgbClr val="FFFFFF"/>
                </a:solidFill>
                <a:latin typeface="Verdana" pitchFamily="34" charset="0"/>
                <a:cs typeface="+mn-cs"/>
              </a:rPr>
              <a:t>Scientific </a:t>
            </a:r>
            <a:r>
              <a:rPr lang="de-DE" dirty="0" err="1">
                <a:solidFill>
                  <a:srgbClr val="FFFFFF"/>
                </a:solidFill>
                <a:latin typeface="Verdana" pitchFamily="34" charset="0"/>
                <a:cs typeface="+mn-cs"/>
              </a:rPr>
              <a:t>proposal</a:t>
            </a:r>
            <a:endParaRPr lang="de-DE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3" name="Gruppieren 19"/>
          <p:cNvGrpSpPr>
            <a:grpSpLocks/>
          </p:cNvGrpSpPr>
          <p:nvPr/>
        </p:nvGrpSpPr>
        <p:grpSpPr bwMode="auto">
          <a:xfrm>
            <a:off x="2786063" y="2571750"/>
            <a:ext cx="4273550" cy="3668713"/>
            <a:chOff x="2786050" y="2571744"/>
            <a:chExt cx="4272769" cy="3669431"/>
          </a:xfrm>
        </p:grpSpPr>
        <p:sp>
          <p:nvSpPr>
            <p:cNvPr id="126986" name="Textfeld 11"/>
            <p:cNvSpPr txBox="1">
              <a:spLocks noChangeArrowheads="1"/>
            </p:cNvSpPr>
            <p:nvPr/>
          </p:nvSpPr>
          <p:spPr bwMode="auto">
            <a:xfrm>
              <a:off x="2786050" y="2571744"/>
              <a:ext cx="35719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>
                  <a:solidFill>
                    <a:schemeClr val="bg1"/>
                  </a:solidFill>
                  <a:latin typeface="Verdana" pitchFamily="34" charset="0"/>
                </a:rPr>
                <a:t>Maximal 24 Seiten insgesamt</a:t>
              </a:r>
            </a:p>
          </p:txBody>
        </p:sp>
        <p:sp>
          <p:nvSpPr>
            <p:cNvPr id="126987" name="Freihandform 15"/>
            <p:cNvSpPr>
              <a:spLocks noChangeArrowheads="1"/>
            </p:cNvSpPr>
            <p:nvPr/>
          </p:nvSpPr>
          <p:spPr bwMode="auto">
            <a:xfrm>
              <a:off x="4143373" y="3641161"/>
              <a:ext cx="714380" cy="651935"/>
            </a:xfrm>
            <a:custGeom>
              <a:avLst/>
              <a:gdLst>
                <a:gd name="T0" fmla="*/ 0 w 3169681"/>
                <a:gd name="T1" fmla="*/ 65194 h 651935"/>
                <a:gd name="T2" fmla="*/ 4304 w 3169681"/>
                <a:gd name="T3" fmla="*/ 19095 h 651935"/>
                <a:gd name="T4" fmla="*/ 14693 w 3169681"/>
                <a:gd name="T5" fmla="*/ 0 h 651935"/>
                <a:gd name="T6" fmla="*/ 699687 w 3169681"/>
                <a:gd name="T7" fmla="*/ 0 h 651935"/>
                <a:gd name="T8" fmla="*/ 710077 w 3169681"/>
                <a:gd name="T9" fmla="*/ 19095 h 651935"/>
                <a:gd name="T10" fmla="*/ 714380 w 3169681"/>
                <a:gd name="T11" fmla="*/ 65194 h 651935"/>
                <a:gd name="T12" fmla="*/ 714380 w 3169681"/>
                <a:gd name="T13" fmla="*/ 586741 h 651935"/>
                <a:gd name="T14" fmla="*/ 710077 w 3169681"/>
                <a:gd name="T15" fmla="*/ 632840 h 651935"/>
                <a:gd name="T16" fmla="*/ 699687 w 3169681"/>
                <a:gd name="T17" fmla="*/ 651935 h 651935"/>
                <a:gd name="T18" fmla="*/ 14693 w 3169681"/>
                <a:gd name="T19" fmla="*/ 651935 h 651935"/>
                <a:gd name="T20" fmla="*/ 4304 w 3169681"/>
                <a:gd name="T21" fmla="*/ 632840 h 651935"/>
                <a:gd name="T22" fmla="*/ 0 w 3169681"/>
                <a:gd name="T23" fmla="*/ 586741 h 651935"/>
                <a:gd name="T24" fmla="*/ 0 w 3169681"/>
                <a:gd name="T25" fmla="*/ 65194 h 6519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69681"/>
                <a:gd name="T40" fmla="*/ 0 h 651935"/>
                <a:gd name="T41" fmla="*/ 3169681 w 3169681"/>
                <a:gd name="T42" fmla="*/ 651935 h 6519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69681" h="651935">
                  <a:moveTo>
                    <a:pt x="0" y="65194"/>
                  </a:moveTo>
                  <a:cubicBezTo>
                    <a:pt x="0" y="47903"/>
                    <a:pt x="6869" y="31321"/>
                    <a:pt x="19095" y="19095"/>
                  </a:cubicBezTo>
                  <a:cubicBezTo>
                    <a:pt x="31321" y="6869"/>
                    <a:pt x="47904" y="0"/>
                    <a:pt x="65194" y="0"/>
                  </a:cubicBezTo>
                  <a:lnTo>
                    <a:pt x="3104487" y="0"/>
                  </a:lnTo>
                  <a:cubicBezTo>
                    <a:pt x="3121778" y="0"/>
                    <a:pt x="3138360" y="6869"/>
                    <a:pt x="3150586" y="19095"/>
                  </a:cubicBezTo>
                  <a:cubicBezTo>
                    <a:pt x="3162812" y="31321"/>
                    <a:pt x="3169681" y="47904"/>
                    <a:pt x="3169681" y="65194"/>
                  </a:cubicBezTo>
                  <a:lnTo>
                    <a:pt x="3169681" y="586741"/>
                  </a:lnTo>
                  <a:cubicBezTo>
                    <a:pt x="3169681" y="604032"/>
                    <a:pt x="3162812" y="620614"/>
                    <a:pt x="3150586" y="632840"/>
                  </a:cubicBezTo>
                  <a:cubicBezTo>
                    <a:pt x="3138360" y="645066"/>
                    <a:pt x="3121777" y="651935"/>
                    <a:pt x="3104487" y="651935"/>
                  </a:cubicBezTo>
                  <a:lnTo>
                    <a:pt x="65194" y="651935"/>
                  </a:lnTo>
                  <a:cubicBezTo>
                    <a:pt x="47903" y="651935"/>
                    <a:pt x="31321" y="645066"/>
                    <a:pt x="19095" y="632840"/>
                  </a:cubicBezTo>
                  <a:cubicBezTo>
                    <a:pt x="6869" y="620614"/>
                    <a:pt x="0" y="604031"/>
                    <a:pt x="0" y="586741"/>
                  </a:cubicBezTo>
                  <a:lnTo>
                    <a:pt x="0" y="65194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dirty="0">
                  <a:solidFill>
                    <a:schemeClr val="bg1"/>
                  </a:solidFill>
                  <a:latin typeface="Verdana" pitchFamily="34" charset="0"/>
                </a:rPr>
                <a:t>5</a:t>
              </a:r>
              <a:r>
                <a:rPr lang="de-DE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de-DE" dirty="0">
                  <a:solidFill>
                    <a:schemeClr val="bg1"/>
                  </a:solidFill>
                  <a:latin typeface="Verdana" pitchFamily="34" charset="0"/>
                </a:rPr>
                <a:t>S.</a:t>
              </a:r>
            </a:p>
          </p:txBody>
        </p:sp>
        <p:sp>
          <p:nvSpPr>
            <p:cNvPr id="126988" name="Freihandform 16"/>
            <p:cNvSpPr>
              <a:spLocks noChangeArrowheads="1"/>
            </p:cNvSpPr>
            <p:nvPr/>
          </p:nvSpPr>
          <p:spPr bwMode="auto">
            <a:xfrm>
              <a:off x="4143373" y="4649273"/>
              <a:ext cx="714380" cy="651935"/>
            </a:xfrm>
            <a:custGeom>
              <a:avLst/>
              <a:gdLst>
                <a:gd name="T0" fmla="*/ 0 w 3169681"/>
                <a:gd name="T1" fmla="*/ 65194 h 651935"/>
                <a:gd name="T2" fmla="*/ 4304 w 3169681"/>
                <a:gd name="T3" fmla="*/ 19095 h 651935"/>
                <a:gd name="T4" fmla="*/ 14693 w 3169681"/>
                <a:gd name="T5" fmla="*/ 0 h 651935"/>
                <a:gd name="T6" fmla="*/ 699687 w 3169681"/>
                <a:gd name="T7" fmla="*/ 0 h 651935"/>
                <a:gd name="T8" fmla="*/ 710077 w 3169681"/>
                <a:gd name="T9" fmla="*/ 19095 h 651935"/>
                <a:gd name="T10" fmla="*/ 714380 w 3169681"/>
                <a:gd name="T11" fmla="*/ 65194 h 651935"/>
                <a:gd name="T12" fmla="*/ 714380 w 3169681"/>
                <a:gd name="T13" fmla="*/ 586741 h 651935"/>
                <a:gd name="T14" fmla="*/ 710077 w 3169681"/>
                <a:gd name="T15" fmla="*/ 632840 h 651935"/>
                <a:gd name="T16" fmla="*/ 699687 w 3169681"/>
                <a:gd name="T17" fmla="*/ 651935 h 651935"/>
                <a:gd name="T18" fmla="*/ 14693 w 3169681"/>
                <a:gd name="T19" fmla="*/ 651935 h 651935"/>
                <a:gd name="T20" fmla="*/ 4304 w 3169681"/>
                <a:gd name="T21" fmla="*/ 632840 h 651935"/>
                <a:gd name="T22" fmla="*/ 0 w 3169681"/>
                <a:gd name="T23" fmla="*/ 586741 h 651935"/>
                <a:gd name="T24" fmla="*/ 0 w 3169681"/>
                <a:gd name="T25" fmla="*/ 65194 h 6519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69681"/>
                <a:gd name="T40" fmla="*/ 0 h 651935"/>
                <a:gd name="T41" fmla="*/ 3169681 w 3169681"/>
                <a:gd name="T42" fmla="*/ 651935 h 6519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69681" h="651935">
                  <a:moveTo>
                    <a:pt x="0" y="65194"/>
                  </a:moveTo>
                  <a:cubicBezTo>
                    <a:pt x="0" y="47903"/>
                    <a:pt x="6869" y="31321"/>
                    <a:pt x="19095" y="19095"/>
                  </a:cubicBezTo>
                  <a:cubicBezTo>
                    <a:pt x="31321" y="6869"/>
                    <a:pt x="47904" y="0"/>
                    <a:pt x="65194" y="0"/>
                  </a:cubicBezTo>
                  <a:lnTo>
                    <a:pt x="3104487" y="0"/>
                  </a:lnTo>
                  <a:cubicBezTo>
                    <a:pt x="3121778" y="0"/>
                    <a:pt x="3138360" y="6869"/>
                    <a:pt x="3150586" y="19095"/>
                  </a:cubicBezTo>
                  <a:cubicBezTo>
                    <a:pt x="3162812" y="31321"/>
                    <a:pt x="3169681" y="47904"/>
                    <a:pt x="3169681" y="65194"/>
                  </a:cubicBezTo>
                  <a:lnTo>
                    <a:pt x="3169681" y="586741"/>
                  </a:lnTo>
                  <a:cubicBezTo>
                    <a:pt x="3169681" y="604032"/>
                    <a:pt x="3162812" y="620614"/>
                    <a:pt x="3150586" y="632840"/>
                  </a:cubicBezTo>
                  <a:cubicBezTo>
                    <a:pt x="3138360" y="645066"/>
                    <a:pt x="3121777" y="651935"/>
                    <a:pt x="3104487" y="651935"/>
                  </a:cubicBezTo>
                  <a:lnTo>
                    <a:pt x="65194" y="651935"/>
                  </a:lnTo>
                  <a:cubicBezTo>
                    <a:pt x="47903" y="651935"/>
                    <a:pt x="31321" y="645066"/>
                    <a:pt x="19095" y="632840"/>
                  </a:cubicBezTo>
                  <a:cubicBezTo>
                    <a:pt x="6869" y="620614"/>
                    <a:pt x="0" y="604031"/>
                    <a:pt x="0" y="586741"/>
                  </a:cubicBezTo>
                  <a:lnTo>
                    <a:pt x="0" y="65194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>
                  <a:solidFill>
                    <a:schemeClr val="bg1"/>
                  </a:solidFill>
                  <a:latin typeface="Verdana" pitchFamily="34" charset="0"/>
                </a:rPr>
                <a:t>2 S.</a:t>
              </a:r>
            </a:p>
          </p:txBody>
        </p:sp>
        <p:sp>
          <p:nvSpPr>
            <p:cNvPr id="126989" name="Freihandform 17"/>
            <p:cNvSpPr>
              <a:spLocks noChangeArrowheads="1"/>
            </p:cNvSpPr>
            <p:nvPr/>
          </p:nvSpPr>
          <p:spPr bwMode="auto">
            <a:xfrm>
              <a:off x="4143373" y="5589240"/>
              <a:ext cx="714380" cy="651935"/>
            </a:xfrm>
            <a:custGeom>
              <a:avLst/>
              <a:gdLst>
                <a:gd name="T0" fmla="*/ 0 w 3169681"/>
                <a:gd name="T1" fmla="*/ 65194 h 651935"/>
                <a:gd name="T2" fmla="*/ 4304 w 3169681"/>
                <a:gd name="T3" fmla="*/ 19095 h 651935"/>
                <a:gd name="T4" fmla="*/ 14693 w 3169681"/>
                <a:gd name="T5" fmla="*/ 0 h 651935"/>
                <a:gd name="T6" fmla="*/ 699687 w 3169681"/>
                <a:gd name="T7" fmla="*/ 0 h 651935"/>
                <a:gd name="T8" fmla="*/ 710077 w 3169681"/>
                <a:gd name="T9" fmla="*/ 19095 h 651935"/>
                <a:gd name="T10" fmla="*/ 714380 w 3169681"/>
                <a:gd name="T11" fmla="*/ 65194 h 651935"/>
                <a:gd name="T12" fmla="*/ 714380 w 3169681"/>
                <a:gd name="T13" fmla="*/ 586741 h 651935"/>
                <a:gd name="T14" fmla="*/ 710077 w 3169681"/>
                <a:gd name="T15" fmla="*/ 632840 h 651935"/>
                <a:gd name="T16" fmla="*/ 699687 w 3169681"/>
                <a:gd name="T17" fmla="*/ 651935 h 651935"/>
                <a:gd name="T18" fmla="*/ 14693 w 3169681"/>
                <a:gd name="T19" fmla="*/ 651935 h 651935"/>
                <a:gd name="T20" fmla="*/ 4304 w 3169681"/>
                <a:gd name="T21" fmla="*/ 632840 h 651935"/>
                <a:gd name="T22" fmla="*/ 0 w 3169681"/>
                <a:gd name="T23" fmla="*/ 586741 h 651935"/>
                <a:gd name="T24" fmla="*/ 0 w 3169681"/>
                <a:gd name="T25" fmla="*/ 65194 h 6519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69681"/>
                <a:gd name="T40" fmla="*/ 0 h 651935"/>
                <a:gd name="T41" fmla="*/ 3169681 w 3169681"/>
                <a:gd name="T42" fmla="*/ 651935 h 6519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69681" h="651935">
                  <a:moveTo>
                    <a:pt x="0" y="65194"/>
                  </a:moveTo>
                  <a:cubicBezTo>
                    <a:pt x="0" y="47903"/>
                    <a:pt x="6869" y="31321"/>
                    <a:pt x="19095" y="19095"/>
                  </a:cubicBezTo>
                  <a:cubicBezTo>
                    <a:pt x="31321" y="6869"/>
                    <a:pt x="47904" y="0"/>
                    <a:pt x="65194" y="0"/>
                  </a:cubicBezTo>
                  <a:lnTo>
                    <a:pt x="3104487" y="0"/>
                  </a:lnTo>
                  <a:cubicBezTo>
                    <a:pt x="3121778" y="0"/>
                    <a:pt x="3138360" y="6869"/>
                    <a:pt x="3150586" y="19095"/>
                  </a:cubicBezTo>
                  <a:cubicBezTo>
                    <a:pt x="3162812" y="31321"/>
                    <a:pt x="3169681" y="47904"/>
                    <a:pt x="3169681" y="65194"/>
                  </a:cubicBezTo>
                  <a:lnTo>
                    <a:pt x="3169681" y="586741"/>
                  </a:lnTo>
                  <a:cubicBezTo>
                    <a:pt x="3169681" y="604032"/>
                    <a:pt x="3162812" y="620614"/>
                    <a:pt x="3150586" y="632840"/>
                  </a:cubicBezTo>
                  <a:cubicBezTo>
                    <a:pt x="3138360" y="645066"/>
                    <a:pt x="3121777" y="651935"/>
                    <a:pt x="3104487" y="651935"/>
                  </a:cubicBezTo>
                  <a:lnTo>
                    <a:pt x="65194" y="651935"/>
                  </a:lnTo>
                  <a:cubicBezTo>
                    <a:pt x="47903" y="651935"/>
                    <a:pt x="31321" y="645066"/>
                    <a:pt x="19095" y="632840"/>
                  </a:cubicBezTo>
                  <a:cubicBezTo>
                    <a:pt x="6869" y="620614"/>
                    <a:pt x="0" y="604031"/>
                    <a:pt x="0" y="586741"/>
                  </a:cubicBezTo>
                  <a:lnTo>
                    <a:pt x="0" y="65194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de-DE" dirty="0" smtClean="0">
                  <a:solidFill>
                    <a:schemeClr val="bg1"/>
                  </a:solidFill>
                  <a:latin typeface="Verdana" pitchFamily="34" charset="0"/>
                </a:rPr>
                <a:t>2 </a:t>
              </a:r>
              <a:r>
                <a:rPr lang="de-DE" dirty="0">
                  <a:solidFill>
                    <a:schemeClr val="bg1"/>
                  </a:solidFill>
                  <a:latin typeface="Verdana" pitchFamily="34" charset="0"/>
                </a:rPr>
                <a:t>S.</a:t>
              </a:r>
            </a:p>
          </p:txBody>
        </p:sp>
        <p:sp>
          <p:nvSpPr>
            <p:cNvPr id="19" name="Abgerundetes Rechteck 18"/>
            <p:cNvSpPr/>
            <p:nvPr/>
          </p:nvSpPr>
          <p:spPr>
            <a:xfrm>
              <a:off x="6344575" y="5348825"/>
              <a:ext cx="714244" cy="65259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de-DE" dirty="0">
                  <a:solidFill>
                    <a:schemeClr val="bg1"/>
                  </a:solidFill>
                  <a:latin typeface="Verdana" pitchFamily="34" charset="0"/>
                  <a:cs typeface="+mn-cs"/>
                </a:rPr>
                <a:t>15 S.</a:t>
              </a:r>
            </a:p>
          </p:txBody>
        </p:sp>
      </p:grpSp>
      <p:sp>
        <p:nvSpPr>
          <p:cNvPr id="16" name="Freihandform 15"/>
          <p:cNvSpPr/>
          <p:nvPr/>
        </p:nvSpPr>
        <p:spPr>
          <a:xfrm>
            <a:off x="2085179" y="2986286"/>
            <a:ext cx="714380" cy="651935"/>
          </a:xfrm>
          <a:custGeom>
            <a:avLst/>
            <a:gdLst>
              <a:gd name="connsiteX0" fmla="*/ 0 w 3169681"/>
              <a:gd name="connsiteY0" fmla="*/ 65194 h 651935"/>
              <a:gd name="connsiteX1" fmla="*/ 19095 w 3169681"/>
              <a:gd name="connsiteY1" fmla="*/ 19095 h 651935"/>
              <a:gd name="connsiteX2" fmla="*/ 65194 w 3169681"/>
              <a:gd name="connsiteY2" fmla="*/ 0 h 651935"/>
              <a:gd name="connsiteX3" fmla="*/ 3104487 w 3169681"/>
              <a:gd name="connsiteY3" fmla="*/ 0 h 651935"/>
              <a:gd name="connsiteX4" fmla="*/ 3150586 w 3169681"/>
              <a:gd name="connsiteY4" fmla="*/ 19095 h 651935"/>
              <a:gd name="connsiteX5" fmla="*/ 3169681 w 3169681"/>
              <a:gd name="connsiteY5" fmla="*/ 65194 h 651935"/>
              <a:gd name="connsiteX6" fmla="*/ 3169681 w 3169681"/>
              <a:gd name="connsiteY6" fmla="*/ 586741 h 651935"/>
              <a:gd name="connsiteX7" fmla="*/ 3150586 w 3169681"/>
              <a:gd name="connsiteY7" fmla="*/ 632840 h 651935"/>
              <a:gd name="connsiteX8" fmla="*/ 3104487 w 3169681"/>
              <a:gd name="connsiteY8" fmla="*/ 651935 h 651935"/>
              <a:gd name="connsiteX9" fmla="*/ 65194 w 3169681"/>
              <a:gd name="connsiteY9" fmla="*/ 651935 h 651935"/>
              <a:gd name="connsiteX10" fmla="*/ 19095 w 3169681"/>
              <a:gd name="connsiteY10" fmla="*/ 632840 h 651935"/>
              <a:gd name="connsiteX11" fmla="*/ 0 w 3169681"/>
              <a:gd name="connsiteY11" fmla="*/ 586741 h 651935"/>
              <a:gd name="connsiteX12" fmla="*/ 0 w 3169681"/>
              <a:gd name="connsiteY12" fmla="*/ 65194 h 65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9681" h="651935">
                <a:moveTo>
                  <a:pt x="0" y="65194"/>
                </a:moveTo>
                <a:cubicBezTo>
                  <a:pt x="0" y="47903"/>
                  <a:pt x="6869" y="31321"/>
                  <a:pt x="19095" y="19095"/>
                </a:cubicBezTo>
                <a:cubicBezTo>
                  <a:pt x="31321" y="6869"/>
                  <a:pt x="47904" y="0"/>
                  <a:pt x="65194" y="0"/>
                </a:cubicBezTo>
                <a:lnTo>
                  <a:pt x="3104487" y="0"/>
                </a:lnTo>
                <a:cubicBezTo>
                  <a:pt x="3121778" y="0"/>
                  <a:pt x="3138360" y="6869"/>
                  <a:pt x="3150586" y="19095"/>
                </a:cubicBezTo>
                <a:cubicBezTo>
                  <a:pt x="3162812" y="31321"/>
                  <a:pt x="3169681" y="47904"/>
                  <a:pt x="3169681" y="65194"/>
                </a:cubicBezTo>
                <a:lnTo>
                  <a:pt x="3169681" y="586741"/>
                </a:lnTo>
                <a:cubicBezTo>
                  <a:pt x="3169681" y="604032"/>
                  <a:pt x="3162812" y="620614"/>
                  <a:pt x="3150586" y="632840"/>
                </a:cubicBezTo>
                <a:cubicBezTo>
                  <a:pt x="3138360" y="645066"/>
                  <a:pt x="3121777" y="651935"/>
                  <a:pt x="3104487" y="651935"/>
                </a:cubicBezTo>
                <a:lnTo>
                  <a:pt x="65194" y="651935"/>
                </a:lnTo>
                <a:cubicBezTo>
                  <a:pt x="47903" y="651935"/>
                  <a:pt x="31321" y="645066"/>
                  <a:pt x="19095" y="632840"/>
                </a:cubicBezTo>
                <a:cubicBezTo>
                  <a:pt x="6869" y="620614"/>
                  <a:pt x="0" y="604031"/>
                  <a:pt x="0" y="586741"/>
                </a:cubicBezTo>
                <a:lnTo>
                  <a:pt x="0" y="65194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chemeClr val="bg1"/>
                </a:solidFill>
                <a:latin typeface="Verdana" pitchFamily="34" charset="0"/>
              </a:rPr>
              <a:t>B1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6344439" y="2996919"/>
            <a:ext cx="714380" cy="651935"/>
          </a:xfrm>
          <a:custGeom>
            <a:avLst/>
            <a:gdLst>
              <a:gd name="connsiteX0" fmla="*/ 0 w 3169681"/>
              <a:gd name="connsiteY0" fmla="*/ 65194 h 651935"/>
              <a:gd name="connsiteX1" fmla="*/ 19095 w 3169681"/>
              <a:gd name="connsiteY1" fmla="*/ 19095 h 651935"/>
              <a:gd name="connsiteX2" fmla="*/ 65194 w 3169681"/>
              <a:gd name="connsiteY2" fmla="*/ 0 h 651935"/>
              <a:gd name="connsiteX3" fmla="*/ 3104487 w 3169681"/>
              <a:gd name="connsiteY3" fmla="*/ 0 h 651935"/>
              <a:gd name="connsiteX4" fmla="*/ 3150586 w 3169681"/>
              <a:gd name="connsiteY4" fmla="*/ 19095 h 651935"/>
              <a:gd name="connsiteX5" fmla="*/ 3169681 w 3169681"/>
              <a:gd name="connsiteY5" fmla="*/ 65194 h 651935"/>
              <a:gd name="connsiteX6" fmla="*/ 3169681 w 3169681"/>
              <a:gd name="connsiteY6" fmla="*/ 586741 h 651935"/>
              <a:gd name="connsiteX7" fmla="*/ 3150586 w 3169681"/>
              <a:gd name="connsiteY7" fmla="*/ 632840 h 651935"/>
              <a:gd name="connsiteX8" fmla="*/ 3104487 w 3169681"/>
              <a:gd name="connsiteY8" fmla="*/ 651935 h 651935"/>
              <a:gd name="connsiteX9" fmla="*/ 65194 w 3169681"/>
              <a:gd name="connsiteY9" fmla="*/ 651935 h 651935"/>
              <a:gd name="connsiteX10" fmla="*/ 19095 w 3169681"/>
              <a:gd name="connsiteY10" fmla="*/ 632840 h 651935"/>
              <a:gd name="connsiteX11" fmla="*/ 0 w 3169681"/>
              <a:gd name="connsiteY11" fmla="*/ 586741 h 651935"/>
              <a:gd name="connsiteX12" fmla="*/ 0 w 3169681"/>
              <a:gd name="connsiteY12" fmla="*/ 65194 h 65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9681" h="651935">
                <a:moveTo>
                  <a:pt x="0" y="65194"/>
                </a:moveTo>
                <a:cubicBezTo>
                  <a:pt x="0" y="47903"/>
                  <a:pt x="6869" y="31321"/>
                  <a:pt x="19095" y="19095"/>
                </a:cubicBezTo>
                <a:cubicBezTo>
                  <a:pt x="31321" y="6869"/>
                  <a:pt x="47904" y="0"/>
                  <a:pt x="65194" y="0"/>
                </a:cubicBezTo>
                <a:lnTo>
                  <a:pt x="3104487" y="0"/>
                </a:lnTo>
                <a:cubicBezTo>
                  <a:pt x="3121778" y="0"/>
                  <a:pt x="3138360" y="6869"/>
                  <a:pt x="3150586" y="19095"/>
                </a:cubicBezTo>
                <a:cubicBezTo>
                  <a:pt x="3162812" y="31321"/>
                  <a:pt x="3169681" y="47904"/>
                  <a:pt x="3169681" y="65194"/>
                </a:cubicBezTo>
                <a:lnTo>
                  <a:pt x="3169681" y="586741"/>
                </a:lnTo>
                <a:cubicBezTo>
                  <a:pt x="3169681" y="604032"/>
                  <a:pt x="3162812" y="620614"/>
                  <a:pt x="3150586" y="632840"/>
                </a:cubicBezTo>
                <a:cubicBezTo>
                  <a:pt x="3138360" y="645066"/>
                  <a:pt x="3121777" y="651935"/>
                  <a:pt x="3104487" y="651935"/>
                </a:cubicBezTo>
                <a:lnTo>
                  <a:pt x="65194" y="651935"/>
                </a:lnTo>
                <a:cubicBezTo>
                  <a:pt x="47903" y="651935"/>
                  <a:pt x="31321" y="645066"/>
                  <a:pt x="19095" y="632840"/>
                </a:cubicBezTo>
                <a:cubicBezTo>
                  <a:pt x="6869" y="620614"/>
                  <a:pt x="0" y="604031"/>
                  <a:pt x="0" y="586741"/>
                </a:cubicBezTo>
                <a:lnTo>
                  <a:pt x="0" y="65194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chemeClr val="bg1"/>
                </a:solidFill>
                <a:latin typeface="Verdana" pitchFamily="34" charset="0"/>
              </a:rPr>
              <a:t>B2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Beratung zum ERC in Deutschland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KoWi</a:t>
            </a:r>
            <a:r>
              <a:rPr lang="de-DE" dirty="0" smtClean="0"/>
              <a:t>-Services zum ERC</a:t>
            </a:r>
          </a:p>
        </p:txBody>
      </p:sp>
      <p:sp>
        <p:nvSpPr>
          <p:cNvPr id="19558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Individuelle Antragsberatung und -begleitung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Webseite zum ERC, inkl. ERC-</a:t>
            </a:r>
            <a:r>
              <a:rPr lang="de-DE" dirty="0" err="1" smtClean="0"/>
              <a:t>FAQs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www.nks-erc.de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Newsletter (auch auf Englisch): </a:t>
            </a:r>
            <a:br>
              <a:rPr lang="de-DE" dirty="0" smtClean="0"/>
            </a:br>
            <a:r>
              <a:rPr lang="en-GB" dirty="0" smtClean="0">
                <a:hlinkClick r:id="rId3"/>
              </a:rPr>
              <a:t>http://www.eubuero.de/newsletter_en.htm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Informationsveranstaltungen, Antragstellerworkshops und Kleingruppenberatung an deutschen Hochschulen und Forschungseinrichtungen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Beratung zum Projekt- und Finanzmanagement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Interviewtrainings für die Starting und Consolidator Grants in Bonn + Unterstützung vor Ort in Brüssel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Informationen</a:t>
            </a:r>
          </a:p>
        </p:txBody>
      </p:sp>
      <p:sp>
        <p:nvSpPr>
          <p:cNvPr id="110594" name="Rectangle 7"/>
          <p:cNvSpPr>
            <a:spLocks noGrp="1" noChangeArrowheads="1"/>
          </p:cNvSpPr>
          <p:nvPr>
            <p:ph idx="1"/>
          </p:nvPr>
        </p:nvSpPr>
        <p:spPr>
          <a:xfrm>
            <a:off x="899592" y="2099989"/>
            <a:ext cx="7787207" cy="413732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hlinkClick r:id="rId2"/>
              </a:rPr>
              <a:t>http://erc.europa.eu</a:t>
            </a:r>
            <a:r>
              <a:rPr lang="en-GB" dirty="0" smtClean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de-DE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hlinkClick r:id="rId3"/>
              </a:rPr>
              <a:t>http://www.nks-erc.de</a:t>
            </a:r>
            <a:r>
              <a:rPr lang="en-GB" dirty="0" smtClean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hlinkClick r:id="rId4"/>
              </a:rPr>
              <a:t>http://www.horizont2020.de/einstieg-erc</a:t>
            </a:r>
            <a:r>
              <a:rPr lang="en-GB" dirty="0" smtClean="0"/>
              <a:t>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 smtClean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endParaRPr lang="de-DE" dirty="0" smtClean="0"/>
          </a:p>
        </p:txBody>
      </p:sp>
      <p:pic>
        <p:nvPicPr>
          <p:cNvPr id="4" name="Picture 6" descr="Logo_KoW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141024"/>
            <a:ext cx="947585" cy="50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988840"/>
            <a:ext cx="5699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UB-ohneSchrift-komprimier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105016"/>
            <a:ext cx="623617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0600" name="Picture 2" descr="Zur Startseite des BMBF-Webauftritt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381000"/>
            <a:ext cx="1619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4" descr="Zur Startseite des BMBF-Webauftritt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5575" y="-381000"/>
            <a:ext cx="1619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2" name="Picture 2"/>
          <p:cNvPicPr>
            <a:picLocks noChangeAspect="1" noChangeArrowheads="1"/>
          </p:cNvPicPr>
          <p:nvPr/>
        </p:nvPicPr>
        <p:blipFill>
          <a:blip r:embed="rId9" cstate="print"/>
          <a:srcRect r="62161" b="12201"/>
          <a:stretch>
            <a:fillRect/>
          </a:stretch>
        </p:blipFill>
        <p:spPr bwMode="auto">
          <a:xfrm>
            <a:off x="5940152" y="4112369"/>
            <a:ext cx="109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nks-logo_klei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3177729"/>
            <a:ext cx="5746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3"/>
          <p:cNvSpPr>
            <a:spLocks noGrp="1"/>
          </p:cNvSpPr>
          <p:nvPr>
            <p:ph type="title"/>
          </p:nvPr>
        </p:nvSpPr>
        <p:spPr>
          <a:xfrm>
            <a:off x="827088" y="1341438"/>
            <a:ext cx="7696200" cy="533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800" dirty="0" err="1" smtClean="0"/>
              <a:t>Folgen</a:t>
            </a:r>
            <a:r>
              <a:rPr lang="en-GB" sz="2800" dirty="0" smtClean="0"/>
              <a:t> </a:t>
            </a:r>
            <a:r>
              <a:rPr lang="en-GB" sz="2800" dirty="0" err="1" smtClean="0"/>
              <a:t>Sie</a:t>
            </a:r>
            <a:r>
              <a:rPr lang="en-GB" sz="2800" dirty="0" smtClean="0"/>
              <a:t> </a:t>
            </a:r>
            <a:r>
              <a:rPr lang="en-GB" sz="2800" dirty="0" err="1" smtClean="0"/>
              <a:t>KoWi</a:t>
            </a:r>
            <a:r>
              <a:rPr lang="en-GB" sz="2800" dirty="0" smtClean="0"/>
              <a:t> auf Twitter!</a:t>
            </a:r>
          </a:p>
        </p:txBody>
      </p:sp>
      <p:sp>
        <p:nvSpPr>
          <p:cNvPr id="20483" name="Rechteck 10"/>
          <p:cNvSpPr>
            <a:spLocks noChangeArrowheads="1"/>
          </p:cNvSpPr>
          <p:nvPr/>
        </p:nvSpPr>
        <p:spPr bwMode="auto">
          <a:xfrm>
            <a:off x="411163" y="2060575"/>
            <a:ext cx="8275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000" dirty="0">
                <a:latin typeface="Verdana" pitchFamily="34" charset="0"/>
              </a:rPr>
              <a:t>Alles über EU-Forschungsförderung – verständlich und schnell!</a:t>
            </a:r>
          </a:p>
        </p:txBody>
      </p:sp>
      <p:grpSp>
        <p:nvGrpSpPr>
          <p:cNvPr id="2" name="Gruppieren 11"/>
          <p:cNvGrpSpPr>
            <a:grpSpLocks/>
          </p:cNvGrpSpPr>
          <p:nvPr/>
        </p:nvGrpSpPr>
        <p:grpSpPr bwMode="auto">
          <a:xfrm>
            <a:off x="236538" y="3933825"/>
            <a:ext cx="4335462" cy="728663"/>
            <a:chOff x="469617" y="4365104"/>
            <a:chExt cx="4335947" cy="729372"/>
          </a:xfrm>
        </p:grpSpPr>
        <p:grpSp>
          <p:nvGrpSpPr>
            <p:cNvPr id="3" name="Gruppieren 18"/>
            <p:cNvGrpSpPr>
              <a:grpSpLocks/>
            </p:cNvGrpSpPr>
            <p:nvPr/>
          </p:nvGrpSpPr>
          <p:grpSpPr bwMode="auto">
            <a:xfrm>
              <a:off x="469617" y="4365104"/>
              <a:ext cx="3327835" cy="715377"/>
              <a:chOff x="998764" y="5902424"/>
              <a:chExt cx="3327835" cy="715377"/>
            </a:xfrm>
          </p:grpSpPr>
          <p:pic>
            <p:nvPicPr>
              <p:cNvPr id="20488" name="Picture 6" descr="https://g.twimg.com/Twitter_logo_blue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98764" y="5902424"/>
                <a:ext cx="879563" cy="715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89" name="Textfeld 15"/>
              <p:cNvSpPr txBox="1">
                <a:spLocks noChangeArrowheads="1"/>
              </p:cNvSpPr>
              <p:nvPr/>
            </p:nvSpPr>
            <p:spPr bwMode="auto">
              <a:xfrm>
                <a:off x="2120609" y="5902424"/>
                <a:ext cx="220599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200" b="1">
                    <a:latin typeface="Helvetica" pitchFamily="34" charset="0"/>
                    <a:cs typeface="Helvetica" pitchFamily="34" charset="0"/>
                  </a:rPr>
                  <a:t>@KoWi_EU</a:t>
                </a:r>
              </a:p>
            </p:txBody>
          </p:sp>
        </p:grpSp>
        <p:sp>
          <p:nvSpPr>
            <p:cNvPr id="14" name="Rechteck 13"/>
            <p:cNvSpPr/>
            <p:nvPr/>
          </p:nvSpPr>
          <p:spPr>
            <a:xfrm>
              <a:off x="1611157" y="4725818"/>
              <a:ext cx="3194407" cy="368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solidFill>
                    <a:schemeClr val="accent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de-DE" dirty="0">
                  <a:sym typeface="Wingdings" pitchFamily="2" charset="2"/>
                </a:rPr>
                <a:t> </a:t>
              </a:r>
              <a:r>
                <a:rPr lang="de-DE" dirty="0">
                  <a:sym typeface="Wingdings" pitchFamily="2" charset="2"/>
                  <a:hlinkClick r:id="rId3"/>
                </a:rPr>
                <a:t>www.twitter.com/KoWi_EU</a:t>
              </a:r>
              <a:endParaRPr lang="de-DE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130427" cy="347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40000" y="1897087"/>
            <a:ext cx="1282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rgbClr val="0778A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Teamleitung</a:t>
            </a:r>
            <a:endParaRPr lang="de-DE" sz="2000" dirty="0">
              <a:solidFill>
                <a:srgbClr val="0778A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40000" y="3124895"/>
            <a:ext cx="244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778A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</a:t>
            </a:r>
            <a:r>
              <a:rPr lang="de-DE" sz="1400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 smtClean="0">
                <a:solidFill>
                  <a:srgbClr val="0778A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KoWi</a:t>
            </a:r>
            <a:r>
              <a:rPr lang="de-DE" sz="1400" dirty="0" smtClean="0">
                <a:solidFill>
                  <a:srgbClr val="0778A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-ERC-Team*</a:t>
            </a:r>
            <a:endParaRPr lang="de-DE" sz="1400" dirty="0">
              <a:solidFill>
                <a:srgbClr val="0778A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itel 52"/>
          <p:cNvSpPr txBox="1">
            <a:spLocks/>
          </p:cNvSpPr>
          <p:nvPr/>
        </p:nvSpPr>
        <p:spPr>
          <a:xfrm>
            <a:off x="357158" y="986400"/>
            <a:ext cx="8501122" cy="900000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5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53" name="Titel 52"/>
          <p:cNvSpPr>
            <a:spLocks noGrp="1"/>
          </p:cNvSpPr>
          <p:nvPr>
            <p:ph type="title"/>
          </p:nvPr>
        </p:nvSpPr>
        <p:spPr>
          <a:xfrm>
            <a:off x="558000" y="1088840"/>
            <a:ext cx="8229600" cy="900000"/>
          </a:xfrm>
        </p:spPr>
        <p:txBody>
          <a:bodyPr anchor="ctr">
            <a:normAutofit/>
          </a:bodyPr>
          <a:lstStyle/>
          <a:p>
            <a:r>
              <a:rPr lang="de-DE" dirty="0" smtClean="0">
                <a:ea typeface="Verdana" pitchFamily="34" charset="0"/>
                <a:cs typeface="Verdana" pitchFamily="34" charset="0"/>
              </a:rPr>
              <a:t>ERC: Ihre Ansprechpartner/innen bei </a:t>
            </a:r>
            <a:r>
              <a:rPr lang="de-DE" dirty="0" err="1" smtClean="0">
                <a:ea typeface="Verdana" pitchFamily="34" charset="0"/>
                <a:cs typeface="Verdana" pitchFamily="34" charset="0"/>
              </a:rPr>
              <a:t>KoWi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1547665" y="2263633"/>
            <a:ext cx="1728192" cy="592975"/>
          </a:xfrm>
          <a:prstGeom prst="rect">
            <a:avLst/>
          </a:prstGeom>
          <a:noFill/>
        </p:spPr>
        <p:txBody>
          <a:bodyPr wrap="square" lIns="99560" tIns="49780" rIns="99560" bIns="49780" rtlCol="0">
            <a:spAutoFit/>
          </a:bodyPr>
          <a:lstStyle/>
          <a:p>
            <a:r>
              <a:rPr lang="de-DE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Sarah Raphael (NKS)</a:t>
            </a:r>
          </a:p>
          <a:p>
            <a:r>
              <a: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Leitung </a:t>
            </a:r>
            <a:r>
              <a:rPr lang="de-DE" sz="80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KoWi</a:t>
            </a:r>
            <a:r>
              <a: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-NKS ERC-Team</a:t>
            </a: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+49-228-95997-15</a:t>
            </a:r>
            <a:b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sarah.raphael@kowi.de</a:t>
            </a:r>
            <a:endParaRPr lang="de-DE" sz="8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427984" y="3648696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Isabel </a:t>
            </a:r>
            <a:r>
              <a:rPr lang="de-DE" sz="800" b="1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Herzhoff</a:t>
            </a:r>
            <a:endParaRPr lang="de-DE" sz="8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ERC (NKS)</a:t>
            </a: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+49-228-95997-14</a:t>
            </a:r>
            <a:b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isabel.herzhoff@kowi.de</a:t>
            </a:r>
            <a:endParaRPr lang="de-DE" sz="8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http://www.kowi.de/Portaldata/2/Resources/fotos/ma/mw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91880" y="3680604"/>
            <a:ext cx="856800" cy="571199"/>
          </a:xfrm>
          <a:prstGeom prst="rect">
            <a:avLst/>
          </a:prstGeom>
          <a:noFill/>
        </p:spPr>
      </p:pic>
      <p:pic>
        <p:nvPicPr>
          <p:cNvPr id="31" name="Picture 22" descr="http://www.kowi.de/Portaldata/2/Resources/fotos/ma/yg.pn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825" y="4584792"/>
            <a:ext cx="856800" cy="572400"/>
          </a:xfrm>
          <a:prstGeom prst="rect">
            <a:avLst/>
          </a:prstGeom>
          <a:noFill/>
        </p:spPr>
      </p:pic>
      <p:sp>
        <p:nvSpPr>
          <p:cNvPr id="32" name="Textfeld 31"/>
          <p:cNvSpPr txBox="1"/>
          <p:nvPr/>
        </p:nvSpPr>
        <p:spPr>
          <a:xfrm>
            <a:off x="1547664" y="4554823"/>
            <a:ext cx="1748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Yvette Gafinen</a:t>
            </a:r>
          </a:p>
          <a:p>
            <a:r>
              <a: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ERC: Projektmanagement</a:t>
            </a: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+32-2-54802-12</a:t>
            </a:r>
            <a:b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yvette.gafinen@kowi.de </a:t>
            </a:r>
            <a:endParaRPr lang="de-DE" sz="8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67319" y="5991091"/>
            <a:ext cx="8520281" cy="24622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*Die Nationale Kontaktstelle (NKS) zum ERC wird von </a:t>
            </a:r>
            <a:r>
              <a:rPr lang="de-DE" sz="1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KoWi</a:t>
            </a:r>
            <a:r>
              <a:rPr lang="de-D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gemeinsam mit dem EU-Büro des BMBF geführt: </a:t>
            </a:r>
            <a:r>
              <a:rPr lang="de-DE" sz="1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www.nks-erc.de</a:t>
            </a:r>
            <a:r>
              <a:rPr lang="de-D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de-DE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876256" y="3573016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Kristina Wien (geb. Gebhardt)</a:t>
            </a:r>
          </a:p>
          <a:p>
            <a:r>
              <a:rPr lang="de-DE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(in Elternzeit)</a:t>
            </a: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+49-228-95997-16 </a:t>
            </a:r>
            <a:b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kristina.wien@kowi.de</a:t>
            </a:r>
            <a:endParaRPr lang="de-DE" sz="8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" name="Grafik 29" descr="ih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8128" y="3678172"/>
            <a:ext cx="804937" cy="572400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4427984" y="4554823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Dominik Maas</a:t>
            </a:r>
          </a:p>
          <a:p>
            <a:r>
              <a:rPr lang="fr-FR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ERC (NKS)</a:t>
            </a:r>
            <a:br>
              <a:rPr lang="fr-FR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fr-FR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49-228-95997-13</a:t>
            </a:r>
            <a:r>
              <a:rPr lang="fr-FR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fr-FR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dominik.maas@kowi.de</a:t>
            </a:r>
            <a:endParaRPr lang="de-DE" sz="8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8" name="Grafik 37" descr="dm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584792"/>
            <a:ext cx="857930" cy="572400"/>
          </a:xfrm>
          <a:prstGeom prst="rect">
            <a:avLst/>
          </a:prstGeom>
        </p:spPr>
      </p:pic>
      <p:pic>
        <p:nvPicPr>
          <p:cNvPr id="23" name="Picture 12" descr="http://www.kowi.de/Portaldata/2/Resources/fotos/ma/sr.pn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294" y="2280544"/>
            <a:ext cx="856799" cy="572400"/>
          </a:xfrm>
          <a:prstGeom prst="rect">
            <a:avLst/>
          </a:prstGeom>
          <a:noFill/>
        </p:spPr>
      </p:pic>
      <p:pic>
        <p:nvPicPr>
          <p:cNvPr id="29" name="Picture 28" descr="http://www.kowi.de/Portaldata/2/Resources/fotos/ma/ab.pn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8294" y="3678172"/>
            <a:ext cx="857362" cy="576064"/>
          </a:xfrm>
          <a:prstGeom prst="rect">
            <a:avLst/>
          </a:prstGeom>
          <a:noFill/>
        </p:spPr>
      </p:pic>
      <p:sp>
        <p:nvSpPr>
          <p:cNvPr id="33" name="Textfeld 32"/>
          <p:cNvSpPr txBox="1"/>
          <p:nvPr/>
        </p:nvSpPr>
        <p:spPr>
          <a:xfrm>
            <a:off x="1547664" y="3648696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Anita Bindhammer</a:t>
            </a:r>
          </a:p>
          <a:p>
            <a:r>
              <a:rPr lang="de-DE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(in Elternzeit)</a:t>
            </a: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+49-228-95997-21 </a:t>
            </a:r>
            <a:b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anita.bindhammer@kowi.de</a:t>
            </a:r>
            <a:endParaRPr lang="de-DE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876256" y="4479143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Martin </a:t>
            </a:r>
            <a:r>
              <a:rPr lang="de-DE" sz="800" b="1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Winger</a:t>
            </a:r>
            <a:endParaRPr lang="de-DE" sz="8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ERC </a:t>
            </a:r>
          </a:p>
          <a:p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+32-2-54802- 21</a:t>
            </a:r>
            <a:b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martin.winger@kowi.de </a:t>
            </a:r>
            <a:endParaRPr lang="de-DE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012160" y="4601174"/>
            <a:ext cx="810734" cy="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9"/>
          <p:cNvSpPr>
            <a:spLocks noGrp="1"/>
          </p:cNvSpPr>
          <p:nvPr>
            <p:ph type="title"/>
          </p:nvPr>
        </p:nvSpPr>
        <p:spPr>
          <a:xfrm>
            <a:off x="827584" y="1122313"/>
            <a:ext cx="7787208" cy="436910"/>
          </a:xfrm>
        </p:spPr>
        <p:txBody>
          <a:bodyPr>
            <a:noAutofit/>
          </a:bodyPr>
          <a:lstStyle/>
          <a:p>
            <a:pPr lvl="0" algn="ctr"/>
            <a:r>
              <a:rPr lang="de-DE" dirty="0" err="1" smtClean="0"/>
              <a:t>KoWi</a:t>
            </a:r>
            <a:r>
              <a:rPr lang="de-DE" dirty="0" smtClean="0"/>
              <a:t> - Kooperationsstelle EU der Wissenschaftsorganisationen</a:t>
            </a:r>
            <a:endParaRPr lang="de-DE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err="1" smtClean="0"/>
              <a:t>Mittler</a:t>
            </a:r>
            <a:r>
              <a:rPr lang="en-GB" dirty="0" smtClean="0"/>
              <a:t> </a:t>
            </a:r>
            <a:r>
              <a:rPr lang="en-GB" dirty="0" err="1" smtClean="0"/>
              <a:t>zwischen</a:t>
            </a:r>
            <a:r>
              <a:rPr lang="en-GB" dirty="0" smtClean="0"/>
              <a:t> </a:t>
            </a:r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deutschen</a:t>
            </a:r>
            <a:r>
              <a:rPr lang="en-GB" dirty="0" smtClean="0"/>
              <a:t> </a:t>
            </a:r>
            <a:r>
              <a:rPr lang="de-DE" dirty="0" smtClean="0"/>
              <a:t>Wissenschaftsgemeinschaft </a:t>
            </a:r>
            <a:r>
              <a:rPr lang="de-DE" dirty="0" smtClean="0">
                <a:sym typeface="Wingdings" pitchFamily="2" charset="2"/>
              </a:rPr>
              <a:t></a:t>
            </a:r>
            <a:r>
              <a:rPr lang="de-DE" dirty="0" smtClean="0"/>
              <a:t> EU:</a:t>
            </a:r>
            <a:endParaRPr lang="en-GB" dirty="0" smtClean="0"/>
          </a:p>
          <a:p>
            <a:pPr lvl="1"/>
            <a:r>
              <a:rPr lang="de-DE" dirty="0" smtClean="0">
                <a:solidFill>
                  <a:srgbClr val="292929"/>
                </a:solidFill>
              </a:rPr>
              <a:t>Unterstützung von Forschern und EU-Multiplikatoren in Deutschland</a:t>
            </a:r>
          </a:p>
          <a:p>
            <a:pPr lvl="1"/>
            <a:r>
              <a:rPr lang="de-DE" dirty="0" err="1" smtClean="0"/>
              <a:t>One</a:t>
            </a:r>
            <a:r>
              <a:rPr lang="de-DE" dirty="0" smtClean="0"/>
              <a:t>-</a:t>
            </a:r>
            <a:r>
              <a:rPr lang="de-DE" dirty="0" err="1" smtClean="0"/>
              <a:t>Stop</a:t>
            </a:r>
            <a:r>
              <a:rPr lang="de-DE" dirty="0" smtClean="0"/>
              <a:t>-Shop-Beratung für alle Programme in </a:t>
            </a:r>
            <a:r>
              <a:rPr lang="de-DE" dirty="0" err="1" smtClean="0"/>
              <a:t>Horizon</a:t>
            </a:r>
            <a:r>
              <a:rPr lang="de-DE" dirty="0" smtClean="0"/>
              <a:t> 2020</a:t>
            </a:r>
            <a:endParaRPr lang="de-DE" dirty="0" smtClean="0">
              <a:solidFill>
                <a:srgbClr val="292929"/>
              </a:solidFill>
            </a:endParaRPr>
          </a:p>
          <a:p>
            <a:pPr lvl="1"/>
            <a:r>
              <a:rPr lang="de-DE" dirty="0" smtClean="0">
                <a:solidFill>
                  <a:srgbClr val="292929"/>
                </a:solidFill>
              </a:rPr>
              <a:t>Ziel: Erfolgreiche Teilnahme Deutschlands am Forschungsrahmenprogramm</a:t>
            </a:r>
            <a:endParaRPr lang="en-GB" dirty="0" smtClean="0">
              <a:solidFill>
                <a:srgbClr val="292929"/>
              </a:solidFill>
            </a:endParaRPr>
          </a:p>
          <a:p>
            <a:pPr lvl="1">
              <a:buNone/>
            </a:pPr>
            <a:endParaRPr lang="en-GB" dirty="0" smtClean="0">
              <a:solidFill>
                <a:srgbClr val="292929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716463" y="3716338"/>
            <a:ext cx="33845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704693" y="4692922"/>
            <a:ext cx="7696870" cy="1976438"/>
            <a:chOff x="557213" y="4797425"/>
            <a:chExt cx="7696870" cy="1976438"/>
          </a:xfrm>
        </p:grpSpPr>
        <p:pic>
          <p:nvPicPr>
            <p:cNvPr id="22530" name="Grafik 12" descr="KOWI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0375" y="5335588"/>
              <a:ext cx="131603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3" name="Rectangle 4"/>
            <p:cNvSpPr>
              <a:spLocks noChangeArrowheads="1"/>
            </p:cNvSpPr>
            <p:nvPr/>
          </p:nvSpPr>
          <p:spPr bwMode="auto">
            <a:xfrm>
              <a:off x="4470400" y="4926013"/>
              <a:ext cx="203200" cy="152717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grpSp>
          <p:nvGrpSpPr>
            <p:cNvPr id="3" name="Gruppieren 15"/>
            <p:cNvGrpSpPr>
              <a:grpSpLocks/>
            </p:cNvGrpSpPr>
            <p:nvPr/>
          </p:nvGrpSpPr>
          <p:grpSpPr bwMode="auto">
            <a:xfrm>
              <a:off x="557213" y="4797425"/>
              <a:ext cx="1912255" cy="1777352"/>
              <a:chOff x="557197" y="4797425"/>
              <a:chExt cx="1912255" cy="1777352"/>
            </a:xfrm>
          </p:grpSpPr>
          <p:pic>
            <p:nvPicPr>
              <p:cNvPr id="15365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3455" b="17453"/>
              <a:stretch>
                <a:fillRect/>
              </a:stretch>
            </p:blipFill>
            <p:spPr bwMode="auto">
              <a:xfrm>
                <a:off x="557197" y="4797425"/>
                <a:ext cx="1912255" cy="177735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</p:spPr>
          </p:pic>
          <p:pic>
            <p:nvPicPr>
              <p:cNvPr id="8" name="Picture 2" descr="FP7-gen-RGB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680088" y="5278633"/>
                <a:ext cx="1689128" cy="800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10" name="Grafik 9" descr="germany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86578" y="4797425"/>
              <a:ext cx="1467505" cy="19764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14" name="Sechseck 13"/>
            <p:cNvSpPr/>
            <p:nvPr/>
          </p:nvSpPr>
          <p:spPr>
            <a:xfrm>
              <a:off x="2428860" y="5072074"/>
              <a:ext cx="4359275" cy="1235075"/>
            </a:xfrm>
            <a:prstGeom prst="hexagon">
              <a:avLst>
                <a:gd name="adj" fmla="val 48860"/>
                <a:gd name="vf" fmla="val 115470"/>
              </a:avLst>
            </a:prstGeom>
            <a:gradFill>
              <a:gsLst>
                <a:gs pos="0">
                  <a:srgbClr val="FF9900">
                    <a:alpha val="65000"/>
                  </a:srgbClr>
                </a:gs>
                <a:gs pos="80000">
                  <a:srgbClr val="FFC000">
                    <a:alpha val="50000"/>
                  </a:srgbClr>
                </a:gs>
                <a:gs pos="100000">
                  <a:srgbClr val="FFFF66">
                    <a:alpha val="75000"/>
                  </a:srgb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3020" tIns="87145" rIns="103020" bIns="87145" spcCol="1270" anchor="ctr"/>
            <a:lstStyle/>
            <a:p>
              <a:pPr algn="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>
                  <a:solidFill>
                    <a:srgbClr val="FFFFFF"/>
                  </a:solidFill>
                  <a:latin typeface="Verdana" pitchFamily="34" charset="0"/>
                </a:rPr>
                <a:t>Information</a:t>
              </a:r>
            </a:p>
            <a:p>
              <a:pPr algn="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 smtClean="0">
                  <a:solidFill>
                    <a:srgbClr val="FFFFFF"/>
                  </a:solidFill>
                  <a:latin typeface="Verdana" pitchFamily="34" charset="0"/>
                </a:rPr>
                <a:t>Beratung</a:t>
              </a:r>
              <a:endParaRPr lang="de-DE" sz="1600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dirty="0" smtClean="0">
                  <a:solidFill>
                    <a:srgbClr val="FFFFFF"/>
                  </a:solidFill>
                  <a:latin typeface="Verdana" pitchFamily="34" charset="0"/>
                </a:rPr>
                <a:t>Training</a:t>
              </a:r>
              <a:endParaRPr lang="de-DE" sz="16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– Überblick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bgerundetes Rechteck 4"/>
          <p:cNvSpPr/>
          <p:nvPr/>
        </p:nvSpPr>
        <p:spPr>
          <a:xfrm>
            <a:off x="643384" y="2374059"/>
            <a:ext cx="2049462" cy="6127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68580" bIns="68580" spcCol="1270" anchor="ctr"/>
          <a:lstStyle/>
          <a:p>
            <a:pPr algn="ctr" defTabSz="1600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3600">
              <a:solidFill>
                <a:prstClr val="white"/>
              </a:solidFill>
            </a:endParaRPr>
          </a:p>
        </p:txBody>
      </p:sp>
      <p:grpSp>
        <p:nvGrpSpPr>
          <p:cNvPr id="2" name="Gruppieren 101"/>
          <p:cNvGrpSpPr/>
          <p:nvPr/>
        </p:nvGrpSpPr>
        <p:grpSpPr>
          <a:xfrm>
            <a:off x="-285784" y="1988840"/>
            <a:ext cx="3751868" cy="3786214"/>
            <a:chOff x="-187200" y="2272755"/>
            <a:chExt cx="3713897" cy="3308380"/>
          </a:xfrm>
        </p:grpSpPr>
        <p:sp>
          <p:nvSpPr>
            <p:cNvPr id="40" name="Freihandform 39"/>
            <p:cNvSpPr/>
            <p:nvPr/>
          </p:nvSpPr>
          <p:spPr>
            <a:xfrm>
              <a:off x="273387" y="2272755"/>
              <a:ext cx="2752996" cy="3308380"/>
            </a:xfrm>
            <a:custGeom>
              <a:avLst/>
              <a:gdLst>
                <a:gd name="connsiteX0" fmla="*/ 0 w 2611933"/>
                <a:gd name="connsiteY0" fmla="*/ 261193 h 4320480"/>
                <a:gd name="connsiteX1" fmla="*/ 76502 w 2611933"/>
                <a:gd name="connsiteY1" fmla="*/ 76502 h 4320480"/>
                <a:gd name="connsiteX2" fmla="*/ 261194 w 2611933"/>
                <a:gd name="connsiteY2" fmla="*/ 1 h 4320480"/>
                <a:gd name="connsiteX3" fmla="*/ 2350740 w 2611933"/>
                <a:gd name="connsiteY3" fmla="*/ 0 h 4320480"/>
                <a:gd name="connsiteX4" fmla="*/ 2535431 w 2611933"/>
                <a:gd name="connsiteY4" fmla="*/ 76502 h 4320480"/>
                <a:gd name="connsiteX5" fmla="*/ 2611932 w 2611933"/>
                <a:gd name="connsiteY5" fmla="*/ 261194 h 4320480"/>
                <a:gd name="connsiteX6" fmla="*/ 2611933 w 2611933"/>
                <a:gd name="connsiteY6" fmla="*/ 4059287 h 4320480"/>
                <a:gd name="connsiteX7" fmla="*/ 2535431 w 2611933"/>
                <a:gd name="connsiteY7" fmla="*/ 4243978 h 4320480"/>
                <a:gd name="connsiteX8" fmla="*/ 2350740 w 2611933"/>
                <a:gd name="connsiteY8" fmla="*/ 4320480 h 4320480"/>
                <a:gd name="connsiteX9" fmla="*/ 261193 w 2611933"/>
                <a:gd name="connsiteY9" fmla="*/ 4320480 h 4320480"/>
                <a:gd name="connsiteX10" fmla="*/ 76502 w 2611933"/>
                <a:gd name="connsiteY10" fmla="*/ 4243978 h 4320480"/>
                <a:gd name="connsiteX11" fmla="*/ 1 w 2611933"/>
                <a:gd name="connsiteY11" fmla="*/ 4059287 h 4320480"/>
                <a:gd name="connsiteX12" fmla="*/ 0 w 2611933"/>
                <a:gd name="connsiteY12" fmla="*/ 261193 h 432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1933" h="4320480">
                  <a:moveTo>
                    <a:pt x="0" y="261193"/>
                  </a:moveTo>
                  <a:cubicBezTo>
                    <a:pt x="0" y="191920"/>
                    <a:pt x="27519" y="125485"/>
                    <a:pt x="76502" y="76502"/>
                  </a:cubicBezTo>
                  <a:cubicBezTo>
                    <a:pt x="125485" y="27519"/>
                    <a:pt x="191921" y="0"/>
                    <a:pt x="261194" y="1"/>
                  </a:cubicBezTo>
                  <a:lnTo>
                    <a:pt x="2350740" y="0"/>
                  </a:lnTo>
                  <a:cubicBezTo>
                    <a:pt x="2420013" y="0"/>
                    <a:pt x="2486448" y="27519"/>
                    <a:pt x="2535431" y="76502"/>
                  </a:cubicBezTo>
                  <a:cubicBezTo>
                    <a:pt x="2584414" y="125485"/>
                    <a:pt x="2611933" y="191921"/>
                    <a:pt x="2611932" y="261194"/>
                  </a:cubicBezTo>
                  <a:cubicBezTo>
                    <a:pt x="2611932" y="1527225"/>
                    <a:pt x="2611933" y="2793256"/>
                    <a:pt x="2611933" y="4059287"/>
                  </a:cubicBezTo>
                  <a:cubicBezTo>
                    <a:pt x="2611933" y="4128560"/>
                    <a:pt x="2584415" y="4194995"/>
                    <a:pt x="2535431" y="4243978"/>
                  </a:cubicBezTo>
                  <a:cubicBezTo>
                    <a:pt x="2486448" y="4292961"/>
                    <a:pt x="2420012" y="4320480"/>
                    <a:pt x="2350740" y="4320480"/>
                  </a:cubicBezTo>
                  <a:lnTo>
                    <a:pt x="261193" y="4320480"/>
                  </a:lnTo>
                  <a:cubicBezTo>
                    <a:pt x="191920" y="4320480"/>
                    <a:pt x="125485" y="4292961"/>
                    <a:pt x="76502" y="4243978"/>
                  </a:cubicBezTo>
                  <a:cubicBezTo>
                    <a:pt x="27519" y="4194995"/>
                    <a:pt x="0" y="4128559"/>
                    <a:pt x="1" y="4059287"/>
                  </a:cubicBezTo>
                  <a:cubicBezTo>
                    <a:pt x="1" y="2793256"/>
                    <a:pt x="0" y="1527224"/>
                    <a:pt x="0" y="261193"/>
                  </a:cubicBezTo>
                  <a:close/>
                </a:path>
              </a:pathLst>
            </a:custGeom>
            <a:solidFill>
              <a:srgbClr val="FCDDCF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3085296" numCol="1" spcCol="1270" anchor="ctr" anchorCtr="0">
              <a:noAutofit/>
            </a:bodyPr>
            <a:lstStyle/>
            <a:p>
              <a:pPr algn="ctr" defTabSz="7112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b="1">
                <a:solidFill>
                  <a:srgbClr val="4D4D4D"/>
                </a:solidFill>
                <a:latin typeface="Verdana" pitchFamily="34" charset="0"/>
              </a:endParaRPr>
            </a:p>
          </p:txBody>
        </p:sp>
        <p:grpSp>
          <p:nvGrpSpPr>
            <p:cNvPr id="3" name="Gruppieren 84"/>
            <p:cNvGrpSpPr/>
            <p:nvPr/>
          </p:nvGrpSpPr>
          <p:grpSpPr>
            <a:xfrm>
              <a:off x="415945" y="2954917"/>
              <a:ext cx="2498403" cy="1834651"/>
              <a:chOff x="191865" y="3509296"/>
              <a:chExt cx="2042378" cy="2422799"/>
            </a:xfrm>
          </p:grpSpPr>
          <p:sp>
            <p:nvSpPr>
              <p:cNvPr id="65" name="Abgerundetes Rechteck 64"/>
              <p:cNvSpPr/>
              <p:nvPr/>
            </p:nvSpPr>
            <p:spPr>
              <a:xfrm>
                <a:off x="197752" y="4310559"/>
                <a:ext cx="2036491" cy="777469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hueOff val="0"/>
                  <a:satOff val="0"/>
                  <a:lumOff val="0"/>
                  <a:alpha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100" smtClean="0">
                    <a:solidFill>
                      <a:prstClr val="black"/>
                    </a:solidFill>
                    <a:latin typeface="Verdana" pitchFamily="34" charset="0"/>
                  </a:rPr>
                  <a:t>2. Future and Emerging Technologies (FET)</a:t>
                </a:r>
                <a:endParaRPr lang="en-GB" sz="11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66" name="Abgerundetes Rechteck 65"/>
              <p:cNvSpPr/>
              <p:nvPr/>
            </p:nvSpPr>
            <p:spPr>
              <a:xfrm>
                <a:off x="197752" y="3509296"/>
                <a:ext cx="2036489" cy="747821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hueOff val="0"/>
                  <a:satOff val="0"/>
                  <a:lumOff val="0"/>
                  <a:alpha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100" dirty="0" smtClean="0">
                    <a:solidFill>
                      <a:prstClr val="black"/>
                    </a:solidFill>
                    <a:latin typeface="Verdana" pitchFamily="34" charset="0"/>
                  </a:rPr>
                  <a:t>1. European Research Council (ERC)</a:t>
                </a:r>
                <a:endParaRPr lang="en-GB" sz="1100" dirty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70" name="Abgerundetes Rechteck 69"/>
              <p:cNvSpPr/>
              <p:nvPr/>
            </p:nvSpPr>
            <p:spPr bwMode="auto">
              <a:xfrm>
                <a:off x="191865" y="5187815"/>
                <a:ext cx="2036490" cy="744280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hueOff val="0"/>
                  <a:satOff val="0"/>
                  <a:lumOff val="0"/>
                  <a:alpha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100" dirty="0" smtClean="0">
                    <a:solidFill>
                      <a:prstClr val="black"/>
                    </a:solidFill>
                    <a:latin typeface="Verdana" pitchFamily="34" charset="0"/>
                  </a:rPr>
                  <a:t>3. Marie </a:t>
                </a:r>
                <a:r>
                  <a:rPr lang="en-GB" sz="1100" dirty="0" err="1" smtClean="0">
                    <a:solidFill>
                      <a:prstClr val="black"/>
                    </a:solidFill>
                    <a:latin typeface="Verdana" pitchFamily="34" charset="0"/>
                  </a:rPr>
                  <a:t>Skłodowska</a:t>
                </a:r>
                <a:r>
                  <a:rPr lang="en-GB" sz="1100" b="1" cap="small" dirty="0" smtClean="0">
                    <a:solidFill>
                      <a:prstClr val="black"/>
                    </a:solidFill>
                  </a:rPr>
                  <a:t>-</a:t>
                </a:r>
                <a:r>
                  <a:rPr lang="en-GB" sz="1100" dirty="0" smtClean="0">
                    <a:solidFill>
                      <a:prstClr val="black"/>
                    </a:solidFill>
                    <a:latin typeface="Verdana" pitchFamily="34" charset="0"/>
                  </a:rPr>
                  <a:t>Curie Actions (MSCA)</a:t>
                </a:r>
                <a:endParaRPr lang="en-GB" sz="1100" dirty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50" name="Textfeld 49"/>
            <p:cNvSpPr txBox="1"/>
            <p:nvPr/>
          </p:nvSpPr>
          <p:spPr>
            <a:xfrm>
              <a:off x="-187200" y="2335177"/>
              <a:ext cx="3713897" cy="45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smtClean="0">
                  <a:solidFill>
                    <a:prstClr val="black"/>
                  </a:solidFill>
                  <a:latin typeface="Verdana" pitchFamily="34" charset="0"/>
                </a:rPr>
                <a:t>Part I – </a:t>
              </a:r>
            </a:p>
            <a:p>
              <a:pPr marL="342900" indent="-3429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smtClean="0">
                  <a:solidFill>
                    <a:prstClr val="black"/>
                  </a:solidFill>
                  <a:latin typeface="Verdana" pitchFamily="34" charset="0"/>
                </a:rPr>
                <a:t>Excellent Science </a:t>
              </a:r>
              <a:endParaRPr lang="en-GB" sz="1400" b="1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47" name="Abgerundetes Rechteck 46"/>
            <p:cNvSpPr/>
            <p:nvPr/>
          </p:nvSpPr>
          <p:spPr bwMode="auto">
            <a:xfrm>
              <a:off x="423146" y="4852488"/>
              <a:ext cx="2498580" cy="584405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hueOff val="0"/>
                <a:satOff val="0"/>
                <a:lumOff val="0"/>
                <a:alpha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Textfeld 47"/>
            <p:cNvSpPr txBox="1"/>
            <p:nvPr/>
          </p:nvSpPr>
          <p:spPr>
            <a:xfrm>
              <a:off x="546365" y="4885550"/>
              <a:ext cx="2144688" cy="52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4. European Research Infrastructures, including </a:t>
              </a:r>
              <a:br>
                <a:rPr lang="en-GB" sz="110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GB" sz="110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e-infrastructures</a:t>
              </a:r>
              <a:endParaRPr lang="en-GB" sz="11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Gruppieren 103"/>
          <p:cNvGrpSpPr/>
          <p:nvPr/>
        </p:nvGrpSpPr>
        <p:grpSpPr>
          <a:xfrm>
            <a:off x="6087980" y="1990725"/>
            <a:ext cx="2857521" cy="3792123"/>
            <a:chOff x="6301541" y="2330041"/>
            <a:chExt cx="2699483" cy="3199186"/>
          </a:xfrm>
        </p:grpSpPr>
        <p:grpSp>
          <p:nvGrpSpPr>
            <p:cNvPr id="5" name="Gruppieren 47"/>
            <p:cNvGrpSpPr/>
            <p:nvPr/>
          </p:nvGrpSpPr>
          <p:grpSpPr>
            <a:xfrm>
              <a:off x="6301541" y="2330041"/>
              <a:ext cx="2699483" cy="3199186"/>
              <a:chOff x="4776232" y="2486836"/>
              <a:chExt cx="2008373" cy="4192501"/>
            </a:xfrm>
            <a:solidFill>
              <a:srgbClr val="FCDDCF"/>
            </a:solidFill>
          </p:grpSpPr>
          <p:sp>
            <p:nvSpPr>
              <p:cNvPr id="79" name="Freihandform 78"/>
              <p:cNvSpPr/>
              <p:nvPr/>
            </p:nvSpPr>
            <p:spPr>
              <a:xfrm>
                <a:off x="4776232" y="2486836"/>
                <a:ext cx="2008373" cy="4192501"/>
              </a:xfrm>
              <a:custGeom>
                <a:avLst/>
                <a:gdLst>
                  <a:gd name="connsiteX0" fmla="*/ 0 w 2611933"/>
                  <a:gd name="connsiteY0" fmla="*/ 261193 h 4320480"/>
                  <a:gd name="connsiteX1" fmla="*/ 76502 w 2611933"/>
                  <a:gd name="connsiteY1" fmla="*/ 76502 h 4320480"/>
                  <a:gd name="connsiteX2" fmla="*/ 261194 w 2611933"/>
                  <a:gd name="connsiteY2" fmla="*/ 1 h 4320480"/>
                  <a:gd name="connsiteX3" fmla="*/ 2350740 w 2611933"/>
                  <a:gd name="connsiteY3" fmla="*/ 0 h 4320480"/>
                  <a:gd name="connsiteX4" fmla="*/ 2535431 w 2611933"/>
                  <a:gd name="connsiteY4" fmla="*/ 76502 h 4320480"/>
                  <a:gd name="connsiteX5" fmla="*/ 2611932 w 2611933"/>
                  <a:gd name="connsiteY5" fmla="*/ 261194 h 4320480"/>
                  <a:gd name="connsiteX6" fmla="*/ 2611933 w 2611933"/>
                  <a:gd name="connsiteY6" fmla="*/ 4059287 h 4320480"/>
                  <a:gd name="connsiteX7" fmla="*/ 2535431 w 2611933"/>
                  <a:gd name="connsiteY7" fmla="*/ 4243978 h 4320480"/>
                  <a:gd name="connsiteX8" fmla="*/ 2350740 w 2611933"/>
                  <a:gd name="connsiteY8" fmla="*/ 4320480 h 4320480"/>
                  <a:gd name="connsiteX9" fmla="*/ 261193 w 2611933"/>
                  <a:gd name="connsiteY9" fmla="*/ 4320480 h 4320480"/>
                  <a:gd name="connsiteX10" fmla="*/ 76502 w 2611933"/>
                  <a:gd name="connsiteY10" fmla="*/ 4243978 h 4320480"/>
                  <a:gd name="connsiteX11" fmla="*/ 1 w 2611933"/>
                  <a:gd name="connsiteY11" fmla="*/ 4059287 h 4320480"/>
                  <a:gd name="connsiteX12" fmla="*/ 0 w 2611933"/>
                  <a:gd name="connsiteY12" fmla="*/ 261193 h 432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1933" h="4320480">
                    <a:moveTo>
                      <a:pt x="0" y="261193"/>
                    </a:moveTo>
                    <a:cubicBezTo>
                      <a:pt x="0" y="191920"/>
                      <a:pt x="27519" y="125485"/>
                      <a:pt x="76502" y="76502"/>
                    </a:cubicBezTo>
                    <a:cubicBezTo>
                      <a:pt x="125485" y="27519"/>
                      <a:pt x="191921" y="0"/>
                      <a:pt x="261194" y="1"/>
                    </a:cubicBezTo>
                    <a:lnTo>
                      <a:pt x="2350740" y="0"/>
                    </a:lnTo>
                    <a:cubicBezTo>
                      <a:pt x="2420013" y="0"/>
                      <a:pt x="2486448" y="27519"/>
                      <a:pt x="2535431" y="76502"/>
                    </a:cubicBezTo>
                    <a:cubicBezTo>
                      <a:pt x="2584414" y="125485"/>
                      <a:pt x="2611933" y="191921"/>
                      <a:pt x="2611932" y="261194"/>
                    </a:cubicBezTo>
                    <a:cubicBezTo>
                      <a:pt x="2611932" y="1527225"/>
                      <a:pt x="2611933" y="2793256"/>
                      <a:pt x="2611933" y="4059287"/>
                    </a:cubicBezTo>
                    <a:cubicBezTo>
                      <a:pt x="2611933" y="4128560"/>
                      <a:pt x="2584415" y="4194995"/>
                      <a:pt x="2535431" y="4243978"/>
                    </a:cubicBezTo>
                    <a:cubicBezTo>
                      <a:pt x="2486448" y="4292961"/>
                      <a:pt x="2420012" y="4320480"/>
                      <a:pt x="2350740" y="4320480"/>
                    </a:cubicBezTo>
                    <a:lnTo>
                      <a:pt x="261193" y="4320480"/>
                    </a:lnTo>
                    <a:cubicBezTo>
                      <a:pt x="191920" y="4320480"/>
                      <a:pt x="125485" y="4292961"/>
                      <a:pt x="76502" y="4243978"/>
                    </a:cubicBezTo>
                    <a:cubicBezTo>
                      <a:pt x="27519" y="4194995"/>
                      <a:pt x="0" y="4128559"/>
                      <a:pt x="1" y="4059287"/>
                    </a:cubicBezTo>
                    <a:cubicBezTo>
                      <a:pt x="1" y="2793256"/>
                      <a:pt x="0" y="1527224"/>
                      <a:pt x="0" y="261193"/>
                    </a:cubicBezTo>
                    <a:close/>
                  </a:path>
                </a:pathLst>
              </a:custGeom>
              <a:grpFill/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3085296" numCol="1" spcCol="1270" anchor="ctr" anchorCtr="0">
                <a:noAutofit/>
              </a:bodyPr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  <p:sp>
            <p:nvSpPr>
              <p:cNvPr id="81" name="Textfeld 80"/>
              <p:cNvSpPr txBox="1"/>
              <p:nvPr/>
            </p:nvSpPr>
            <p:spPr>
              <a:xfrm>
                <a:off x="4876650" y="2603062"/>
                <a:ext cx="1722720" cy="578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smtClean="0">
                    <a:solidFill>
                      <a:prstClr val="black"/>
                    </a:solidFill>
                    <a:latin typeface="Verdana" pitchFamily="34" charset="0"/>
                  </a:rPr>
                  <a:t>Part III – </a:t>
                </a:r>
              </a:p>
              <a:p>
                <a:pPr marL="342900" indent="-3429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400" b="1" smtClean="0">
                    <a:solidFill>
                      <a:prstClr val="black"/>
                    </a:solidFill>
                    <a:latin typeface="Verdana" pitchFamily="34" charset="0"/>
                  </a:rPr>
                  <a:t>Societal Challenges</a:t>
                </a:r>
                <a:endParaRPr lang="en-GB" sz="1400" b="1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90" name="Abgerundetes Rechteck 89"/>
            <p:cNvSpPr/>
            <p:nvPr/>
          </p:nvSpPr>
          <p:spPr bwMode="auto">
            <a:xfrm>
              <a:off x="6433991" y="2961241"/>
              <a:ext cx="2438345" cy="2465399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alpha val="85000"/>
              </a:schemeClr>
            </a:solidFill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GB" sz="1000" dirty="0">
                  <a:solidFill>
                    <a:prstClr val="black"/>
                  </a:solidFill>
                  <a:latin typeface="Verdana" pitchFamily="34" charset="0"/>
                </a:rPr>
                <a:t>Health, </a:t>
              </a:r>
              <a:r>
                <a:rPr lang="en-GB" sz="1000" dirty="0" smtClean="0">
                  <a:solidFill>
                    <a:prstClr val="black"/>
                  </a:solidFill>
                  <a:latin typeface="Verdana" pitchFamily="34" charset="0"/>
                </a:rPr>
                <a:t>demographic </a:t>
              </a:r>
              <a:r>
                <a:rPr lang="en-GB" sz="1000" dirty="0">
                  <a:solidFill>
                    <a:prstClr val="black"/>
                  </a:solidFill>
                  <a:latin typeface="Verdana" pitchFamily="34" charset="0"/>
                </a:rPr>
                <a:t>c</a:t>
              </a:r>
              <a:r>
                <a:rPr lang="en-GB" sz="1000" dirty="0" smtClean="0">
                  <a:solidFill>
                    <a:prstClr val="black"/>
                  </a:solidFill>
                  <a:latin typeface="Verdana" pitchFamily="34" charset="0"/>
                </a:rPr>
                <a:t>hange </a:t>
              </a:r>
              <a:br>
                <a:rPr lang="en-GB" sz="1000" dirty="0" smtClean="0">
                  <a:solidFill>
                    <a:prstClr val="black"/>
                  </a:solidFill>
                  <a:latin typeface="Verdana" pitchFamily="34" charset="0"/>
                </a:rPr>
              </a:br>
              <a:r>
                <a:rPr lang="en-GB" sz="1000" dirty="0" smtClean="0">
                  <a:solidFill>
                    <a:prstClr val="black"/>
                  </a:solidFill>
                  <a:latin typeface="Verdana" pitchFamily="34" charset="0"/>
                </a:rPr>
                <a:t>and </a:t>
              </a:r>
              <a:r>
                <a:rPr lang="en-GB" sz="1000" dirty="0">
                  <a:solidFill>
                    <a:prstClr val="black"/>
                  </a:solidFill>
                  <a:latin typeface="Verdana" pitchFamily="34" charset="0"/>
                </a:rPr>
                <a:t>w</a:t>
              </a:r>
              <a:r>
                <a:rPr lang="en-GB" sz="1000" dirty="0" smtClean="0">
                  <a:solidFill>
                    <a:prstClr val="black"/>
                  </a:solidFill>
                  <a:latin typeface="Verdana" pitchFamily="34" charset="0"/>
                </a:rPr>
                <a:t>ellbeing</a:t>
              </a:r>
              <a:endParaRPr lang="en-GB" sz="1000" dirty="0">
                <a:solidFill>
                  <a:prstClr val="black"/>
                </a:solidFill>
                <a:latin typeface="Verdana" pitchFamily="34" charset="0"/>
              </a:endParaRP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Verdana" pitchFamily="34" charset="0"/>
                </a:rPr>
                <a:t>Food security, sustainable agriculture and forestry, marine and maritime and inland water research, and the </a:t>
              </a:r>
              <a:r>
                <a:rPr lang="en-US" sz="1000" dirty="0" err="1" smtClean="0">
                  <a:solidFill>
                    <a:prstClr val="black"/>
                  </a:solidFill>
                  <a:latin typeface="Verdana" pitchFamily="34" charset="0"/>
                </a:rPr>
                <a:t>bioeconomy</a:t>
              </a:r>
              <a:endParaRPr lang="en-US" sz="1000" dirty="0" smtClean="0">
                <a:solidFill>
                  <a:prstClr val="black"/>
                </a:solidFill>
                <a:latin typeface="Verdana" pitchFamily="34" charset="0"/>
              </a:endParaRP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GB" sz="1000" dirty="0" smtClean="0">
                  <a:solidFill>
                    <a:prstClr val="black"/>
                  </a:solidFill>
                  <a:latin typeface="Verdana" pitchFamily="34" charset="0"/>
                </a:rPr>
                <a:t>Secure</a:t>
              </a:r>
              <a:r>
                <a:rPr lang="en-GB" sz="1000" dirty="0">
                  <a:solidFill>
                    <a:prstClr val="black"/>
                  </a:solidFill>
                  <a:latin typeface="Verdana" pitchFamily="34" charset="0"/>
                </a:rPr>
                <a:t>, clean and efficient energy</a:t>
              </a: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GB" sz="1000" dirty="0">
                  <a:solidFill>
                    <a:prstClr val="black"/>
                  </a:solidFill>
                  <a:latin typeface="Verdana" pitchFamily="34" charset="0"/>
                </a:rPr>
                <a:t>Smart, green and integrated transport</a:t>
              </a: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Verdana" pitchFamily="34" charset="0"/>
                </a:rPr>
                <a:t>Climate action, environment, resource efficiency and raw materials</a:t>
              </a: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Verdana" pitchFamily="34" charset="0"/>
                </a:rPr>
                <a:t>Inclusive, innovative and reflective societies</a:t>
              </a:r>
            </a:p>
            <a:p>
              <a:pPr marL="228600" indent="-228600" fontAlgn="base">
                <a:spcBef>
                  <a:spcPct val="0"/>
                </a:spcBef>
                <a:spcAft>
                  <a:spcPts val="300"/>
                </a:spcAft>
                <a:buFont typeface="+mj-lt"/>
                <a:buAutoNum type="arabicPeriod"/>
                <a:defRPr/>
              </a:pPr>
              <a:r>
                <a:rPr lang="en-US" sz="1000" dirty="0" smtClean="0">
                  <a:solidFill>
                    <a:prstClr val="black"/>
                  </a:solidFill>
                  <a:latin typeface="Verdana" pitchFamily="34" charset="0"/>
                </a:rPr>
                <a:t>Secure societies</a:t>
              </a:r>
              <a:endParaRPr lang="en-GB" sz="1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uppieren 102"/>
          <p:cNvGrpSpPr/>
          <p:nvPr/>
        </p:nvGrpSpPr>
        <p:grpSpPr>
          <a:xfrm>
            <a:off x="3076183" y="1990724"/>
            <a:ext cx="2903141" cy="3908237"/>
            <a:chOff x="3049108" y="2259141"/>
            <a:chExt cx="2799621" cy="3512068"/>
          </a:xfrm>
        </p:grpSpPr>
        <p:grpSp>
          <p:nvGrpSpPr>
            <p:cNvPr id="7" name="Gruppieren 57"/>
            <p:cNvGrpSpPr/>
            <p:nvPr/>
          </p:nvGrpSpPr>
          <p:grpSpPr>
            <a:xfrm>
              <a:off x="3049108" y="2259141"/>
              <a:ext cx="2799621" cy="3512068"/>
              <a:chOff x="3303686" y="1343577"/>
              <a:chExt cx="2116235" cy="4273776"/>
            </a:xfrm>
          </p:grpSpPr>
          <p:grpSp>
            <p:nvGrpSpPr>
              <p:cNvPr id="8" name="Gruppieren 60"/>
              <p:cNvGrpSpPr/>
              <p:nvPr/>
            </p:nvGrpSpPr>
            <p:grpSpPr>
              <a:xfrm>
                <a:off x="3303686" y="1343577"/>
                <a:ext cx="2116235" cy="4273776"/>
                <a:chOff x="2300131" y="2390877"/>
                <a:chExt cx="2116235" cy="4273776"/>
              </a:xfrm>
            </p:grpSpPr>
            <p:sp>
              <p:nvSpPr>
                <p:cNvPr id="39" name="Freihandform 38"/>
                <p:cNvSpPr/>
                <p:nvPr/>
              </p:nvSpPr>
              <p:spPr>
                <a:xfrm>
                  <a:off x="2300131" y="2390877"/>
                  <a:ext cx="2116235" cy="4142603"/>
                </a:xfrm>
                <a:custGeom>
                  <a:avLst/>
                  <a:gdLst>
                    <a:gd name="connsiteX0" fmla="*/ 0 w 2611933"/>
                    <a:gd name="connsiteY0" fmla="*/ 261193 h 4320480"/>
                    <a:gd name="connsiteX1" fmla="*/ 76502 w 2611933"/>
                    <a:gd name="connsiteY1" fmla="*/ 76502 h 4320480"/>
                    <a:gd name="connsiteX2" fmla="*/ 261194 w 2611933"/>
                    <a:gd name="connsiteY2" fmla="*/ 1 h 4320480"/>
                    <a:gd name="connsiteX3" fmla="*/ 2350740 w 2611933"/>
                    <a:gd name="connsiteY3" fmla="*/ 0 h 4320480"/>
                    <a:gd name="connsiteX4" fmla="*/ 2535431 w 2611933"/>
                    <a:gd name="connsiteY4" fmla="*/ 76502 h 4320480"/>
                    <a:gd name="connsiteX5" fmla="*/ 2611932 w 2611933"/>
                    <a:gd name="connsiteY5" fmla="*/ 261194 h 4320480"/>
                    <a:gd name="connsiteX6" fmla="*/ 2611933 w 2611933"/>
                    <a:gd name="connsiteY6" fmla="*/ 4059287 h 4320480"/>
                    <a:gd name="connsiteX7" fmla="*/ 2535431 w 2611933"/>
                    <a:gd name="connsiteY7" fmla="*/ 4243978 h 4320480"/>
                    <a:gd name="connsiteX8" fmla="*/ 2350740 w 2611933"/>
                    <a:gd name="connsiteY8" fmla="*/ 4320480 h 4320480"/>
                    <a:gd name="connsiteX9" fmla="*/ 261193 w 2611933"/>
                    <a:gd name="connsiteY9" fmla="*/ 4320480 h 4320480"/>
                    <a:gd name="connsiteX10" fmla="*/ 76502 w 2611933"/>
                    <a:gd name="connsiteY10" fmla="*/ 4243978 h 4320480"/>
                    <a:gd name="connsiteX11" fmla="*/ 1 w 2611933"/>
                    <a:gd name="connsiteY11" fmla="*/ 4059287 h 4320480"/>
                    <a:gd name="connsiteX12" fmla="*/ 0 w 2611933"/>
                    <a:gd name="connsiteY12" fmla="*/ 261193 h 432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611933" h="4320480">
                      <a:moveTo>
                        <a:pt x="0" y="261193"/>
                      </a:moveTo>
                      <a:cubicBezTo>
                        <a:pt x="0" y="191920"/>
                        <a:pt x="27519" y="125485"/>
                        <a:pt x="76502" y="76502"/>
                      </a:cubicBezTo>
                      <a:cubicBezTo>
                        <a:pt x="125485" y="27519"/>
                        <a:pt x="191921" y="0"/>
                        <a:pt x="261194" y="1"/>
                      </a:cubicBezTo>
                      <a:lnTo>
                        <a:pt x="2350740" y="0"/>
                      </a:lnTo>
                      <a:cubicBezTo>
                        <a:pt x="2420013" y="0"/>
                        <a:pt x="2486448" y="27519"/>
                        <a:pt x="2535431" y="76502"/>
                      </a:cubicBezTo>
                      <a:cubicBezTo>
                        <a:pt x="2584414" y="125485"/>
                        <a:pt x="2611933" y="191921"/>
                        <a:pt x="2611932" y="261194"/>
                      </a:cubicBezTo>
                      <a:cubicBezTo>
                        <a:pt x="2611932" y="1527225"/>
                        <a:pt x="2611933" y="2793256"/>
                        <a:pt x="2611933" y="4059287"/>
                      </a:cubicBezTo>
                      <a:cubicBezTo>
                        <a:pt x="2611933" y="4128560"/>
                        <a:pt x="2584415" y="4194995"/>
                        <a:pt x="2535431" y="4243978"/>
                      </a:cubicBezTo>
                      <a:cubicBezTo>
                        <a:pt x="2486448" y="4292961"/>
                        <a:pt x="2420012" y="4320480"/>
                        <a:pt x="2350740" y="4320480"/>
                      </a:cubicBezTo>
                      <a:lnTo>
                        <a:pt x="261193" y="4320480"/>
                      </a:lnTo>
                      <a:cubicBezTo>
                        <a:pt x="191920" y="4320480"/>
                        <a:pt x="125485" y="4292961"/>
                        <a:pt x="76502" y="4243978"/>
                      </a:cubicBezTo>
                      <a:cubicBezTo>
                        <a:pt x="27519" y="4194995"/>
                        <a:pt x="0" y="4128559"/>
                        <a:pt x="1" y="4059287"/>
                      </a:cubicBezTo>
                      <a:cubicBezTo>
                        <a:pt x="1" y="2793256"/>
                        <a:pt x="0" y="1527224"/>
                        <a:pt x="0" y="261193"/>
                      </a:cubicBezTo>
                      <a:close/>
                    </a:path>
                  </a:pathLst>
                </a:custGeom>
                <a:solidFill>
                  <a:srgbClr val="FCDDCF"/>
                </a:solidFill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0960" tIns="60960" rIns="60960" bIns="3085296" numCol="1" spcCol="1270" anchor="ctr" anchorCtr="0">
                  <a:noAutofit/>
                </a:bodyPr>
                <a:lstStyle/>
                <a:p>
                  <a:pPr algn="ctr" defTabSz="7112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1600" b="1">
                    <a:solidFill>
                      <a:srgbClr val="4D4D4D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1" name="Abgerundetes Rechteck 40"/>
                <p:cNvSpPr/>
                <p:nvPr/>
              </p:nvSpPr>
              <p:spPr>
                <a:xfrm>
                  <a:off x="2411760" y="5524710"/>
                  <a:ext cx="1927587" cy="407539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6">
                    <a:hueOff val="0"/>
                    <a:satOff val="0"/>
                    <a:lumOff val="0"/>
                    <a:alpha val="8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>
                  <a:norm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GB" sz="1100" smtClean="0">
                      <a:solidFill>
                        <a:prstClr val="black"/>
                      </a:solidFill>
                      <a:latin typeface="Verdana" pitchFamily="34" charset="0"/>
                    </a:rPr>
                    <a:t>2. Access to Risk Finance</a:t>
                  </a:r>
                  <a:endParaRPr lang="en-GB" sz="110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9" name="Abgerundetes Rechteck 4"/>
                <p:cNvSpPr/>
                <p:nvPr/>
              </p:nvSpPr>
              <p:spPr bwMode="auto">
                <a:xfrm>
                  <a:off x="2411760" y="5740033"/>
                  <a:ext cx="1946275" cy="92462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0480" tIns="22860" rIns="30480" bIns="22860" spcCol="1270" anchor="ctr"/>
                <a:lstStyle/>
                <a:p>
                  <a:pPr algn="ctr" defTabSz="5334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GB" sz="1200" smtClean="0">
                    <a:solidFill>
                      <a:prstClr val="white"/>
                    </a:solidFill>
                  </a:endParaRPr>
                </a:p>
                <a:p>
                  <a:pPr algn="ctr" defTabSz="5334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en-GB" sz="1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Textfeld 54"/>
                <p:cNvSpPr txBox="1"/>
                <p:nvPr/>
              </p:nvSpPr>
              <p:spPr>
                <a:xfrm>
                  <a:off x="2352621" y="2469620"/>
                  <a:ext cx="2016223" cy="6058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600" b="1" smtClean="0">
                      <a:solidFill>
                        <a:prstClr val="black"/>
                      </a:solidFill>
                      <a:latin typeface="Verdana" pitchFamily="34" charset="0"/>
                    </a:rPr>
                    <a:t> </a:t>
                  </a:r>
                  <a:r>
                    <a:rPr lang="en-GB" sz="1400" b="1" smtClean="0">
                      <a:solidFill>
                        <a:prstClr val="black"/>
                      </a:solidFill>
                      <a:latin typeface="Verdana" pitchFamily="34" charset="0"/>
                    </a:rPr>
                    <a:t>Part II – </a:t>
                  </a:r>
                </a:p>
                <a:p>
                  <a:pPr marL="342900" indent="-34290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sz="1400" b="1" smtClean="0">
                      <a:solidFill>
                        <a:prstClr val="black"/>
                      </a:solidFill>
                      <a:latin typeface="Verdana" pitchFamily="34" charset="0"/>
                    </a:rPr>
                    <a:t>Industrial Leadership</a:t>
                  </a:r>
                  <a:endParaRPr lang="en-GB" sz="1400" b="1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51" name="Abgerundetes Rechteck 50"/>
              <p:cNvSpPr/>
              <p:nvPr/>
            </p:nvSpPr>
            <p:spPr>
              <a:xfrm>
                <a:off x="3415315" y="4953249"/>
                <a:ext cx="1927587" cy="407539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alpha val="8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100" smtClean="0">
                    <a:solidFill>
                      <a:prstClr val="black"/>
                    </a:solidFill>
                    <a:latin typeface="Verdana" pitchFamily="34" charset="0"/>
                  </a:rPr>
                  <a:t>3. Innovation in SMEs</a:t>
                </a:r>
                <a:endParaRPr lang="en-GB" sz="110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91" name="Abgerundetes Rechteck 90"/>
            <p:cNvSpPr/>
            <p:nvPr/>
          </p:nvSpPr>
          <p:spPr bwMode="auto">
            <a:xfrm>
              <a:off x="3187989" y="2969244"/>
              <a:ext cx="2544214" cy="1776118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alpha val="85000"/>
              </a:schemeClr>
            </a:solidFill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228600" indent="-228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000" algn="l"/>
                </a:tabLst>
                <a:defRPr/>
              </a:pPr>
              <a:r>
                <a:rPr lang="en-GB" sz="1100" dirty="0" smtClean="0">
                  <a:solidFill>
                    <a:prstClr val="black"/>
                  </a:solidFill>
                  <a:latin typeface="Verdana" pitchFamily="34" charset="0"/>
                </a:rPr>
                <a:t>1. </a:t>
              </a:r>
              <a:r>
                <a:rPr lang="en-GB" sz="1100" dirty="0">
                  <a:solidFill>
                    <a:prstClr val="black"/>
                  </a:solidFill>
                  <a:latin typeface="Verdana" pitchFamily="34" charset="0"/>
                </a:rPr>
                <a:t>Leadership in Enabling &amp; </a:t>
              </a:r>
            </a:p>
            <a:p>
              <a:pPr marL="228600" indent="-228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80000" algn="l"/>
                </a:tabLst>
                <a:defRPr/>
              </a:pPr>
              <a:r>
                <a:rPr lang="en-GB" sz="1100" dirty="0">
                  <a:solidFill>
                    <a:prstClr val="black"/>
                  </a:solidFill>
                  <a:latin typeface="Verdana" pitchFamily="34" charset="0"/>
                </a:rPr>
                <a:t>	Industrial Technologies (LEIT)</a:t>
              </a:r>
            </a:p>
            <a:p>
              <a:pPr marL="228600" indent="-228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defRPr/>
              </a:pPr>
              <a:r>
                <a:rPr lang="en-GB" sz="1100" dirty="0">
                  <a:solidFill>
                    <a:prstClr val="black"/>
                  </a:solidFill>
                  <a:latin typeface="Verdana" pitchFamily="34" charset="0"/>
                </a:rPr>
                <a:t>Information and Communication Technologies</a:t>
              </a:r>
            </a:p>
            <a:p>
              <a:pPr marL="228600" indent="-228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tabLst>
                  <a:tab pos="180000" algn="l"/>
                </a:tabLst>
                <a:defRPr/>
              </a:pPr>
              <a:r>
                <a:rPr lang="en-GB" sz="1100" dirty="0">
                  <a:solidFill>
                    <a:prstClr val="black"/>
                  </a:solidFill>
                  <a:latin typeface="Verdana" pitchFamily="34" charset="0"/>
                </a:rPr>
                <a:t>Nanotechnologies, Advanced Materials, Advanced Manufacturing and Processing and Biotechnology</a:t>
              </a:r>
              <a:endParaRPr lang="en-GB" sz="1100" dirty="0">
                <a:solidFill>
                  <a:prstClr val="black"/>
                </a:solidFill>
              </a:endParaRPr>
            </a:p>
            <a:p>
              <a:pPr marL="228600" indent="-2286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Symbol" pitchFamily="18" charset="2"/>
                <a:buChar char="-"/>
                <a:tabLst>
                  <a:tab pos="180000" algn="l"/>
                </a:tabLst>
                <a:defRPr/>
              </a:pPr>
              <a:r>
                <a:rPr lang="en-GB" sz="1100" dirty="0">
                  <a:solidFill>
                    <a:prstClr val="black"/>
                  </a:solidFill>
                  <a:latin typeface="Verdana" pitchFamily="34" charset="0"/>
                </a:rPr>
                <a:t>Space</a:t>
              </a:r>
            </a:p>
          </p:txBody>
        </p:sp>
      </p:grpSp>
      <p:grpSp>
        <p:nvGrpSpPr>
          <p:cNvPr id="9" name="Gruppieren 44"/>
          <p:cNvGrpSpPr/>
          <p:nvPr/>
        </p:nvGrpSpPr>
        <p:grpSpPr>
          <a:xfrm>
            <a:off x="268050" y="5831005"/>
            <a:ext cx="8590229" cy="920203"/>
            <a:chOff x="268050" y="5537972"/>
            <a:chExt cx="8590229" cy="988962"/>
          </a:xfrm>
        </p:grpSpPr>
        <p:grpSp>
          <p:nvGrpSpPr>
            <p:cNvPr id="10" name="Gruppieren 85"/>
            <p:cNvGrpSpPr/>
            <p:nvPr/>
          </p:nvGrpSpPr>
          <p:grpSpPr>
            <a:xfrm>
              <a:off x="6643701" y="5555063"/>
              <a:ext cx="2214578" cy="963328"/>
              <a:chOff x="6731032" y="5643601"/>
              <a:chExt cx="2287794" cy="963328"/>
            </a:xfrm>
          </p:grpSpPr>
          <p:sp>
            <p:nvSpPr>
              <p:cNvPr id="73" name="Abgerundetes Rechteck 72"/>
              <p:cNvSpPr/>
              <p:nvPr/>
            </p:nvSpPr>
            <p:spPr>
              <a:xfrm>
                <a:off x="6786578" y="5643601"/>
                <a:ext cx="2232248" cy="963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3085296" numCol="1" spcCol="1270" anchor="ctr" anchorCtr="0">
                <a:noAutofit/>
              </a:bodyPr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  <p:sp>
            <p:nvSpPr>
              <p:cNvPr id="74" name="Textfeld 73"/>
              <p:cNvSpPr txBox="1"/>
              <p:nvPr/>
            </p:nvSpPr>
            <p:spPr>
              <a:xfrm>
                <a:off x="6731032" y="5808958"/>
                <a:ext cx="2232248" cy="673529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The European Institute of Innovation and Technology (EIT)</a:t>
                </a:r>
                <a:endParaRPr lang="en-GB" sz="12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1" name="Gruppieren 86"/>
            <p:cNvGrpSpPr/>
            <p:nvPr/>
          </p:nvGrpSpPr>
          <p:grpSpPr>
            <a:xfrm>
              <a:off x="268050" y="5563612"/>
              <a:ext cx="2232248" cy="954777"/>
              <a:chOff x="268050" y="5643600"/>
              <a:chExt cx="2232248" cy="954777"/>
            </a:xfrm>
          </p:grpSpPr>
          <p:sp>
            <p:nvSpPr>
              <p:cNvPr id="68" name="Abgerundetes Rechteck 67"/>
              <p:cNvSpPr/>
              <p:nvPr/>
            </p:nvSpPr>
            <p:spPr>
              <a:xfrm>
                <a:off x="268050" y="5643600"/>
                <a:ext cx="2232248" cy="954777"/>
              </a:xfrm>
              <a:prstGeom prst="roundRect">
                <a:avLst/>
              </a:prstGeom>
              <a:solidFill>
                <a:srgbClr val="FCDDCF"/>
              </a:solidFill>
              <a:ln>
                <a:prstDash val="dash"/>
              </a:ln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36000" rIns="60960" bIns="36000" numCol="1" spcCol="1270" anchor="ctr" anchorCtr="0">
                <a:noAutofit/>
              </a:bodyPr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285752" y="5716387"/>
                <a:ext cx="2214546" cy="694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Part IV</a:t>
                </a:r>
              </a:p>
              <a:p>
                <a:pPr algn="ctr"/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Spreading excellence &amp; </a:t>
                </a:r>
                <a:b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widening participation</a:t>
                </a:r>
                <a:endParaRPr lang="en-GB" sz="12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2" name="Gruppieren 83"/>
            <p:cNvGrpSpPr/>
            <p:nvPr/>
          </p:nvGrpSpPr>
          <p:grpSpPr>
            <a:xfrm>
              <a:off x="2555776" y="5548782"/>
              <a:ext cx="1801910" cy="966386"/>
              <a:chOff x="2412900" y="5628770"/>
              <a:chExt cx="1801910" cy="966386"/>
            </a:xfrm>
          </p:grpSpPr>
          <p:sp>
            <p:nvSpPr>
              <p:cNvPr id="58" name="Abgerundetes Rechteck 57"/>
              <p:cNvSpPr/>
              <p:nvPr/>
            </p:nvSpPr>
            <p:spPr>
              <a:xfrm>
                <a:off x="2428860" y="5628770"/>
                <a:ext cx="1785950" cy="966386"/>
              </a:xfrm>
              <a:prstGeom prst="roundRect">
                <a:avLst/>
              </a:prstGeom>
              <a:solidFill>
                <a:srgbClr val="FCDDCF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36000" rIns="60960" bIns="36000" numCol="1" spcCol="1270" anchor="ctr" anchorCtr="0">
                <a:normAutofit/>
              </a:bodyPr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Textfeld 61"/>
              <p:cNvSpPr txBox="1"/>
              <p:nvPr/>
            </p:nvSpPr>
            <p:spPr>
              <a:xfrm>
                <a:off x="2412900" y="5748973"/>
                <a:ext cx="1785342" cy="694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</a:rPr>
                  <a:t>Part V</a:t>
                </a:r>
                <a:endParaRPr lang="en-GB" sz="1200" b="1">
                  <a:solidFill>
                    <a:prstClr val="black"/>
                  </a:solidFill>
                  <a:latin typeface="Verdana" pitchFamily="34" charset="0"/>
                </a:endParaRPr>
              </a:p>
              <a:p>
                <a:pPr marL="228600" indent="-22860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b="1">
                    <a:solidFill>
                      <a:prstClr val="black"/>
                    </a:solidFill>
                    <a:latin typeface="Verdana" pitchFamily="34" charset="0"/>
                  </a:rPr>
                  <a:t>Science with &amp; </a:t>
                </a:r>
              </a:p>
              <a:p>
                <a:pPr marL="228600" indent="-22860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1200" b="1">
                    <a:solidFill>
                      <a:prstClr val="black"/>
                    </a:solidFill>
                    <a:latin typeface="Verdana" pitchFamily="34" charset="0"/>
                  </a:rPr>
                  <a:t>for Society</a:t>
                </a:r>
              </a:p>
            </p:txBody>
          </p:sp>
        </p:grpSp>
        <p:grpSp>
          <p:nvGrpSpPr>
            <p:cNvPr id="13" name="Gruppieren 84"/>
            <p:cNvGrpSpPr/>
            <p:nvPr/>
          </p:nvGrpSpPr>
          <p:grpSpPr>
            <a:xfrm>
              <a:off x="4411454" y="5537972"/>
              <a:ext cx="2248778" cy="988962"/>
              <a:chOff x="4214810" y="5617960"/>
              <a:chExt cx="2248778" cy="988962"/>
            </a:xfrm>
          </p:grpSpPr>
          <p:sp>
            <p:nvSpPr>
              <p:cNvPr id="56" name="Abgerundetes Rechteck 55"/>
              <p:cNvSpPr/>
              <p:nvPr/>
            </p:nvSpPr>
            <p:spPr>
              <a:xfrm>
                <a:off x="4214810" y="5617960"/>
                <a:ext cx="2232248" cy="988962"/>
              </a:xfrm>
              <a:prstGeom prst="roundRect">
                <a:avLst/>
              </a:prstGeom>
              <a:solidFill>
                <a:srgbClr val="FCDDCF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3085296" numCol="1" spcCol="1270" anchor="ctr" anchorCtr="0">
                <a:noAutofit/>
              </a:bodyPr>
              <a:lstStyle/>
              <a:p>
                <a:pPr algn="ctr" defTabSz="711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600" b="1">
                  <a:solidFill>
                    <a:srgbClr val="4D4D4D"/>
                  </a:solidFill>
                  <a:latin typeface="Verdana" pitchFamily="34" charset="0"/>
                </a:endParaRPr>
              </a:p>
            </p:txBody>
          </p:sp>
          <p:sp>
            <p:nvSpPr>
              <p:cNvPr id="57" name="Textfeld 56"/>
              <p:cNvSpPr txBox="1"/>
              <p:nvPr/>
            </p:nvSpPr>
            <p:spPr>
              <a:xfrm>
                <a:off x="4231340" y="5800408"/>
                <a:ext cx="2232248" cy="673529"/>
              </a:xfrm>
              <a:prstGeom prst="rect">
                <a:avLst/>
              </a:prstGeom>
              <a:noFill/>
            </p:spPr>
            <p:txBody>
              <a:bodyPr wrap="square" tIns="36000" bIns="36000" rtlCol="0">
                <a:spAutoFit/>
              </a:bodyPr>
              <a:lstStyle/>
              <a:p>
                <a:pPr algn="ctr"/>
                <a:r>
                  <a:rPr lang="en-GB" sz="1200" b="1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Non-nuclear direct actions of the Joint Research Centre (JRC)</a:t>
                </a:r>
                <a:endParaRPr lang="en-GB" sz="1200" b="1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43" name="Abgerundetes Rechteck 42"/>
          <p:cNvSpPr/>
          <p:nvPr/>
        </p:nvSpPr>
        <p:spPr>
          <a:xfrm>
            <a:off x="323528" y="2780928"/>
            <a:ext cx="2520280" cy="64807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44839" y="3463914"/>
            <a:ext cx="2915816" cy="339408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2915816" y="1988840"/>
            <a:ext cx="6120680" cy="48691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3"/>
          <p:cNvSpPr txBox="1">
            <a:spLocks noChangeArrowheads="1"/>
          </p:cNvSpPr>
          <p:nvPr/>
        </p:nvSpPr>
        <p:spPr bwMode="auto">
          <a:xfrm>
            <a:off x="179512" y="1380070"/>
            <a:ext cx="9137741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3200"/>
              </a:lnSpc>
            </a:pPr>
            <a:r>
              <a:rPr lang="de-DE" sz="2400" dirty="0"/>
              <a:t>Horizon 2020 – Rahmenprogramm für Forschung und Innovation </a:t>
            </a:r>
            <a:endParaRPr lang="de-DE" sz="2400" dirty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0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99592" y="1340768"/>
            <a:ext cx="5688632" cy="436910"/>
          </a:xfrm>
        </p:spPr>
        <p:txBody>
          <a:bodyPr/>
          <a:lstStyle/>
          <a:p>
            <a:r>
              <a:rPr lang="de-DE" dirty="0" smtClean="0"/>
              <a:t>Horizon 2020 Budget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</p:nvPr>
        </p:nvGraphicFramePr>
        <p:xfrm>
          <a:off x="0" y="2060575"/>
          <a:ext cx="77057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bgerundetes Rechteck 4"/>
          <p:cNvSpPr/>
          <p:nvPr/>
        </p:nvSpPr>
        <p:spPr>
          <a:xfrm>
            <a:off x="6444208" y="2060848"/>
            <a:ext cx="2304256" cy="1093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Gesamt:         ca. 74,8 Mrd. EUR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554423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(in laufenden Preisen) </a:t>
            </a:r>
            <a:endParaRPr lang="de-DE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Quelle: VERORDNUNG DES EUROPÄISCHEN PARLAMENTS UND DES RATES </a:t>
            </a:r>
          </a:p>
          <a:p>
            <a:r>
              <a:rPr lang="de-DE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über das Rahmenprogramm für Forschung und Innovation „Horizont 2020“ </a:t>
            </a:r>
          </a:p>
          <a:p>
            <a:r>
              <a:rPr lang="de-DE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(2014-2020) </a:t>
            </a:r>
            <a:endParaRPr lang="de-DE" sz="8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REGULATION OF THE EUROPEAN PARLIAMENT AND OF THE COUNCIL on the European Fund for Strategic Investments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ERC-Budget 2010-2020</a:t>
            </a:r>
          </a:p>
        </p:txBody>
      </p:sp>
      <p:graphicFrame>
        <p:nvGraphicFramePr>
          <p:cNvPr id="76802" name="Inhaltsplatzhalter 3"/>
          <p:cNvGraphicFramePr>
            <a:graphicFrameLocks noGrp="1"/>
          </p:cNvGraphicFramePr>
          <p:nvPr>
            <p:ph idx="1"/>
          </p:nvPr>
        </p:nvGraphicFramePr>
        <p:xfrm>
          <a:off x="539552" y="2276872"/>
          <a:ext cx="7407275" cy="3732212"/>
        </p:xfrm>
        <a:graphic>
          <a:graphicData uri="http://schemas.openxmlformats.org/presentationml/2006/ole">
            <p:oleObj spid="_x0000_s1026" name="Worksheet" r:id="rId3" imgW="7505828" imgH="3781554" progId="Excel.Sheet.8">
              <p:embed/>
            </p:oleObj>
          </a:graphicData>
        </a:graphic>
      </p:graphicFrame>
      <p:cxnSp>
        <p:nvCxnSpPr>
          <p:cNvPr id="8" name="Gerade Verbindung 7"/>
          <p:cNvCxnSpPr/>
          <p:nvPr/>
        </p:nvCxnSpPr>
        <p:spPr>
          <a:xfrm rot="16200000" flipH="1">
            <a:off x="2232337" y="3821908"/>
            <a:ext cx="2928955" cy="1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feil nach links und rechts 11"/>
          <p:cNvSpPr/>
          <p:nvPr/>
        </p:nvSpPr>
        <p:spPr>
          <a:xfrm>
            <a:off x="3854343" y="1928802"/>
            <a:ext cx="4462073" cy="576064"/>
          </a:xfrm>
          <a:prstGeom prst="leftRightArrow">
            <a:avLst>
              <a:gd name="adj1" fmla="val 67342"/>
              <a:gd name="adj2" fmla="val 7725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 err="1">
                <a:solidFill>
                  <a:srgbClr val="292929"/>
                </a:solidFill>
                <a:latin typeface="Verdana" pitchFamily="34" charset="0"/>
              </a:rPr>
              <a:t>Horizon</a:t>
            </a:r>
            <a:r>
              <a:rPr lang="de-DE" sz="1600" dirty="0">
                <a:solidFill>
                  <a:srgbClr val="292929"/>
                </a:solidFill>
                <a:latin typeface="Verdana" pitchFamily="34" charset="0"/>
              </a:rPr>
              <a:t> 2020 (</a:t>
            </a:r>
            <a:r>
              <a:rPr lang="de-DE" sz="1600" dirty="0" smtClean="0">
                <a:solidFill>
                  <a:srgbClr val="292929"/>
                </a:solidFill>
                <a:latin typeface="Verdana" pitchFamily="34" charset="0"/>
              </a:rPr>
              <a:t>13,1 </a:t>
            </a:r>
            <a:r>
              <a:rPr lang="de-DE" sz="1600" dirty="0">
                <a:solidFill>
                  <a:srgbClr val="292929"/>
                </a:solidFill>
                <a:latin typeface="Verdana" pitchFamily="34" charset="0"/>
              </a:rPr>
              <a:t>Mrd. EUR)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436096" y="6165304"/>
            <a:ext cx="3563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voraussichtliche Entwicklung </a:t>
            </a:r>
            <a:r>
              <a:rPr lang="en-GB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Horizon 2020 &amp; MFF</a:t>
            </a:r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feld 7"/>
          <p:cNvSpPr txBox="1">
            <a:spLocks noChangeArrowheads="1"/>
          </p:cNvSpPr>
          <p:nvPr/>
        </p:nvSpPr>
        <p:spPr bwMode="auto">
          <a:xfrm>
            <a:off x="866775" y="2138363"/>
            <a:ext cx="7851775" cy="402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Förderung von Grundlagenforschung / „Pionierforschung“ (</a:t>
            </a:r>
            <a:r>
              <a:rPr lang="de-DE" sz="2000" dirty="0" err="1">
                <a:cs typeface="Arial" charset="0"/>
              </a:rPr>
              <a:t>frontier</a:t>
            </a:r>
            <a:r>
              <a:rPr lang="de-DE" sz="2000" dirty="0">
                <a:cs typeface="Arial" charset="0"/>
              </a:rPr>
              <a:t> </a:t>
            </a:r>
            <a:r>
              <a:rPr lang="de-DE" sz="2000" dirty="0" err="1">
                <a:cs typeface="Arial" charset="0"/>
              </a:rPr>
              <a:t>research</a:t>
            </a:r>
            <a:r>
              <a:rPr lang="de-DE" sz="2000" dirty="0">
                <a:cs typeface="Arial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Wissenschaftsgetriebene Programmgestaltung </a:t>
            </a:r>
            <a:br>
              <a:rPr lang="de-DE" sz="2000" dirty="0">
                <a:cs typeface="Arial" charset="0"/>
              </a:rPr>
            </a:br>
            <a:r>
              <a:rPr lang="de-DE" sz="2000" dirty="0">
                <a:cs typeface="Arial" charset="0"/>
              </a:rPr>
              <a:t>(Scientific Council)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Themenoffene (</a:t>
            </a:r>
            <a:r>
              <a:rPr lang="de-DE" sz="2000" dirty="0" err="1">
                <a:cs typeface="Arial" charset="0"/>
              </a:rPr>
              <a:t>bottom-up</a:t>
            </a:r>
            <a:r>
              <a:rPr lang="de-DE" sz="2000" dirty="0">
                <a:cs typeface="Arial" charset="0"/>
              </a:rPr>
              <a:t>) jährliche Ausschreibungen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de-DE" sz="2000" dirty="0">
                <a:cs typeface="Arial" charset="0"/>
              </a:rPr>
              <a:t>Keine Alters- oder </a:t>
            </a:r>
            <a:r>
              <a:rPr lang="de-DE" sz="2000" dirty="0" smtClean="0">
                <a:cs typeface="Arial" charset="0"/>
              </a:rPr>
              <a:t>Nationalitätsbeschränkungen</a:t>
            </a:r>
          </a:p>
          <a:p>
            <a:pPr marL="342900" indent="-342900">
              <a:lnSpc>
                <a:spcPct val="150000"/>
              </a:lnSpc>
            </a:pPr>
            <a:endParaRPr lang="de-DE" sz="2000" dirty="0"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rgbClr val="0778A5"/>
              </a:buClr>
            </a:pPr>
            <a:r>
              <a:rPr lang="de-DE" sz="2000" dirty="0" smtClean="0">
                <a:solidFill>
                  <a:srgbClr val="0778A5"/>
                </a:solidFill>
                <a:sym typeface="Wingdings" pitchFamily="2" charset="2"/>
              </a:rPr>
              <a:t> </a:t>
            </a:r>
            <a:r>
              <a:rPr lang="de-DE" sz="2000" dirty="0" smtClean="0"/>
              <a:t>Wissenschaftliche </a:t>
            </a:r>
            <a:r>
              <a:rPr lang="de-DE" sz="2000" dirty="0"/>
              <a:t>Exzellenz als alleiniges Auswahlkriterium!</a:t>
            </a:r>
          </a:p>
          <a:p>
            <a:pPr marL="342900" indent="-342900">
              <a:lnSpc>
                <a:spcPts val="2600"/>
              </a:lnSpc>
              <a:buFont typeface="Arial" charset="0"/>
              <a:buChar char="•"/>
            </a:pPr>
            <a:endParaRPr lang="de-DE" sz="2000" dirty="0">
              <a:cs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– Grundprinzipien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EBF298B34ADF45ADECCAEB029949B4" ma:contentTypeVersion="6" ma:contentTypeDescription="Ein neues Dokument erstellen." ma:contentTypeScope="" ma:versionID="4ecf08a8c6bbac3cb2590ad1495c207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cc945cd244219d18e62c5a5d6a8a835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-Ab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an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von" ma:hidden="true" ma:internalName="EmailFrom">
      <xsd:simpleType>
        <xsd:restriction base="dms:Text"/>
      </xsd:simpleType>
    </xsd:element>
    <xsd:element name="EmailSubject" ma:index="12" nillable="true" ma:displayName="E-Mail-Betreff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E-Mail-Kopfzeilen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FFEC22A-138D-4DF9-B431-3B318F5F9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14ABE3-6CA8-4EC4-AADE-2CEEACBAE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4A30B0-7E6D-483D-9AD9-AAEB83F8910A}">
  <ds:schemaRefs>
    <ds:schemaRef ds:uri="http://schemas.microsoft.com/office/2006/metadata/properties"/>
    <ds:schemaRef ds:uri="http://schemas.microsoft.com/sharepoint/v3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1898</Words>
  <Application>Microsoft Office PowerPoint</Application>
  <PresentationFormat>Bildschirmpräsentation (4:3)</PresentationFormat>
  <Paragraphs>371</Paragraphs>
  <Slides>38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Office-Design</vt:lpstr>
      <vt:lpstr>Worksheet</vt:lpstr>
      <vt:lpstr>Horizon 2020  Grundlagen des Europäischen Forschungsrats (ERC): Starting, Consolidator, Advanced Grants  </vt:lpstr>
      <vt:lpstr>Über KoWi</vt:lpstr>
      <vt:lpstr>KoWi - Kooperationsstelle EU der Wissenschaftsorganisationen</vt:lpstr>
      <vt:lpstr>KoWi - Kooperationsstelle EU der Wissenschaftsorganisationen</vt:lpstr>
      <vt:lpstr>ERC – Überblick</vt:lpstr>
      <vt:lpstr>Folie 6</vt:lpstr>
      <vt:lpstr>Horizon 2020 Budget</vt:lpstr>
      <vt:lpstr>ERC-Budget 2010-2020</vt:lpstr>
      <vt:lpstr>ERC – Grundprinzipien</vt:lpstr>
      <vt:lpstr>Worum geht es?  Ein Blick ins Arbeitsprogramm:</vt:lpstr>
      <vt:lpstr>ERC – Fördermodalitäten</vt:lpstr>
      <vt:lpstr>ERC – Förderlinien</vt:lpstr>
      <vt:lpstr>ERC – Förderlinien 2007 - 2016</vt:lpstr>
      <vt:lpstr>ERC – Förderlinien 2016</vt:lpstr>
      <vt:lpstr>ERC Starting und Consolidator Grants</vt:lpstr>
      <vt:lpstr>Starting Grants – Auf einen Blick</vt:lpstr>
      <vt:lpstr>Consolidator Grants – Auf einen Blick</vt:lpstr>
      <vt:lpstr>Verlängerte Antragsberechtigung </vt:lpstr>
      <vt:lpstr>Antragsberechtigung Dr. med / MD</vt:lpstr>
      <vt:lpstr>StG und CoG-Grantees - Beispielprofile</vt:lpstr>
      <vt:lpstr>   ERC Starting und Consolidator Grants  - Antragstellung</vt:lpstr>
      <vt:lpstr>Begutachtungskriterien – PI</vt:lpstr>
      <vt:lpstr>Begutachtungskriterien – Projekt</vt:lpstr>
      <vt:lpstr>Begutachtungskriterien – Projekt</vt:lpstr>
      <vt:lpstr>Bestandteile des Antrags</vt:lpstr>
      <vt:lpstr>Projektantrag - Aufbau </vt:lpstr>
      <vt:lpstr>ERC Advanced Grants</vt:lpstr>
      <vt:lpstr>Advanced Grants – Auf einen Blick</vt:lpstr>
      <vt:lpstr>AdG- Grantee - Beispielprofile</vt:lpstr>
      <vt:lpstr>Begutachtungskriterien – PI</vt:lpstr>
      <vt:lpstr>Begutachtungskriterien – PI</vt:lpstr>
      <vt:lpstr>Bestandteile des Antrags</vt:lpstr>
      <vt:lpstr>Projektantrag im Detail</vt:lpstr>
      <vt:lpstr>Beratung zum ERC in Deutschland</vt:lpstr>
      <vt:lpstr>KoWi-Services zum ERC</vt:lpstr>
      <vt:lpstr>Weitere Informationen</vt:lpstr>
      <vt:lpstr>Folgen Sie KoWi auf Twitter!</vt:lpstr>
      <vt:lpstr>ERC: Ihre Ansprechpartner/innen bei KoWi</vt:lpstr>
    </vt:vector>
  </TitlesOfParts>
  <Company>PT-DLR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Europäische Forschungsrat ERC  das Spezifische Programm „Ideen“ des 7. FRP</dc:title>
  <dc:creator>Stefanie Schelhowe</dc:creator>
  <cp:lastModifiedBy>dm</cp:lastModifiedBy>
  <cp:revision>1303</cp:revision>
  <cp:lastPrinted>2014-02-26T13:53:24Z</cp:lastPrinted>
  <dcterms:created xsi:type="dcterms:W3CDTF">2011-04-20T11:28:07Z</dcterms:created>
  <dcterms:modified xsi:type="dcterms:W3CDTF">2016-03-23T12:41:47Z</dcterms:modified>
</cp:coreProperties>
</file>