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1"/>
    <p:sldMasterId id="2147483666" r:id="rId2"/>
    <p:sldMasterId id="2147483672" r:id="rId3"/>
  </p:sldMasterIdLst>
  <p:notesMasterIdLst>
    <p:notesMasterId r:id="rId52"/>
  </p:notesMasterIdLst>
  <p:handoutMasterIdLst>
    <p:handoutMasterId r:id="rId53"/>
  </p:handoutMasterIdLst>
  <p:sldIdLst>
    <p:sldId id="393" r:id="rId4"/>
    <p:sldId id="373" r:id="rId5"/>
    <p:sldId id="361" r:id="rId6"/>
    <p:sldId id="378" r:id="rId7"/>
    <p:sldId id="385" r:id="rId8"/>
    <p:sldId id="380" r:id="rId9"/>
    <p:sldId id="379" r:id="rId10"/>
    <p:sldId id="381" r:id="rId11"/>
    <p:sldId id="382" r:id="rId12"/>
    <p:sldId id="384" r:id="rId13"/>
    <p:sldId id="383" r:id="rId14"/>
    <p:sldId id="366" r:id="rId15"/>
    <p:sldId id="377" r:id="rId16"/>
    <p:sldId id="368" r:id="rId17"/>
    <p:sldId id="386" r:id="rId18"/>
    <p:sldId id="387" r:id="rId19"/>
    <p:sldId id="388" r:id="rId20"/>
    <p:sldId id="294" r:id="rId21"/>
    <p:sldId id="330" r:id="rId22"/>
    <p:sldId id="389" r:id="rId23"/>
    <p:sldId id="326" r:id="rId24"/>
    <p:sldId id="390" r:id="rId25"/>
    <p:sldId id="392" r:id="rId26"/>
    <p:sldId id="367" r:id="rId27"/>
    <p:sldId id="259" r:id="rId28"/>
    <p:sldId id="357" r:id="rId29"/>
    <p:sldId id="266" r:id="rId30"/>
    <p:sldId id="344" r:id="rId31"/>
    <p:sldId id="347" r:id="rId32"/>
    <p:sldId id="268" r:id="rId33"/>
    <p:sldId id="272" r:id="rId34"/>
    <p:sldId id="306" r:id="rId35"/>
    <p:sldId id="323" r:id="rId36"/>
    <p:sldId id="395" r:id="rId37"/>
    <p:sldId id="303" r:id="rId38"/>
    <p:sldId id="359" r:id="rId39"/>
    <p:sldId id="351" r:id="rId40"/>
    <p:sldId id="375" r:id="rId41"/>
    <p:sldId id="271" r:id="rId42"/>
    <p:sldId id="345" r:id="rId43"/>
    <p:sldId id="305" r:id="rId44"/>
    <p:sldId id="358" r:id="rId45"/>
    <p:sldId id="354" r:id="rId46"/>
    <p:sldId id="355" r:id="rId47"/>
    <p:sldId id="356" r:id="rId48"/>
    <p:sldId id="264" r:id="rId49"/>
    <p:sldId id="391" r:id="rId50"/>
    <p:sldId id="360"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ktawia Sladkowski" initials="OS" lastIdx="15" clrIdx="0">
    <p:extLst>
      <p:ext uri="{19B8F6BF-5375-455C-9EA6-DF929625EA0E}">
        <p15:presenceInfo xmlns:p15="http://schemas.microsoft.com/office/powerpoint/2012/main" userId="Oktawia Sladkowski" providerId="None"/>
      </p:ext>
    </p:extLst>
  </p:cmAuthor>
  <p:cmAuthor id="2" name="Windows-Benutzer" initials="W" lastIdx="32" clrIdx="1">
    <p:extLst>
      <p:ext uri="{19B8F6BF-5375-455C-9EA6-DF929625EA0E}">
        <p15:presenceInfo xmlns:p15="http://schemas.microsoft.com/office/powerpoint/2012/main" userId="Windows-Benutz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2"/>
    <a:srgbClr val="003F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41" autoAdjust="0"/>
    <p:restoredTop sz="93883" autoAdjust="0"/>
  </p:normalViewPr>
  <p:slideViewPr>
    <p:cSldViewPr snapToGrid="0">
      <p:cViewPr varScale="1">
        <p:scale>
          <a:sx n="107" d="100"/>
          <a:sy n="107" d="100"/>
        </p:scale>
        <p:origin x="1332"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C0713F-9DDE-4060-838B-2A12719A051E}" type="datetimeFigureOut">
              <a:rPr lang="de-DE" smtClean="0"/>
              <a:t>19.11.2024</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D6EAE9-2ACC-4986-8E4D-F82448EED9F3}" type="slidenum">
              <a:rPr lang="de-DE" smtClean="0"/>
              <a:t>‹Nr.›</a:t>
            </a:fld>
            <a:endParaRPr lang="de-DE"/>
          </a:p>
        </p:txBody>
      </p:sp>
    </p:spTree>
    <p:extLst>
      <p:ext uri="{BB962C8B-B14F-4D97-AF65-F5344CB8AC3E}">
        <p14:creationId xmlns:p14="http://schemas.microsoft.com/office/powerpoint/2010/main" val="22595197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6060D2-7C35-4AE9-814F-ACCE0F110DA0}" type="datetimeFigureOut">
              <a:rPr lang="de-DE" smtClean="0"/>
              <a:t>19.11.2024</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8546B1-246A-4793-AD48-E0D04125BB0B}" type="slidenum">
              <a:rPr lang="de-DE" smtClean="0"/>
              <a:t>‹Nr.›</a:t>
            </a:fld>
            <a:endParaRPr lang="de-DE"/>
          </a:p>
        </p:txBody>
      </p:sp>
    </p:spTree>
    <p:extLst>
      <p:ext uri="{BB962C8B-B14F-4D97-AF65-F5344CB8AC3E}">
        <p14:creationId xmlns:p14="http://schemas.microsoft.com/office/powerpoint/2010/main" val="22833054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88546B1-246A-4793-AD48-E0D04125BB0B}" type="slidenum">
              <a:rPr lang="de-DE" smtClean="0"/>
              <a:t>6</a:t>
            </a:fld>
            <a:endParaRPr lang="de-DE"/>
          </a:p>
        </p:txBody>
      </p:sp>
    </p:spTree>
    <p:extLst>
      <p:ext uri="{BB962C8B-B14F-4D97-AF65-F5344CB8AC3E}">
        <p14:creationId xmlns:p14="http://schemas.microsoft.com/office/powerpoint/2010/main" val="505221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88546B1-246A-4793-AD48-E0D04125BB0B}" type="slidenum">
              <a:rPr lang="de-DE" smtClean="0"/>
              <a:t>14</a:t>
            </a:fld>
            <a:endParaRPr lang="de-DE"/>
          </a:p>
        </p:txBody>
      </p:sp>
    </p:spTree>
    <p:extLst>
      <p:ext uri="{BB962C8B-B14F-4D97-AF65-F5344CB8AC3E}">
        <p14:creationId xmlns:p14="http://schemas.microsoft.com/office/powerpoint/2010/main" val="1296699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88546B1-246A-4793-AD48-E0D04125BB0B}" type="slidenum">
              <a:rPr lang="de-DE" smtClean="0"/>
              <a:t>21</a:t>
            </a:fld>
            <a:endParaRPr lang="de-DE"/>
          </a:p>
        </p:txBody>
      </p:sp>
    </p:spTree>
    <p:extLst>
      <p:ext uri="{BB962C8B-B14F-4D97-AF65-F5344CB8AC3E}">
        <p14:creationId xmlns:p14="http://schemas.microsoft.com/office/powerpoint/2010/main" val="2877328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88546B1-246A-4793-AD48-E0D04125BB0B}" type="slidenum">
              <a:rPr lang="de-DE" smtClean="0"/>
              <a:t>24</a:t>
            </a:fld>
            <a:endParaRPr lang="de-DE"/>
          </a:p>
        </p:txBody>
      </p:sp>
    </p:spTree>
    <p:extLst>
      <p:ext uri="{BB962C8B-B14F-4D97-AF65-F5344CB8AC3E}">
        <p14:creationId xmlns:p14="http://schemas.microsoft.com/office/powerpoint/2010/main" val="366153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88546B1-246A-4793-AD48-E0D04125BB0B}" type="slidenum">
              <a:rPr lang="de-DE" smtClean="0"/>
              <a:t>28</a:t>
            </a:fld>
            <a:endParaRPr lang="de-DE"/>
          </a:p>
        </p:txBody>
      </p:sp>
    </p:spTree>
    <p:extLst>
      <p:ext uri="{BB962C8B-B14F-4D97-AF65-F5344CB8AC3E}">
        <p14:creationId xmlns:p14="http://schemas.microsoft.com/office/powerpoint/2010/main" val="3467445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67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4">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520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Textplatzhalter 3"/>
          <p:cNvSpPr>
            <a:spLocks noGrp="1"/>
          </p:cNvSpPr>
          <p:nvPr>
            <p:ph type="body" sz="quarter" idx="11" hasCustomPrompt="1"/>
          </p:nvPr>
        </p:nvSpPr>
        <p:spPr>
          <a:xfrm>
            <a:off x="599030" y="1975670"/>
            <a:ext cx="8062370" cy="883346"/>
          </a:xfrm>
          <a:prstGeom prst="rect">
            <a:avLst/>
          </a:prstGeom>
        </p:spPr>
        <p:txBody>
          <a:bodyPr vert="horz"/>
          <a:lstStyle>
            <a:lvl1pPr marL="0" indent="0">
              <a:lnSpc>
                <a:spcPct val="100000"/>
              </a:lnSpc>
              <a:buNone/>
              <a:defRPr sz="2500" baseline="0">
                <a:solidFill>
                  <a:srgbClr val="003F75"/>
                </a:solidFill>
                <a:latin typeface="Arial Black"/>
                <a:cs typeface="Arial Black"/>
              </a:defRPr>
            </a:lvl1pPr>
            <a:lvl2pPr marL="457200" indent="0">
              <a:buNone/>
              <a:defRPr>
                <a:solidFill>
                  <a:srgbClr val="003F75"/>
                </a:solidFill>
                <a:latin typeface="Arial Black"/>
                <a:cs typeface="Arial Black"/>
              </a:defRPr>
            </a:lvl2pPr>
            <a:lvl3pPr marL="914400" indent="0">
              <a:buNone/>
              <a:defRPr>
                <a:solidFill>
                  <a:srgbClr val="003F75"/>
                </a:solidFill>
                <a:latin typeface="Arial Black"/>
                <a:cs typeface="Arial Black"/>
              </a:defRPr>
            </a:lvl3pPr>
            <a:lvl4pPr marL="1371600" indent="0">
              <a:buNone/>
              <a:defRPr>
                <a:solidFill>
                  <a:srgbClr val="003F75"/>
                </a:solidFill>
                <a:latin typeface="Arial Black"/>
                <a:cs typeface="Arial Black"/>
              </a:defRPr>
            </a:lvl4pPr>
            <a:lvl5pPr marL="1828800" indent="0">
              <a:buNone/>
              <a:defRPr>
                <a:solidFill>
                  <a:srgbClr val="003F75"/>
                </a:solidFill>
                <a:latin typeface="Arial Black"/>
                <a:cs typeface="Arial Black"/>
              </a:defRPr>
            </a:lvl5pPr>
          </a:lstStyle>
          <a:p>
            <a:pPr lvl="0"/>
            <a:r>
              <a:rPr lang="de-DE" dirty="0"/>
              <a:t>Titel der Präsentation</a:t>
            </a:r>
            <a:br>
              <a:rPr lang="de-DE" dirty="0"/>
            </a:br>
            <a:r>
              <a:rPr lang="de-DE" dirty="0"/>
              <a:t>Der kann auch zweizeilig sein</a:t>
            </a:r>
          </a:p>
        </p:txBody>
      </p:sp>
      <p:sp>
        <p:nvSpPr>
          <p:cNvPr id="5" name="Textplatzhalter 9"/>
          <p:cNvSpPr>
            <a:spLocks noGrp="1"/>
          </p:cNvSpPr>
          <p:nvPr>
            <p:ph type="body" sz="quarter" idx="13" hasCustomPrompt="1"/>
          </p:nvPr>
        </p:nvSpPr>
        <p:spPr>
          <a:xfrm>
            <a:off x="599030" y="3502476"/>
            <a:ext cx="8067173" cy="883958"/>
          </a:xfrm>
          <a:prstGeom prst="rect">
            <a:avLst/>
          </a:prstGeom>
        </p:spPr>
        <p:txBody>
          <a:bodyPr vert="horz"/>
          <a:lstStyle>
            <a:lvl1pPr marL="0" indent="0">
              <a:lnSpc>
                <a:spcPct val="100000"/>
              </a:lnSpc>
              <a:buNone/>
              <a:defRPr sz="2500">
                <a:solidFill>
                  <a:srgbClr val="003F75"/>
                </a:solidFill>
                <a:latin typeface="Arial"/>
                <a:cs typeface="Arial"/>
              </a:defRPr>
            </a:lvl1pPr>
            <a:lvl2pPr marL="457200" indent="0">
              <a:buNone/>
              <a:defRPr sz="2500">
                <a:latin typeface="Arial"/>
                <a:cs typeface="Arial"/>
              </a:defRPr>
            </a:lvl2pPr>
            <a:lvl3pPr marL="914400" indent="0">
              <a:buNone/>
              <a:defRPr sz="2500">
                <a:latin typeface="Arial"/>
                <a:cs typeface="Arial"/>
              </a:defRPr>
            </a:lvl3pPr>
            <a:lvl4pPr marL="1371600" indent="0">
              <a:buNone/>
              <a:defRPr sz="2500">
                <a:latin typeface="Arial"/>
                <a:cs typeface="Arial"/>
              </a:defRPr>
            </a:lvl4pPr>
            <a:lvl5pPr marL="1828800" indent="0">
              <a:buNone/>
              <a:defRPr sz="2500">
                <a:latin typeface="Arial"/>
                <a:cs typeface="Arial"/>
              </a:defRPr>
            </a:lvl5pPr>
          </a:lstStyle>
          <a:p>
            <a:pPr lvl="0"/>
            <a:r>
              <a:rPr lang="de-DE" dirty="0"/>
              <a:t>Name, Vorname</a:t>
            </a:r>
          </a:p>
        </p:txBody>
      </p:sp>
    </p:spTree>
    <p:extLst>
      <p:ext uri="{BB962C8B-B14F-4D97-AF65-F5344CB8AC3E}">
        <p14:creationId xmlns:p14="http://schemas.microsoft.com/office/powerpoint/2010/main" val="935398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folie 1">
    <p:spTree>
      <p:nvGrpSpPr>
        <p:cNvPr id="1" name=""/>
        <p:cNvGrpSpPr/>
        <p:nvPr/>
      </p:nvGrpSpPr>
      <p:grpSpPr>
        <a:xfrm>
          <a:off x="0" y="0"/>
          <a:ext cx="0" cy="0"/>
          <a:chOff x="0" y="0"/>
          <a:chExt cx="0" cy="0"/>
        </a:xfrm>
      </p:grpSpPr>
      <p:sp>
        <p:nvSpPr>
          <p:cNvPr id="3" name="Textplatzhalter 6"/>
          <p:cNvSpPr>
            <a:spLocks noGrp="1"/>
          </p:cNvSpPr>
          <p:nvPr>
            <p:ph type="body" sz="quarter" idx="10" hasCustomPrompt="1"/>
          </p:nvPr>
        </p:nvSpPr>
        <p:spPr>
          <a:xfrm>
            <a:off x="586853" y="1607158"/>
            <a:ext cx="6836352" cy="572613"/>
          </a:xfrm>
          <a:prstGeom prst="rect">
            <a:avLst/>
          </a:prstGeom>
        </p:spPr>
        <p:txBody>
          <a:bodyPr vert="horz"/>
          <a:lstStyle>
            <a:lvl1pPr marL="0" indent="0">
              <a:lnSpc>
                <a:spcPct val="100000"/>
              </a:lnSpc>
              <a:buNone/>
              <a:defRPr sz="2500">
                <a:solidFill>
                  <a:srgbClr val="003F75"/>
                </a:solidFill>
                <a:latin typeface="Arial Black"/>
                <a:cs typeface="Arial Black"/>
              </a:defRPr>
            </a:lvl1pPr>
            <a:lvl2pPr marL="457200" indent="0">
              <a:buNone/>
              <a:defRPr sz="2500">
                <a:latin typeface="Arial Black"/>
                <a:cs typeface="Arial Black"/>
              </a:defRPr>
            </a:lvl2pPr>
            <a:lvl3pPr marL="914400" indent="0">
              <a:buNone/>
              <a:defRPr sz="2500">
                <a:latin typeface="Arial Black"/>
                <a:cs typeface="Arial Black"/>
              </a:defRPr>
            </a:lvl3pPr>
            <a:lvl4pPr marL="1371600" indent="0">
              <a:buNone/>
              <a:defRPr sz="2500">
                <a:latin typeface="Arial Black"/>
                <a:cs typeface="Arial Black"/>
              </a:defRPr>
            </a:lvl4pPr>
            <a:lvl5pPr marL="1828800" indent="0">
              <a:buNone/>
              <a:defRPr sz="2500">
                <a:latin typeface="Arial Black"/>
                <a:cs typeface="Arial Black"/>
              </a:defRPr>
            </a:lvl5pPr>
          </a:lstStyle>
          <a:p>
            <a:pPr lvl="0"/>
            <a:r>
              <a:rPr lang="de-DE" dirty="0"/>
              <a:t>Thema 1: Wörter sind Kombinationen</a:t>
            </a:r>
          </a:p>
        </p:txBody>
      </p:sp>
      <p:sp>
        <p:nvSpPr>
          <p:cNvPr id="4" name="Textplatzhalter 9"/>
          <p:cNvSpPr>
            <a:spLocks noGrp="1"/>
          </p:cNvSpPr>
          <p:nvPr>
            <p:ph type="body" sz="quarter" idx="11" hasCustomPrompt="1"/>
          </p:nvPr>
        </p:nvSpPr>
        <p:spPr>
          <a:xfrm>
            <a:off x="586853" y="2276717"/>
            <a:ext cx="3962400" cy="2266375"/>
          </a:xfrm>
          <a:prstGeom prst="rect">
            <a:avLst/>
          </a:prstGeom>
        </p:spPr>
        <p:txBody>
          <a:bodyPr vert="horz"/>
          <a:lstStyle>
            <a:lvl1pPr marL="0" indent="0">
              <a:lnSpc>
                <a:spcPct val="100000"/>
              </a:lnSpc>
              <a:buNone/>
              <a:defRPr sz="1800">
                <a:solidFill>
                  <a:srgbClr val="003F75"/>
                </a:solidFill>
                <a:latin typeface="Arial"/>
                <a:cs typeface="Arial"/>
              </a:defRPr>
            </a:lvl1pPr>
            <a:lvl2pPr marL="457200" indent="0">
              <a:lnSpc>
                <a:spcPct val="100000"/>
              </a:lnSpc>
              <a:buNone/>
              <a:defRPr sz="1800">
                <a:latin typeface="Arial"/>
                <a:cs typeface="Arial"/>
              </a:defRPr>
            </a:lvl2pPr>
            <a:lvl3pPr marL="914400" indent="0">
              <a:lnSpc>
                <a:spcPct val="100000"/>
              </a:lnSpc>
              <a:buNone/>
              <a:defRPr sz="1800">
                <a:latin typeface="Arial"/>
                <a:cs typeface="Arial"/>
              </a:defRPr>
            </a:lvl3pPr>
            <a:lvl4pPr marL="1371600" indent="0">
              <a:lnSpc>
                <a:spcPct val="100000"/>
              </a:lnSpc>
              <a:buNone/>
              <a:defRPr sz="1800">
                <a:latin typeface="Arial"/>
                <a:cs typeface="Arial"/>
              </a:defRPr>
            </a:lvl4pPr>
            <a:lvl5pPr marL="1828800" indent="0">
              <a:lnSpc>
                <a:spcPct val="100000"/>
              </a:lnSpc>
              <a:buNone/>
              <a:defRPr sz="1800">
                <a:latin typeface="Arial"/>
                <a:cs typeface="Arial"/>
              </a:defRPr>
            </a:lvl5pPr>
          </a:lstStyle>
          <a:p>
            <a:pPr algn="just" defTabSz="848911">
              <a:lnSpc>
                <a:spcPts val="2300"/>
              </a:lnSpc>
            </a:pPr>
            <a:r>
              <a:rPr lang="de-DE" sz="1800" dirty="0">
                <a:solidFill>
                  <a:srgbClr val="003F75"/>
                </a:solidFill>
                <a:latin typeface="Arial" charset="0"/>
              </a:rPr>
              <a:t>Um es gleich zu gestehen: Dies ist nicht Ihr Präsentationstext, sondern so genannter Blindtext. Wir haben uns jedoch dafür entschieden, auf das allseits beliebte „</a:t>
            </a:r>
            <a:r>
              <a:rPr lang="de-DE" sz="1800" dirty="0" err="1">
                <a:solidFill>
                  <a:srgbClr val="003F75"/>
                </a:solidFill>
                <a:latin typeface="Arial" charset="0"/>
              </a:rPr>
              <a:t>Guaredisch</a:t>
            </a:r>
            <a:r>
              <a:rPr lang="de-DE" sz="1800" dirty="0">
                <a:solidFill>
                  <a:srgbClr val="003F75"/>
                </a:solidFill>
                <a:latin typeface="Arial" charset="0"/>
              </a:rPr>
              <a:t> </a:t>
            </a:r>
            <a:r>
              <a:rPr lang="de-DE" sz="1800" dirty="0" err="1">
                <a:solidFill>
                  <a:srgbClr val="003F75"/>
                </a:solidFill>
                <a:latin typeface="Arial" charset="0"/>
              </a:rPr>
              <a:t>Nedunfeg</a:t>
            </a:r>
            <a:r>
              <a:rPr lang="de-DE" sz="1800" dirty="0">
                <a:solidFill>
                  <a:srgbClr val="003F75"/>
                </a:solidFill>
                <a:latin typeface="Arial" charset="0"/>
              </a:rPr>
              <a:t>“ oder das klassische „</a:t>
            </a:r>
            <a:r>
              <a:rPr lang="de-DE" sz="1800" dirty="0" err="1">
                <a:solidFill>
                  <a:srgbClr val="003F75"/>
                </a:solidFill>
                <a:latin typeface="Arial" charset="0"/>
              </a:rPr>
              <a:t>oxmox</a:t>
            </a:r>
            <a:r>
              <a:rPr lang="de-DE" sz="1800" dirty="0">
                <a:solidFill>
                  <a:srgbClr val="003F75"/>
                </a:solidFill>
                <a:latin typeface="Arial" charset="0"/>
              </a:rPr>
              <a:t>“ zu verzichten.</a:t>
            </a:r>
          </a:p>
        </p:txBody>
      </p:sp>
      <p:sp>
        <p:nvSpPr>
          <p:cNvPr id="5" name="Textplatzhalter 9"/>
          <p:cNvSpPr>
            <a:spLocks noGrp="1"/>
          </p:cNvSpPr>
          <p:nvPr>
            <p:ph type="body" sz="quarter" idx="12" hasCustomPrompt="1"/>
          </p:nvPr>
        </p:nvSpPr>
        <p:spPr>
          <a:xfrm>
            <a:off x="4765415" y="2276717"/>
            <a:ext cx="3962400" cy="2266375"/>
          </a:xfrm>
          <a:prstGeom prst="rect">
            <a:avLst/>
          </a:prstGeom>
        </p:spPr>
        <p:txBody>
          <a:bodyPr vert="horz"/>
          <a:lstStyle>
            <a:lvl1pPr marL="0" indent="0">
              <a:lnSpc>
                <a:spcPct val="100000"/>
              </a:lnSpc>
              <a:buNone/>
              <a:defRPr sz="1800">
                <a:solidFill>
                  <a:srgbClr val="003F75"/>
                </a:solidFill>
                <a:latin typeface="Arial"/>
                <a:cs typeface="Arial"/>
              </a:defRPr>
            </a:lvl1pPr>
            <a:lvl2pPr marL="457200" indent="0">
              <a:lnSpc>
                <a:spcPct val="100000"/>
              </a:lnSpc>
              <a:buNone/>
              <a:defRPr sz="1800">
                <a:latin typeface="Arial"/>
                <a:cs typeface="Arial"/>
              </a:defRPr>
            </a:lvl2pPr>
            <a:lvl3pPr marL="914400" indent="0">
              <a:lnSpc>
                <a:spcPct val="100000"/>
              </a:lnSpc>
              <a:buNone/>
              <a:defRPr sz="1800">
                <a:latin typeface="Arial"/>
                <a:cs typeface="Arial"/>
              </a:defRPr>
            </a:lvl3pPr>
            <a:lvl4pPr marL="1371600" indent="0">
              <a:lnSpc>
                <a:spcPct val="100000"/>
              </a:lnSpc>
              <a:buNone/>
              <a:defRPr sz="1800">
                <a:latin typeface="Arial"/>
                <a:cs typeface="Arial"/>
              </a:defRPr>
            </a:lvl4pPr>
            <a:lvl5pPr marL="1828800" indent="0">
              <a:lnSpc>
                <a:spcPct val="100000"/>
              </a:lnSpc>
              <a:buNone/>
              <a:defRPr sz="1800">
                <a:latin typeface="Arial"/>
                <a:cs typeface="Arial"/>
              </a:defRPr>
            </a:lvl5pPr>
          </a:lstStyle>
          <a:p>
            <a:pPr algn="just" defTabSz="848911">
              <a:lnSpc>
                <a:spcPts val="2300"/>
              </a:lnSpc>
            </a:pPr>
            <a:r>
              <a:rPr lang="de-DE" sz="1800" dirty="0">
                <a:solidFill>
                  <a:srgbClr val="003F75"/>
                </a:solidFill>
                <a:latin typeface="Arial" charset="0"/>
              </a:rPr>
              <a:t>Um es gleich zu gestehen: Dies ist nicht Ihr Präsentationstext, sondern so genannter Blindtext. Wir haben uns jedoch dafür entschieden, auf das allseits beliebte „</a:t>
            </a:r>
            <a:r>
              <a:rPr lang="de-DE" sz="1800" dirty="0" err="1">
                <a:solidFill>
                  <a:srgbClr val="003F75"/>
                </a:solidFill>
                <a:latin typeface="Arial" charset="0"/>
              </a:rPr>
              <a:t>Guaredisch</a:t>
            </a:r>
            <a:r>
              <a:rPr lang="de-DE" sz="1800" dirty="0">
                <a:solidFill>
                  <a:srgbClr val="003F75"/>
                </a:solidFill>
                <a:latin typeface="Arial" charset="0"/>
              </a:rPr>
              <a:t> </a:t>
            </a:r>
            <a:r>
              <a:rPr lang="de-DE" sz="1800" dirty="0" err="1">
                <a:solidFill>
                  <a:srgbClr val="003F75"/>
                </a:solidFill>
                <a:latin typeface="Arial" charset="0"/>
              </a:rPr>
              <a:t>Nedunfeg</a:t>
            </a:r>
            <a:r>
              <a:rPr lang="de-DE" sz="1800" dirty="0">
                <a:solidFill>
                  <a:srgbClr val="003F75"/>
                </a:solidFill>
                <a:latin typeface="Arial" charset="0"/>
              </a:rPr>
              <a:t>“ oder das klassische „</a:t>
            </a:r>
            <a:r>
              <a:rPr lang="de-DE" sz="1800" dirty="0" err="1">
                <a:solidFill>
                  <a:srgbClr val="003F75"/>
                </a:solidFill>
                <a:latin typeface="Arial" charset="0"/>
              </a:rPr>
              <a:t>oxmox</a:t>
            </a:r>
            <a:r>
              <a:rPr lang="de-DE" sz="1800" dirty="0">
                <a:solidFill>
                  <a:srgbClr val="003F75"/>
                </a:solidFill>
                <a:latin typeface="Arial" charset="0"/>
              </a:rPr>
              <a:t>“ zu verzichten.</a:t>
            </a:r>
          </a:p>
        </p:txBody>
      </p:sp>
      <p:sp>
        <p:nvSpPr>
          <p:cNvPr id="6" name="Textplatzhalter 5"/>
          <p:cNvSpPr>
            <a:spLocks noGrp="1"/>
          </p:cNvSpPr>
          <p:nvPr>
            <p:ph type="body" sz="quarter" idx="14" hasCustomPrompt="1"/>
          </p:nvPr>
        </p:nvSpPr>
        <p:spPr>
          <a:xfrm>
            <a:off x="593725" y="6494463"/>
            <a:ext cx="7400925" cy="241063"/>
          </a:xfrm>
          <a:prstGeom prst="rect">
            <a:avLst/>
          </a:prstGeom>
        </p:spPr>
        <p:txBody>
          <a:bodyPr vert="horz"/>
          <a:lstStyle>
            <a:lvl1pPr marL="0" indent="0">
              <a:buNone/>
              <a:defRPr sz="900" baseline="0">
                <a:solidFill>
                  <a:srgbClr val="003F75"/>
                </a:solidFill>
                <a:latin typeface="Arial Black"/>
                <a:cs typeface="Arial Black"/>
              </a:defRPr>
            </a:lvl1pPr>
            <a:lvl2pPr marL="457200" indent="0">
              <a:buNone/>
              <a:defRPr sz="1000">
                <a:latin typeface="Arial Black"/>
                <a:cs typeface="Arial Black"/>
              </a:defRPr>
            </a:lvl2pPr>
            <a:lvl3pPr marL="914400" indent="0">
              <a:buNone/>
              <a:defRPr sz="1000">
                <a:latin typeface="Arial Black"/>
                <a:cs typeface="Arial Black"/>
              </a:defRPr>
            </a:lvl3pPr>
            <a:lvl4pPr marL="1371600" indent="0">
              <a:buNone/>
              <a:defRPr sz="1000">
                <a:latin typeface="Arial Black"/>
                <a:cs typeface="Arial Black"/>
              </a:defRPr>
            </a:lvl4pPr>
            <a:lvl5pPr marL="1828800" indent="0">
              <a:buNone/>
              <a:defRPr sz="1000">
                <a:latin typeface="Arial Black"/>
                <a:cs typeface="Arial Black"/>
              </a:defRPr>
            </a:lvl5pPr>
          </a:lstStyle>
          <a:p>
            <a:pPr lvl="0"/>
            <a:r>
              <a:rPr lang="de-DE" dirty="0"/>
              <a:t>THEMA 1 | THEMA 2 | THEMA 3 | THEMA 4 | THEMA 5 | THEMA 6</a:t>
            </a:r>
          </a:p>
        </p:txBody>
      </p:sp>
      <p:sp>
        <p:nvSpPr>
          <p:cNvPr id="7" name="Textfeld 6"/>
          <p:cNvSpPr txBox="1"/>
          <p:nvPr userDrawn="1"/>
        </p:nvSpPr>
        <p:spPr>
          <a:xfrm>
            <a:off x="8216900" y="6534150"/>
            <a:ext cx="463550" cy="138499"/>
          </a:xfrm>
          <a:prstGeom prst="rect">
            <a:avLst/>
          </a:prstGeom>
          <a:noFill/>
        </p:spPr>
        <p:txBody>
          <a:bodyPr wrap="square" lIns="0" tIns="0" rIns="0" bIns="0" rtlCol="0">
            <a:spAutoFit/>
          </a:bodyPr>
          <a:lstStyle/>
          <a:p>
            <a:pPr algn="r"/>
            <a:fld id="{74C4B046-2211-E040-A09E-BD75B503FAD9}" type="slidenum">
              <a:rPr lang="de-DE" sz="900" smtClean="0">
                <a:solidFill>
                  <a:srgbClr val="003F75"/>
                </a:solidFill>
                <a:latin typeface="Arial Black"/>
                <a:cs typeface="Arial Black"/>
              </a:rPr>
              <a:pPr algn="r"/>
              <a:t>‹Nr.›</a:t>
            </a:fld>
            <a:endParaRPr lang="de-DE" sz="900" dirty="0">
              <a:solidFill>
                <a:srgbClr val="003F75"/>
              </a:solidFill>
              <a:latin typeface="Arial Black"/>
              <a:cs typeface="Arial Black"/>
            </a:endParaRPr>
          </a:p>
        </p:txBody>
      </p:sp>
    </p:spTree>
    <p:extLst>
      <p:ext uri="{BB962C8B-B14F-4D97-AF65-F5344CB8AC3E}">
        <p14:creationId xmlns:p14="http://schemas.microsoft.com/office/powerpoint/2010/main" val="2439224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folie 2">
    <p:spTree>
      <p:nvGrpSpPr>
        <p:cNvPr id="1" name=""/>
        <p:cNvGrpSpPr/>
        <p:nvPr/>
      </p:nvGrpSpPr>
      <p:grpSpPr>
        <a:xfrm>
          <a:off x="0" y="0"/>
          <a:ext cx="0" cy="0"/>
          <a:chOff x="0" y="0"/>
          <a:chExt cx="0" cy="0"/>
        </a:xfrm>
      </p:grpSpPr>
      <p:sp>
        <p:nvSpPr>
          <p:cNvPr id="3" name="Textplatzhalter 6"/>
          <p:cNvSpPr>
            <a:spLocks noGrp="1"/>
          </p:cNvSpPr>
          <p:nvPr>
            <p:ph type="body" sz="quarter" idx="10" hasCustomPrompt="1"/>
          </p:nvPr>
        </p:nvSpPr>
        <p:spPr>
          <a:xfrm>
            <a:off x="592448" y="1607158"/>
            <a:ext cx="6836352" cy="572613"/>
          </a:xfrm>
          <a:prstGeom prst="rect">
            <a:avLst/>
          </a:prstGeom>
        </p:spPr>
        <p:txBody>
          <a:bodyPr vert="horz"/>
          <a:lstStyle>
            <a:lvl1pPr marL="0" indent="0">
              <a:lnSpc>
                <a:spcPct val="100000"/>
              </a:lnSpc>
              <a:buNone/>
              <a:defRPr sz="2500">
                <a:solidFill>
                  <a:srgbClr val="003F75"/>
                </a:solidFill>
                <a:latin typeface="Arial Black"/>
                <a:cs typeface="Arial Black"/>
              </a:defRPr>
            </a:lvl1pPr>
            <a:lvl2pPr marL="457200" indent="0">
              <a:buNone/>
              <a:defRPr sz="2500">
                <a:latin typeface="Arial Black"/>
                <a:cs typeface="Arial Black"/>
              </a:defRPr>
            </a:lvl2pPr>
            <a:lvl3pPr marL="914400" indent="0">
              <a:buNone/>
              <a:defRPr sz="2500">
                <a:latin typeface="Arial Black"/>
                <a:cs typeface="Arial Black"/>
              </a:defRPr>
            </a:lvl3pPr>
            <a:lvl4pPr marL="1371600" indent="0">
              <a:buNone/>
              <a:defRPr sz="2500">
                <a:latin typeface="Arial Black"/>
                <a:cs typeface="Arial Black"/>
              </a:defRPr>
            </a:lvl4pPr>
            <a:lvl5pPr marL="1828800" indent="0">
              <a:buNone/>
              <a:defRPr sz="2500">
                <a:latin typeface="Arial Black"/>
                <a:cs typeface="Arial Black"/>
              </a:defRPr>
            </a:lvl5pPr>
          </a:lstStyle>
          <a:p>
            <a:pPr lvl="0"/>
            <a:r>
              <a:rPr lang="de-DE" dirty="0"/>
              <a:t>Thema 1: Wörter sind Kombinationen</a:t>
            </a:r>
          </a:p>
        </p:txBody>
      </p:sp>
      <p:sp>
        <p:nvSpPr>
          <p:cNvPr id="4" name="Textplatzhalter 9"/>
          <p:cNvSpPr>
            <a:spLocks noGrp="1"/>
          </p:cNvSpPr>
          <p:nvPr>
            <p:ph type="body" sz="quarter" idx="11" hasCustomPrompt="1"/>
          </p:nvPr>
        </p:nvSpPr>
        <p:spPr>
          <a:xfrm>
            <a:off x="592448" y="2287906"/>
            <a:ext cx="8113060" cy="2266375"/>
          </a:xfrm>
          <a:prstGeom prst="rect">
            <a:avLst/>
          </a:prstGeom>
        </p:spPr>
        <p:txBody>
          <a:bodyPr vert="horz"/>
          <a:lstStyle>
            <a:lvl1pPr marL="285750" marR="0" indent="-285750" algn="just" defTabSz="848911" rtl="0" eaLnBrk="1" fontAlgn="auto" latinLnBrk="0" hangingPunct="1">
              <a:lnSpc>
                <a:spcPts val="2300"/>
              </a:lnSpc>
              <a:spcBef>
                <a:spcPts val="1000"/>
              </a:spcBef>
              <a:spcAft>
                <a:spcPts val="0"/>
              </a:spcAft>
              <a:buClrTx/>
              <a:buSzTx/>
              <a:buFont typeface="Arial"/>
              <a:buChar char="•"/>
              <a:tabLst/>
              <a:defRPr sz="1800">
                <a:solidFill>
                  <a:srgbClr val="003F75"/>
                </a:solidFill>
                <a:latin typeface="Arial"/>
                <a:cs typeface="Arial"/>
              </a:defRPr>
            </a:lvl1pPr>
            <a:lvl2pPr marL="457200" indent="0">
              <a:lnSpc>
                <a:spcPct val="100000"/>
              </a:lnSpc>
              <a:buNone/>
              <a:defRPr sz="1800">
                <a:latin typeface="Arial"/>
                <a:cs typeface="Arial"/>
              </a:defRPr>
            </a:lvl2pPr>
            <a:lvl3pPr marL="914400" indent="0">
              <a:lnSpc>
                <a:spcPct val="100000"/>
              </a:lnSpc>
              <a:buNone/>
              <a:defRPr sz="1800">
                <a:latin typeface="Arial"/>
                <a:cs typeface="Arial"/>
              </a:defRPr>
            </a:lvl3pPr>
            <a:lvl4pPr marL="1371600" indent="0">
              <a:lnSpc>
                <a:spcPct val="100000"/>
              </a:lnSpc>
              <a:buNone/>
              <a:defRPr sz="1800">
                <a:latin typeface="Arial"/>
                <a:cs typeface="Arial"/>
              </a:defRPr>
            </a:lvl4pPr>
            <a:lvl5pPr marL="1828800" indent="0">
              <a:lnSpc>
                <a:spcPct val="100000"/>
              </a:lnSpc>
              <a:buNone/>
              <a:defRPr sz="1800">
                <a:latin typeface="Arial"/>
                <a:cs typeface="Arial"/>
              </a:defRPr>
            </a:lvl5pPr>
          </a:lstStyle>
          <a:p>
            <a:pPr algn="just" defTabSz="848911">
              <a:lnSpc>
                <a:spcPts val="2300"/>
              </a:lnSpc>
            </a:pPr>
            <a:r>
              <a:rPr lang="de-DE" sz="1800" dirty="0">
                <a:solidFill>
                  <a:srgbClr val="003F75"/>
                </a:solidFill>
                <a:latin typeface="Arial" charset="0"/>
              </a:rPr>
              <a:t>Um es gleich zu gestehen: Dies ist nicht Ihr Präsentationstext, sondern so genannter Blindtext. </a:t>
            </a:r>
          </a:p>
          <a:p>
            <a:pPr algn="just" defTabSz="848911">
              <a:lnSpc>
                <a:spcPts val="2300"/>
              </a:lnSpc>
            </a:pPr>
            <a:r>
              <a:rPr lang="de-DE" sz="1800" dirty="0">
                <a:solidFill>
                  <a:srgbClr val="003F75"/>
                </a:solidFill>
                <a:latin typeface="Arial" charset="0"/>
              </a:rPr>
              <a:t>Dies ist nicht Ihr Präsentationstext, sondern so genannter Blindtext. </a:t>
            </a:r>
          </a:p>
          <a:p>
            <a:pPr algn="just" defTabSz="848911">
              <a:lnSpc>
                <a:spcPts val="2300"/>
              </a:lnSpc>
            </a:pPr>
            <a:r>
              <a:rPr lang="de-DE" sz="1800" dirty="0">
                <a:solidFill>
                  <a:srgbClr val="003F75"/>
                </a:solidFill>
                <a:latin typeface="Arial" charset="0"/>
              </a:rPr>
              <a:t>Wir haben uns jedoch dafür entschieden, auf das allseits beliebte „</a:t>
            </a:r>
            <a:r>
              <a:rPr lang="de-DE" sz="1800" dirty="0" err="1">
                <a:solidFill>
                  <a:srgbClr val="003F75"/>
                </a:solidFill>
                <a:latin typeface="Arial" charset="0"/>
              </a:rPr>
              <a:t>Guaredisch</a:t>
            </a:r>
            <a:r>
              <a:rPr lang="de-DE" sz="1800" dirty="0">
                <a:solidFill>
                  <a:srgbClr val="003F75"/>
                </a:solidFill>
                <a:latin typeface="Arial" charset="0"/>
              </a:rPr>
              <a:t> </a:t>
            </a:r>
            <a:r>
              <a:rPr lang="de-DE" sz="1800" dirty="0" err="1">
                <a:solidFill>
                  <a:srgbClr val="003F75"/>
                </a:solidFill>
                <a:latin typeface="Arial" charset="0"/>
              </a:rPr>
              <a:t>Nedunfeg</a:t>
            </a:r>
            <a:r>
              <a:rPr lang="de-DE" sz="1800" dirty="0">
                <a:solidFill>
                  <a:srgbClr val="003F75"/>
                </a:solidFill>
                <a:latin typeface="Arial" charset="0"/>
              </a:rPr>
              <a:t>“ oder das klassische „</a:t>
            </a:r>
            <a:r>
              <a:rPr lang="de-DE" sz="1800" dirty="0" err="1">
                <a:solidFill>
                  <a:srgbClr val="003F75"/>
                </a:solidFill>
                <a:latin typeface="Arial" charset="0"/>
              </a:rPr>
              <a:t>oxmox</a:t>
            </a:r>
            <a:r>
              <a:rPr lang="de-DE" sz="1800" dirty="0">
                <a:solidFill>
                  <a:srgbClr val="003F75"/>
                </a:solidFill>
                <a:latin typeface="Arial" charset="0"/>
              </a:rPr>
              <a:t>“ zu verzichten.</a:t>
            </a:r>
          </a:p>
        </p:txBody>
      </p:sp>
      <p:sp>
        <p:nvSpPr>
          <p:cNvPr id="5" name="Textplatzhalter 5"/>
          <p:cNvSpPr>
            <a:spLocks noGrp="1"/>
          </p:cNvSpPr>
          <p:nvPr>
            <p:ph type="body" sz="quarter" idx="14" hasCustomPrompt="1"/>
          </p:nvPr>
        </p:nvSpPr>
        <p:spPr>
          <a:xfrm>
            <a:off x="593725" y="6494463"/>
            <a:ext cx="7400925" cy="241063"/>
          </a:xfrm>
          <a:prstGeom prst="rect">
            <a:avLst/>
          </a:prstGeom>
        </p:spPr>
        <p:txBody>
          <a:bodyPr vert="horz"/>
          <a:lstStyle>
            <a:lvl1pPr marL="0" indent="0">
              <a:buNone/>
              <a:defRPr sz="900" baseline="0">
                <a:solidFill>
                  <a:srgbClr val="003F75"/>
                </a:solidFill>
                <a:latin typeface="Arial Black"/>
                <a:cs typeface="Arial Black"/>
              </a:defRPr>
            </a:lvl1pPr>
            <a:lvl2pPr marL="457200" indent="0">
              <a:buNone/>
              <a:defRPr sz="1000">
                <a:latin typeface="Arial Black"/>
                <a:cs typeface="Arial Black"/>
              </a:defRPr>
            </a:lvl2pPr>
            <a:lvl3pPr marL="914400" indent="0">
              <a:buNone/>
              <a:defRPr sz="1000">
                <a:latin typeface="Arial Black"/>
                <a:cs typeface="Arial Black"/>
              </a:defRPr>
            </a:lvl3pPr>
            <a:lvl4pPr marL="1371600" indent="0">
              <a:buNone/>
              <a:defRPr sz="1000">
                <a:latin typeface="Arial Black"/>
                <a:cs typeface="Arial Black"/>
              </a:defRPr>
            </a:lvl4pPr>
            <a:lvl5pPr marL="1828800" indent="0">
              <a:buNone/>
              <a:defRPr sz="1000">
                <a:latin typeface="Arial Black"/>
                <a:cs typeface="Arial Black"/>
              </a:defRPr>
            </a:lvl5pPr>
          </a:lstStyle>
          <a:p>
            <a:pPr lvl="0"/>
            <a:r>
              <a:rPr lang="de-DE" dirty="0"/>
              <a:t>THEMA 1 | THEMA 2 | THEMA 3 | THEMA 4 | THEMA 5 | THEMA 6</a:t>
            </a:r>
          </a:p>
        </p:txBody>
      </p:sp>
      <p:sp>
        <p:nvSpPr>
          <p:cNvPr id="6" name="Textfeld 5"/>
          <p:cNvSpPr txBox="1"/>
          <p:nvPr userDrawn="1"/>
        </p:nvSpPr>
        <p:spPr>
          <a:xfrm>
            <a:off x="8216900" y="6534150"/>
            <a:ext cx="463550" cy="138499"/>
          </a:xfrm>
          <a:prstGeom prst="rect">
            <a:avLst/>
          </a:prstGeom>
          <a:noFill/>
        </p:spPr>
        <p:txBody>
          <a:bodyPr wrap="square" lIns="0" tIns="0" rIns="0" bIns="0" rtlCol="0">
            <a:spAutoFit/>
          </a:bodyPr>
          <a:lstStyle/>
          <a:p>
            <a:pPr algn="r"/>
            <a:fld id="{74C4B046-2211-E040-A09E-BD75B503FAD9}" type="slidenum">
              <a:rPr lang="de-DE" sz="900" smtClean="0">
                <a:solidFill>
                  <a:srgbClr val="003F75"/>
                </a:solidFill>
                <a:latin typeface="Arial Black"/>
                <a:cs typeface="Arial Black"/>
              </a:rPr>
              <a:pPr algn="r"/>
              <a:t>‹Nr.›</a:t>
            </a:fld>
            <a:endParaRPr lang="de-DE" sz="900" dirty="0">
              <a:solidFill>
                <a:srgbClr val="003F75"/>
              </a:solidFill>
              <a:latin typeface="Arial Black"/>
              <a:cs typeface="Arial Black"/>
            </a:endParaRPr>
          </a:p>
        </p:txBody>
      </p:sp>
    </p:spTree>
    <p:extLst>
      <p:ext uri="{BB962C8B-B14F-4D97-AF65-F5344CB8AC3E}">
        <p14:creationId xmlns:p14="http://schemas.microsoft.com/office/powerpoint/2010/main" val="3232147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folie 3">
    <p:spTree>
      <p:nvGrpSpPr>
        <p:cNvPr id="1" name=""/>
        <p:cNvGrpSpPr/>
        <p:nvPr/>
      </p:nvGrpSpPr>
      <p:grpSpPr>
        <a:xfrm>
          <a:off x="0" y="0"/>
          <a:ext cx="0" cy="0"/>
          <a:chOff x="0" y="0"/>
          <a:chExt cx="0" cy="0"/>
        </a:xfrm>
      </p:grpSpPr>
      <p:sp>
        <p:nvSpPr>
          <p:cNvPr id="3" name="Textplatzhalter 9"/>
          <p:cNvSpPr>
            <a:spLocks noGrp="1"/>
          </p:cNvSpPr>
          <p:nvPr>
            <p:ph type="body" sz="quarter" idx="11" hasCustomPrompt="1"/>
          </p:nvPr>
        </p:nvSpPr>
        <p:spPr>
          <a:xfrm>
            <a:off x="586853" y="2609128"/>
            <a:ext cx="3962400" cy="2060341"/>
          </a:xfrm>
          <a:prstGeom prst="rect">
            <a:avLst/>
          </a:prstGeom>
        </p:spPr>
        <p:txBody>
          <a:bodyPr vert="horz"/>
          <a:lstStyle>
            <a:lvl1pPr marL="0" indent="0">
              <a:lnSpc>
                <a:spcPct val="100000"/>
              </a:lnSpc>
              <a:buNone/>
              <a:defRPr sz="1800">
                <a:solidFill>
                  <a:srgbClr val="003F75"/>
                </a:solidFill>
                <a:latin typeface="Arial"/>
                <a:cs typeface="Arial"/>
              </a:defRPr>
            </a:lvl1pPr>
            <a:lvl2pPr marL="457200" indent="0">
              <a:lnSpc>
                <a:spcPct val="100000"/>
              </a:lnSpc>
              <a:buNone/>
              <a:defRPr sz="1800">
                <a:latin typeface="Arial"/>
                <a:cs typeface="Arial"/>
              </a:defRPr>
            </a:lvl2pPr>
            <a:lvl3pPr marL="914400" indent="0">
              <a:lnSpc>
                <a:spcPct val="100000"/>
              </a:lnSpc>
              <a:buNone/>
              <a:defRPr sz="1800">
                <a:latin typeface="Arial"/>
                <a:cs typeface="Arial"/>
              </a:defRPr>
            </a:lvl3pPr>
            <a:lvl4pPr marL="1371600" indent="0">
              <a:lnSpc>
                <a:spcPct val="100000"/>
              </a:lnSpc>
              <a:buNone/>
              <a:defRPr sz="1800">
                <a:latin typeface="Arial"/>
                <a:cs typeface="Arial"/>
              </a:defRPr>
            </a:lvl4pPr>
            <a:lvl5pPr marL="1828800" indent="0">
              <a:lnSpc>
                <a:spcPct val="100000"/>
              </a:lnSpc>
              <a:buNone/>
              <a:defRPr sz="1800">
                <a:latin typeface="Arial"/>
                <a:cs typeface="Arial"/>
              </a:defRPr>
            </a:lvl5pPr>
          </a:lstStyle>
          <a:p>
            <a:pPr algn="just" defTabSz="848911">
              <a:lnSpc>
                <a:spcPts val="2300"/>
              </a:lnSpc>
            </a:pPr>
            <a:r>
              <a:rPr lang="de-DE" sz="1800" dirty="0">
                <a:solidFill>
                  <a:srgbClr val="003F75"/>
                </a:solidFill>
                <a:latin typeface="Arial" charset="0"/>
              </a:rPr>
              <a:t>Um es gleich zu gestehen: Dies ist nicht Ihr Präsentationstext, sondern so genannter Blindtext. Wir haben uns jedoch dafür entschieden, auf das allseits beliebte „</a:t>
            </a:r>
            <a:r>
              <a:rPr lang="de-DE" sz="1800" dirty="0" err="1">
                <a:solidFill>
                  <a:srgbClr val="003F75"/>
                </a:solidFill>
                <a:latin typeface="Arial" charset="0"/>
              </a:rPr>
              <a:t>Guaredisch</a:t>
            </a:r>
            <a:r>
              <a:rPr lang="de-DE" sz="1800" dirty="0">
                <a:solidFill>
                  <a:srgbClr val="003F75"/>
                </a:solidFill>
                <a:latin typeface="Arial" charset="0"/>
              </a:rPr>
              <a:t> </a:t>
            </a:r>
            <a:r>
              <a:rPr lang="de-DE" sz="1800" dirty="0" err="1">
                <a:solidFill>
                  <a:srgbClr val="003F75"/>
                </a:solidFill>
                <a:latin typeface="Arial" charset="0"/>
              </a:rPr>
              <a:t>Nedunfeg</a:t>
            </a:r>
            <a:r>
              <a:rPr lang="de-DE" sz="1800" dirty="0">
                <a:solidFill>
                  <a:srgbClr val="003F75"/>
                </a:solidFill>
                <a:latin typeface="Arial" charset="0"/>
              </a:rPr>
              <a:t>“ oder das klassische „</a:t>
            </a:r>
            <a:r>
              <a:rPr lang="de-DE" sz="1800" dirty="0" err="1">
                <a:solidFill>
                  <a:srgbClr val="003F75"/>
                </a:solidFill>
                <a:latin typeface="Arial" charset="0"/>
              </a:rPr>
              <a:t>oxmox</a:t>
            </a:r>
            <a:r>
              <a:rPr lang="de-DE" sz="1800" dirty="0">
                <a:solidFill>
                  <a:srgbClr val="003F75"/>
                </a:solidFill>
                <a:latin typeface="Arial" charset="0"/>
              </a:rPr>
              <a:t>“ zu verzichten.</a:t>
            </a:r>
          </a:p>
        </p:txBody>
      </p:sp>
      <p:sp>
        <p:nvSpPr>
          <p:cNvPr id="4" name="Textplatzhalter 6"/>
          <p:cNvSpPr>
            <a:spLocks noGrp="1"/>
          </p:cNvSpPr>
          <p:nvPr>
            <p:ph type="body" sz="quarter" idx="10" hasCustomPrompt="1"/>
          </p:nvPr>
        </p:nvSpPr>
        <p:spPr>
          <a:xfrm>
            <a:off x="586853" y="1607158"/>
            <a:ext cx="3961719" cy="832237"/>
          </a:xfrm>
          <a:prstGeom prst="rect">
            <a:avLst/>
          </a:prstGeom>
        </p:spPr>
        <p:txBody>
          <a:bodyPr vert="horz"/>
          <a:lstStyle>
            <a:lvl1pPr marL="0" indent="0">
              <a:lnSpc>
                <a:spcPct val="100000"/>
              </a:lnSpc>
              <a:buNone/>
              <a:defRPr sz="2500">
                <a:solidFill>
                  <a:srgbClr val="003F75"/>
                </a:solidFill>
                <a:latin typeface="Arial Black"/>
                <a:cs typeface="Arial Black"/>
              </a:defRPr>
            </a:lvl1pPr>
            <a:lvl2pPr marL="457200" indent="0">
              <a:buNone/>
              <a:defRPr sz="2500">
                <a:latin typeface="Arial Black"/>
                <a:cs typeface="Arial Black"/>
              </a:defRPr>
            </a:lvl2pPr>
            <a:lvl3pPr marL="914400" indent="0">
              <a:buNone/>
              <a:defRPr sz="2500">
                <a:latin typeface="Arial Black"/>
                <a:cs typeface="Arial Black"/>
              </a:defRPr>
            </a:lvl3pPr>
            <a:lvl4pPr marL="1371600" indent="0">
              <a:buNone/>
              <a:defRPr sz="2500">
                <a:latin typeface="Arial Black"/>
                <a:cs typeface="Arial Black"/>
              </a:defRPr>
            </a:lvl4pPr>
            <a:lvl5pPr marL="1828800" indent="0">
              <a:buNone/>
              <a:defRPr sz="2500">
                <a:latin typeface="Arial Black"/>
                <a:cs typeface="Arial Black"/>
              </a:defRPr>
            </a:lvl5pPr>
          </a:lstStyle>
          <a:p>
            <a:pPr lvl="0"/>
            <a:r>
              <a:rPr lang="de-DE" dirty="0"/>
              <a:t>Thema 1: Wörter sind Kombinationen</a:t>
            </a:r>
          </a:p>
        </p:txBody>
      </p:sp>
      <p:sp>
        <p:nvSpPr>
          <p:cNvPr id="5" name="Bildplatzhalter 10"/>
          <p:cNvSpPr>
            <a:spLocks noGrp="1"/>
          </p:cNvSpPr>
          <p:nvPr>
            <p:ph type="pic" sz="quarter" idx="12" hasCustomPrompt="1"/>
          </p:nvPr>
        </p:nvSpPr>
        <p:spPr>
          <a:xfrm>
            <a:off x="4800338" y="1695268"/>
            <a:ext cx="3880112" cy="4352864"/>
          </a:xfrm>
          <a:prstGeom prst="rect">
            <a:avLst/>
          </a:prstGeom>
          <a:ln>
            <a:solidFill>
              <a:schemeClr val="tx1"/>
            </a:solidFill>
          </a:ln>
        </p:spPr>
        <p:txBody>
          <a:bodyPr vert="horz" anchor="ctr"/>
          <a:lstStyle>
            <a:lvl1pPr marL="0" indent="0" algn="ctr">
              <a:buNone/>
              <a:defRPr sz="1500">
                <a:solidFill>
                  <a:srgbClr val="003F75"/>
                </a:solidFill>
                <a:latin typeface=""/>
                <a:cs typeface=""/>
              </a:defRPr>
            </a:lvl1pPr>
          </a:lstStyle>
          <a:p>
            <a:r>
              <a:rPr lang="de-DE" dirty="0"/>
              <a:t>Hier Grafik einfügen</a:t>
            </a:r>
          </a:p>
        </p:txBody>
      </p:sp>
      <p:sp>
        <p:nvSpPr>
          <p:cNvPr id="6" name="Textplatzhalter 5"/>
          <p:cNvSpPr>
            <a:spLocks noGrp="1"/>
          </p:cNvSpPr>
          <p:nvPr>
            <p:ph type="body" sz="quarter" idx="14" hasCustomPrompt="1"/>
          </p:nvPr>
        </p:nvSpPr>
        <p:spPr>
          <a:xfrm>
            <a:off x="593725" y="6494463"/>
            <a:ext cx="7400925" cy="241063"/>
          </a:xfrm>
          <a:prstGeom prst="rect">
            <a:avLst/>
          </a:prstGeom>
        </p:spPr>
        <p:txBody>
          <a:bodyPr vert="horz"/>
          <a:lstStyle>
            <a:lvl1pPr marL="0" indent="0">
              <a:buNone/>
              <a:defRPr sz="900" baseline="0">
                <a:solidFill>
                  <a:srgbClr val="003F75"/>
                </a:solidFill>
                <a:latin typeface="Arial Black"/>
                <a:cs typeface="Arial Black"/>
              </a:defRPr>
            </a:lvl1pPr>
            <a:lvl2pPr marL="457200" indent="0">
              <a:buNone/>
              <a:defRPr sz="1000">
                <a:latin typeface="Arial Black"/>
                <a:cs typeface="Arial Black"/>
              </a:defRPr>
            </a:lvl2pPr>
            <a:lvl3pPr marL="914400" indent="0">
              <a:buNone/>
              <a:defRPr sz="1000">
                <a:latin typeface="Arial Black"/>
                <a:cs typeface="Arial Black"/>
              </a:defRPr>
            </a:lvl3pPr>
            <a:lvl4pPr marL="1371600" indent="0">
              <a:buNone/>
              <a:defRPr sz="1000">
                <a:latin typeface="Arial Black"/>
                <a:cs typeface="Arial Black"/>
              </a:defRPr>
            </a:lvl4pPr>
            <a:lvl5pPr marL="1828800" indent="0">
              <a:buNone/>
              <a:defRPr sz="1000">
                <a:latin typeface="Arial Black"/>
                <a:cs typeface="Arial Black"/>
              </a:defRPr>
            </a:lvl5pPr>
          </a:lstStyle>
          <a:p>
            <a:pPr lvl="0"/>
            <a:r>
              <a:rPr lang="de-DE" dirty="0"/>
              <a:t>THEMA 1 | THEMA 2 | THEMA 3 | THEMA 4 | THEMA 5 | THEMA 6</a:t>
            </a:r>
          </a:p>
        </p:txBody>
      </p:sp>
      <p:sp>
        <p:nvSpPr>
          <p:cNvPr id="7" name="Textfeld 6"/>
          <p:cNvSpPr txBox="1"/>
          <p:nvPr userDrawn="1"/>
        </p:nvSpPr>
        <p:spPr>
          <a:xfrm>
            <a:off x="8216900" y="6534150"/>
            <a:ext cx="463550" cy="138499"/>
          </a:xfrm>
          <a:prstGeom prst="rect">
            <a:avLst/>
          </a:prstGeom>
          <a:noFill/>
        </p:spPr>
        <p:txBody>
          <a:bodyPr wrap="square" lIns="0" tIns="0" rIns="0" bIns="0" rtlCol="0">
            <a:spAutoFit/>
          </a:bodyPr>
          <a:lstStyle/>
          <a:p>
            <a:pPr algn="r"/>
            <a:fld id="{74C4B046-2211-E040-A09E-BD75B503FAD9}" type="slidenum">
              <a:rPr lang="de-DE" sz="900" smtClean="0">
                <a:solidFill>
                  <a:srgbClr val="003F75"/>
                </a:solidFill>
                <a:latin typeface="Arial Black"/>
                <a:cs typeface="Arial Black"/>
              </a:rPr>
              <a:pPr algn="r"/>
              <a:t>‹Nr.›</a:t>
            </a:fld>
            <a:endParaRPr lang="de-DE" sz="900" dirty="0">
              <a:solidFill>
                <a:srgbClr val="003F75"/>
              </a:solidFill>
              <a:latin typeface="Arial Black"/>
              <a:cs typeface="Arial Black"/>
            </a:endParaRPr>
          </a:p>
        </p:txBody>
      </p:sp>
    </p:spTree>
    <p:extLst>
      <p:ext uri="{BB962C8B-B14F-4D97-AF65-F5344CB8AC3E}">
        <p14:creationId xmlns:p14="http://schemas.microsoft.com/office/powerpoint/2010/main" val="3735908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3" name="Textplatzhalter 3"/>
          <p:cNvSpPr>
            <a:spLocks noGrp="1"/>
          </p:cNvSpPr>
          <p:nvPr>
            <p:ph type="body" sz="quarter" idx="11" hasCustomPrompt="1"/>
          </p:nvPr>
        </p:nvSpPr>
        <p:spPr>
          <a:xfrm>
            <a:off x="599030" y="1975670"/>
            <a:ext cx="7994650" cy="883346"/>
          </a:xfrm>
          <a:prstGeom prst="rect">
            <a:avLst/>
          </a:prstGeom>
        </p:spPr>
        <p:txBody>
          <a:bodyPr vert="horz"/>
          <a:lstStyle>
            <a:lvl1pPr marL="0" indent="0">
              <a:lnSpc>
                <a:spcPct val="100000"/>
              </a:lnSpc>
              <a:buNone/>
              <a:defRPr sz="2500" baseline="0">
                <a:solidFill>
                  <a:srgbClr val="003F75"/>
                </a:solidFill>
                <a:latin typeface="Arial Black"/>
                <a:cs typeface="Arial Black"/>
              </a:defRPr>
            </a:lvl1pPr>
            <a:lvl2pPr marL="457200" indent="0">
              <a:buNone/>
              <a:defRPr>
                <a:solidFill>
                  <a:srgbClr val="003F75"/>
                </a:solidFill>
                <a:latin typeface="Arial Black"/>
                <a:cs typeface="Arial Black"/>
              </a:defRPr>
            </a:lvl2pPr>
            <a:lvl3pPr marL="914400" indent="0">
              <a:buNone/>
              <a:defRPr>
                <a:solidFill>
                  <a:srgbClr val="003F75"/>
                </a:solidFill>
                <a:latin typeface="Arial Black"/>
                <a:cs typeface="Arial Black"/>
              </a:defRPr>
            </a:lvl3pPr>
            <a:lvl4pPr marL="1371600" indent="0">
              <a:buNone/>
              <a:defRPr>
                <a:solidFill>
                  <a:srgbClr val="003F75"/>
                </a:solidFill>
                <a:latin typeface="Arial Black"/>
                <a:cs typeface="Arial Black"/>
              </a:defRPr>
            </a:lvl4pPr>
            <a:lvl5pPr marL="1828800" indent="0">
              <a:buNone/>
              <a:defRPr>
                <a:solidFill>
                  <a:srgbClr val="003F75"/>
                </a:solidFill>
                <a:latin typeface="Arial Black"/>
                <a:cs typeface="Arial Black"/>
              </a:defRPr>
            </a:lvl5pPr>
          </a:lstStyle>
          <a:p>
            <a:pPr lvl="0"/>
            <a:r>
              <a:rPr lang="de-DE" dirty="0"/>
              <a:t>Vielen Dank für Ihre Aufmerksamkeit</a:t>
            </a:r>
          </a:p>
        </p:txBody>
      </p:sp>
      <p:sp>
        <p:nvSpPr>
          <p:cNvPr id="4" name="Textplatzhalter 9"/>
          <p:cNvSpPr>
            <a:spLocks noGrp="1"/>
          </p:cNvSpPr>
          <p:nvPr>
            <p:ph type="body" sz="quarter" idx="13" hasCustomPrompt="1"/>
          </p:nvPr>
        </p:nvSpPr>
        <p:spPr>
          <a:xfrm>
            <a:off x="599030" y="3502476"/>
            <a:ext cx="7999413" cy="883958"/>
          </a:xfrm>
          <a:prstGeom prst="rect">
            <a:avLst/>
          </a:prstGeom>
        </p:spPr>
        <p:txBody>
          <a:bodyPr vert="horz"/>
          <a:lstStyle>
            <a:lvl1pPr marL="0" indent="0">
              <a:lnSpc>
                <a:spcPct val="100000"/>
              </a:lnSpc>
              <a:buNone/>
              <a:defRPr sz="2500">
                <a:solidFill>
                  <a:srgbClr val="003F75"/>
                </a:solidFill>
                <a:latin typeface="Arial"/>
                <a:cs typeface="Arial"/>
              </a:defRPr>
            </a:lvl1pPr>
            <a:lvl2pPr marL="457200" indent="0">
              <a:buNone/>
              <a:defRPr sz="2500">
                <a:latin typeface="Arial"/>
                <a:cs typeface="Arial"/>
              </a:defRPr>
            </a:lvl2pPr>
            <a:lvl3pPr marL="914400" indent="0">
              <a:buNone/>
              <a:defRPr sz="2500">
                <a:latin typeface="Arial"/>
                <a:cs typeface="Arial"/>
              </a:defRPr>
            </a:lvl3pPr>
            <a:lvl4pPr marL="1371600" indent="0">
              <a:buNone/>
              <a:defRPr sz="2500">
                <a:latin typeface="Arial"/>
                <a:cs typeface="Arial"/>
              </a:defRPr>
            </a:lvl4pPr>
            <a:lvl5pPr marL="1828800" indent="0">
              <a:buNone/>
              <a:defRPr sz="2500">
                <a:latin typeface="Arial"/>
                <a:cs typeface="Arial"/>
              </a:defRPr>
            </a:lvl5pPr>
          </a:lstStyle>
          <a:p>
            <a:pPr lvl="0"/>
            <a:r>
              <a:rPr lang="de-DE" dirty="0"/>
              <a:t>Name, Vorname</a:t>
            </a:r>
          </a:p>
        </p:txBody>
      </p:sp>
      <p:sp>
        <p:nvSpPr>
          <p:cNvPr id="5" name="Textplatzhalter 5"/>
          <p:cNvSpPr>
            <a:spLocks noGrp="1"/>
          </p:cNvSpPr>
          <p:nvPr>
            <p:ph type="body" sz="quarter" idx="14" hasCustomPrompt="1"/>
          </p:nvPr>
        </p:nvSpPr>
        <p:spPr>
          <a:xfrm>
            <a:off x="593725" y="6494463"/>
            <a:ext cx="7400925" cy="241063"/>
          </a:xfrm>
          <a:prstGeom prst="rect">
            <a:avLst/>
          </a:prstGeom>
        </p:spPr>
        <p:txBody>
          <a:bodyPr vert="horz"/>
          <a:lstStyle>
            <a:lvl1pPr marL="0" indent="0">
              <a:buNone/>
              <a:defRPr sz="900" baseline="0">
                <a:solidFill>
                  <a:srgbClr val="003F75"/>
                </a:solidFill>
                <a:latin typeface="Arial Black"/>
                <a:cs typeface="Arial Black"/>
              </a:defRPr>
            </a:lvl1pPr>
            <a:lvl2pPr marL="457200" indent="0">
              <a:buNone/>
              <a:defRPr sz="1000">
                <a:latin typeface="Arial Black"/>
                <a:cs typeface="Arial Black"/>
              </a:defRPr>
            </a:lvl2pPr>
            <a:lvl3pPr marL="914400" indent="0">
              <a:buNone/>
              <a:defRPr sz="1000">
                <a:latin typeface="Arial Black"/>
                <a:cs typeface="Arial Black"/>
              </a:defRPr>
            </a:lvl3pPr>
            <a:lvl4pPr marL="1371600" indent="0">
              <a:buNone/>
              <a:defRPr sz="1000">
                <a:latin typeface="Arial Black"/>
                <a:cs typeface="Arial Black"/>
              </a:defRPr>
            </a:lvl4pPr>
            <a:lvl5pPr marL="1828800" indent="0">
              <a:buNone/>
              <a:defRPr sz="1000">
                <a:latin typeface="Arial Black"/>
                <a:cs typeface="Arial Black"/>
              </a:defRPr>
            </a:lvl5pPr>
          </a:lstStyle>
          <a:p>
            <a:pPr lvl="0"/>
            <a:r>
              <a:rPr lang="de-DE" dirty="0"/>
              <a:t>THEMA 1 | THEMA 2 | THEMA 3 | THEMA 4 | THEMA 5 | THEMA 6</a:t>
            </a:r>
          </a:p>
        </p:txBody>
      </p:sp>
      <p:sp>
        <p:nvSpPr>
          <p:cNvPr id="6" name="Textfeld 5"/>
          <p:cNvSpPr txBox="1"/>
          <p:nvPr userDrawn="1"/>
        </p:nvSpPr>
        <p:spPr>
          <a:xfrm>
            <a:off x="8216900" y="6534150"/>
            <a:ext cx="463550" cy="138499"/>
          </a:xfrm>
          <a:prstGeom prst="rect">
            <a:avLst/>
          </a:prstGeom>
          <a:noFill/>
        </p:spPr>
        <p:txBody>
          <a:bodyPr wrap="square" lIns="0" tIns="0" rIns="0" bIns="0" rtlCol="0">
            <a:spAutoFit/>
          </a:bodyPr>
          <a:lstStyle/>
          <a:p>
            <a:pPr algn="r"/>
            <a:fld id="{74C4B046-2211-E040-A09E-BD75B503FAD9}" type="slidenum">
              <a:rPr lang="de-DE" sz="900" smtClean="0">
                <a:solidFill>
                  <a:srgbClr val="003F75"/>
                </a:solidFill>
                <a:latin typeface="Arial Black"/>
                <a:cs typeface="Arial Black"/>
              </a:rPr>
              <a:pPr algn="r"/>
              <a:t>‹Nr.›</a:t>
            </a:fld>
            <a:endParaRPr lang="de-DE" sz="900" dirty="0">
              <a:solidFill>
                <a:srgbClr val="003F75"/>
              </a:solidFill>
              <a:latin typeface="Arial Black"/>
              <a:cs typeface="Arial Black"/>
            </a:endParaRPr>
          </a:p>
        </p:txBody>
      </p:sp>
    </p:spTree>
    <p:extLst>
      <p:ext uri="{BB962C8B-B14F-4D97-AF65-F5344CB8AC3E}">
        <p14:creationId xmlns:p14="http://schemas.microsoft.com/office/powerpoint/2010/main" val="16601814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ext Box 9"/>
          <p:cNvSpPr txBox="1">
            <a:spLocks noChangeArrowheads="1"/>
          </p:cNvSpPr>
          <p:nvPr userDrawn="1"/>
        </p:nvSpPr>
        <p:spPr bwMode="auto">
          <a:xfrm>
            <a:off x="-16200" y="-30600"/>
            <a:ext cx="9176400" cy="6919200"/>
          </a:xfrm>
          <a:prstGeom prst="rect">
            <a:avLst/>
          </a:prstGeom>
          <a:solidFill>
            <a:srgbClr val="003366"/>
          </a:solidFill>
          <a:ln w="9525">
            <a:noFill/>
            <a:miter lim="800000"/>
            <a:headEnd/>
            <a:tailEnd/>
          </a:ln>
          <a:effectLst/>
        </p:spPr>
        <p:txBody>
          <a:bodyPr wrap="square" lIns="61719" tIns="30859" rIns="61719" bIns="30859">
            <a:spAutoFit/>
          </a:bodyPr>
          <a:lstStyle/>
          <a:p>
            <a:pPr defTabSz="617121"/>
            <a:endParaRPr lang="de-DE" sz="4100">
              <a:solidFill>
                <a:srgbClr val="003366"/>
              </a:solidFill>
            </a:endParaRPr>
          </a:p>
          <a:p>
            <a:pPr defTabSz="617121"/>
            <a:endParaRPr lang="de-DE" sz="4100">
              <a:solidFill>
                <a:srgbClr val="003366"/>
              </a:solidFill>
            </a:endParaRPr>
          </a:p>
          <a:p>
            <a:pPr defTabSz="617121"/>
            <a:endParaRPr lang="de-DE" sz="4100">
              <a:solidFill>
                <a:srgbClr val="003366"/>
              </a:solidFill>
            </a:endParaRPr>
          </a:p>
          <a:p>
            <a:pPr defTabSz="617121"/>
            <a:endParaRPr lang="de-DE" sz="4100">
              <a:solidFill>
                <a:srgbClr val="003366"/>
              </a:solidFill>
            </a:endParaRPr>
          </a:p>
          <a:p>
            <a:pPr defTabSz="617121"/>
            <a:endParaRPr lang="de-DE" sz="4100">
              <a:solidFill>
                <a:srgbClr val="003366"/>
              </a:solidFill>
            </a:endParaRPr>
          </a:p>
          <a:p>
            <a:pPr defTabSz="617121"/>
            <a:endParaRPr lang="de-DE" sz="4100">
              <a:solidFill>
                <a:srgbClr val="003366"/>
              </a:solidFill>
            </a:endParaRPr>
          </a:p>
          <a:p>
            <a:pPr defTabSz="617121"/>
            <a:endParaRPr lang="de-DE" sz="4100">
              <a:solidFill>
                <a:srgbClr val="003366"/>
              </a:solidFill>
            </a:endParaRPr>
          </a:p>
          <a:p>
            <a:pPr defTabSz="617121"/>
            <a:endParaRPr lang="de-DE" sz="4100">
              <a:solidFill>
                <a:srgbClr val="003366"/>
              </a:solidFill>
            </a:endParaRPr>
          </a:p>
          <a:p>
            <a:pPr defTabSz="617121"/>
            <a:endParaRPr lang="de-DE" sz="4100">
              <a:solidFill>
                <a:srgbClr val="003366"/>
              </a:solidFill>
            </a:endParaRPr>
          </a:p>
          <a:p>
            <a:pPr defTabSz="617121"/>
            <a:endParaRPr lang="de-DE" sz="4100">
              <a:solidFill>
                <a:srgbClr val="003366"/>
              </a:solidFill>
            </a:endParaRPr>
          </a:p>
        </p:txBody>
      </p:sp>
      <p:pic>
        <p:nvPicPr>
          <p:cNvPr id="12" name="Bild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1299" y="2662936"/>
            <a:ext cx="5836006" cy="1509014"/>
          </a:xfrm>
          <a:prstGeom prst="rect">
            <a:avLst/>
          </a:prstGeom>
        </p:spPr>
      </p:pic>
    </p:spTree>
    <p:extLst>
      <p:ext uri="{BB962C8B-B14F-4D97-AF65-F5344CB8AC3E}">
        <p14:creationId xmlns:p14="http://schemas.microsoft.com/office/powerpoint/2010/main" val="1952865742"/>
      </p:ext>
    </p:extLst>
  </p:cSld>
  <p:clrMap bg1="lt1" tx1="dk1" bg2="lt2" tx2="dk2" accent1="accent1" accent2="accent2" accent3="accent3" accent4="accent4" accent5="accent5" accent6="accent6" hlink="hlink" folHlink="folHlink"/>
  <p:sldLayoutIdLst>
    <p:sldLayoutId id="2147483693"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Bild 5" descr="RZ_UniHohenheim_Logo_4C_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1299" y="2662936"/>
            <a:ext cx="5836007" cy="1509014"/>
          </a:xfrm>
          <a:prstGeom prst="rect">
            <a:avLst/>
          </a:prstGeom>
        </p:spPr>
      </p:pic>
    </p:spTree>
    <p:extLst>
      <p:ext uri="{BB962C8B-B14F-4D97-AF65-F5344CB8AC3E}">
        <p14:creationId xmlns:p14="http://schemas.microsoft.com/office/powerpoint/2010/main" val="3060818824"/>
      </p:ext>
    </p:extLst>
  </p:cSld>
  <p:clrMap bg1="lt1" tx1="dk1" bg2="lt2" tx2="dk2" accent1="accent1" accent2="accent2" accent3="accent3" accent4="accent4" accent5="accent5" accent6="accent6" hlink="hlink" folHlink="folHlink"/>
  <p:sldLayoutIdLst>
    <p:sldLayoutId id="2147483667"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3"/>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356483" y="483519"/>
            <a:ext cx="2691655" cy="695979"/>
          </a:xfrm>
          <a:prstGeom prst="rect">
            <a:avLst/>
          </a:prstGeom>
          <a:noFill/>
          <a:ln w="9525">
            <a:noFill/>
            <a:miter lim="800000"/>
            <a:headEnd/>
            <a:tailEnd/>
          </a:ln>
        </p:spPr>
      </p:pic>
    </p:spTree>
    <p:extLst>
      <p:ext uri="{BB962C8B-B14F-4D97-AF65-F5344CB8AC3E}">
        <p14:creationId xmlns:p14="http://schemas.microsoft.com/office/powerpoint/2010/main" val="516397857"/>
      </p:ext>
    </p:extLst>
  </p:cSld>
  <p:clrMap bg1="lt1" tx1="dk1" bg2="lt2" tx2="dk2" accent1="accent1" accent2="accent2" accent3="accent3" accent4="accent4" accent5="accent5" accent6="accent6" hlink="hlink" folHlink="folHlink"/>
  <p:sldLayoutIdLst>
    <p:sldLayoutId id="2147483673" r:id="rId1"/>
    <p:sldLayoutId id="2147483680" r:id="rId2"/>
    <p:sldLayoutId id="2147483681" r:id="rId3"/>
    <p:sldLayoutId id="2147483682" r:id="rId4"/>
    <p:sldLayoutId id="2147483683"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5.xml"/><Relationship Id="rId4" Type="http://schemas.openxmlformats.org/officeDocument/2006/relationships/image" Target="../media/image21.gif"/></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3.xml"/><Relationship Id="rId6" Type="http://schemas.openxmlformats.org/officeDocument/2006/relationships/image" Target="../media/image42.gif"/><Relationship Id="rId5" Type="http://schemas.openxmlformats.org/officeDocument/2006/relationships/image" Target="../media/image41.gif"/><Relationship Id="rId4" Type="http://schemas.openxmlformats.org/officeDocument/2006/relationships/image" Target="../media/image40.gif"/></Relationships>
</file>

<file path=ppt/slides/_rels/slide4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gif"/><Relationship Id="rId1" Type="http://schemas.openxmlformats.org/officeDocument/2006/relationships/slideLayout" Target="../slideLayouts/slideLayout5.xml"/><Relationship Id="rId4" Type="http://schemas.openxmlformats.org/officeDocument/2006/relationships/image" Target="../media/image44.gif"/></Relationships>
</file>

<file path=ppt/slides/_rels/slide43.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gif"/><Relationship Id="rId1" Type="http://schemas.openxmlformats.org/officeDocument/2006/relationships/slideLayout" Target="../slideLayouts/slideLayout5.xml"/><Relationship Id="rId4" Type="http://schemas.openxmlformats.org/officeDocument/2006/relationships/image" Target="../media/image47.gif"/></Relationships>
</file>

<file path=ppt/slides/_rels/slide45.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gif"/><Relationship Id="rId1" Type="http://schemas.openxmlformats.org/officeDocument/2006/relationships/slideLayout" Target="../slideLayouts/slideLayout5.xml"/><Relationship Id="rId5" Type="http://schemas.openxmlformats.org/officeDocument/2006/relationships/image" Target="../media/image51.gif"/><Relationship Id="rId4" Type="http://schemas.openxmlformats.org/officeDocument/2006/relationships/image" Target="../media/image50.gif"/></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1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6C608E4-EEFB-407E-A92D-687DAF079A03}"/>
              </a:ext>
            </a:extLst>
          </p:cNvPr>
          <p:cNvSpPr>
            <a:spLocks noGrp="1"/>
          </p:cNvSpPr>
          <p:nvPr>
            <p:ph type="body" sz="quarter" idx="11"/>
          </p:nvPr>
        </p:nvSpPr>
        <p:spPr/>
        <p:txBody>
          <a:bodyPr/>
          <a:lstStyle/>
          <a:p>
            <a:r>
              <a:rPr lang="de-DE" dirty="0"/>
              <a:t>Eignungsuntersuchung</a:t>
            </a:r>
          </a:p>
        </p:txBody>
      </p:sp>
      <p:sp>
        <p:nvSpPr>
          <p:cNvPr id="3" name="Textplatzhalter 2">
            <a:extLst>
              <a:ext uri="{FF2B5EF4-FFF2-40B4-BE49-F238E27FC236}">
                <a16:creationId xmlns:a16="http://schemas.microsoft.com/office/drawing/2014/main" id="{A2D90F58-7276-495A-BD6E-A95B69434C8E}"/>
              </a:ext>
            </a:extLst>
          </p:cNvPr>
          <p:cNvSpPr>
            <a:spLocks noGrp="1"/>
          </p:cNvSpPr>
          <p:nvPr>
            <p:ph type="body" sz="quarter" idx="13"/>
          </p:nvPr>
        </p:nvSpPr>
        <p:spPr>
          <a:xfrm>
            <a:off x="538413" y="2722300"/>
            <a:ext cx="8067173" cy="3116438"/>
          </a:xfrm>
        </p:spPr>
        <p:txBody>
          <a:bodyPr/>
          <a:lstStyle/>
          <a:p>
            <a:pPr marL="285750" indent="-285750">
              <a:buFont typeface="Arial" panose="020B0604020202020204" pitchFamily="34" charset="0"/>
              <a:buChar char="•"/>
            </a:pPr>
            <a:r>
              <a:rPr lang="de-DE" sz="1800" dirty="0"/>
              <a:t>Eignungsuntersuchungen bedürfen einer Rechtsgrundlage und sind aus diesem Grund nur in bestimmten Fällen zulässig z.B. Fahrerlaubnisverordnung!</a:t>
            </a:r>
          </a:p>
          <a:p>
            <a:pPr marL="285750" indent="-285750">
              <a:buFont typeface="Arial" panose="020B0604020202020204" pitchFamily="34" charset="0"/>
              <a:buChar char="•"/>
            </a:pPr>
            <a:r>
              <a:rPr lang="de-DE" sz="1800" dirty="0"/>
              <a:t>Eine arbeitsmedizinische Tauglichkeit des zu Untersuchenden steht im Vordergrund.</a:t>
            </a:r>
          </a:p>
          <a:p>
            <a:pPr marL="285750" indent="-285750">
              <a:buFont typeface="Arial" panose="020B0604020202020204" pitchFamily="34" charset="0"/>
              <a:buChar char="•"/>
            </a:pPr>
            <a:r>
              <a:rPr lang="de-DE" sz="1800" dirty="0"/>
              <a:t>Eine Zustimmung des Mitarbeiters zur Teilnahme an dieser Untersuchung ist erforderlich und für eine Weiterbeschäftigung als verpflichtend anzusehen.</a:t>
            </a:r>
          </a:p>
          <a:p>
            <a:pPr marL="285750" indent="-285750">
              <a:buFont typeface="Arial" panose="020B0604020202020204" pitchFamily="34" charset="0"/>
              <a:buChar char="•"/>
            </a:pPr>
            <a:endParaRPr lang="de-DE" sz="1800" dirty="0"/>
          </a:p>
          <a:p>
            <a:pPr marL="285750" indent="-285750">
              <a:buFont typeface="Arial" panose="020B0604020202020204" pitchFamily="34" charset="0"/>
              <a:buChar char="•"/>
            </a:pPr>
            <a:endParaRPr lang="de-DE" sz="1800" dirty="0"/>
          </a:p>
          <a:p>
            <a:pPr marL="285750" indent="-285750">
              <a:buFont typeface="Arial" panose="020B0604020202020204" pitchFamily="34" charset="0"/>
              <a:buChar char="•"/>
            </a:pPr>
            <a:endParaRPr lang="de-DE" sz="1800" dirty="0"/>
          </a:p>
          <a:p>
            <a:pPr marL="285750" indent="-285750">
              <a:buFont typeface="Arial" panose="020B0604020202020204" pitchFamily="34" charset="0"/>
              <a:buChar char="•"/>
            </a:pPr>
            <a:endParaRPr lang="de-DE" sz="1800" dirty="0"/>
          </a:p>
        </p:txBody>
      </p:sp>
    </p:spTree>
    <p:extLst>
      <p:ext uri="{BB962C8B-B14F-4D97-AF65-F5344CB8AC3E}">
        <p14:creationId xmlns:p14="http://schemas.microsoft.com/office/powerpoint/2010/main" val="706060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A3DDA7B-6EC9-486F-A04A-5514996EA62A}"/>
              </a:ext>
            </a:extLst>
          </p:cNvPr>
          <p:cNvSpPr>
            <a:spLocks noGrp="1"/>
          </p:cNvSpPr>
          <p:nvPr>
            <p:ph type="body" sz="quarter" idx="11"/>
          </p:nvPr>
        </p:nvSpPr>
        <p:spPr/>
        <p:txBody>
          <a:bodyPr/>
          <a:lstStyle/>
          <a:p>
            <a:r>
              <a:rPr lang="de-DE" dirty="0"/>
              <a:t>Arbeitsmedizinische Vorsorge</a:t>
            </a:r>
          </a:p>
        </p:txBody>
      </p:sp>
      <p:sp>
        <p:nvSpPr>
          <p:cNvPr id="3" name="Textplatzhalter 2">
            <a:extLst>
              <a:ext uri="{FF2B5EF4-FFF2-40B4-BE49-F238E27FC236}">
                <a16:creationId xmlns:a16="http://schemas.microsoft.com/office/drawing/2014/main" id="{18BDBB65-042F-4066-9EB8-F51D28652659}"/>
              </a:ext>
            </a:extLst>
          </p:cNvPr>
          <p:cNvSpPr>
            <a:spLocks noGrp="1"/>
          </p:cNvSpPr>
          <p:nvPr>
            <p:ph type="body" sz="quarter" idx="13"/>
          </p:nvPr>
        </p:nvSpPr>
        <p:spPr>
          <a:xfrm>
            <a:off x="477797" y="2713910"/>
            <a:ext cx="8297087" cy="3636556"/>
          </a:xfrm>
        </p:spPr>
        <p:txBody>
          <a:bodyPr/>
          <a:lstStyle/>
          <a:p>
            <a:pPr marL="342900" indent="-342900">
              <a:buFont typeface="Arial" panose="020B0604020202020204" pitchFamily="34" charset="0"/>
              <a:buChar char="•"/>
            </a:pPr>
            <a:r>
              <a:rPr lang="de-DE" sz="1800" dirty="0"/>
              <a:t>Aufgrund der Ergebnisse einer Gefährdungsbeurteilung werden arbeitsmedizinische Pflicht- oder Angebotsvorsorge angeboten.</a:t>
            </a:r>
          </a:p>
          <a:p>
            <a:pPr marL="342900" indent="-342900">
              <a:buFont typeface="Arial" panose="020B0604020202020204" pitchFamily="34" charset="0"/>
              <a:buChar char="•"/>
            </a:pPr>
            <a:r>
              <a:rPr lang="de-DE" sz="1800" dirty="0"/>
              <a:t>Mithilfe der arbeitsmedizinischen Vorsorge werden arbeitsbedingte Erkrankungen frühzeitig erkannt und verhütet.</a:t>
            </a:r>
          </a:p>
          <a:p>
            <a:pPr marL="342900" indent="-342900">
              <a:buFont typeface="Arial" panose="020B0604020202020204" pitchFamily="34" charset="0"/>
              <a:buChar char="•"/>
            </a:pPr>
            <a:r>
              <a:rPr lang="de-DE" sz="1800" dirty="0"/>
              <a:t>Alle Ergebnisse und Befunde fallen unter die ärztliche Schweigepflicht und werden nicht dem Arbeitgeber zugänglich gemacht.</a:t>
            </a:r>
          </a:p>
          <a:p>
            <a:pPr marL="342900" indent="-342900">
              <a:buFont typeface="Arial" panose="020B0604020202020204" pitchFamily="34" charset="0"/>
              <a:buChar char="•"/>
            </a:pPr>
            <a:r>
              <a:rPr lang="de-DE" sz="1800" dirty="0"/>
              <a:t>Die Betriebsärztin erstellt eine Vorsorgebescheinigung mit Angaben über Zeitpunkt und Anlass des Vorsorgetermins und wann die nächste arbeitsmedizinische Vorsorge fällig ist.</a:t>
            </a:r>
          </a:p>
        </p:txBody>
      </p:sp>
    </p:spTree>
    <p:extLst>
      <p:ext uri="{BB962C8B-B14F-4D97-AF65-F5344CB8AC3E}">
        <p14:creationId xmlns:p14="http://schemas.microsoft.com/office/powerpoint/2010/main" val="3027699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651171" y="1363420"/>
            <a:ext cx="6836352" cy="572613"/>
          </a:xfrm>
        </p:spPr>
        <p:txBody>
          <a:bodyPr/>
          <a:lstStyle/>
          <a:p>
            <a:r>
              <a:rPr lang="de-DE" dirty="0"/>
              <a:t>Versicherungsschutz</a:t>
            </a:r>
          </a:p>
        </p:txBody>
      </p:sp>
      <p:sp>
        <p:nvSpPr>
          <p:cNvPr id="3" name="Textplatzhalter 2"/>
          <p:cNvSpPr>
            <a:spLocks noGrp="1"/>
          </p:cNvSpPr>
          <p:nvPr>
            <p:ph type="body" sz="quarter" idx="11"/>
          </p:nvPr>
        </p:nvSpPr>
        <p:spPr>
          <a:xfrm>
            <a:off x="592448" y="1752043"/>
            <a:ext cx="8113060" cy="4550214"/>
          </a:xfrm>
          <a:ln>
            <a:noFill/>
          </a:ln>
        </p:spPr>
        <p:txBody>
          <a:bodyPr/>
          <a:lstStyle/>
          <a:p>
            <a:r>
              <a:rPr lang="de-DE" sz="1600" dirty="0"/>
              <a:t>Die Beschäftigten sind während der Durchführung der mit ihrem Beschäftigungsverhältnis verbundenen Tätigkeiten und auf den damit zusammenhängenden unmittelbaren Wegen bei der Unfallkasse Baden-Württemberg gesetzlich unfallversichert.</a:t>
            </a:r>
          </a:p>
          <a:p>
            <a:r>
              <a:rPr lang="de-DE" sz="1600" dirty="0"/>
              <a:t>Die Teilnahme am Betriebssport, an betrieblichen Gemeinschaftsveranstaltungen z.B. Weihnachtsfeier oder an genehmigten Dienstreisen ist versichert.</a:t>
            </a:r>
          </a:p>
          <a:p>
            <a:r>
              <a:rPr lang="de-DE" sz="1600" dirty="0"/>
              <a:t>Sobald ein Arbeitsunfall oder ein Unfall auf dem Weg zwischen Wohnung und Arbeitsstätte (Wegeunfall) eine Arbeitsunfähigkeit von </a:t>
            </a:r>
            <a:r>
              <a:rPr lang="de-DE" sz="1600" b="1" dirty="0"/>
              <a:t>mehr als drei Kalendertagen</a:t>
            </a:r>
            <a:r>
              <a:rPr lang="de-DE" sz="1600" dirty="0"/>
              <a:t> oder den Tod eines Versicherten zur Folge hat, wird eine schriftliche Unfallanzeige notwendig.</a:t>
            </a:r>
          </a:p>
          <a:p>
            <a:r>
              <a:rPr lang="de-DE" sz="1600" dirty="0"/>
              <a:t>Die Meldefrist beträgt 3 Tage nach Kenntnisnahme durch die vorgesetzte / personalverantwortliche Person an APO. APO leitet die Anzeige an die UKBW weiter.</a:t>
            </a:r>
          </a:p>
          <a:p>
            <a:r>
              <a:rPr lang="de-DE" sz="1600" dirty="0">
                <a:solidFill>
                  <a:srgbClr val="FF0000"/>
                </a:solidFill>
              </a:rPr>
              <a:t>Keine Versicherung in Arbeitspausen und bei sogenannten eigenwirtschaftlichen Tätigkeiten wie beispielsweise Essen, Trinken, Schlafen, Rauchen oder dem Toilettengang!</a:t>
            </a:r>
          </a:p>
          <a:p>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5008" y="337766"/>
            <a:ext cx="3356544" cy="1233016"/>
          </a:xfrm>
          <a:prstGeom prst="rect">
            <a:avLst/>
          </a:prstGeom>
        </p:spPr>
      </p:pic>
      <p:sp>
        <p:nvSpPr>
          <p:cNvPr id="4" name="Textfeld 3"/>
          <p:cNvSpPr txBox="1"/>
          <p:nvPr/>
        </p:nvSpPr>
        <p:spPr>
          <a:xfrm>
            <a:off x="8705508" y="1315156"/>
            <a:ext cx="276999" cy="511252"/>
          </a:xfrm>
          <a:prstGeom prst="rect">
            <a:avLst/>
          </a:prstGeom>
          <a:noFill/>
        </p:spPr>
        <p:txBody>
          <a:bodyPr vert="vert270" wrap="square" rtlCol="0">
            <a:spAutoFit/>
          </a:bodyPr>
          <a:lstStyle/>
          <a:p>
            <a:r>
              <a:rPr lang="de-DE" sz="600" dirty="0">
                <a:latin typeface="Arial" panose="020B0604020202020204" pitchFamily="34" charset="0"/>
                <a:cs typeface="Arial" panose="020B0604020202020204" pitchFamily="34" charset="0"/>
              </a:rPr>
              <a:t>ukbw.de</a:t>
            </a:r>
          </a:p>
        </p:txBody>
      </p:sp>
    </p:spTree>
    <p:extLst>
      <p:ext uri="{BB962C8B-B14F-4D97-AF65-F5344CB8AC3E}">
        <p14:creationId xmlns:p14="http://schemas.microsoft.com/office/powerpoint/2010/main" val="3879231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1C48F0F-38CB-437A-926F-8123182F1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0700" y="920884"/>
            <a:ext cx="4560199" cy="5549382"/>
          </a:xfrm>
          <a:prstGeom prst="rect">
            <a:avLst/>
          </a:prstGeom>
        </p:spPr>
      </p:pic>
      <p:sp>
        <p:nvSpPr>
          <p:cNvPr id="8" name="Rechteck 7">
            <a:extLst>
              <a:ext uri="{FF2B5EF4-FFF2-40B4-BE49-F238E27FC236}">
                <a16:creationId xmlns:a16="http://schemas.microsoft.com/office/drawing/2014/main" id="{A7E6B31B-1445-443E-A3E2-52A4424DBB1D}"/>
              </a:ext>
            </a:extLst>
          </p:cNvPr>
          <p:cNvSpPr/>
          <p:nvPr/>
        </p:nvSpPr>
        <p:spPr>
          <a:xfrm>
            <a:off x="281031" y="1846675"/>
            <a:ext cx="3686962" cy="4031873"/>
          </a:xfrm>
          <a:prstGeom prst="rect">
            <a:avLst/>
          </a:prstGeom>
        </p:spPr>
        <p:txBody>
          <a:bodyPr wrap="square">
            <a:spAutoFit/>
          </a:bodyPr>
          <a:lstStyle/>
          <a:p>
            <a:pPr>
              <a:spcAft>
                <a:spcPts val="0"/>
              </a:spcAft>
            </a:pPr>
            <a:r>
              <a:rPr lang="de-DE" sz="16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Arbeitsunfälle sind einem Durchgangsarzt vorzuführen. </a:t>
            </a:r>
          </a:p>
          <a:p>
            <a:pPr>
              <a:spcAft>
                <a:spcPts val="0"/>
              </a:spcAft>
            </a:pPr>
            <a:r>
              <a:rPr lang="de-DE" sz="16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p>
          <a:p>
            <a:pPr>
              <a:spcAft>
                <a:spcPts val="0"/>
              </a:spcAft>
            </a:pPr>
            <a:r>
              <a:rPr lang="de-DE" sz="16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Alle Unfälle, auch Beinahe-Unfälle sind dem Vorgesetzten zu melden, damit sofort Maßnahmen gegen eine sich wiederholende Gefährdung ergriffen werden können. </a:t>
            </a:r>
          </a:p>
          <a:p>
            <a:pPr>
              <a:spcAft>
                <a:spcPts val="0"/>
              </a:spcAft>
            </a:pPr>
            <a:r>
              <a:rPr lang="de-DE" sz="16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p>
          <a:p>
            <a:pPr>
              <a:spcAft>
                <a:spcPts val="0"/>
              </a:spcAft>
            </a:pPr>
            <a:r>
              <a:rPr lang="de-DE" sz="16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Beachten Sie die Erste Hilfe Maßnahmen auch für Gefahrstoffe sind in den Betriebsanweisungen aufgeführt.</a:t>
            </a:r>
          </a:p>
          <a:p>
            <a:pPr>
              <a:spcAft>
                <a:spcPts val="0"/>
              </a:spcAft>
            </a:pPr>
            <a:endParaRPr lang="de-DE" sz="16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de-DE" sz="16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Die Vorgesetzten regeln die Unfallanzeige</a:t>
            </a:r>
          </a:p>
        </p:txBody>
      </p:sp>
    </p:spTree>
    <p:extLst>
      <p:ext uri="{BB962C8B-B14F-4D97-AF65-F5344CB8AC3E}">
        <p14:creationId xmlns:p14="http://schemas.microsoft.com/office/powerpoint/2010/main" val="1322275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219456" y="1607158"/>
            <a:ext cx="8680704" cy="477674"/>
          </a:xfrm>
        </p:spPr>
        <p:txBody>
          <a:bodyPr/>
          <a:lstStyle/>
          <a:p>
            <a:r>
              <a:rPr lang="de-DE" sz="2000" dirty="0"/>
              <a:t>Vermeidung von Stolper-, Sturz- und Absturzunfällen</a:t>
            </a:r>
          </a:p>
        </p:txBody>
      </p:sp>
      <p:sp>
        <p:nvSpPr>
          <p:cNvPr id="3" name="Textplatzhalter 2"/>
          <p:cNvSpPr>
            <a:spLocks noGrp="1"/>
          </p:cNvSpPr>
          <p:nvPr>
            <p:ph type="body" sz="quarter" idx="11"/>
          </p:nvPr>
        </p:nvSpPr>
        <p:spPr>
          <a:xfrm>
            <a:off x="219456" y="2373250"/>
            <a:ext cx="8113060" cy="4112894"/>
          </a:xfrm>
        </p:spPr>
        <p:txBody>
          <a:bodyPr/>
          <a:lstStyle/>
          <a:p>
            <a:r>
              <a:rPr lang="de-DE" dirty="0"/>
              <a:t>Kabel sicher verlegen z.B. in Kabelkanälen oder hochbinden</a:t>
            </a:r>
          </a:p>
          <a:p>
            <a:r>
              <a:rPr lang="de-DE" dirty="0"/>
              <a:t>Boden nicht als Ablagefläche für Akten, Taschen etc. nutzen</a:t>
            </a:r>
          </a:p>
          <a:p>
            <a:r>
              <a:rPr lang="de-DE" dirty="0"/>
              <a:t>Schubladen immer schließen</a:t>
            </a:r>
            <a:endParaRPr lang="de-DE" dirty="0">
              <a:solidFill>
                <a:srgbClr val="00B0F0"/>
              </a:solidFill>
            </a:endParaRPr>
          </a:p>
          <a:p>
            <a:r>
              <a:rPr lang="de-DE" dirty="0"/>
              <a:t>Nach Möglichkeit Materialien (Akte, Druckerpapier etc.)  in greifbarer Höhe lagern, um das Aufsteigen auf die Leiter zu reduzieren.</a:t>
            </a:r>
          </a:p>
          <a:p>
            <a:r>
              <a:rPr lang="de-DE" dirty="0"/>
              <a:t>Für hohe Schränke und Regale immer geeignete und geprüfte Aufstiegshilfen verwenden</a:t>
            </a:r>
          </a:p>
          <a:p>
            <a:r>
              <a:rPr lang="de-DE" dirty="0"/>
              <a:t>Handläufe sind zu benutzen</a:t>
            </a:r>
          </a:p>
          <a:p>
            <a:r>
              <a:rPr lang="de-DE" dirty="0">
                <a:solidFill>
                  <a:schemeClr val="accent1">
                    <a:lumMod val="50000"/>
                  </a:schemeClr>
                </a:solidFill>
              </a:rPr>
              <a:t>Zum Aufstieg keine Bürodrehstühle, Stühle, Tische etc. verwenden!</a:t>
            </a:r>
          </a:p>
          <a:p>
            <a:r>
              <a:rPr lang="de-DE" dirty="0">
                <a:solidFill>
                  <a:schemeClr val="accent1">
                    <a:lumMod val="50000"/>
                  </a:schemeClr>
                </a:solidFill>
              </a:rPr>
              <a:t>Zum Aufstieg nur geprüfte Aufstiegshilfen verwenden!</a:t>
            </a:r>
          </a:p>
          <a:p>
            <a:endParaRPr lang="de-DE" dirty="0"/>
          </a:p>
          <a:p>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267" y="5116450"/>
            <a:ext cx="1543050" cy="1028700"/>
          </a:xfrm>
          <a:prstGeom prst="rect">
            <a:avLst/>
          </a:prstGeom>
        </p:spPr>
      </p:pic>
      <p:sp>
        <p:nvSpPr>
          <p:cNvPr id="6" name="Textfeld 5"/>
          <p:cNvSpPr txBox="1"/>
          <p:nvPr/>
        </p:nvSpPr>
        <p:spPr>
          <a:xfrm>
            <a:off x="8332516" y="6130981"/>
            <a:ext cx="560832" cy="184666"/>
          </a:xfrm>
          <a:prstGeom prst="rect">
            <a:avLst/>
          </a:prstGeom>
          <a:noFill/>
        </p:spPr>
        <p:txBody>
          <a:bodyPr wrap="square" rtlCol="0">
            <a:spAutoFit/>
          </a:bodyPr>
          <a:lstStyle/>
          <a:p>
            <a:r>
              <a:rPr lang="de-DE" sz="600" dirty="0">
                <a:solidFill>
                  <a:schemeClr val="accent1">
                    <a:lumMod val="50000"/>
                  </a:schemeClr>
                </a:solidFill>
                <a:latin typeface="Arial" panose="020B0604020202020204" pitchFamily="34" charset="0"/>
                <a:cs typeface="Arial" panose="020B0604020202020204" pitchFamily="34" charset="0"/>
              </a:rPr>
              <a:t>experto.de</a:t>
            </a:r>
          </a:p>
        </p:txBody>
      </p:sp>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0267" y="2201800"/>
            <a:ext cx="1543050" cy="1028700"/>
          </a:xfrm>
          <a:prstGeom prst="rect">
            <a:avLst/>
          </a:prstGeom>
        </p:spPr>
      </p:pic>
      <p:sp>
        <p:nvSpPr>
          <p:cNvPr id="8" name="Textfeld 7"/>
          <p:cNvSpPr txBox="1"/>
          <p:nvPr/>
        </p:nvSpPr>
        <p:spPr>
          <a:xfrm>
            <a:off x="8241792" y="3255135"/>
            <a:ext cx="771525" cy="184666"/>
          </a:xfrm>
          <a:prstGeom prst="rect">
            <a:avLst/>
          </a:prstGeom>
          <a:noFill/>
        </p:spPr>
        <p:txBody>
          <a:bodyPr wrap="square" rtlCol="0">
            <a:spAutoFit/>
          </a:bodyPr>
          <a:lstStyle/>
          <a:p>
            <a:r>
              <a:rPr lang="de-DE" sz="600" dirty="0">
                <a:solidFill>
                  <a:schemeClr val="accent1">
                    <a:lumMod val="50000"/>
                  </a:schemeClr>
                </a:solidFill>
                <a:latin typeface="Arial" panose="020B0604020202020204" pitchFamily="34" charset="0"/>
                <a:cs typeface="Arial" panose="020B0604020202020204" pitchFamily="34" charset="0"/>
              </a:rPr>
              <a:t>istockphoto.com</a:t>
            </a:r>
          </a:p>
        </p:txBody>
      </p:sp>
    </p:spTree>
    <p:extLst>
      <p:ext uri="{BB962C8B-B14F-4D97-AF65-F5344CB8AC3E}">
        <p14:creationId xmlns:p14="http://schemas.microsoft.com/office/powerpoint/2010/main" val="3105230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E271D4A-BDA4-47BB-9385-A503B0416E5B}"/>
              </a:ext>
            </a:extLst>
          </p:cNvPr>
          <p:cNvSpPr>
            <a:spLocks noGrp="1"/>
          </p:cNvSpPr>
          <p:nvPr>
            <p:ph type="body" sz="quarter" idx="11"/>
          </p:nvPr>
        </p:nvSpPr>
        <p:spPr/>
        <p:txBody>
          <a:bodyPr/>
          <a:lstStyle/>
          <a:p>
            <a:r>
              <a:rPr lang="de-DE" dirty="0"/>
              <a:t>Betriebliches Eingliederungsmanagement </a:t>
            </a:r>
          </a:p>
        </p:txBody>
      </p:sp>
      <p:sp>
        <p:nvSpPr>
          <p:cNvPr id="3" name="Textplatzhalter 2">
            <a:extLst>
              <a:ext uri="{FF2B5EF4-FFF2-40B4-BE49-F238E27FC236}">
                <a16:creationId xmlns:a16="http://schemas.microsoft.com/office/drawing/2014/main" id="{7F008709-252C-45C1-8D61-7BC8C93BB53F}"/>
              </a:ext>
            </a:extLst>
          </p:cNvPr>
          <p:cNvSpPr>
            <a:spLocks noGrp="1"/>
          </p:cNvSpPr>
          <p:nvPr>
            <p:ph type="body" sz="quarter" idx="13"/>
          </p:nvPr>
        </p:nvSpPr>
        <p:spPr>
          <a:xfrm>
            <a:off x="538413" y="2859016"/>
            <a:ext cx="8067173" cy="3998984"/>
          </a:xfrm>
        </p:spPr>
        <p:txBody>
          <a:bodyPr/>
          <a:lstStyle/>
          <a:p>
            <a:pPr marL="342900" indent="-342900">
              <a:buFont typeface="Arial" panose="020B0604020202020204" pitchFamily="34" charset="0"/>
              <a:buChar char="•"/>
            </a:pPr>
            <a:r>
              <a:rPr lang="de-DE" sz="1800" dirty="0"/>
              <a:t>Beschäftigte, die innerhalb von 12 Monaten min. 42 Tage krankgeschrieben sind, werden durch die Personalabteilung (APO) zu einem BEM-Gespräch eingeladen. </a:t>
            </a:r>
          </a:p>
          <a:p>
            <a:pPr marL="342900" indent="-342900">
              <a:buFont typeface="Arial" panose="020B0604020202020204" pitchFamily="34" charset="0"/>
              <a:buChar char="•"/>
            </a:pPr>
            <a:r>
              <a:rPr lang="de-DE" sz="1800" dirty="0"/>
              <a:t>Ziel: Ermittlung von Ursachen von Arbeitsunfähigkeitszeiten einer oder eines Beschäftigten nachzugehen und nach Möglichkeiten zu suchen, künftig Arbeitsunfähigkeitszeiten zu vermeiden oder zumindest zu verringern.</a:t>
            </a:r>
          </a:p>
          <a:p>
            <a:pPr marL="342900" indent="-342900">
              <a:buFont typeface="Arial" panose="020B0604020202020204" pitchFamily="34" charset="0"/>
              <a:buChar char="•"/>
            </a:pPr>
            <a:r>
              <a:rPr lang="de-DE" sz="1800" dirty="0"/>
              <a:t>Es soll geholfen werden, möglichst frühzeitig wieder im Betrieb arbeiten zu können.</a:t>
            </a:r>
          </a:p>
          <a:p>
            <a:pPr marL="342900" indent="-342900">
              <a:buFont typeface="Arial" panose="020B0604020202020204" pitchFamily="34" charset="0"/>
              <a:buChar char="•"/>
            </a:pPr>
            <a:r>
              <a:rPr lang="de-DE" sz="1800" dirty="0"/>
              <a:t>Der/die  betroffene Mitarbeiter*in muss der Durchführung eines Betrieblichen Eingliederungsmanagement zustimmen.</a:t>
            </a:r>
          </a:p>
        </p:txBody>
      </p:sp>
    </p:spTree>
    <p:extLst>
      <p:ext uri="{BB962C8B-B14F-4D97-AF65-F5344CB8AC3E}">
        <p14:creationId xmlns:p14="http://schemas.microsoft.com/office/powerpoint/2010/main" val="670061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0FBB994-9987-4097-A22A-8A9FCC06CC1F}"/>
              </a:ext>
            </a:extLst>
          </p:cNvPr>
          <p:cNvSpPr>
            <a:spLocks noGrp="1"/>
          </p:cNvSpPr>
          <p:nvPr>
            <p:ph type="body" sz="quarter" idx="11"/>
          </p:nvPr>
        </p:nvSpPr>
        <p:spPr>
          <a:xfrm>
            <a:off x="603833" y="1505886"/>
            <a:ext cx="8062370" cy="883346"/>
          </a:xfrm>
        </p:spPr>
        <p:txBody>
          <a:bodyPr/>
          <a:lstStyle/>
          <a:p>
            <a:r>
              <a:rPr lang="de-DE" dirty="0"/>
              <a:t>Verhalten im Straßenverkehr</a:t>
            </a:r>
          </a:p>
        </p:txBody>
      </p:sp>
      <p:sp>
        <p:nvSpPr>
          <p:cNvPr id="3" name="Textplatzhalter 2">
            <a:extLst>
              <a:ext uri="{FF2B5EF4-FFF2-40B4-BE49-F238E27FC236}">
                <a16:creationId xmlns:a16="http://schemas.microsoft.com/office/drawing/2014/main" id="{667F488D-85AA-46DE-9548-45CDA6EBE875}"/>
              </a:ext>
            </a:extLst>
          </p:cNvPr>
          <p:cNvSpPr>
            <a:spLocks noGrp="1"/>
          </p:cNvSpPr>
          <p:nvPr>
            <p:ph type="body" sz="quarter" idx="13"/>
          </p:nvPr>
        </p:nvSpPr>
        <p:spPr>
          <a:xfrm>
            <a:off x="599030" y="2206844"/>
            <a:ext cx="8067173" cy="4269457"/>
          </a:xfrm>
        </p:spPr>
        <p:txBody>
          <a:bodyPr/>
          <a:lstStyle/>
          <a:p>
            <a:pPr marL="342900" lvl="0" indent="-342900">
              <a:buFont typeface="Arial" panose="020B0604020202020204" pitchFamily="34" charset="0"/>
              <a:buChar char="•"/>
            </a:pPr>
            <a:r>
              <a:rPr lang="de-DE" sz="1800" dirty="0"/>
              <a:t>Fahrten dürfen nur mit gültigem Führerschein erfolgen. </a:t>
            </a:r>
          </a:p>
          <a:p>
            <a:pPr marL="342900" lvl="0" indent="-342900">
              <a:buFont typeface="Arial" panose="020B0604020202020204" pitchFamily="34" charset="0"/>
              <a:buChar char="•"/>
            </a:pPr>
            <a:r>
              <a:rPr lang="de-DE" sz="1800" dirty="0"/>
              <a:t>Ein Verlust des Führerscheins ist sofort dem Vorgesetzten zu melden.</a:t>
            </a:r>
          </a:p>
          <a:p>
            <a:pPr marL="342900" lvl="0" indent="-342900">
              <a:buFont typeface="Arial" panose="020B0604020202020204" pitchFamily="34" charset="0"/>
              <a:buChar char="•"/>
            </a:pPr>
            <a:r>
              <a:rPr lang="de-DE" sz="1800" dirty="0"/>
              <a:t>Transportierte Materialien und Werkzeuge sind mittels Ladungssicherung im Fahrzeug zu sichern.</a:t>
            </a:r>
          </a:p>
          <a:p>
            <a:pPr marL="342900" lvl="0" indent="-342900">
              <a:buFont typeface="Arial" panose="020B0604020202020204" pitchFamily="34" charset="0"/>
              <a:buChar char="•"/>
            </a:pPr>
            <a:r>
              <a:rPr lang="de-DE" sz="1800" dirty="0"/>
              <a:t>Ausrüstung der Fahrzeuge muss mit Warndreieck, Warnweste, Verbandzeug erfolgen.</a:t>
            </a:r>
          </a:p>
          <a:p>
            <a:pPr marL="342900" lvl="0" indent="-342900">
              <a:buFont typeface="Arial" panose="020B0604020202020204" pitchFamily="34" charset="0"/>
              <a:buChar char="•"/>
            </a:pPr>
            <a:r>
              <a:rPr lang="de-DE" sz="1800" dirty="0"/>
              <a:t>Kurzcheck vor jeder Fahrt (Licht, Wasser, Öl, Reifen) durchführen( Fuhrpark,  AT)</a:t>
            </a:r>
          </a:p>
          <a:p>
            <a:pPr marL="342900" lvl="0" indent="-342900">
              <a:buFont typeface="Arial" panose="020B0604020202020204" pitchFamily="34" charset="0"/>
              <a:buChar char="•"/>
            </a:pPr>
            <a:r>
              <a:rPr lang="de-DE" sz="1800" dirty="0"/>
              <a:t>Vor der Fahrt die richtige Sitzposition und Kopfstützen einstellen.</a:t>
            </a:r>
          </a:p>
          <a:p>
            <a:pPr marL="342900" indent="-342900">
              <a:buFont typeface="Arial" panose="020B0604020202020204" pitchFamily="34" charset="0"/>
              <a:buChar char="•"/>
            </a:pPr>
            <a:r>
              <a:rPr lang="de-DE" sz="1800" dirty="0"/>
              <a:t>Die vom jeweiligen Pkw-Hersteller vorgeschriebenen Inspektionen in autorisierten Fachwerkstätten sind als regelmäßige Wiederholungsprüfung gemäß Betriebssicherheitsverordnung bindend (Verantwortung: AT)</a:t>
            </a:r>
          </a:p>
          <a:p>
            <a:pPr marL="342900" lvl="0" indent="-342900">
              <a:buFont typeface="Arial" panose="020B0604020202020204" pitchFamily="34" charset="0"/>
              <a:buChar char="•"/>
            </a:pPr>
            <a:endParaRPr lang="de-DE" sz="1800" dirty="0"/>
          </a:p>
          <a:p>
            <a:pPr marL="342900" lvl="0" indent="-342900">
              <a:buFont typeface="Arial" panose="020B0604020202020204" pitchFamily="34" charset="0"/>
              <a:buChar char="•"/>
            </a:pPr>
            <a:endParaRPr lang="de-DE" sz="1800" dirty="0"/>
          </a:p>
          <a:p>
            <a:pPr marL="285750" indent="-285750">
              <a:buFont typeface="Arial" panose="020B0604020202020204" pitchFamily="34" charset="0"/>
              <a:buChar char="•"/>
            </a:pPr>
            <a:endParaRPr lang="de-DE" sz="1200" dirty="0"/>
          </a:p>
        </p:txBody>
      </p:sp>
    </p:spTree>
    <p:extLst>
      <p:ext uri="{BB962C8B-B14F-4D97-AF65-F5344CB8AC3E}">
        <p14:creationId xmlns:p14="http://schemas.microsoft.com/office/powerpoint/2010/main" val="2628408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B225647-A998-4948-A7B0-2EC8455E127F}"/>
              </a:ext>
            </a:extLst>
          </p:cNvPr>
          <p:cNvSpPr>
            <a:spLocks noGrp="1"/>
          </p:cNvSpPr>
          <p:nvPr>
            <p:ph type="body" sz="quarter" idx="11"/>
          </p:nvPr>
        </p:nvSpPr>
        <p:spPr/>
        <p:txBody>
          <a:bodyPr/>
          <a:lstStyle/>
          <a:p>
            <a:r>
              <a:rPr lang="de-DE" dirty="0"/>
              <a:t>Anlagen, Maschinen, Geräte</a:t>
            </a:r>
          </a:p>
        </p:txBody>
      </p:sp>
      <p:sp>
        <p:nvSpPr>
          <p:cNvPr id="3" name="Textplatzhalter 2">
            <a:extLst>
              <a:ext uri="{FF2B5EF4-FFF2-40B4-BE49-F238E27FC236}">
                <a16:creationId xmlns:a16="http://schemas.microsoft.com/office/drawing/2014/main" id="{3A5942BA-9280-4863-AF6F-7E2C203C65AE}"/>
              </a:ext>
            </a:extLst>
          </p:cNvPr>
          <p:cNvSpPr>
            <a:spLocks noGrp="1"/>
          </p:cNvSpPr>
          <p:nvPr>
            <p:ph type="body" sz="quarter" idx="13"/>
          </p:nvPr>
        </p:nvSpPr>
        <p:spPr>
          <a:xfrm>
            <a:off x="538413" y="2529353"/>
            <a:ext cx="8067173" cy="6740482"/>
          </a:xfrm>
        </p:spPr>
        <p:txBody>
          <a:bodyPr/>
          <a:lstStyle/>
          <a:p>
            <a:pPr marL="285750" lvl="0" indent="-285750">
              <a:buFont typeface="Arial" panose="020B0604020202020204" pitchFamily="34" charset="0"/>
              <a:buChar char="•"/>
            </a:pPr>
            <a:r>
              <a:rPr lang="de-DE" sz="1800" dirty="0"/>
              <a:t>Arbeiten Sie nur an Anlagen und Maschinen, an denen sie eingewiesen wurden.</a:t>
            </a:r>
          </a:p>
          <a:p>
            <a:pPr marL="285750" lvl="0" indent="-285750">
              <a:buFont typeface="Arial" panose="020B0604020202020204" pitchFamily="34" charset="0"/>
              <a:buChar char="•"/>
            </a:pPr>
            <a:r>
              <a:rPr lang="de-DE" sz="1800" dirty="0"/>
              <a:t>Mängel oder Gefahrenzustände unverzüglich dem Vorgesetzten melden.</a:t>
            </a:r>
          </a:p>
          <a:p>
            <a:pPr marL="285750" lvl="0" indent="-285750">
              <a:buFont typeface="Arial" panose="020B0604020202020204" pitchFamily="34" charset="0"/>
              <a:buChar char="•"/>
            </a:pPr>
            <a:r>
              <a:rPr lang="de-DE" sz="1800" dirty="0"/>
              <a:t>Halten Sie Ordnung und Sauberkeit in allen Bereichen.</a:t>
            </a:r>
          </a:p>
          <a:p>
            <a:pPr marL="285750" lvl="0" indent="-285750">
              <a:buFont typeface="Arial" panose="020B0604020202020204" pitchFamily="34" charset="0"/>
              <a:buChar char="•"/>
            </a:pPr>
            <a:r>
              <a:rPr lang="de-DE" sz="1800" dirty="0"/>
              <a:t>Benutzen Sie keine schadhaften Betriebseinrichtungen und Arbeitsgeräte.</a:t>
            </a:r>
          </a:p>
          <a:p>
            <a:pPr marL="285750" lvl="0" indent="-285750">
              <a:buFont typeface="Arial" panose="020B0604020202020204" pitchFamily="34" charset="0"/>
              <a:buChar char="•"/>
            </a:pPr>
            <a:r>
              <a:rPr lang="de-DE" sz="1800" dirty="0"/>
              <a:t>Reparaturen an Anlagen und Geräten dürfen nur durch Fachfirmen erfolgen. Es dürfen auch keine elektrischen Geräte im kleinen Umfang repariert werden.</a:t>
            </a:r>
          </a:p>
          <a:p>
            <a:pPr marL="285750" indent="-285750">
              <a:buFont typeface="Arial" panose="020B0604020202020204" pitchFamily="34" charset="0"/>
              <a:buChar char="•"/>
            </a:pPr>
            <a:endParaRPr lang="de-DE" sz="1800" dirty="0"/>
          </a:p>
        </p:txBody>
      </p:sp>
    </p:spTree>
    <p:extLst>
      <p:ext uri="{BB962C8B-B14F-4D97-AF65-F5344CB8AC3E}">
        <p14:creationId xmlns:p14="http://schemas.microsoft.com/office/powerpoint/2010/main" val="1046615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592448" y="1318833"/>
            <a:ext cx="6836352" cy="572613"/>
          </a:xfrm>
        </p:spPr>
        <p:txBody>
          <a:bodyPr/>
          <a:lstStyle/>
          <a:p>
            <a:r>
              <a:rPr lang="de-DE" dirty="0"/>
              <a:t>Benutzung von elektrischen Geräten</a:t>
            </a:r>
          </a:p>
        </p:txBody>
      </p:sp>
      <p:sp>
        <p:nvSpPr>
          <p:cNvPr id="5" name="Textplatzhalter 4"/>
          <p:cNvSpPr>
            <a:spLocks noGrp="1"/>
          </p:cNvSpPr>
          <p:nvPr>
            <p:ph type="body" sz="quarter" idx="11"/>
          </p:nvPr>
        </p:nvSpPr>
        <p:spPr>
          <a:xfrm>
            <a:off x="592448" y="1891446"/>
            <a:ext cx="8113060" cy="4952638"/>
          </a:xfrm>
          <a:prstGeom prst="rect">
            <a:avLst/>
          </a:prstGeom>
        </p:spPr>
        <p:txBody>
          <a:bodyPr wrap="square">
            <a:spAutoFit/>
          </a:bodyPr>
          <a:lstStyle/>
          <a:p>
            <a:r>
              <a:rPr lang="de-DE" dirty="0">
                <a:solidFill>
                  <a:srgbClr val="003F75"/>
                </a:solidFill>
                <a:latin typeface="Arial" panose="020B0604020202020204" pitchFamily="34" charset="0"/>
                <a:cs typeface="Arial" panose="020B0604020202020204" pitchFamily="34" charset="0"/>
                <a:sym typeface="Wingdings"/>
              </a:rPr>
              <a:t>Sichtkontrolle vor Nutzung auf äußere Beschädigungen. </a:t>
            </a:r>
          </a:p>
          <a:p>
            <a:r>
              <a:rPr lang="de-DE" dirty="0">
                <a:solidFill>
                  <a:srgbClr val="003F75"/>
                </a:solidFill>
                <a:latin typeface="Arial" panose="020B0604020202020204" pitchFamily="34" charset="0"/>
                <a:cs typeface="Arial" panose="020B0604020202020204" pitchFamily="34" charset="0"/>
                <a:sym typeface="Wingdings"/>
              </a:rPr>
              <a:t>Geräte benutzen, die vollfunktionsfähig und geprüft sind.</a:t>
            </a:r>
          </a:p>
          <a:p>
            <a:r>
              <a:rPr lang="de-DE" dirty="0">
                <a:latin typeface="Arial" panose="020B0604020202020204" pitchFamily="34" charset="0"/>
                <a:cs typeface="Arial" panose="020B0604020202020204" pitchFamily="34" charset="0"/>
                <a:sym typeface="Wingdings"/>
              </a:rPr>
              <a:t>Herstellerangaben und Betriebsanweisungen beachten.</a:t>
            </a:r>
            <a:endParaRPr lang="de-DE" dirty="0">
              <a:solidFill>
                <a:srgbClr val="003F75"/>
              </a:solidFill>
              <a:latin typeface="Arial" panose="020B0604020202020204" pitchFamily="34" charset="0"/>
              <a:cs typeface="Arial" panose="020B0604020202020204" pitchFamily="34" charset="0"/>
              <a:sym typeface="Wingdings"/>
            </a:endParaRPr>
          </a:p>
          <a:p>
            <a:r>
              <a:rPr lang="de-DE" dirty="0">
                <a:latin typeface="Arial" panose="020B0604020202020204" pitchFamily="34" charset="0"/>
                <a:cs typeface="Arial" panose="020B0604020202020204" pitchFamily="34" charset="0"/>
              </a:rPr>
              <a:t>Elektrische Geräte nach dem Gebrauch abschalten und möglichst ausstecken - </a:t>
            </a:r>
            <a:r>
              <a:rPr lang="de-DE" dirty="0">
                <a:latin typeface="Arial" panose="020B0604020202020204" pitchFamily="34" charset="0"/>
                <a:cs typeface="Arial" panose="020B0604020202020204" pitchFamily="34" charset="0"/>
                <a:sym typeface="Wingdings"/>
              </a:rPr>
              <a:t>Stecker stets am Griff anfassen</a:t>
            </a:r>
            <a:r>
              <a:rPr lang="de-DE" dirty="0">
                <a:latin typeface="Arial" panose="020B0604020202020204" pitchFamily="34" charset="0"/>
                <a:cs typeface="Arial" panose="020B0604020202020204" pitchFamily="34" charset="0"/>
              </a:rPr>
              <a:t>. </a:t>
            </a:r>
            <a:endParaRPr lang="de-DE" dirty="0">
              <a:solidFill>
                <a:srgbClr val="003F75"/>
              </a:solidFill>
              <a:latin typeface="Arial" panose="020B0604020202020204" pitchFamily="34" charset="0"/>
              <a:cs typeface="Arial" panose="020B0604020202020204" pitchFamily="34" charset="0"/>
              <a:sym typeface="Wingdings"/>
            </a:endParaRPr>
          </a:p>
          <a:p>
            <a:r>
              <a:rPr lang="de-DE" dirty="0">
                <a:latin typeface="Arial" panose="020B0604020202020204" pitchFamily="34" charset="0"/>
                <a:cs typeface="Arial" panose="020B0604020202020204" pitchFamily="34" charset="0"/>
                <a:sym typeface="Wingdings"/>
              </a:rPr>
              <a:t>Bei Auftreten von Störungen Geräte </a:t>
            </a:r>
            <a:r>
              <a:rPr lang="de-DE" u="sng" dirty="0">
                <a:solidFill>
                  <a:srgbClr val="FF0000"/>
                </a:solidFill>
                <a:latin typeface="Arial" panose="020B0604020202020204" pitchFamily="34" charset="0"/>
                <a:cs typeface="Arial" panose="020B0604020202020204" pitchFamily="34" charset="0"/>
                <a:sym typeface="Wingdings"/>
              </a:rPr>
              <a:t>sofort aus dem Verkehr ziehen, kennzeichnen</a:t>
            </a:r>
            <a:r>
              <a:rPr lang="de-DE" dirty="0">
                <a:latin typeface="Arial" panose="020B0604020202020204" pitchFamily="34" charset="0"/>
                <a:cs typeface="Arial" panose="020B0604020202020204" pitchFamily="34" charset="0"/>
                <a:sym typeface="Wingdings"/>
              </a:rPr>
              <a:t> und Vorgesetzten informieren.</a:t>
            </a:r>
          </a:p>
          <a:p>
            <a:r>
              <a:rPr lang="de-DE" dirty="0">
                <a:latin typeface="Arial" panose="020B0604020202020204" pitchFamily="34" charset="0"/>
                <a:cs typeface="Arial" panose="020B0604020202020204" pitchFamily="34" charset="0"/>
                <a:sym typeface="Wingdings"/>
              </a:rPr>
              <a:t>Außerbetrieb genommene Geräte dürfen nicht eingesetzt werden!</a:t>
            </a:r>
            <a:endParaRPr lang="de-DE" dirty="0">
              <a:solidFill>
                <a:srgbClr val="003F75"/>
              </a:solidFill>
              <a:latin typeface="Arial" panose="020B0604020202020204" pitchFamily="34" charset="0"/>
              <a:cs typeface="Arial" panose="020B0604020202020204" pitchFamily="34" charset="0"/>
              <a:sym typeface="Wingdings"/>
            </a:endParaRPr>
          </a:p>
          <a:p>
            <a:r>
              <a:rPr lang="de-DE" dirty="0">
                <a:solidFill>
                  <a:srgbClr val="003F75"/>
                </a:solidFill>
                <a:latin typeface="Arial" panose="020B0604020202020204" pitchFamily="34" charset="0"/>
                <a:cs typeface="Arial" panose="020B0604020202020204" pitchFamily="34" charset="0"/>
                <a:sym typeface="Wingdings"/>
              </a:rPr>
              <a:t>Steckdosenleisten nicht hintereinander schalten. </a:t>
            </a:r>
          </a:p>
          <a:p>
            <a:pPr lvl="0"/>
            <a:r>
              <a:rPr lang="de-DE" dirty="0"/>
              <a:t>Keine nassen elektrischen Betriebsmittel benutzen und keine nassen elektrischen Anlagen bedienen - dass gilt auch, wenn nur Ihre Hände oder Füße nass sind. </a:t>
            </a:r>
          </a:p>
          <a:p>
            <a:endParaRPr lang="de-DE" dirty="0">
              <a:solidFill>
                <a:srgbClr val="003F75"/>
              </a:solidFill>
              <a:latin typeface="Arial" panose="020B0604020202020204" pitchFamily="34" charset="0"/>
              <a:cs typeface="Arial" panose="020B0604020202020204" pitchFamily="34" charset="0"/>
              <a:sym typeface="Wingdings"/>
            </a:endParaRPr>
          </a:p>
        </p:txBody>
      </p:sp>
    </p:spTree>
    <p:extLst>
      <p:ext uri="{BB962C8B-B14F-4D97-AF65-F5344CB8AC3E}">
        <p14:creationId xmlns:p14="http://schemas.microsoft.com/office/powerpoint/2010/main" val="3074668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1"/>
          <p:cNvSpPr>
            <a:spLocks noGrp="1"/>
          </p:cNvSpPr>
          <p:nvPr>
            <p:ph type="body" sz="quarter" idx="10"/>
          </p:nvPr>
        </p:nvSpPr>
        <p:spPr/>
        <p:txBody>
          <a:bodyPr/>
          <a:lstStyle/>
          <a:p>
            <a:r>
              <a:rPr lang="de-DE" dirty="0"/>
              <a:t>Risiken nach einem Elektrounfall</a:t>
            </a:r>
          </a:p>
        </p:txBody>
      </p:sp>
      <p:sp>
        <p:nvSpPr>
          <p:cNvPr id="6" name="Textplatzhalter 2"/>
          <p:cNvSpPr>
            <a:spLocks noGrp="1"/>
          </p:cNvSpPr>
          <p:nvPr>
            <p:ph type="body" sz="quarter" idx="11"/>
          </p:nvPr>
        </p:nvSpPr>
        <p:spPr>
          <a:xfrm>
            <a:off x="592448" y="2287906"/>
            <a:ext cx="8113060" cy="3733953"/>
          </a:xfrm>
        </p:spPr>
        <p:txBody>
          <a:bodyPr/>
          <a:lstStyle/>
          <a:p>
            <a:pPr marL="0" indent="0">
              <a:buNone/>
            </a:pPr>
            <a:r>
              <a:rPr lang="de-DE" sz="2000" b="1" dirty="0">
                <a:solidFill>
                  <a:srgbClr val="FF0000"/>
                </a:solidFill>
                <a:sym typeface="Wingdings" panose="05000000000000000000" pitchFamily="2" charset="2"/>
              </a:rPr>
              <a:t>Immer den Arzt oder ein Krankenhaus aufsuchen!</a:t>
            </a:r>
          </a:p>
          <a:p>
            <a:pPr marL="0" indent="0">
              <a:buNone/>
            </a:pPr>
            <a:r>
              <a:rPr lang="de-DE" sz="2000" b="1" dirty="0">
                <a:solidFill>
                  <a:srgbClr val="FF0000"/>
                </a:solidFill>
                <a:sym typeface="Wingdings" panose="05000000000000000000" pitchFamily="2" charset="2"/>
              </a:rPr>
              <a:t>Tödlich wirkende Herzrhythmusstörungen können auch mit Verspätung auftreten!</a:t>
            </a:r>
          </a:p>
          <a:p>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p:txBody>
      </p:sp>
      <p:sp>
        <p:nvSpPr>
          <p:cNvPr id="2" name="Textfeld 1"/>
          <p:cNvSpPr txBox="1"/>
          <p:nvPr/>
        </p:nvSpPr>
        <p:spPr>
          <a:xfrm>
            <a:off x="853651" y="4239304"/>
            <a:ext cx="7381103" cy="369332"/>
          </a:xfrm>
          <a:prstGeom prst="rect">
            <a:avLst/>
          </a:prstGeom>
          <a:noFill/>
        </p:spPr>
        <p:txBody>
          <a:bodyPr wrap="square" rtlCol="0">
            <a:spAutoFit/>
          </a:bodyPr>
          <a:lstStyle/>
          <a:p>
            <a:pPr algn="ctr"/>
            <a:r>
              <a:rPr lang="de-DE" b="1" u="sng" dirty="0">
                <a:solidFill>
                  <a:srgbClr val="FF0000"/>
                </a:solidFill>
                <a:latin typeface="Arial" panose="020B0604020202020204" pitchFamily="34" charset="0"/>
                <a:cs typeface="Arial" panose="020B0604020202020204" pitchFamily="34" charset="0"/>
              </a:rPr>
              <a:t>Nicht vergessen: Eintrag in Meldeblock!</a:t>
            </a: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7453" y="3262005"/>
            <a:ext cx="1543050" cy="600075"/>
          </a:xfrm>
          <a:prstGeom prst="rect">
            <a:avLst/>
          </a:prstGeom>
        </p:spPr>
      </p:pic>
      <p:sp>
        <p:nvSpPr>
          <p:cNvPr id="7" name="Textfeld 6"/>
          <p:cNvSpPr txBox="1"/>
          <p:nvPr/>
        </p:nvSpPr>
        <p:spPr>
          <a:xfrm>
            <a:off x="5980176" y="3529777"/>
            <a:ext cx="2877732" cy="369332"/>
          </a:xfrm>
          <a:prstGeom prst="rect">
            <a:avLst/>
          </a:prstGeom>
          <a:noFill/>
        </p:spPr>
        <p:txBody>
          <a:bodyPr wrap="square" rtlCol="0">
            <a:spAutoFit/>
          </a:bodyPr>
          <a:lstStyle/>
          <a:p>
            <a:endParaRPr lang="de-DE" dirty="0"/>
          </a:p>
        </p:txBody>
      </p:sp>
      <p:sp>
        <p:nvSpPr>
          <p:cNvPr id="8" name="Textfeld 7"/>
          <p:cNvSpPr txBox="1"/>
          <p:nvPr/>
        </p:nvSpPr>
        <p:spPr>
          <a:xfrm>
            <a:off x="5420503" y="3752921"/>
            <a:ext cx="1670304" cy="184666"/>
          </a:xfrm>
          <a:prstGeom prst="rect">
            <a:avLst/>
          </a:prstGeom>
          <a:noFill/>
        </p:spPr>
        <p:txBody>
          <a:bodyPr wrap="square" rtlCol="0">
            <a:spAutoFit/>
          </a:bodyPr>
          <a:lstStyle/>
          <a:p>
            <a:r>
              <a:rPr lang="de-DE" sz="600" dirty="0">
                <a:solidFill>
                  <a:schemeClr val="accent1">
                    <a:lumMod val="50000"/>
                  </a:schemeClr>
                </a:solidFill>
                <a:latin typeface="Arial" panose="020B0604020202020204" pitchFamily="34" charset="0"/>
                <a:cs typeface="Arial" panose="020B0604020202020204" pitchFamily="34" charset="0"/>
              </a:rPr>
              <a:t>www.kardiologie-praxiswestend-berlin.de</a:t>
            </a: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228" y="4688359"/>
            <a:ext cx="1333500" cy="1333500"/>
          </a:xfrm>
          <a:prstGeom prst="rect">
            <a:avLst/>
          </a:prstGeom>
        </p:spPr>
      </p:pic>
      <p:sp>
        <p:nvSpPr>
          <p:cNvPr id="10" name="Textfeld 9"/>
          <p:cNvSpPr txBox="1"/>
          <p:nvPr/>
        </p:nvSpPr>
        <p:spPr>
          <a:xfrm>
            <a:off x="5053600" y="5837193"/>
            <a:ext cx="676656" cy="184666"/>
          </a:xfrm>
          <a:prstGeom prst="rect">
            <a:avLst/>
          </a:prstGeom>
          <a:noFill/>
        </p:spPr>
        <p:txBody>
          <a:bodyPr wrap="square" rtlCol="0">
            <a:spAutoFit/>
          </a:bodyPr>
          <a:lstStyle/>
          <a:p>
            <a:r>
              <a:rPr lang="de-DE" sz="600" dirty="0">
                <a:solidFill>
                  <a:schemeClr val="accent1">
                    <a:lumMod val="50000"/>
                  </a:schemeClr>
                </a:solidFill>
                <a:latin typeface="Arial" panose="020B0604020202020204" pitchFamily="34" charset="0"/>
                <a:cs typeface="Arial" panose="020B0604020202020204" pitchFamily="34" charset="0"/>
              </a:rPr>
              <a:t>amazon.de</a:t>
            </a:r>
          </a:p>
        </p:txBody>
      </p:sp>
    </p:spTree>
    <p:extLst>
      <p:ext uri="{BB962C8B-B14F-4D97-AF65-F5344CB8AC3E}">
        <p14:creationId xmlns:p14="http://schemas.microsoft.com/office/powerpoint/2010/main" val="2322007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a:t>Allgemeine Unterweisung</a:t>
            </a:r>
            <a:endParaRPr lang="de-DE" dirty="0"/>
          </a:p>
          <a:p>
            <a:endParaRPr lang="de-DE" dirty="0"/>
          </a:p>
        </p:txBody>
      </p:sp>
      <p:sp>
        <p:nvSpPr>
          <p:cNvPr id="3" name="Textplatzhalter 2"/>
          <p:cNvSpPr>
            <a:spLocks noGrp="1"/>
          </p:cNvSpPr>
          <p:nvPr>
            <p:ph type="body" sz="quarter" idx="11"/>
          </p:nvPr>
        </p:nvSpPr>
        <p:spPr>
          <a:xfrm>
            <a:off x="592448" y="2179770"/>
            <a:ext cx="8113060" cy="4501445"/>
          </a:xfrm>
        </p:spPr>
        <p:txBody>
          <a:bodyPr/>
          <a:lstStyle/>
          <a:p>
            <a:pPr marL="0" indent="0">
              <a:buNone/>
            </a:pPr>
            <a:r>
              <a:rPr lang="de-DE" sz="1600" dirty="0"/>
              <a:t>Das Ziel einer Unterweisung ist, sicherheitsgerechtes Verhalten der Mitarbeitenden zu gewährleisten, damit Arbeitsunfällen und arbeitsbedingten Gesundheitsgefahren vorgebeugt wird. Dies geschieht durch </a:t>
            </a:r>
            <a:r>
              <a:rPr lang="de-DE" sz="1600" dirty="0" err="1"/>
              <a:t>z.B</a:t>
            </a:r>
            <a:r>
              <a:rPr lang="de-DE" sz="1600" dirty="0"/>
              <a:t> :</a:t>
            </a:r>
          </a:p>
          <a:p>
            <a:r>
              <a:rPr lang="de-DE" sz="1600" dirty="0">
                <a:latin typeface="Arial" panose="020B0604020202020204" pitchFamily="34" charset="0"/>
                <a:cs typeface="Arial" panose="020B0604020202020204" pitchFamily="34" charset="0"/>
                <a:sym typeface="Wingdings"/>
              </a:rPr>
              <a:t>Unterstützung bei der Umsetzung der Arbeitsschutzmaßnahmen durch Beschäftigte</a:t>
            </a:r>
          </a:p>
          <a:p>
            <a:r>
              <a:rPr lang="de-DE" sz="1600" dirty="0">
                <a:latin typeface="Arial" panose="020B0604020202020204" pitchFamily="34" charset="0"/>
                <a:cs typeface="Arial" panose="020B0604020202020204" pitchFamily="34" charset="0"/>
                <a:sym typeface="Wingdings"/>
              </a:rPr>
              <a:t>Befolgen der Weisungen zum Zweck der Unfallverhütung</a:t>
            </a:r>
          </a:p>
          <a:p>
            <a:pPr algn="l"/>
            <a:r>
              <a:rPr lang="de-DE" sz="1600" b="1" dirty="0">
                <a:latin typeface="Arial" panose="020B0604020202020204" pitchFamily="34" charset="0"/>
                <a:cs typeface="Arial" panose="020B0604020202020204" pitchFamily="34" charset="0"/>
              </a:rPr>
              <a:t>Bestimmungsgemäßes Verwenden </a:t>
            </a:r>
            <a:r>
              <a:rPr lang="de-DE" sz="1600" dirty="0">
                <a:latin typeface="Arial" panose="020B0604020202020204" pitchFamily="34" charset="0"/>
                <a:cs typeface="Arial" panose="020B0604020202020204" pitchFamily="34" charset="0"/>
              </a:rPr>
              <a:t>von z.B. Geräten oder Transportmitteln, Arbeitsmitteln und Schutzvorrichtungen</a:t>
            </a:r>
          </a:p>
          <a:p>
            <a:r>
              <a:rPr lang="de-DE" sz="1600" b="1" dirty="0">
                <a:latin typeface="Arial" panose="020B0604020202020204" pitchFamily="34" charset="0"/>
                <a:cs typeface="Arial" panose="020B0604020202020204" pitchFamily="34" charset="0"/>
              </a:rPr>
              <a:t>Bestimmungsgemäßes Nutzen </a:t>
            </a:r>
            <a:r>
              <a:rPr lang="de-DE" sz="1600" dirty="0">
                <a:latin typeface="Arial" panose="020B0604020202020204" pitchFamily="34" charset="0"/>
                <a:cs typeface="Arial" panose="020B0604020202020204" pitchFamily="34" charset="0"/>
              </a:rPr>
              <a:t>persönlicher Schutzausrüstung (PSA)</a:t>
            </a:r>
          </a:p>
          <a:p>
            <a:r>
              <a:rPr lang="de-DE" sz="1600" b="1" dirty="0">
                <a:latin typeface="Arial" panose="020B0604020202020204" pitchFamily="34" charset="0"/>
                <a:cs typeface="Arial" panose="020B0604020202020204" pitchFamily="34" charset="0"/>
              </a:rPr>
              <a:t>Unverzügliche Meldepflicht </a:t>
            </a:r>
            <a:r>
              <a:rPr lang="de-DE" sz="1600" dirty="0">
                <a:latin typeface="Arial" panose="020B0604020202020204" pitchFamily="34" charset="0"/>
                <a:cs typeface="Arial" panose="020B0604020202020204" pitchFamily="34" charset="0"/>
              </a:rPr>
              <a:t>an den Vorgesetzten bei festgestellten Mängeln, Unfällen, Schäden oder Gefahren</a:t>
            </a:r>
          </a:p>
          <a:p>
            <a:r>
              <a:rPr lang="de-DE" sz="1600" dirty="0">
                <a:latin typeface="Arial" panose="020B0604020202020204" pitchFamily="34" charset="0"/>
                <a:cs typeface="Arial" panose="020B0604020202020204" pitchFamily="34" charset="0"/>
              </a:rPr>
              <a:t>Befolgen von Hinweisen zum Verhalten in Notsituationen</a:t>
            </a:r>
          </a:p>
          <a:p>
            <a:endParaRPr lang="de-DE" sz="1600" dirty="0"/>
          </a:p>
        </p:txBody>
      </p:sp>
    </p:spTree>
    <p:extLst>
      <p:ext uri="{BB962C8B-B14F-4D97-AF65-F5344CB8AC3E}">
        <p14:creationId xmlns:p14="http://schemas.microsoft.com/office/powerpoint/2010/main" val="3036523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5B69343-A8CE-469A-BC54-7E0EE383793F}"/>
              </a:ext>
            </a:extLst>
          </p:cNvPr>
          <p:cNvSpPr>
            <a:spLocks noGrp="1"/>
          </p:cNvSpPr>
          <p:nvPr>
            <p:ph type="body" sz="quarter" idx="11"/>
          </p:nvPr>
        </p:nvSpPr>
        <p:spPr/>
        <p:txBody>
          <a:bodyPr/>
          <a:lstStyle/>
          <a:p>
            <a:r>
              <a:rPr lang="de-DE" dirty="0"/>
              <a:t>Suchtmittel (Alkohol, Drogen, Medikamente)</a:t>
            </a:r>
          </a:p>
        </p:txBody>
      </p:sp>
      <p:sp>
        <p:nvSpPr>
          <p:cNvPr id="3" name="Textplatzhalter 2">
            <a:extLst>
              <a:ext uri="{FF2B5EF4-FFF2-40B4-BE49-F238E27FC236}">
                <a16:creationId xmlns:a16="http://schemas.microsoft.com/office/drawing/2014/main" id="{24A00588-E838-4C6A-A048-E84B5BEBCE6E}"/>
              </a:ext>
            </a:extLst>
          </p:cNvPr>
          <p:cNvSpPr>
            <a:spLocks noGrp="1"/>
          </p:cNvSpPr>
          <p:nvPr>
            <p:ph type="body" sz="quarter" idx="13"/>
          </p:nvPr>
        </p:nvSpPr>
        <p:spPr>
          <a:xfrm>
            <a:off x="594227" y="2781023"/>
            <a:ext cx="8067173" cy="3418441"/>
          </a:xfrm>
        </p:spPr>
        <p:txBody>
          <a:bodyPr/>
          <a:lstStyle/>
          <a:p>
            <a:pPr marL="342900" indent="-342900">
              <a:buFont typeface="Arial" panose="020B0604020202020204" pitchFamily="34" charset="0"/>
              <a:buChar char="•"/>
            </a:pPr>
            <a:r>
              <a:rPr lang="de-DE" sz="1800" dirty="0"/>
              <a:t>Die Beurteilung der akuten Arbeitsfähigkeit einer Mitarbeiterin oder eines Mitarbeiters obliegt der Führungskraft. </a:t>
            </a:r>
          </a:p>
          <a:p>
            <a:pPr marL="342900" indent="-342900">
              <a:buFont typeface="Arial" panose="020B0604020202020204" pitchFamily="34" charset="0"/>
              <a:buChar char="•"/>
            </a:pPr>
            <a:r>
              <a:rPr lang="de-DE" sz="1800" dirty="0"/>
              <a:t>Striktes Verbot des Genusses von Alkohol und Drogen während der Arbeit. Dazu zählt auch Cannabis.</a:t>
            </a:r>
          </a:p>
          <a:p>
            <a:pPr marL="342900" indent="-342900">
              <a:buFont typeface="Arial" panose="020B0604020202020204" pitchFamily="34" charset="0"/>
              <a:buChar char="•"/>
            </a:pPr>
            <a:r>
              <a:rPr lang="de-DE" sz="1800" dirty="0"/>
              <a:t>Die Tätigkeit darf nicht Einwirkung von Alkohol und Drogen aufgenommen werden.</a:t>
            </a:r>
          </a:p>
          <a:p>
            <a:pPr marL="342900" indent="-342900">
              <a:buFont typeface="Arial" panose="020B0604020202020204" pitchFamily="34" charset="0"/>
              <a:buChar char="•"/>
            </a:pPr>
            <a:r>
              <a:rPr lang="de-DE" sz="1800" dirty="0"/>
              <a:t>Wenn Beschäftigte unter Suchtmitteln am Arbeitsplatz einen Unfall erleiden, dann ist das grundsätzlich kein Arbeitsunfall.</a:t>
            </a:r>
          </a:p>
          <a:p>
            <a:pPr marL="342900" indent="-342900">
              <a:buFont typeface="Arial" panose="020B0604020202020204" pitchFamily="34" charset="0"/>
              <a:buChar char="•"/>
            </a:pPr>
            <a:endParaRPr lang="de-DE" sz="1800" dirty="0"/>
          </a:p>
          <a:p>
            <a:pPr marL="342900" indent="-342900">
              <a:buFont typeface="Arial" panose="020B0604020202020204" pitchFamily="34" charset="0"/>
              <a:buChar char="•"/>
            </a:pPr>
            <a:endParaRPr lang="de-DE" sz="1800" dirty="0"/>
          </a:p>
          <a:p>
            <a:endParaRPr lang="de-DE" sz="1800" dirty="0"/>
          </a:p>
        </p:txBody>
      </p:sp>
    </p:spTree>
    <p:extLst>
      <p:ext uri="{BB962C8B-B14F-4D97-AF65-F5344CB8AC3E}">
        <p14:creationId xmlns:p14="http://schemas.microsoft.com/office/powerpoint/2010/main" val="2587647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a:t>Aufstiegshilfen</a:t>
            </a:r>
          </a:p>
        </p:txBody>
      </p:sp>
      <p:sp>
        <p:nvSpPr>
          <p:cNvPr id="6" name="Textfeld 5"/>
          <p:cNvSpPr txBox="1"/>
          <p:nvPr/>
        </p:nvSpPr>
        <p:spPr>
          <a:xfrm>
            <a:off x="3130377" y="2208527"/>
            <a:ext cx="5947719" cy="1554272"/>
          </a:xfrm>
          <a:prstGeom prst="rect">
            <a:avLst/>
          </a:prstGeom>
          <a:noFill/>
        </p:spPr>
        <p:txBody>
          <a:bodyPr wrap="square" rtlCol="0">
            <a:spAutoFit/>
          </a:bodyPr>
          <a:lstStyle/>
          <a:p>
            <a:pPr marL="342900" indent="-342900">
              <a:buFont typeface="Arial" panose="020B0604020202020204" pitchFamily="34" charset="0"/>
              <a:buChar char="•"/>
            </a:pPr>
            <a:r>
              <a:rPr lang="de-DE" sz="1900" dirty="0">
                <a:solidFill>
                  <a:schemeClr val="accent1">
                    <a:lumMod val="50000"/>
                  </a:schemeClr>
                </a:solidFill>
                <a:latin typeface="Arial" panose="020B0604020202020204" pitchFamily="34" charset="0"/>
                <a:cs typeface="Arial" panose="020B0604020202020204" pitchFamily="34" charset="0"/>
              </a:rPr>
              <a:t>Vor der Benutzung Leiter und Tritte auf sichtbare Schäden überprüfen</a:t>
            </a:r>
          </a:p>
          <a:p>
            <a:pPr marL="342900" indent="-342900">
              <a:buFont typeface="Arial" panose="020B0604020202020204" pitchFamily="34" charset="0"/>
              <a:buChar char="•"/>
            </a:pPr>
            <a:r>
              <a:rPr lang="de-DE" sz="1900" b="1" dirty="0">
                <a:solidFill>
                  <a:srgbClr val="FF0000"/>
                </a:solidFill>
                <a:latin typeface="Arial" panose="020B0604020202020204" pitchFamily="34" charset="0"/>
                <a:cs typeface="Arial" panose="020B0604020202020204" pitchFamily="34" charset="0"/>
              </a:rPr>
              <a:t>Defekte Leiter und Tritte nicht benutzen- es droht Absturzgefahr!</a:t>
            </a:r>
          </a:p>
          <a:p>
            <a:endParaRPr lang="de-DE" sz="1900" dirty="0">
              <a:solidFill>
                <a:schemeClr val="accent1">
                  <a:lumMod val="50000"/>
                </a:schemeClr>
              </a:solidFill>
              <a:latin typeface="Arial" panose="020B0604020202020204" pitchFamily="34" charset="0"/>
              <a:cs typeface="Arial" panose="020B0604020202020204" pitchFamily="34" charset="0"/>
            </a:endParaRPr>
          </a:p>
        </p:txBody>
      </p:sp>
      <p:pic>
        <p:nvPicPr>
          <p:cNvPr id="7" name="Grafik 5" descr="C:\Users\ASI2\AppData\Local\Microsoft\Windows\INetCache\Content.Outlook\I8G4WSCI\DSC_02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806143" y="3547630"/>
            <a:ext cx="1998124" cy="132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Gerader Verbinder 8"/>
          <p:cNvCxnSpPr/>
          <p:nvPr/>
        </p:nvCxnSpPr>
        <p:spPr>
          <a:xfrm>
            <a:off x="5807978" y="3581235"/>
            <a:ext cx="2169462" cy="142531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flipH="1">
            <a:off x="5807978" y="3581235"/>
            <a:ext cx="2169462" cy="142531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64" y="2319629"/>
            <a:ext cx="2961226" cy="2961226"/>
          </a:xfrm>
          <a:prstGeom prst="rect">
            <a:avLst/>
          </a:prstGeom>
        </p:spPr>
      </p:pic>
      <p:sp>
        <p:nvSpPr>
          <p:cNvPr id="11" name="Textfeld 10"/>
          <p:cNvSpPr txBox="1"/>
          <p:nvPr/>
        </p:nvSpPr>
        <p:spPr>
          <a:xfrm>
            <a:off x="1150287" y="5280855"/>
            <a:ext cx="885179" cy="184666"/>
          </a:xfrm>
          <a:prstGeom prst="rect">
            <a:avLst/>
          </a:prstGeom>
          <a:noFill/>
        </p:spPr>
        <p:txBody>
          <a:bodyPr wrap="none" rtlCol="0">
            <a:spAutoFit/>
          </a:bodyPr>
          <a:lstStyle/>
          <a:p>
            <a:r>
              <a:rPr lang="de-DE" sz="600" dirty="0">
                <a:latin typeface="Arial" panose="020B0604020202020204" pitchFamily="34" charset="0"/>
                <a:cs typeface="Arial" panose="020B0604020202020204" pitchFamily="34" charset="0"/>
              </a:rPr>
              <a:t>www.wolkdirekt.com</a:t>
            </a:r>
          </a:p>
        </p:txBody>
      </p:sp>
      <p:sp>
        <p:nvSpPr>
          <p:cNvPr id="12" name="Textfeld 11"/>
          <p:cNvSpPr txBox="1"/>
          <p:nvPr/>
        </p:nvSpPr>
        <p:spPr>
          <a:xfrm>
            <a:off x="411774" y="5576345"/>
            <a:ext cx="8207970" cy="1077218"/>
          </a:xfrm>
          <a:prstGeom prst="rect">
            <a:avLst/>
          </a:prstGeom>
          <a:noFill/>
        </p:spPr>
        <p:txBody>
          <a:bodyPr wrap="square" rtlCol="0">
            <a:spAutoFit/>
          </a:bodyPr>
          <a:lstStyle/>
          <a:p>
            <a:pPr algn="just"/>
            <a:r>
              <a:rPr lang="de-DE" sz="1600" b="1" dirty="0">
                <a:solidFill>
                  <a:srgbClr val="FF0000"/>
                </a:solidFill>
                <a:latin typeface="Arial" panose="020B0604020202020204" pitchFamily="34" charset="0"/>
                <a:cs typeface="Arial" panose="020B0604020202020204" pitchFamily="34" charset="0"/>
              </a:rPr>
              <a:t>Leitergebrauchsanweisung</a:t>
            </a:r>
            <a:r>
              <a:rPr lang="de-DE" sz="1600" dirty="0">
                <a:solidFill>
                  <a:schemeClr val="accent1">
                    <a:lumMod val="50000"/>
                  </a:schemeClr>
                </a:solidFill>
                <a:latin typeface="Arial" panose="020B0604020202020204" pitchFamily="34" charset="0"/>
                <a:cs typeface="Arial" panose="020B0604020202020204" pitchFamily="34" charset="0"/>
              </a:rPr>
              <a:t> und </a:t>
            </a:r>
            <a:r>
              <a:rPr lang="de-DE" sz="1600" b="1" dirty="0">
                <a:solidFill>
                  <a:srgbClr val="FF0000"/>
                </a:solidFill>
                <a:latin typeface="Arial" panose="020B0604020202020204" pitchFamily="34" charset="0"/>
                <a:cs typeface="Arial" panose="020B0604020202020204" pitchFamily="34" charset="0"/>
              </a:rPr>
              <a:t>Prüfplakette</a:t>
            </a:r>
            <a:r>
              <a:rPr lang="de-DE" sz="1600" dirty="0">
                <a:solidFill>
                  <a:schemeClr val="accent1">
                    <a:lumMod val="50000"/>
                  </a:schemeClr>
                </a:solidFill>
                <a:latin typeface="Arial" panose="020B0604020202020204" pitchFamily="34" charset="0"/>
                <a:cs typeface="Arial" panose="020B0604020202020204" pitchFamily="34" charset="0"/>
              </a:rPr>
              <a:t> für die einrichtungsinterne jährliche Prüfung sind erhältlich bei Arbeitssicherheit. Diese Informationen müssen auf den Aufstiegshilfen sichtbar angebracht werden. Die Leitergebrauchsanweisung informiert über die ordnungsgemäße Leiternutzung und muss beachtet werden!</a:t>
            </a:r>
          </a:p>
        </p:txBody>
      </p:sp>
      <p:pic>
        <p:nvPicPr>
          <p:cNvPr id="13" name="Grafi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5466" y="3418875"/>
            <a:ext cx="952500" cy="952500"/>
          </a:xfrm>
          <a:prstGeom prst="rect">
            <a:avLst/>
          </a:prstGeom>
        </p:spPr>
      </p:pic>
      <p:cxnSp>
        <p:nvCxnSpPr>
          <p:cNvPr id="15" name="Gerade Verbindung mit Pfeil 14"/>
          <p:cNvCxnSpPr/>
          <p:nvPr/>
        </p:nvCxnSpPr>
        <p:spPr>
          <a:xfrm flipV="1">
            <a:off x="732126" y="4734033"/>
            <a:ext cx="488940" cy="8423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H="1" flipV="1">
            <a:off x="2854124" y="4293892"/>
            <a:ext cx="1240494" cy="12824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045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9656233-0E37-444A-8B4B-AD2C7541F211}"/>
              </a:ext>
            </a:extLst>
          </p:cNvPr>
          <p:cNvSpPr>
            <a:spLocks noGrp="1"/>
          </p:cNvSpPr>
          <p:nvPr>
            <p:ph type="body" sz="quarter" idx="11"/>
          </p:nvPr>
        </p:nvSpPr>
        <p:spPr>
          <a:xfrm>
            <a:off x="322193" y="1533997"/>
            <a:ext cx="8062370" cy="883346"/>
          </a:xfrm>
        </p:spPr>
        <p:txBody>
          <a:bodyPr/>
          <a:lstStyle/>
          <a:p>
            <a:r>
              <a:rPr lang="de-DE" dirty="0"/>
              <a:t>Gefahrstoffe: Piktogramme</a:t>
            </a:r>
          </a:p>
        </p:txBody>
      </p:sp>
      <p:pic>
        <p:nvPicPr>
          <p:cNvPr id="6155" name="Picture 11" descr="Kennzeichnung von Gefahrstoffen">
            <a:extLst>
              <a:ext uri="{FF2B5EF4-FFF2-40B4-BE49-F238E27FC236}">
                <a16:creationId xmlns:a16="http://schemas.microsoft.com/office/drawing/2014/main" id="{E9CC353A-CBB5-422F-93B9-BDE1873A3D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702" y="2232786"/>
            <a:ext cx="7089352" cy="3925946"/>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4">
            <a:extLst>
              <a:ext uri="{FF2B5EF4-FFF2-40B4-BE49-F238E27FC236}">
                <a16:creationId xmlns:a16="http://schemas.microsoft.com/office/drawing/2014/main" id="{F04E6429-1172-4E01-90EF-8F7BE3994713}"/>
              </a:ext>
            </a:extLst>
          </p:cNvPr>
          <p:cNvSpPr txBox="1"/>
          <p:nvPr/>
        </p:nvSpPr>
        <p:spPr>
          <a:xfrm>
            <a:off x="7327601" y="6158732"/>
            <a:ext cx="637565" cy="169277"/>
          </a:xfrm>
          <a:prstGeom prst="rect">
            <a:avLst/>
          </a:prstGeom>
          <a:noFill/>
        </p:spPr>
        <p:txBody>
          <a:bodyPr wrap="square" rtlCol="0">
            <a:spAutoFit/>
          </a:bodyPr>
          <a:lstStyle/>
          <a:p>
            <a:r>
              <a:rPr lang="de-DE" sz="500" dirty="0" err="1">
                <a:latin typeface="Arial" panose="020B0604020202020204" pitchFamily="34" charset="0"/>
                <a:cs typeface="Arial" panose="020B0604020202020204" pitchFamily="34" charset="0"/>
              </a:rPr>
              <a:t>WEKAMedia</a:t>
            </a:r>
            <a:endParaRPr lang="de-DE" sz="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0426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68B28AD-8860-4720-B0EC-BBF16959FD2E}"/>
              </a:ext>
            </a:extLst>
          </p:cNvPr>
          <p:cNvSpPr>
            <a:spLocks noGrp="1"/>
          </p:cNvSpPr>
          <p:nvPr>
            <p:ph type="body" sz="quarter" idx="11"/>
          </p:nvPr>
        </p:nvSpPr>
        <p:spPr>
          <a:xfrm>
            <a:off x="540815" y="1497497"/>
            <a:ext cx="8062370" cy="883346"/>
          </a:xfrm>
        </p:spPr>
        <p:txBody>
          <a:bodyPr/>
          <a:lstStyle/>
          <a:p>
            <a:r>
              <a:rPr lang="de-DE" dirty="0"/>
              <a:t>Gefahrstoffe</a:t>
            </a:r>
          </a:p>
        </p:txBody>
      </p:sp>
      <p:sp>
        <p:nvSpPr>
          <p:cNvPr id="3" name="Textplatzhalter 2">
            <a:extLst>
              <a:ext uri="{FF2B5EF4-FFF2-40B4-BE49-F238E27FC236}">
                <a16:creationId xmlns:a16="http://schemas.microsoft.com/office/drawing/2014/main" id="{54CE349F-7DDE-4940-94F3-8D676170C82D}"/>
              </a:ext>
            </a:extLst>
          </p:cNvPr>
          <p:cNvSpPr>
            <a:spLocks noGrp="1"/>
          </p:cNvSpPr>
          <p:nvPr>
            <p:ph type="body" sz="quarter" idx="13"/>
          </p:nvPr>
        </p:nvSpPr>
        <p:spPr>
          <a:xfrm>
            <a:off x="536012" y="2092959"/>
            <a:ext cx="8067173" cy="4496099"/>
          </a:xfrm>
        </p:spPr>
        <p:txBody>
          <a:bodyPr/>
          <a:lstStyle/>
          <a:p>
            <a:r>
              <a:rPr lang="de-DE" sz="1800" dirty="0"/>
              <a:t>Beispiele für die Gefahrstoffe:</a:t>
            </a:r>
          </a:p>
          <a:p>
            <a:pPr marL="285750" indent="-285750">
              <a:buFont typeface="Arial" panose="020B0604020202020204" pitchFamily="34" charset="0"/>
              <a:buChar char="•"/>
            </a:pPr>
            <a:r>
              <a:rPr lang="de-DE" sz="1800" dirty="0"/>
              <a:t>Reinigungsmittel</a:t>
            </a:r>
          </a:p>
          <a:p>
            <a:pPr marL="285750" indent="-285750">
              <a:buFont typeface="Arial" panose="020B0604020202020204" pitchFamily="34" charset="0"/>
              <a:buChar char="•"/>
            </a:pPr>
            <a:r>
              <a:rPr lang="de-DE" sz="1800" dirty="0"/>
              <a:t>Schmiermittel</a:t>
            </a:r>
          </a:p>
          <a:p>
            <a:pPr marL="285750" indent="-285750">
              <a:buFont typeface="Arial" panose="020B0604020202020204" pitchFamily="34" charset="0"/>
              <a:buChar char="•"/>
            </a:pPr>
            <a:r>
              <a:rPr lang="de-DE" sz="1800" dirty="0"/>
              <a:t>Lacke</a:t>
            </a:r>
          </a:p>
          <a:p>
            <a:pPr marL="285750" indent="-285750">
              <a:buFont typeface="Arial" panose="020B0604020202020204" pitchFamily="34" charset="0"/>
              <a:buChar char="•"/>
            </a:pPr>
            <a:r>
              <a:rPr lang="de-DE" sz="1800" dirty="0"/>
              <a:t>Druckgase</a:t>
            </a:r>
          </a:p>
          <a:p>
            <a:pPr marL="285750" indent="-285750">
              <a:buFont typeface="Arial" panose="020B0604020202020204" pitchFamily="34" charset="0"/>
              <a:buChar char="•"/>
            </a:pPr>
            <a:r>
              <a:rPr lang="de-DE" sz="1800" dirty="0"/>
              <a:t>Holzstaub (</a:t>
            </a:r>
            <a:r>
              <a:rPr lang="de-DE" sz="1800" dirty="0" err="1"/>
              <a:t>explosionfähige</a:t>
            </a:r>
            <a:r>
              <a:rPr lang="de-DE" sz="1800" dirty="0"/>
              <a:t> Atmosphäre, krebserzeugend für Laubhölzer)</a:t>
            </a:r>
          </a:p>
          <a:p>
            <a:pPr marL="285750" indent="-285750">
              <a:buFont typeface="Arial" panose="020B0604020202020204" pitchFamily="34" charset="0"/>
              <a:buChar char="•"/>
            </a:pPr>
            <a:r>
              <a:rPr lang="de-DE" sz="1800" dirty="0"/>
              <a:t>Schweißrauch</a:t>
            </a:r>
          </a:p>
          <a:p>
            <a:pPr marL="285750" indent="-285750">
              <a:buFont typeface="Arial" panose="020B0604020202020204" pitchFamily="34" charset="0"/>
              <a:buChar char="•"/>
            </a:pPr>
            <a:r>
              <a:rPr lang="de-DE" sz="1800" dirty="0"/>
              <a:t>Erstickende Gase z.B. durch Trockeneis, Flüssigstickstoff</a:t>
            </a:r>
          </a:p>
          <a:p>
            <a:pPr marL="285750" indent="-285750">
              <a:buFont typeface="Arial" panose="020B0604020202020204" pitchFamily="34" charset="0"/>
              <a:buChar char="•"/>
            </a:pPr>
            <a:r>
              <a:rPr lang="de-DE" sz="1800" dirty="0"/>
              <a:t>Abfälle</a:t>
            </a:r>
          </a:p>
          <a:p>
            <a:endParaRPr lang="de-DE" sz="1800" dirty="0"/>
          </a:p>
          <a:p>
            <a:pPr algn="ctr"/>
            <a:r>
              <a:rPr lang="de-DE" sz="1600" b="1" dirty="0">
                <a:solidFill>
                  <a:srgbClr val="FF0000"/>
                </a:solidFill>
              </a:rPr>
              <a:t>Regelungen zu Gefahrstoffen sind den Betriebsanweisungen zu entnehmen.</a:t>
            </a:r>
          </a:p>
        </p:txBody>
      </p:sp>
    </p:spTree>
    <p:extLst>
      <p:ext uri="{BB962C8B-B14F-4D97-AF65-F5344CB8AC3E}">
        <p14:creationId xmlns:p14="http://schemas.microsoft.com/office/powerpoint/2010/main" val="1416688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592448" y="1607158"/>
            <a:ext cx="8234560" cy="928778"/>
          </a:xfrm>
        </p:spPr>
        <p:txBody>
          <a:bodyPr/>
          <a:lstStyle/>
          <a:p>
            <a:r>
              <a:rPr lang="de-DE" dirty="0"/>
              <a:t>Betriebsanweisung - wie können sich die Beschäftigten schützen?</a:t>
            </a:r>
          </a:p>
        </p:txBody>
      </p:sp>
      <p:sp>
        <p:nvSpPr>
          <p:cNvPr id="3" name="Textplatzhalter 2"/>
          <p:cNvSpPr>
            <a:spLocks noGrp="1"/>
          </p:cNvSpPr>
          <p:nvPr>
            <p:ph type="body" sz="quarter" idx="11"/>
          </p:nvPr>
        </p:nvSpPr>
        <p:spPr>
          <a:xfrm>
            <a:off x="653198" y="2678050"/>
            <a:ext cx="8113060" cy="3844670"/>
          </a:xfrm>
        </p:spPr>
        <p:txBody>
          <a:bodyPr/>
          <a:lstStyle/>
          <a:p>
            <a:r>
              <a:rPr lang="de-DE" dirty="0"/>
              <a:t>Betriebsanweisung informiert Beschäftigte kurz und in schriftlicher Form über Gefährdungen und Schutzmaßnahmen an ihrem Arbeitsplatz, um Arbeitsunfällen vorzubeugen. </a:t>
            </a:r>
          </a:p>
          <a:p>
            <a:r>
              <a:rPr lang="de-DE" dirty="0"/>
              <a:t>Betriebsanweisungen sind auf die individuellen Arbeitsplätze ausgerichtet </a:t>
            </a:r>
            <a:r>
              <a:rPr lang="de-DE" dirty="0">
                <a:solidFill>
                  <a:schemeClr val="accent1">
                    <a:lumMod val="50000"/>
                  </a:schemeClr>
                </a:solidFill>
              </a:rPr>
              <a:t>und bei Bedarf wird auf die Notwendigkeit einer PSA-Benutzung hingewiesen.</a:t>
            </a:r>
          </a:p>
          <a:p>
            <a:r>
              <a:rPr lang="de-DE" dirty="0"/>
              <a:t>Betriebsanweisungen sind verbindliche Anweisungen der verantwortlichen Person (Vorgesetzte) und müssen beachtet werden.</a:t>
            </a:r>
          </a:p>
          <a:p>
            <a:r>
              <a:rPr lang="de-DE" b="1" dirty="0">
                <a:solidFill>
                  <a:srgbClr val="FF0000"/>
                </a:solidFill>
                <a:latin typeface="Arial" panose="020B0604020202020204" pitchFamily="34" charset="0"/>
                <a:cs typeface="Arial" panose="020B0604020202020204" pitchFamily="34" charset="0"/>
              </a:rPr>
              <a:t>Info: Die Abteilung Arbeitssicherheit stellt eine Auswahl der Betriebsanweisungen auf ihrer Homepage zur Verfügung.</a:t>
            </a:r>
          </a:p>
          <a:p>
            <a:endParaRPr lang="de-DE" dirty="0"/>
          </a:p>
          <a:p>
            <a:endParaRPr lang="de-DE" dirty="0"/>
          </a:p>
          <a:p>
            <a:pPr marL="0" indent="0">
              <a:buNone/>
            </a:pPr>
            <a:endParaRPr lang="de-DE" dirty="0"/>
          </a:p>
          <a:p>
            <a:endParaRPr lang="de-DE" dirty="0"/>
          </a:p>
          <a:p>
            <a:endParaRPr lang="de-DE" dirty="0"/>
          </a:p>
        </p:txBody>
      </p:sp>
    </p:spTree>
    <p:extLst>
      <p:ext uri="{BB962C8B-B14F-4D97-AF65-F5344CB8AC3E}">
        <p14:creationId xmlns:p14="http://schemas.microsoft.com/office/powerpoint/2010/main" val="3804460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592448" y="1313544"/>
            <a:ext cx="7868800" cy="572613"/>
          </a:xfrm>
        </p:spPr>
        <p:txBody>
          <a:bodyPr/>
          <a:lstStyle/>
          <a:p>
            <a:r>
              <a:rPr lang="de-DE" dirty="0"/>
              <a:t>Besonderer Schutz: Mutterschutzgesetz </a:t>
            </a:r>
          </a:p>
        </p:txBody>
      </p:sp>
      <p:sp>
        <p:nvSpPr>
          <p:cNvPr id="3" name="Textplatzhalter 2"/>
          <p:cNvSpPr>
            <a:spLocks noGrp="1"/>
          </p:cNvSpPr>
          <p:nvPr>
            <p:ph type="body" sz="quarter" idx="11"/>
          </p:nvPr>
        </p:nvSpPr>
        <p:spPr>
          <a:xfrm>
            <a:off x="592448" y="1886157"/>
            <a:ext cx="8113060" cy="4622778"/>
          </a:xfrm>
        </p:spPr>
        <p:txBody>
          <a:bodyPr/>
          <a:lstStyle/>
          <a:p>
            <a:r>
              <a:rPr lang="de-DE" dirty="0"/>
              <a:t>Anzeigepflicht einer Schwangerschaft bei </a:t>
            </a:r>
            <a:r>
              <a:rPr lang="de-DE" dirty="0">
                <a:solidFill>
                  <a:schemeClr val="accent1">
                    <a:lumMod val="50000"/>
                  </a:schemeClr>
                </a:solidFill>
              </a:rPr>
              <a:t>Beschäftigten und Beamtinnen- </a:t>
            </a:r>
            <a:r>
              <a:rPr lang="de-DE" dirty="0"/>
              <a:t>Mittteilung an APO</a:t>
            </a:r>
          </a:p>
          <a:p>
            <a:r>
              <a:rPr lang="de-DE" dirty="0"/>
              <a:t>Anzeigepflicht einer Schwangerschaft bei Studierenden - Mittteilung an ASL</a:t>
            </a:r>
          </a:p>
          <a:p>
            <a:r>
              <a:rPr lang="de-DE" dirty="0"/>
              <a:t>Erstellung einer anlassunabhängigen Gefährdungsbeurteilung durch die Einrichtungsleiter oder von ihm bestimmte Person z.B. Laborleiter </a:t>
            </a:r>
          </a:p>
          <a:p>
            <a:r>
              <a:rPr lang="de-DE" dirty="0"/>
              <a:t>individuelle Anpassung der Gefährdungsbeurteilung nach Meldung einer Schwangerschaft</a:t>
            </a:r>
          </a:p>
          <a:p>
            <a:r>
              <a:rPr lang="de-DE" dirty="0">
                <a:solidFill>
                  <a:schemeClr val="accent1">
                    <a:lumMod val="50000"/>
                  </a:schemeClr>
                </a:solidFill>
                <a:latin typeface="Arial" panose="020B0604020202020204" pitchFamily="34" charset="0"/>
                <a:cs typeface="Arial" panose="020B0604020202020204" pitchFamily="34" charset="0"/>
              </a:rPr>
              <a:t>Mutterschutzgesetz gilt auch für stillende Mütter!</a:t>
            </a:r>
          </a:p>
          <a:p>
            <a:endParaRPr lang="de-DE" dirty="0"/>
          </a:p>
        </p:txBody>
      </p:sp>
      <p:sp>
        <p:nvSpPr>
          <p:cNvPr id="4" name="Textfeld 3"/>
          <p:cNvSpPr txBox="1"/>
          <p:nvPr/>
        </p:nvSpPr>
        <p:spPr>
          <a:xfrm>
            <a:off x="908918" y="5486089"/>
            <a:ext cx="8095488" cy="707886"/>
          </a:xfrm>
          <a:prstGeom prst="rect">
            <a:avLst/>
          </a:prstGeom>
          <a:noFill/>
        </p:spPr>
        <p:txBody>
          <a:bodyPr wrap="square" rtlCol="0">
            <a:spAutoFit/>
          </a:bodyPr>
          <a:lstStyle/>
          <a:p>
            <a:r>
              <a:rPr lang="de-DE"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Nur eine frühe Mitteilung kann die werdende Mutter und das ungeborene Kind schützen!</a:t>
            </a:r>
          </a:p>
        </p:txBody>
      </p:sp>
    </p:spTree>
    <p:extLst>
      <p:ext uri="{BB962C8B-B14F-4D97-AF65-F5344CB8AC3E}">
        <p14:creationId xmlns:p14="http://schemas.microsoft.com/office/powerpoint/2010/main" val="2002474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a:t>Erste-Hilfe Rettungszeichen</a:t>
            </a:r>
          </a:p>
        </p:txBody>
      </p:sp>
      <p:sp>
        <p:nvSpPr>
          <p:cNvPr id="5" name="Textfeld 4"/>
          <p:cNvSpPr txBox="1"/>
          <p:nvPr/>
        </p:nvSpPr>
        <p:spPr>
          <a:xfrm>
            <a:off x="898788" y="4288955"/>
            <a:ext cx="1383957" cy="184666"/>
          </a:xfrm>
          <a:prstGeom prst="rect">
            <a:avLst/>
          </a:prstGeom>
          <a:noFill/>
        </p:spPr>
        <p:txBody>
          <a:bodyPr wrap="square" rtlCol="0">
            <a:spAutoFit/>
          </a:bodyPr>
          <a:lstStyle/>
          <a:p>
            <a:r>
              <a:rPr lang="de-DE" sz="600" dirty="0">
                <a:solidFill>
                  <a:schemeClr val="accent1">
                    <a:lumMod val="50000"/>
                  </a:schemeClr>
                </a:solidFill>
                <a:latin typeface="Arial" panose="020B0604020202020204" pitchFamily="34" charset="0"/>
                <a:cs typeface="Arial" panose="020B0604020202020204" pitchFamily="34" charset="0"/>
              </a:rPr>
              <a:t>www.seton.de</a:t>
            </a:r>
          </a:p>
        </p:txBody>
      </p:sp>
      <p:pic>
        <p:nvPicPr>
          <p:cNvPr id="4100" name="Picture 4" descr="Erste Hilfe - Rettungszeichen, ASR A1.3-2013, DIN EN ISO 70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098" y="2904055"/>
            <a:ext cx="1384901" cy="1384901"/>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2152999" y="3411839"/>
            <a:ext cx="1643449" cy="369332"/>
          </a:xfrm>
          <a:prstGeom prst="rect">
            <a:avLst/>
          </a:prstGeom>
          <a:noFill/>
        </p:spPr>
        <p:txBody>
          <a:bodyPr wrap="square" rtlCol="0">
            <a:spAutoFit/>
          </a:bodyPr>
          <a:lstStyle/>
          <a:p>
            <a:r>
              <a:rPr lang="de-DE" dirty="0">
                <a:solidFill>
                  <a:srgbClr val="00B050"/>
                </a:solidFill>
                <a:latin typeface="Arial" panose="020B0604020202020204" pitchFamily="34" charset="0"/>
                <a:cs typeface="Arial" panose="020B0604020202020204" pitchFamily="34" charset="0"/>
              </a:rPr>
              <a:t>Erste Hilfe</a:t>
            </a:r>
          </a:p>
        </p:txBody>
      </p:sp>
      <p:pic>
        <p:nvPicPr>
          <p:cNvPr id="4104" name="Picture 8" descr="Automatisierter Externer Defibrillator - Rettungszeichen, ASR A1.3-2013, DIN EN ISO 7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5239" y="2179771"/>
            <a:ext cx="1384901" cy="13849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6254907" y="2687555"/>
            <a:ext cx="2347785" cy="646331"/>
          </a:xfrm>
          <a:prstGeom prst="rect">
            <a:avLst/>
          </a:prstGeom>
          <a:noFill/>
        </p:spPr>
        <p:txBody>
          <a:bodyPr wrap="square" rtlCol="0">
            <a:spAutoFit/>
          </a:bodyPr>
          <a:lstStyle/>
          <a:p>
            <a:r>
              <a:rPr lang="de-DE" dirty="0">
                <a:solidFill>
                  <a:srgbClr val="00B050"/>
                </a:solidFill>
                <a:latin typeface="Arial" panose="020B0604020202020204" pitchFamily="34" charset="0"/>
                <a:cs typeface="Arial" panose="020B0604020202020204" pitchFamily="34" charset="0"/>
              </a:rPr>
              <a:t>Verwahrungsort eines Defibrillators</a:t>
            </a:r>
          </a:p>
        </p:txBody>
      </p:sp>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5239" y="3642672"/>
            <a:ext cx="1384901" cy="1384901"/>
          </a:xfrm>
          <a:prstGeom prst="rect">
            <a:avLst/>
          </a:prstGeom>
        </p:spPr>
      </p:pic>
      <p:sp>
        <p:nvSpPr>
          <p:cNvPr id="11" name="Textfeld 10"/>
          <p:cNvSpPr txBox="1"/>
          <p:nvPr/>
        </p:nvSpPr>
        <p:spPr>
          <a:xfrm>
            <a:off x="6243336" y="4150456"/>
            <a:ext cx="2563000" cy="369332"/>
          </a:xfrm>
          <a:prstGeom prst="rect">
            <a:avLst/>
          </a:prstGeom>
          <a:noFill/>
        </p:spPr>
        <p:txBody>
          <a:bodyPr wrap="square" rtlCol="0">
            <a:spAutoFit/>
          </a:bodyPr>
          <a:lstStyle/>
          <a:p>
            <a:r>
              <a:rPr lang="de-DE" dirty="0">
                <a:solidFill>
                  <a:srgbClr val="00B050"/>
                </a:solidFill>
                <a:latin typeface="Arial" panose="020B0604020202020204" pitchFamily="34" charset="0"/>
                <a:cs typeface="Arial" panose="020B0604020202020204" pitchFamily="34" charset="0"/>
              </a:rPr>
              <a:t>Augenspüleinrichtung</a:t>
            </a:r>
          </a:p>
        </p:txBody>
      </p:sp>
    </p:spTree>
    <p:extLst>
      <p:ext uri="{BB962C8B-B14F-4D97-AF65-F5344CB8AC3E}">
        <p14:creationId xmlns:p14="http://schemas.microsoft.com/office/powerpoint/2010/main" val="3271361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035" y="2627722"/>
            <a:ext cx="4313904" cy="2443423"/>
          </a:xfrm>
          <a:prstGeom prst="rect">
            <a:avLst/>
          </a:prstGeom>
        </p:spPr>
      </p:pic>
      <p:sp>
        <p:nvSpPr>
          <p:cNvPr id="7" name="Textplatzhalter 2"/>
          <p:cNvSpPr>
            <a:spLocks noGrp="1"/>
          </p:cNvSpPr>
          <p:nvPr>
            <p:ph type="body" sz="quarter" idx="4294967295"/>
          </p:nvPr>
        </p:nvSpPr>
        <p:spPr>
          <a:xfrm>
            <a:off x="575347" y="1760737"/>
            <a:ext cx="3197751" cy="624178"/>
          </a:xfrm>
          <a:prstGeom prst="rect">
            <a:avLst/>
          </a:prstGeom>
        </p:spPr>
        <p:txBody>
          <a:bodyPr/>
          <a:lstStyle/>
          <a:p>
            <a:pPr marL="0" indent="0">
              <a:buNone/>
            </a:pPr>
            <a:r>
              <a:rPr lang="de-DE" dirty="0">
                <a:solidFill>
                  <a:schemeClr val="tx2"/>
                </a:solidFill>
                <a:latin typeface="Arial Black" panose="020B0A04020102020204" pitchFamily="34" charset="0"/>
              </a:rPr>
              <a:t>Rettungskette</a:t>
            </a:r>
          </a:p>
        </p:txBody>
      </p:sp>
      <p:sp>
        <p:nvSpPr>
          <p:cNvPr id="8" name="Rechteck 7"/>
          <p:cNvSpPr/>
          <p:nvPr/>
        </p:nvSpPr>
        <p:spPr>
          <a:xfrm>
            <a:off x="5597013" y="2218971"/>
            <a:ext cx="3435020" cy="959931"/>
          </a:xfrm>
          <a:prstGeom prst="rect">
            <a:avLst/>
          </a:prstGeom>
          <a:no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5554009" y="2347905"/>
            <a:ext cx="3521027" cy="830997"/>
          </a:xfrm>
          <a:prstGeom prst="rect">
            <a:avLst/>
          </a:prstGeom>
          <a:noFill/>
        </p:spPr>
        <p:txBody>
          <a:bodyPr wrap="square" rtlCol="0">
            <a:spAutoFit/>
          </a:bodyPr>
          <a:lstStyle/>
          <a:p>
            <a:r>
              <a:rPr lang="de-DE" sz="1600" b="1" dirty="0">
                <a:solidFill>
                  <a:srgbClr val="FF0000"/>
                </a:solidFill>
                <a:latin typeface="Arial" panose="020B0604020202020204" pitchFamily="34" charset="0"/>
                <a:cs typeface="Arial" panose="020B0604020202020204" pitchFamily="34" charset="0"/>
              </a:rPr>
              <a:t>! </a:t>
            </a:r>
            <a:r>
              <a:rPr lang="de-DE" sz="1600" dirty="0">
                <a:solidFill>
                  <a:schemeClr val="tx2"/>
                </a:solidFill>
                <a:latin typeface="Arial" panose="020B0604020202020204" pitchFamily="34" charset="0"/>
                <a:cs typeface="Arial" panose="020B0604020202020204" pitchFamily="34" charset="0"/>
              </a:rPr>
              <a:t>Sichern der Unfallstelle</a:t>
            </a:r>
          </a:p>
          <a:p>
            <a:r>
              <a:rPr lang="de-DE" sz="1600" b="1" dirty="0">
                <a:solidFill>
                  <a:srgbClr val="FF0000"/>
                </a:solidFill>
                <a:latin typeface="Arial" panose="020B0604020202020204" pitchFamily="34" charset="0"/>
                <a:cs typeface="Arial" panose="020B0604020202020204" pitchFamily="34" charset="0"/>
              </a:rPr>
              <a:t>! </a:t>
            </a:r>
            <a:r>
              <a:rPr lang="de-DE" sz="1600" dirty="0">
                <a:solidFill>
                  <a:schemeClr val="tx2"/>
                </a:solidFill>
                <a:latin typeface="Arial" panose="020B0604020202020204" pitchFamily="34" charset="0"/>
                <a:cs typeface="Arial" panose="020B0604020202020204" pitchFamily="34" charset="0"/>
              </a:rPr>
              <a:t>Rettung des Unfallopfers aus der    Gefahrenzone</a:t>
            </a:r>
          </a:p>
        </p:txBody>
      </p:sp>
      <p:graphicFrame>
        <p:nvGraphicFramePr>
          <p:cNvPr id="10" name="Tabelle 9"/>
          <p:cNvGraphicFramePr>
            <a:graphicFrameLocks noGrp="1"/>
          </p:cNvGraphicFramePr>
          <p:nvPr>
            <p:extLst>
              <p:ext uri="{D42A27DB-BD31-4B8C-83A1-F6EECF244321}">
                <p14:modId xmlns:p14="http://schemas.microsoft.com/office/powerpoint/2010/main" val="312990604"/>
              </p:ext>
            </p:extLst>
          </p:nvPr>
        </p:nvGraphicFramePr>
        <p:xfrm>
          <a:off x="5319653" y="3369278"/>
          <a:ext cx="3712380" cy="2454871"/>
        </p:xfrm>
        <a:graphic>
          <a:graphicData uri="http://schemas.openxmlformats.org/drawingml/2006/table">
            <a:tbl>
              <a:tblPr firstRow="1" bandRow="1">
                <a:tableStyleId>{5C22544A-7EE6-4342-B048-85BDC9FD1C3A}</a:tableStyleId>
              </a:tblPr>
              <a:tblGrid>
                <a:gridCol w="1856190">
                  <a:extLst>
                    <a:ext uri="{9D8B030D-6E8A-4147-A177-3AD203B41FA5}">
                      <a16:colId xmlns:a16="http://schemas.microsoft.com/office/drawing/2014/main" val="20000"/>
                    </a:ext>
                  </a:extLst>
                </a:gridCol>
                <a:gridCol w="1856190">
                  <a:extLst>
                    <a:ext uri="{9D8B030D-6E8A-4147-A177-3AD203B41FA5}">
                      <a16:colId xmlns:a16="http://schemas.microsoft.com/office/drawing/2014/main" val="20001"/>
                    </a:ext>
                  </a:extLst>
                </a:gridCol>
              </a:tblGrid>
              <a:tr h="300673">
                <a:tc>
                  <a:txBody>
                    <a:bodyPr/>
                    <a:lstStyle/>
                    <a:p>
                      <a:r>
                        <a:rPr lang="de-DE" sz="1000" dirty="0">
                          <a:solidFill>
                            <a:srgbClr val="FF0000"/>
                          </a:solidFill>
                          <a:latin typeface="Arial" panose="020B0604020202020204" pitchFamily="34" charset="0"/>
                          <a:cs typeface="Arial" panose="020B0604020202020204" pitchFamily="34" charset="0"/>
                        </a:rPr>
                        <a:t>Symptome</a:t>
                      </a:r>
                    </a:p>
                  </a:txBody>
                  <a:tcPr>
                    <a:solidFill>
                      <a:schemeClr val="accent6">
                        <a:lumMod val="60000"/>
                        <a:lumOff val="40000"/>
                      </a:schemeClr>
                    </a:solidFill>
                  </a:tcPr>
                </a:tc>
                <a:tc>
                  <a:txBody>
                    <a:bodyPr/>
                    <a:lstStyle/>
                    <a:p>
                      <a:r>
                        <a:rPr lang="de-DE" sz="1000" dirty="0">
                          <a:solidFill>
                            <a:srgbClr val="FF0000"/>
                          </a:solidFill>
                          <a:latin typeface="Arial" panose="020B0604020202020204" pitchFamily="34" charset="0"/>
                          <a:cs typeface="Arial" panose="020B0604020202020204" pitchFamily="34" charset="0"/>
                        </a:rPr>
                        <a:t>Maßnahme</a:t>
                      </a:r>
                    </a:p>
                  </a:txBody>
                  <a:tcPr>
                    <a:solidFill>
                      <a:schemeClr val="accent6">
                        <a:lumMod val="60000"/>
                        <a:lumOff val="40000"/>
                      </a:schemeClr>
                    </a:solidFill>
                  </a:tcPr>
                </a:tc>
                <a:extLst>
                  <a:ext uri="{0D108BD9-81ED-4DB2-BD59-A6C34878D82A}">
                    <a16:rowId xmlns:a16="http://schemas.microsoft.com/office/drawing/2014/main" val="10000"/>
                  </a:ext>
                </a:extLst>
              </a:tr>
              <a:tr h="460728">
                <a:tc>
                  <a:txBody>
                    <a:bodyPr/>
                    <a:lstStyle/>
                    <a:p>
                      <a:r>
                        <a:rPr lang="de-DE" sz="1000" dirty="0">
                          <a:latin typeface="Arial" panose="020B0604020202020204" pitchFamily="34" charset="0"/>
                          <a:cs typeface="Arial" panose="020B0604020202020204" pitchFamily="34" charset="0"/>
                        </a:rPr>
                        <a:t>Atemstillstand / Kreislaufstillstand</a:t>
                      </a:r>
                    </a:p>
                  </a:txBody>
                  <a:tcPr>
                    <a:solidFill>
                      <a:schemeClr val="accent6">
                        <a:lumMod val="60000"/>
                        <a:lumOff val="40000"/>
                      </a:schemeClr>
                    </a:solidFill>
                  </a:tcPr>
                </a:tc>
                <a:tc>
                  <a:txBody>
                    <a:bodyPr/>
                    <a:lstStyle/>
                    <a:p>
                      <a:r>
                        <a:rPr lang="de-DE" sz="1000" dirty="0">
                          <a:latin typeface="Arial" panose="020B0604020202020204" pitchFamily="34" charset="0"/>
                          <a:cs typeface="Arial" panose="020B0604020202020204" pitchFamily="34" charset="0"/>
                        </a:rPr>
                        <a:t>Atemspende / Herzdruckmassage</a:t>
                      </a:r>
                    </a:p>
                  </a:txBody>
                  <a:tcPr>
                    <a:solidFill>
                      <a:schemeClr val="accent6">
                        <a:lumMod val="60000"/>
                        <a:lumOff val="40000"/>
                      </a:schemeClr>
                    </a:solidFill>
                  </a:tcPr>
                </a:tc>
                <a:extLst>
                  <a:ext uri="{0D108BD9-81ED-4DB2-BD59-A6C34878D82A}">
                    <a16:rowId xmlns:a16="http://schemas.microsoft.com/office/drawing/2014/main" val="10001"/>
                  </a:ext>
                </a:extLst>
              </a:tr>
              <a:tr h="311286">
                <a:tc>
                  <a:txBody>
                    <a:bodyPr/>
                    <a:lstStyle/>
                    <a:p>
                      <a:r>
                        <a:rPr lang="de-DE" sz="1000" dirty="0" err="1">
                          <a:latin typeface="Arial" panose="020B0604020202020204" pitchFamily="34" charset="0"/>
                          <a:cs typeface="Arial" panose="020B0604020202020204" pitchFamily="34" charset="0"/>
                        </a:rPr>
                        <a:t>Bewusslosigkeit</a:t>
                      </a:r>
                      <a:endParaRPr lang="de-DE" sz="1000" dirty="0">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r>
                        <a:rPr lang="de-DE" sz="1000" dirty="0">
                          <a:latin typeface="Arial" panose="020B0604020202020204" pitchFamily="34" charset="0"/>
                          <a:cs typeface="Arial" panose="020B0604020202020204" pitchFamily="34" charset="0"/>
                        </a:rPr>
                        <a:t>stabile Seitenlagerung</a:t>
                      </a:r>
                    </a:p>
                  </a:txBody>
                  <a:tcPr>
                    <a:solidFill>
                      <a:schemeClr val="accent6">
                        <a:lumMod val="60000"/>
                        <a:lumOff val="40000"/>
                      </a:schemeClr>
                    </a:solidFill>
                  </a:tcPr>
                </a:tc>
                <a:extLst>
                  <a:ext uri="{0D108BD9-81ED-4DB2-BD59-A6C34878D82A}">
                    <a16:rowId xmlns:a16="http://schemas.microsoft.com/office/drawing/2014/main" val="10002"/>
                  </a:ext>
                </a:extLst>
              </a:tr>
              <a:tr h="460728">
                <a:tc>
                  <a:txBody>
                    <a:bodyPr/>
                    <a:lstStyle/>
                    <a:p>
                      <a:r>
                        <a:rPr lang="de-DE" sz="1000" dirty="0">
                          <a:latin typeface="Arial" panose="020B0604020202020204" pitchFamily="34" charset="0"/>
                          <a:cs typeface="Arial" panose="020B0604020202020204" pitchFamily="34" charset="0"/>
                        </a:rPr>
                        <a:t>Kreislaufschwäche oder Schock</a:t>
                      </a:r>
                    </a:p>
                  </a:txBody>
                  <a:tcPr>
                    <a:solidFill>
                      <a:schemeClr val="accent6">
                        <a:lumMod val="60000"/>
                        <a:lumOff val="40000"/>
                      </a:schemeClr>
                    </a:solidFill>
                  </a:tcPr>
                </a:tc>
                <a:tc>
                  <a:txBody>
                    <a:bodyPr/>
                    <a:lstStyle/>
                    <a:p>
                      <a:r>
                        <a:rPr lang="de-DE" sz="1000" dirty="0">
                          <a:latin typeface="Arial" panose="020B0604020202020204" pitchFamily="34" charset="0"/>
                          <a:cs typeface="Arial" panose="020B0604020202020204" pitchFamily="34" charset="0"/>
                        </a:rPr>
                        <a:t>Beine hochlagern - beruhigen</a:t>
                      </a:r>
                    </a:p>
                  </a:txBody>
                  <a:tcPr>
                    <a:solidFill>
                      <a:schemeClr val="accent6">
                        <a:lumMod val="60000"/>
                        <a:lumOff val="40000"/>
                      </a:schemeClr>
                    </a:solidFill>
                  </a:tcPr>
                </a:tc>
                <a:extLst>
                  <a:ext uri="{0D108BD9-81ED-4DB2-BD59-A6C34878D82A}">
                    <a16:rowId xmlns:a16="http://schemas.microsoft.com/office/drawing/2014/main" val="10003"/>
                  </a:ext>
                </a:extLst>
              </a:tr>
              <a:tr h="460728">
                <a:tc>
                  <a:txBody>
                    <a:bodyPr/>
                    <a:lstStyle/>
                    <a:p>
                      <a:r>
                        <a:rPr lang="de-DE" sz="1000" dirty="0">
                          <a:latin typeface="Arial" panose="020B0604020202020204" pitchFamily="34" charset="0"/>
                          <a:cs typeface="Arial" panose="020B0604020202020204" pitchFamily="34" charset="0"/>
                        </a:rPr>
                        <a:t>starke Blutungen</a:t>
                      </a:r>
                    </a:p>
                  </a:txBody>
                  <a:tcPr>
                    <a:solidFill>
                      <a:schemeClr val="accent6">
                        <a:lumMod val="60000"/>
                        <a:lumOff val="40000"/>
                      </a:schemeClr>
                    </a:solidFill>
                  </a:tcPr>
                </a:tc>
                <a:tc>
                  <a:txBody>
                    <a:bodyPr/>
                    <a:lstStyle/>
                    <a:p>
                      <a:r>
                        <a:rPr lang="de-DE" sz="1000" dirty="0">
                          <a:latin typeface="Arial" panose="020B0604020202020204" pitchFamily="34" charset="0"/>
                          <a:cs typeface="Arial" panose="020B0604020202020204" pitchFamily="34" charset="0"/>
                        </a:rPr>
                        <a:t>Druckverband - Abdrücken</a:t>
                      </a:r>
                    </a:p>
                  </a:txBody>
                  <a:tcPr>
                    <a:solidFill>
                      <a:schemeClr val="accent6">
                        <a:lumMod val="60000"/>
                        <a:lumOff val="40000"/>
                      </a:schemeClr>
                    </a:solidFill>
                  </a:tcPr>
                </a:tc>
                <a:extLst>
                  <a:ext uri="{0D108BD9-81ED-4DB2-BD59-A6C34878D82A}">
                    <a16:rowId xmlns:a16="http://schemas.microsoft.com/office/drawing/2014/main" val="10004"/>
                  </a:ext>
                </a:extLst>
              </a:tr>
              <a:tr h="460728">
                <a:tc>
                  <a:txBody>
                    <a:bodyPr/>
                    <a:lstStyle/>
                    <a:p>
                      <a:r>
                        <a:rPr lang="de-DE" sz="1000" dirty="0">
                          <a:latin typeface="Arial" panose="020B0604020202020204" pitchFamily="34" charset="0"/>
                          <a:cs typeface="Arial" panose="020B0604020202020204" pitchFamily="34" charset="0"/>
                        </a:rPr>
                        <a:t>Verbrennungen</a:t>
                      </a:r>
                    </a:p>
                  </a:txBody>
                  <a:tcPr>
                    <a:solidFill>
                      <a:schemeClr val="accent6">
                        <a:lumMod val="60000"/>
                        <a:lumOff val="40000"/>
                      </a:schemeClr>
                    </a:solidFill>
                  </a:tcPr>
                </a:tc>
                <a:tc>
                  <a:txBody>
                    <a:bodyPr/>
                    <a:lstStyle/>
                    <a:p>
                      <a:r>
                        <a:rPr lang="de-DE" sz="1000" dirty="0">
                          <a:latin typeface="Arial" panose="020B0604020202020204" pitchFamily="34" charset="0"/>
                          <a:cs typeface="Arial" panose="020B0604020202020204" pitchFamily="34" charset="0"/>
                        </a:rPr>
                        <a:t>Flammen mit Decken o.ä. löschen</a:t>
                      </a:r>
                    </a:p>
                  </a:txBody>
                  <a:tcPr>
                    <a:solidFill>
                      <a:schemeClr val="accent6">
                        <a:lumMod val="60000"/>
                        <a:lumOff val="40000"/>
                      </a:schemeClr>
                    </a:solidFill>
                  </a:tcPr>
                </a:tc>
                <a:extLst>
                  <a:ext uri="{0D108BD9-81ED-4DB2-BD59-A6C34878D82A}">
                    <a16:rowId xmlns:a16="http://schemas.microsoft.com/office/drawing/2014/main" val="10005"/>
                  </a:ext>
                </a:extLst>
              </a:tr>
            </a:tbl>
          </a:graphicData>
        </a:graphic>
      </p:graphicFrame>
      <p:cxnSp>
        <p:nvCxnSpPr>
          <p:cNvPr id="11" name="Gerade Verbindung mit Pfeil 10"/>
          <p:cNvCxnSpPr/>
          <p:nvPr/>
        </p:nvCxnSpPr>
        <p:spPr>
          <a:xfrm flipV="1">
            <a:off x="1362269" y="2606857"/>
            <a:ext cx="4234744" cy="20865"/>
          </a:xfrm>
          <a:prstGeom prst="straightConnector1">
            <a:avLst/>
          </a:prstGeom>
          <a:ln w="317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flipV="1">
            <a:off x="1362269" y="2606857"/>
            <a:ext cx="0" cy="762419"/>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1339545" y="5071145"/>
            <a:ext cx="3957385" cy="0"/>
          </a:xfrm>
          <a:prstGeom prst="straightConnector1">
            <a:avLst/>
          </a:prstGeom>
          <a:ln w="317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a:xfrm>
            <a:off x="1362269" y="4659294"/>
            <a:ext cx="0" cy="411851"/>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feld 1"/>
          <p:cNvSpPr txBox="1"/>
          <p:nvPr/>
        </p:nvSpPr>
        <p:spPr>
          <a:xfrm>
            <a:off x="2636108" y="4769708"/>
            <a:ext cx="453081" cy="153888"/>
          </a:xfrm>
          <a:prstGeom prst="rect">
            <a:avLst/>
          </a:prstGeom>
          <a:noFill/>
        </p:spPr>
        <p:txBody>
          <a:bodyPr wrap="square" rtlCol="0">
            <a:spAutoFit/>
          </a:bodyPr>
          <a:lstStyle/>
          <a:p>
            <a:r>
              <a:rPr lang="de-DE" sz="400" dirty="0"/>
              <a:t>gibmimull.de</a:t>
            </a:r>
          </a:p>
        </p:txBody>
      </p:sp>
      <p:sp>
        <p:nvSpPr>
          <p:cNvPr id="3" name="Textfeld 2"/>
          <p:cNvSpPr txBox="1"/>
          <p:nvPr/>
        </p:nvSpPr>
        <p:spPr>
          <a:xfrm>
            <a:off x="682752" y="5327904"/>
            <a:ext cx="4181856" cy="1200329"/>
          </a:xfrm>
          <a:prstGeom prst="rect">
            <a:avLst/>
          </a:prstGeom>
          <a:noFill/>
        </p:spPr>
        <p:txBody>
          <a:bodyPr wrap="square" rtlCol="0">
            <a:spAutoFit/>
          </a:bodyPr>
          <a:lstStyle/>
          <a:p>
            <a:r>
              <a:rPr lang="de-DE" b="1" dirty="0">
                <a:solidFill>
                  <a:srgbClr val="FF0000"/>
                </a:solidFill>
                <a:latin typeface="Arial" panose="020B0604020202020204" pitchFamily="34" charset="0"/>
                <a:cs typeface="Arial" panose="020B0604020202020204" pitchFamily="34" charset="0"/>
              </a:rPr>
              <a:t>Notarzt:</a:t>
            </a:r>
          </a:p>
          <a:p>
            <a:r>
              <a:rPr lang="de-DE" b="1"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de-DE" b="1" dirty="0">
                <a:solidFill>
                  <a:srgbClr val="FF0000"/>
                </a:solidFill>
                <a:latin typeface="Arial" panose="020B0604020202020204" pitchFamily="34" charset="0"/>
                <a:cs typeface="Arial" panose="020B0604020202020204" pitchFamily="34" charset="0"/>
              </a:rPr>
              <a:t>mit Diensttelefon 0-112</a:t>
            </a:r>
          </a:p>
          <a:p>
            <a:r>
              <a:rPr lang="de-DE" b="1"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de-DE" b="1" dirty="0">
                <a:solidFill>
                  <a:srgbClr val="FF0000"/>
                </a:solidFill>
                <a:latin typeface="Arial" panose="020B0604020202020204" pitchFamily="34" charset="0"/>
                <a:cs typeface="Arial" panose="020B0604020202020204" pitchFamily="34" charset="0"/>
              </a:rPr>
              <a:t>mit Handy 112 </a:t>
            </a:r>
          </a:p>
          <a:p>
            <a:r>
              <a:rPr lang="de-DE" dirty="0"/>
              <a:t> </a:t>
            </a:r>
          </a:p>
        </p:txBody>
      </p:sp>
    </p:spTree>
    <p:extLst>
      <p:ext uri="{BB962C8B-B14F-4D97-AF65-F5344CB8AC3E}">
        <p14:creationId xmlns:p14="http://schemas.microsoft.com/office/powerpoint/2010/main" val="4091812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a:t>Ersthelfer im Betrieb</a:t>
            </a:r>
          </a:p>
        </p:txBody>
      </p:sp>
      <p:sp>
        <p:nvSpPr>
          <p:cNvPr id="3" name="Textplatzhalter 2"/>
          <p:cNvSpPr>
            <a:spLocks noGrp="1"/>
          </p:cNvSpPr>
          <p:nvPr>
            <p:ph type="body" sz="quarter" idx="11"/>
          </p:nvPr>
        </p:nvSpPr>
        <p:spPr>
          <a:xfrm>
            <a:off x="469557" y="2056202"/>
            <a:ext cx="8211238" cy="4534067"/>
          </a:xfrm>
        </p:spPr>
        <p:txBody>
          <a:bodyPr/>
          <a:lstStyle/>
          <a:p>
            <a:r>
              <a:rPr lang="de-DE" dirty="0"/>
              <a:t>Die Ausbildung zum Ersthelfer besteht aus dem Erste-Hilfe-Lehrgang.</a:t>
            </a:r>
          </a:p>
          <a:p>
            <a:r>
              <a:rPr lang="de-DE" dirty="0"/>
              <a:t>Um Ersthelfer zu bleiben ist eine Fortbildung spätestens alle 2 Jahre durch das so genannte Erste-Hilfe-Training erforderlich.</a:t>
            </a:r>
          </a:p>
          <a:p>
            <a:r>
              <a:rPr lang="de-DE" dirty="0">
                <a:solidFill>
                  <a:schemeClr val="accent1">
                    <a:lumMod val="50000"/>
                  </a:schemeClr>
                </a:solidFill>
              </a:rPr>
              <a:t>Anmeldung für die Schulung: F.I.T.</a:t>
            </a:r>
          </a:p>
          <a:p>
            <a:r>
              <a:rPr lang="de-DE" dirty="0">
                <a:solidFill>
                  <a:schemeClr val="accent1">
                    <a:lumMod val="50000"/>
                  </a:schemeClr>
                </a:solidFill>
              </a:rPr>
              <a:t>Für weitere Fragen zur Schulung kontaktieren Sie APO 4.</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0548" y="4255008"/>
            <a:ext cx="2906268" cy="1937512"/>
          </a:xfrm>
          <a:prstGeom prst="rect">
            <a:avLst/>
          </a:prstGeom>
        </p:spPr>
      </p:pic>
      <p:sp>
        <p:nvSpPr>
          <p:cNvPr id="5" name="Textfeld 4"/>
          <p:cNvSpPr txBox="1"/>
          <p:nvPr/>
        </p:nvSpPr>
        <p:spPr>
          <a:xfrm>
            <a:off x="5766816" y="6092492"/>
            <a:ext cx="837089" cy="200055"/>
          </a:xfrm>
          <a:prstGeom prst="rect">
            <a:avLst/>
          </a:prstGeom>
          <a:noFill/>
        </p:spPr>
        <p:txBody>
          <a:bodyPr wrap="none" rtlCol="0">
            <a:spAutoFit/>
          </a:bodyPr>
          <a:lstStyle/>
          <a:p>
            <a:r>
              <a:rPr lang="de-DE" sz="700" dirty="0">
                <a:solidFill>
                  <a:schemeClr val="tx2"/>
                </a:solidFill>
              </a:rPr>
              <a:t>www.malteser.de</a:t>
            </a:r>
          </a:p>
        </p:txBody>
      </p:sp>
    </p:spTree>
    <p:extLst>
      <p:ext uri="{BB962C8B-B14F-4D97-AF65-F5344CB8AC3E}">
        <p14:creationId xmlns:p14="http://schemas.microsoft.com/office/powerpoint/2010/main" val="69454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txBox="1">
            <a:spLocks noGrp="1"/>
          </p:cNvSpPr>
          <p:nvPr>
            <p:ph type="body" sz="quarter" idx="10"/>
          </p:nvPr>
        </p:nvSpPr>
        <p:spPr>
          <a:xfrm>
            <a:off x="1117106" y="1592189"/>
            <a:ext cx="6836352" cy="572613"/>
          </a:xfrm>
          <a:prstGeom prst="rect">
            <a:avLst/>
          </a:prstGeom>
          <a:noFill/>
        </p:spPr>
        <p:txBody>
          <a:bodyPr wrap="square" rtlCol="0">
            <a:spAutoFit/>
          </a:bodyPr>
          <a:lstStyle/>
          <a:p>
            <a:r>
              <a:rPr lang="de-DE" sz="2500" dirty="0">
                <a:solidFill>
                  <a:srgbClr val="002060"/>
                </a:solidFill>
                <a:latin typeface="Arial Black" panose="020B0A04020102020204" pitchFamily="34" charset="0"/>
              </a:rPr>
              <a:t>Standorte der Defibrillatoren</a:t>
            </a:r>
          </a:p>
        </p:txBody>
      </p:sp>
      <p:pic>
        <p:nvPicPr>
          <p:cNvPr id="8" name="Grafik 7"/>
          <p:cNvPicPr>
            <a:picLocks noChangeAspect="1"/>
          </p:cNvPicPr>
          <p:nvPr/>
        </p:nvPicPr>
        <p:blipFill>
          <a:blip r:embed="rId2"/>
          <a:stretch>
            <a:fillRect/>
          </a:stretch>
        </p:blipFill>
        <p:spPr>
          <a:xfrm>
            <a:off x="1358283" y="2102387"/>
            <a:ext cx="2459115" cy="3492090"/>
          </a:xfrm>
          <a:prstGeom prst="rect">
            <a:avLst/>
          </a:prstGeom>
        </p:spPr>
      </p:pic>
      <p:sp>
        <p:nvSpPr>
          <p:cNvPr id="9" name="Textfeld 8"/>
          <p:cNvSpPr txBox="1"/>
          <p:nvPr/>
        </p:nvSpPr>
        <p:spPr>
          <a:xfrm>
            <a:off x="696306" y="5930228"/>
            <a:ext cx="3067826" cy="523220"/>
          </a:xfrm>
          <a:prstGeom prst="rect">
            <a:avLst/>
          </a:prstGeom>
          <a:noFill/>
          <a:ln w="15875">
            <a:solidFill>
              <a:srgbClr val="FF0000"/>
            </a:solidFill>
          </a:ln>
        </p:spPr>
        <p:txBody>
          <a:bodyPr wrap="square" rtlCol="0">
            <a:spAutoFit/>
          </a:bodyPr>
          <a:lstStyle/>
          <a:p>
            <a:r>
              <a:rPr lang="de-DE" sz="1400" dirty="0">
                <a:solidFill>
                  <a:srgbClr val="002060"/>
                </a:solidFill>
                <a:latin typeface="Arial" panose="020B0604020202020204" pitchFamily="34" charset="0"/>
                <a:cs typeface="Arial" panose="020B0604020202020204" pitchFamily="34" charset="0"/>
              </a:rPr>
              <a:t>Zu finden unter: Arbeitssicherheit</a:t>
            </a:r>
            <a:r>
              <a:rPr lang="de-DE" sz="1400" dirty="0">
                <a:solidFill>
                  <a:srgbClr val="002060"/>
                </a:solidFill>
                <a:latin typeface="Arial" panose="020B0604020202020204" pitchFamily="34" charset="0"/>
                <a:cs typeface="Arial" panose="020B0604020202020204" pitchFamily="34" charset="0"/>
                <a:sym typeface="Wingdings" panose="05000000000000000000" pitchFamily="2" charset="2"/>
              </a:rPr>
              <a:t> Notruf-Downloads</a:t>
            </a:r>
            <a:endParaRPr lang="de-DE" sz="1400" dirty="0">
              <a:solidFill>
                <a:srgbClr val="002060"/>
              </a:solidFill>
              <a:latin typeface="Arial" panose="020B0604020202020204" pitchFamily="34" charset="0"/>
              <a:cs typeface="Arial" panose="020B0604020202020204" pitchFamily="34" charset="0"/>
            </a:endParaRPr>
          </a:p>
        </p:txBody>
      </p:sp>
      <p:cxnSp>
        <p:nvCxnSpPr>
          <p:cNvPr id="10" name="Gerade Verbindung mit Pfeil 9"/>
          <p:cNvCxnSpPr/>
          <p:nvPr/>
        </p:nvCxnSpPr>
        <p:spPr>
          <a:xfrm flipV="1">
            <a:off x="1358283" y="4762589"/>
            <a:ext cx="994299" cy="1167639"/>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hteck 10"/>
          <p:cNvSpPr/>
          <p:nvPr/>
        </p:nvSpPr>
        <p:spPr>
          <a:xfrm>
            <a:off x="4426109" y="2267687"/>
            <a:ext cx="4323425" cy="4185761"/>
          </a:xfrm>
          <a:prstGeom prst="rect">
            <a:avLst/>
          </a:prstGeom>
        </p:spPr>
        <p:txBody>
          <a:bodyPr wrap="square">
            <a:spAutoFit/>
          </a:bodyPr>
          <a:lstStyle/>
          <a:p>
            <a:r>
              <a:rPr lang="de-DE" sz="1400" dirty="0">
                <a:solidFill>
                  <a:srgbClr val="002060"/>
                </a:solidFill>
                <a:latin typeface="Arial" panose="020B0604020202020204" pitchFamily="34" charset="0"/>
              </a:rPr>
              <a:t>1. Schloss Hohenheim, Westflügel</a:t>
            </a:r>
          </a:p>
          <a:p>
            <a:r>
              <a:rPr lang="de-DE" sz="1400" dirty="0">
                <a:solidFill>
                  <a:srgbClr val="002060"/>
                </a:solidFill>
                <a:latin typeface="Arial" panose="020B0604020202020204" pitchFamily="34" charset="0"/>
              </a:rPr>
              <a:t>2. Bereichsbibliothek</a:t>
            </a:r>
          </a:p>
          <a:p>
            <a:r>
              <a:rPr lang="de-DE" sz="1400" dirty="0">
                <a:solidFill>
                  <a:srgbClr val="002060"/>
                </a:solidFill>
                <a:latin typeface="Arial" panose="020B0604020202020204" pitchFamily="34" charset="0"/>
              </a:rPr>
              <a:t>3. Schloss Hohenheim, Museumsflügel</a:t>
            </a:r>
          </a:p>
          <a:p>
            <a:r>
              <a:rPr lang="de-DE" sz="1400" dirty="0">
                <a:solidFill>
                  <a:srgbClr val="002060"/>
                </a:solidFill>
                <a:latin typeface="Arial" panose="020B0604020202020204" pitchFamily="34" charset="0"/>
              </a:rPr>
              <a:t>4. Biologiegebäude II, EG</a:t>
            </a:r>
          </a:p>
          <a:p>
            <a:r>
              <a:rPr lang="de-DE" sz="1400" dirty="0">
                <a:solidFill>
                  <a:srgbClr val="002060"/>
                </a:solidFill>
                <a:latin typeface="Arial" panose="020B0604020202020204" pitchFamily="34" charset="0"/>
              </a:rPr>
              <a:t>5. Euroforum, EG</a:t>
            </a:r>
          </a:p>
          <a:p>
            <a:r>
              <a:rPr lang="de-DE" sz="1400" dirty="0">
                <a:solidFill>
                  <a:srgbClr val="002060"/>
                </a:solidFill>
                <a:latin typeface="Arial" panose="020B0604020202020204" pitchFamily="34" charset="0"/>
              </a:rPr>
              <a:t>6. Zentralbibliothek, Foyer</a:t>
            </a:r>
          </a:p>
          <a:p>
            <a:r>
              <a:rPr lang="de-DE" sz="1400" dirty="0">
                <a:solidFill>
                  <a:srgbClr val="002060"/>
                </a:solidFill>
                <a:latin typeface="Arial" panose="020B0604020202020204" pitchFamily="34" charset="0"/>
              </a:rPr>
              <a:t>7. Sporthalle, Geräteraum</a:t>
            </a:r>
          </a:p>
          <a:p>
            <a:r>
              <a:rPr lang="de-DE" sz="1400" dirty="0">
                <a:solidFill>
                  <a:srgbClr val="002060"/>
                </a:solidFill>
                <a:latin typeface="Arial" panose="020B0604020202020204" pitchFamily="34" charset="0"/>
              </a:rPr>
              <a:t>8. Dt. Landwirtschaftsmuseum, Garbenstr. 9a, </a:t>
            </a:r>
          </a:p>
          <a:p>
            <a:r>
              <a:rPr lang="de-DE" sz="1400" dirty="0">
                <a:solidFill>
                  <a:srgbClr val="002060"/>
                </a:solidFill>
                <a:latin typeface="Arial" panose="020B0604020202020204" pitchFamily="34" charset="0"/>
              </a:rPr>
              <a:t>9. Dt. Landwirtschaftsmuseum, </a:t>
            </a:r>
            <a:r>
              <a:rPr lang="de-DE" sz="1400" dirty="0" err="1">
                <a:solidFill>
                  <a:srgbClr val="002060"/>
                </a:solidFill>
                <a:latin typeface="Arial" panose="020B0604020202020204" pitchFamily="34" charset="0"/>
              </a:rPr>
              <a:t>Filderhauptstr</a:t>
            </a:r>
            <a:r>
              <a:rPr lang="de-DE" sz="1400" dirty="0">
                <a:solidFill>
                  <a:srgbClr val="002060"/>
                </a:solidFill>
                <a:latin typeface="Arial" panose="020B0604020202020204" pitchFamily="34" charset="0"/>
              </a:rPr>
              <a:t>. 179, </a:t>
            </a:r>
          </a:p>
          <a:p>
            <a:r>
              <a:rPr lang="de-DE" sz="1400" dirty="0">
                <a:solidFill>
                  <a:srgbClr val="002060"/>
                </a:solidFill>
                <a:latin typeface="Arial" panose="020B0604020202020204" pitchFamily="34" charset="0"/>
              </a:rPr>
              <a:t>10. Wollgrasweg 23</a:t>
            </a:r>
          </a:p>
          <a:p>
            <a:r>
              <a:rPr lang="de-DE" sz="1400" dirty="0">
                <a:solidFill>
                  <a:srgbClr val="002060"/>
                </a:solidFill>
                <a:latin typeface="Arial" panose="020B0604020202020204" pitchFamily="34" charset="0"/>
              </a:rPr>
              <a:t>11. Wollgrasweg 43</a:t>
            </a:r>
          </a:p>
          <a:p>
            <a:r>
              <a:rPr lang="de-DE" sz="1400" dirty="0">
                <a:solidFill>
                  <a:srgbClr val="002060"/>
                </a:solidFill>
                <a:latin typeface="Arial" panose="020B0604020202020204" pitchFamily="34" charset="0"/>
              </a:rPr>
              <a:t>12. Wollgrasweg 49</a:t>
            </a:r>
          </a:p>
          <a:p>
            <a:r>
              <a:rPr lang="de-DE" sz="1400" dirty="0">
                <a:solidFill>
                  <a:srgbClr val="002060"/>
                </a:solidFill>
                <a:latin typeface="Arial" panose="020B0604020202020204" pitchFamily="34" charset="0"/>
              </a:rPr>
              <a:t>13. Emil-Wolff-Str. 12</a:t>
            </a:r>
          </a:p>
          <a:p>
            <a:r>
              <a:rPr lang="de-DE" sz="1400" dirty="0">
                <a:solidFill>
                  <a:srgbClr val="002060"/>
                </a:solidFill>
                <a:latin typeface="Arial" panose="020B0604020202020204" pitchFamily="34" charset="0"/>
                <a:cs typeface="Arial" panose="020B0604020202020204" pitchFamily="34" charset="0"/>
              </a:rPr>
              <a:t>14. Garbenstr. 25</a:t>
            </a:r>
          </a:p>
          <a:p>
            <a:r>
              <a:rPr lang="de-DE" sz="1400" dirty="0">
                <a:solidFill>
                  <a:srgbClr val="002060"/>
                </a:solidFill>
                <a:latin typeface="Arial" panose="020B0604020202020204" pitchFamily="34" charset="0"/>
                <a:cs typeface="Arial" panose="020B0604020202020204" pitchFamily="34" charset="0"/>
              </a:rPr>
              <a:t>15. Bienenkunde</a:t>
            </a:r>
          </a:p>
          <a:p>
            <a:r>
              <a:rPr lang="de-DE" sz="1400" dirty="0">
                <a:solidFill>
                  <a:srgbClr val="002060"/>
                </a:solidFill>
                <a:latin typeface="Arial" panose="020B0604020202020204" pitchFamily="34" charset="0"/>
                <a:cs typeface="Arial" panose="020B0604020202020204" pitchFamily="34" charset="0"/>
              </a:rPr>
              <a:t>16. Ökologiezentrum</a:t>
            </a:r>
          </a:p>
          <a:p>
            <a:r>
              <a:rPr lang="de-DE" sz="1400" dirty="0">
                <a:solidFill>
                  <a:srgbClr val="002060"/>
                </a:solidFill>
                <a:latin typeface="Arial" panose="020B0604020202020204" pitchFamily="34" charset="0"/>
                <a:cs typeface="Arial" panose="020B0604020202020204" pitchFamily="34" charset="0"/>
              </a:rPr>
              <a:t>17. Sammlungsgewächshaus</a:t>
            </a:r>
          </a:p>
          <a:p>
            <a:r>
              <a:rPr lang="de-DE" sz="1400" dirty="0">
                <a:solidFill>
                  <a:srgbClr val="002060"/>
                </a:solidFill>
                <a:latin typeface="Arial" panose="020B0604020202020204" pitchFamily="34" charset="0"/>
                <a:cs typeface="Arial" panose="020B0604020202020204" pitchFamily="34" charset="0"/>
              </a:rPr>
              <a:t>18. </a:t>
            </a:r>
            <a:r>
              <a:rPr lang="de-DE" sz="1400" dirty="0" err="1">
                <a:solidFill>
                  <a:srgbClr val="002060"/>
                </a:solidFill>
                <a:latin typeface="Arial" panose="020B0604020202020204" pitchFamily="34" charset="0"/>
                <a:cs typeface="Arial" panose="020B0604020202020204" pitchFamily="34" charset="0"/>
              </a:rPr>
              <a:t>Meiereihof</a:t>
            </a:r>
            <a:endParaRPr lang="de-DE" sz="1400" dirty="0">
              <a:solidFill>
                <a:srgbClr val="002060"/>
              </a:solidFill>
              <a:latin typeface="Arial" panose="020B0604020202020204" pitchFamily="34" charset="0"/>
              <a:cs typeface="Arial" panose="020B0604020202020204" pitchFamily="34" charset="0"/>
            </a:endParaRPr>
          </a:p>
          <a:p>
            <a:endParaRPr lang="de-DE" sz="1400" dirty="0">
              <a:solidFill>
                <a:srgbClr val="002060"/>
              </a:solidFill>
            </a:endParaRPr>
          </a:p>
        </p:txBody>
      </p:sp>
    </p:spTree>
    <p:extLst>
      <p:ext uri="{BB962C8B-B14F-4D97-AF65-F5344CB8AC3E}">
        <p14:creationId xmlns:p14="http://schemas.microsoft.com/office/powerpoint/2010/main" val="2145012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592448" y="1607158"/>
            <a:ext cx="8271136" cy="572613"/>
          </a:xfrm>
        </p:spPr>
        <p:txBody>
          <a:bodyPr/>
          <a:lstStyle/>
          <a:p>
            <a:r>
              <a:rPr lang="de-DE" dirty="0"/>
              <a:t>Einrichten eines Bildschirmarbeitsplatzes</a:t>
            </a:r>
          </a:p>
          <a:p>
            <a:endParaRPr lang="de-DE" dirty="0"/>
          </a:p>
        </p:txBody>
      </p:sp>
      <p:sp>
        <p:nvSpPr>
          <p:cNvPr id="5" name="Text Box 10"/>
          <p:cNvSpPr txBox="1">
            <a:spLocks noGrp="1" noChangeArrowheads="1"/>
          </p:cNvSpPr>
          <p:nvPr>
            <p:ph type="body" sz="quarter" idx="11"/>
          </p:nvPr>
        </p:nvSpPr>
        <p:spPr bwMode="auto">
          <a:xfrm>
            <a:off x="206876" y="2361058"/>
            <a:ext cx="7585844" cy="1426031"/>
          </a:xfrm>
          <a:prstGeom prst="rect">
            <a:avLst/>
          </a:prstGeom>
          <a:noFill/>
          <a:ln w="9525">
            <a:noFill/>
            <a:miter lim="800000"/>
            <a:headEnd/>
            <a:tailEnd/>
          </a:ln>
        </p:spPr>
        <p:txBody>
          <a:bodyPr wrap="square">
            <a:spAutoFit/>
          </a:bodyPr>
          <a:lstStyle/>
          <a:p>
            <a:pPr>
              <a:spcBef>
                <a:spcPct val="50000"/>
              </a:spcBef>
              <a:buFontTx/>
              <a:buChar char="•"/>
            </a:pPr>
            <a:r>
              <a:rPr lang="de-DE" sz="2000" dirty="0">
                <a:latin typeface="Arial" panose="020B0604020202020204" pitchFamily="34" charset="0"/>
                <a:cs typeface="Arial" panose="020B0604020202020204" pitchFamily="34" charset="0"/>
              </a:rPr>
              <a:t>Bildschirmarbeitsplätze sind ergonomisch einzurichten. Das gilt für die Arbeitsplätze bei der Uni und bei mobilen Arbeiten (Zuhause)</a:t>
            </a:r>
          </a:p>
          <a:p>
            <a:pPr>
              <a:spcBef>
                <a:spcPct val="50000"/>
              </a:spcBef>
              <a:buFontTx/>
              <a:buChar char="•"/>
            </a:pP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72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534988" y="2165350"/>
            <a:ext cx="7704137" cy="1477328"/>
          </a:xfrm>
          <a:prstGeom prst="rect">
            <a:avLst/>
          </a:prstGeom>
          <a:noFill/>
          <a:ln w="9525">
            <a:noFill/>
            <a:miter lim="800000"/>
            <a:headEnd/>
            <a:tailEnd/>
          </a:ln>
        </p:spPr>
        <p:txBody>
          <a:bodyPr>
            <a:spAutoFit/>
          </a:bodyPr>
          <a:lstStyle/>
          <a:p>
            <a:pPr marL="285750" indent="-285750" eaLnBrk="1" hangingPunct="1">
              <a:buFont typeface="Arial" panose="020B0604020202020204" pitchFamily="34" charset="0"/>
              <a:buChar char="•"/>
            </a:pPr>
            <a:r>
              <a:rPr lang="de-DE" u="sng" dirty="0">
                <a:solidFill>
                  <a:srgbClr val="003F75"/>
                </a:solidFill>
                <a:latin typeface="Arial" panose="020B0604020202020204" pitchFamily="34" charset="0"/>
                <a:cs typeface="Arial" panose="020B0604020202020204" pitchFamily="34" charset="0"/>
              </a:rPr>
              <a:t>Jeden</a:t>
            </a:r>
            <a:r>
              <a:rPr lang="de-DE" dirty="0">
                <a:solidFill>
                  <a:srgbClr val="003F75"/>
                </a:solidFill>
                <a:latin typeface="Arial" panose="020B0604020202020204" pitchFamily="34" charset="0"/>
                <a:cs typeface="Arial" panose="020B0604020202020204" pitchFamily="34" charset="0"/>
              </a:rPr>
              <a:t> Unfall unverzüglich Ihrem </a:t>
            </a:r>
            <a:r>
              <a:rPr lang="de-DE"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Vorgesetzten</a:t>
            </a:r>
            <a:r>
              <a:rPr lang="de-DE" b="1" dirty="0">
                <a:solidFill>
                  <a:srgbClr val="003F7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dirty="0">
                <a:solidFill>
                  <a:srgbClr val="003F75"/>
                </a:solidFill>
                <a:latin typeface="Arial" panose="020B0604020202020204" pitchFamily="34" charset="0"/>
                <a:cs typeface="Arial" panose="020B0604020202020204" pitchFamily="34" charset="0"/>
              </a:rPr>
              <a:t>melden!</a:t>
            </a:r>
          </a:p>
          <a:p>
            <a:pPr marL="285750" indent="-285750" eaLnBrk="1" hangingPunct="1">
              <a:buFont typeface="Arial" panose="020B0604020202020204" pitchFamily="34" charset="0"/>
              <a:buChar char="•"/>
            </a:pPr>
            <a:r>
              <a:rPr lang="de-DE" u="sng" dirty="0">
                <a:solidFill>
                  <a:srgbClr val="003F75"/>
                </a:solidFill>
                <a:latin typeface="Arial" panose="020B0604020202020204" pitchFamily="34" charset="0"/>
                <a:cs typeface="Arial" panose="020B0604020202020204" pitchFamily="34" charset="0"/>
              </a:rPr>
              <a:t>Alle</a:t>
            </a:r>
            <a:r>
              <a:rPr lang="de-DE" dirty="0">
                <a:solidFill>
                  <a:srgbClr val="003F75"/>
                </a:solidFill>
                <a:latin typeface="Arial" panose="020B0604020202020204" pitchFamily="34" charset="0"/>
                <a:cs typeface="Arial" panose="020B0604020202020204" pitchFamily="34" charset="0"/>
              </a:rPr>
              <a:t> Verletzungen in den </a:t>
            </a:r>
            <a:r>
              <a:rPr lang="de-DE"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Meldeblock</a:t>
            </a:r>
            <a:r>
              <a:rPr lang="de-DE" dirty="0">
                <a:solidFill>
                  <a:srgbClr val="003F75"/>
                </a:solidFill>
                <a:latin typeface="Arial" panose="020B0604020202020204" pitchFamily="34" charset="0"/>
                <a:cs typeface="Arial" panose="020B0604020202020204" pitchFamily="34" charset="0"/>
              </a:rPr>
              <a:t> eintragen und aus datenschutzrechtlichen Gründen sicher aufbewahren.</a:t>
            </a:r>
          </a:p>
          <a:p>
            <a:pPr marL="285750" indent="-285750" eaLnBrk="1" hangingPunct="1">
              <a:buFont typeface="Arial" panose="020B0604020202020204" pitchFamily="34" charset="0"/>
              <a:buChar char="•"/>
            </a:pPr>
            <a:r>
              <a:rPr lang="de-DE" dirty="0">
                <a:solidFill>
                  <a:srgbClr val="003F75"/>
                </a:solidFill>
                <a:latin typeface="Arial" panose="020B0604020202020204" pitchFamily="34" charset="0"/>
                <a:cs typeface="Arial" panose="020B0604020202020204" pitchFamily="34" charset="0"/>
              </a:rPr>
              <a:t>Entnommenes </a:t>
            </a:r>
            <a:r>
              <a:rPr lang="de-DE"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Verbandmaterial</a:t>
            </a:r>
            <a:r>
              <a:rPr lang="de-DE" dirty="0">
                <a:solidFill>
                  <a:schemeClr val="accent6"/>
                </a:solidFill>
                <a:latin typeface="Arial" panose="020B0604020202020204" pitchFamily="34" charset="0"/>
                <a:cs typeface="Arial" panose="020B0604020202020204" pitchFamily="34" charset="0"/>
              </a:rPr>
              <a:t> </a:t>
            </a:r>
            <a:r>
              <a:rPr lang="de-DE" dirty="0">
                <a:solidFill>
                  <a:srgbClr val="003F75"/>
                </a:solidFill>
                <a:latin typeface="Arial" panose="020B0604020202020204" pitchFamily="34" charset="0"/>
                <a:cs typeface="Arial" panose="020B0604020202020204" pitchFamily="34" charset="0"/>
              </a:rPr>
              <a:t>aus dem Verbandskasten wieder </a:t>
            </a:r>
            <a:r>
              <a:rPr lang="de-DE"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auffüllen</a:t>
            </a:r>
            <a:r>
              <a:rPr lang="de-DE" dirty="0">
                <a:solidFill>
                  <a:srgbClr val="003F75"/>
                </a:solidFill>
                <a:latin typeface="Arial" panose="020B0604020202020204" pitchFamily="34" charset="0"/>
                <a:cs typeface="Arial" panose="020B0604020202020204" pitchFamily="34" charset="0"/>
              </a:rPr>
              <a:t>.</a:t>
            </a:r>
          </a:p>
        </p:txBody>
      </p:sp>
      <p:pic>
        <p:nvPicPr>
          <p:cNvPr id="6" name="Grafik 5"/>
          <p:cNvPicPr>
            <a:picLocks noChangeAspect="1"/>
          </p:cNvPicPr>
          <p:nvPr/>
        </p:nvPicPr>
        <p:blipFill>
          <a:blip r:embed="rId2"/>
          <a:stretch>
            <a:fillRect/>
          </a:stretch>
        </p:blipFill>
        <p:spPr>
          <a:xfrm>
            <a:off x="2071876" y="3795117"/>
            <a:ext cx="1850923" cy="1668243"/>
          </a:xfrm>
          <a:prstGeom prst="rect">
            <a:avLst/>
          </a:prstGeom>
        </p:spPr>
      </p:pic>
      <p:cxnSp>
        <p:nvCxnSpPr>
          <p:cNvPr id="8" name="Gerade Verbindung mit Pfeil 7"/>
          <p:cNvCxnSpPr/>
          <p:nvPr/>
        </p:nvCxnSpPr>
        <p:spPr>
          <a:xfrm flipH="1">
            <a:off x="2071876" y="4151870"/>
            <a:ext cx="2328118" cy="259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4413407" y="3552283"/>
            <a:ext cx="3937819" cy="3385542"/>
          </a:xfrm>
          <a:prstGeom prst="rect">
            <a:avLst/>
          </a:prstGeom>
          <a:noFill/>
        </p:spPr>
        <p:txBody>
          <a:bodyPr wrap="square" rtlCol="0">
            <a:spAutoFit/>
          </a:bodyPr>
          <a:lstStyle/>
          <a:p>
            <a:pPr marL="285750" indent="-285750">
              <a:buFont typeface="Arial" panose="020B0604020202020204" pitchFamily="34" charset="0"/>
              <a:buChar char="•"/>
            </a:pPr>
            <a:r>
              <a:rPr lang="de-DE" sz="1600" dirty="0">
                <a:solidFill>
                  <a:schemeClr val="accent6">
                    <a:lumMod val="75000"/>
                  </a:schemeClr>
                </a:solidFill>
                <a:latin typeface="Arial" panose="020B0604020202020204" pitchFamily="34" charset="0"/>
                <a:cs typeface="Arial" panose="020B0604020202020204" pitchFamily="34" charset="0"/>
              </a:rPr>
              <a:t>Name des Verletzten</a:t>
            </a:r>
          </a:p>
          <a:p>
            <a:pPr marL="285750" indent="-285750">
              <a:buFont typeface="Arial" panose="020B0604020202020204" pitchFamily="34" charset="0"/>
              <a:buChar char="•"/>
            </a:pPr>
            <a:r>
              <a:rPr lang="de-DE" sz="1600" dirty="0">
                <a:solidFill>
                  <a:schemeClr val="accent6">
                    <a:lumMod val="75000"/>
                  </a:schemeClr>
                </a:solidFill>
                <a:latin typeface="Arial" panose="020B0604020202020204" pitchFamily="34" charset="0"/>
                <a:cs typeface="Arial" panose="020B0604020202020204" pitchFamily="34" charset="0"/>
              </a:rPr>
              <a:t>Zeitpunkt der Verletzung oder Erkrankung</a:t>
            </a:r>
          </a:p>
          <a:p>
            <a:pPr marL="285750" indent="-285750">
              <a:buFont typeface="Arial" panose="020B0604020202020204" pitchFamily="34" charset="0"/>
              <a:buChar char="•"/>
            </a:pPr>
            <a:r>
              <a:rPr lang="de-DE" sz="1600" dirty="0">
                <a:solidFill>
                  <a:schemeClr val="accent6">
                    <a:lumMod val="75000"/>
                  </a:schemeClr>
                </a:solidFill>
                <a:latin typeface="Arial" panose="020B0604020202020204" pitchFamily="34" charset="0"/>
                <a:cs typeface="Arial" panose="020B0604020202020204" pitchFamily="34" charset="0"/>
              </a:rPr>
              <a:t>Ort bzw. Unternehmensteil</a:t>
            </a:r>
          </a:p>
          <a:p>
            <a:pPr marL="285750" indent="-285750">
              <a:buFont typeface="Arial" panose="020B0604020202020204" pitchFamily="34" charset="0"/>
              <a:buChar char="•"/>
            </a:pPr>
            <a:r>
              <a:rPr lang="de-DE" sz="1600" dirty="0">
                <a:solidFill>
                  <a:schemeClr val="accent6">
                    <a:lumMod val="75000"/>
                  </a:schemeClr>
                </a:solidFill>
                <a:latin typeface="Arial" panose="020B0604020202020204" pitchFamily="34" charset="0"/>
                <a:cs typeface="Arial" panose="020B0604020202020204" pitchFamily="34" charset="0"/>
              </a:rPr>
              <a:t>Hergang des Unfalls bzw. Angabe worauf die Verletzung oder Erkrankung zurückgeführt wird</a:t>
            </a:r>
          </a:p>
          <a:p>
            <a:pPr marL="285750" indent="-285750">
              <a:buFont typeface="Arial" panose="020B0604020202020204" pitchFamily="34" charset="0"/>
              <a:buChar char="•"/>
            </a:pPr>
            <a:r>
              <a:rPr lang="de-DE" sz="1600" dirty="0">
                <a:solidFill>
                  <a:schemeClr val="accent6">
                    <a:lumMod val="75000"/>
                  </a:schemeClr>
                </a:solidFill>
                <a:latin typeface="Arial" panose="020B0604020202020204" pitchFamily="34" charset="0"/>
                <a:cs typeface="Arial" panose="020B0604020202020204" pitchFamily="34" charset="0"/>
              </a:rPr>
              <a:t>Art und Umfang der Verletzung oder Erkrankung, Körperstelle</a:t>
            </a:r>
          </a:p>
          <a:p>
            <a:pPr marL="285750" indent="-285750">
              <a:buFont typeface="Arial" panose="020B0604020202020204" pitchFamily="34" charset="0"/>
              <a:buChar char="•"/>
            </a:pPr>
            <a:r>
              <a:rPr lang="de-DE" sz="1600" dirty="0">
                <a:solidFill>
                  <a:schemeClr val="accent6">
                    <a:lumMod val="75000"/>
                  </a:schemeClr>
                </a:solidFill>
                <a:latin typeface="Arial" panose="020B0604020202020204" pitchFamily="34" charset="0"/>
                <a:cs typeface="Arial" panose="020B0604020202020204" pitchFamily="34" charset="0"/>
              </a:rPr>
              <a:t>Erste Hilfe: Zeitpunkt, Art und Weise</a:t>
            </a:r>
          </a:p>
          <a:p>
            <a:pPr marL="285750" indent="-285750">
              <a:buFont typeface="Arial" panose="020B0604020202020204" pitchFamily="34" charset="0"/>
              <a:buChar char="•"/>
            </a:pPr>
            <a:r>
              <a:rPr lang="de-DE" sz="1600" dirty="0">
                <a:solidFill>
                  <a:schemeClr val="accent6">
                    <a:lumMod val="75000"/>
                  </a:schemeClr>
                </a:solidFill>
                <a:latin typeface="Arial" panose="020B0604020202020204" pitchFamily="34" charset="0"/>
                <a:cs typeface="Arial" panose="020B0604020202020204" pitchFamily="34" charset="0"/>
              </a:rPr>
              <a:t>Zeugennamen</a:t>
            </a:r>
          </a:p>
          <a:p>
            <a:pPr marL="285750" indent="-285750">
              <a:buFont typeface="Arial" panose="020B0604020202020204" pitchFamily="34" charset="0"/>
              <a:buChar char="•"/>
            </a:pPr>
            <a:r>
              <a:rPr lang="de-DE" sz="1600" dirty="0">
                <a:solidFill>
                  <a:schemeClr val="accent6">
                    <a:lumMod val="75000"/>
                  </a:schemeClr>
                </a:solidFill>
                <a:latin typeface="Arial" panose="020B0604020202020204" pitchFamily="34" charset="0"/>
                <a:cs typeface="Arial" panose="020B0604020202020204" pitchFamily="34" charset="0"/>
              </a:rPr>
              <a:t>Name Ersthelfer</a:t>
            </a:r>
          </a:p>
          <a:p>
            <a:endParaRPr lang="de-DE" sz="1600" dirty="0">
              <a:solidFill>
                <a:schemeClr val="accent6">
                  <a:lumMod val="75000"/>
                </a:schemeClr>
              </a:solidFill>
              <a:latin typeface="Arial" panose="020B0604020202020204" pitchFamily="34" charset="0"/>
              <a:cs typeface="Arial" panose="020B0604020202020204" pitchFamily="34" charset="0"/>
            </a:endParaRPr>
          </a:p>
        </p:txBody>
      </p:sp>
      <p:sp>
        <p:nvSpPr>
          <p:cNvPr id="10" name="Textplatzhalter 1"/>
          <p:cNvSpPr>
            <a:spLocks noGrp="1"/>
          </p:cNvSpPr>
          <p:nvPr>
            <p:ph type="body" sz="quarter" idx="11"/>
          </p:nvPr>
        </p:nvSpPr>
        <p:spPr>
          <a:xfrm>
            <a:off x="484730" y="1481752"/>
            <a:ext cx="8062370" cy="662510"/>
          </a:xfrm>
        </p:spPr>
        <p:txBody>
          <a:bodyPr/>
          <a:lstStyle/>
          <a:p>
            <a:r>
              <a:rPr lang="de-DE" dirty="0"/>
              <a:t>Meldeblock</a:t>
            </a:r>
          </a:p>
        </p:txBody>
      </p:sp>
      <p:pic>
        <p:nvPicPr>
          <p:cNvPr id="1026" name="Picture 2" descr="Erste Hilfe Meldeblock DIN A5 50 Blatt Sparpack 10 Stück Alternative zum  Verbandbuch zur Dokumentation von Erste Hilfe-Leistungen kauf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57" y="3889278"/>
            <a:ext cx="1479919" cy="1479919"/>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704176" y="5139280"/>
            <a:ext cx="907329" cy="184666"/>
          </a:xfrm>
          <a:prstGeom prst="rect">
            <a:avLst/>
          </a:prstGeom>
          <a:noFill/>
        </p:spPr>
        <p:txBody>
          <a:bodyPr wrap="square" rtlCol="0">
            <a:spAutoFit/>
          </a:bodyPr>
          <a:lstStyle/>
          <a:p>
            <a:r>
              <a:rPr lang="de-DE" sz="600" dirty="0">
                <a:latin typeface="Arial" panose="020B0604020202020204" pitchFamily="34" charset="0"/>
                <a:cs typeface="Arial" panose="020B0604020202020204" pitchFamily="34" charset="0"/>
              </a:rPr>
              <a:t>www.wolkdirekt.com</a:t>
            </a:r>
          </a:p>
        </p:txBody>
      </p:sp>
    </p:spTree>
    <p:extLst>
      <p:ext uri="{BB962C8B-B14F-4D97-AF65-F5344CB8AC3E}">
        <p14:creationId xmlns:p14="http://schemas.microsoft.com/office/powerpoint/2010/main" val="1923263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84730" y="1922176"/>
            <a:ext cx="8263854" cy="4862870"/>
          </a:xfrm>
          <a:prstGeom prst="rect">
            <a:avLst/>
          </a:prstGeom>
          <a:noFill/>
        </p:spPr>
        <p:txBody>
          <a:bodyPr wrap="square" rtlCol="0">
            <a:spAutoFit/>
          </a:bodyPr>
          <a:lstStyle/>
          <a:p>
            <a:pPr marL="285750" indent="-285750">
              <a:buFont typeface="Arial" panose="020B0604020202020204" pitchFamily="34" charset="0"/>
              <a:buChar char="•"/>
            </a:pPr>
            <a:r>
              <a:rPr lang="de-DE" sz="2000" b="1" dirty="0">
                <a:solidFill>
                  <a:srgbClr val="FF0000"/>
                </a:solidFill>
                <a:latin typeface="Arial" panose="020B0604020202020204" pitchFamily="34" charset="0"/>
                <a:cs typeface="Arial" panose="020B0604020202020204" pitchFamily="34" charset="0"/>
                <a:sym typeface="Wingdings"/>
              </a:rPr>
              <a:t>Feuerwehr alarmieren: 0-112 (Diensttelefon)</a:t>
            </a:r>
          </a:p>
          <a:p>
            <a:r>
              <a:rPr lang="de-DE" sz="2000" b="1" dirty="0">
                <a:solidFill>
                  <a:srgbClr val="FF0000"/>
                </a:solidFill>
                <a:latin typeface="Arial" panose="020B0604020202020204" pitchFamily="34" charset="0"/>
                <a:cs typeface="Arial" panose="020B0604020202020204" pitchFamily="34" charset="0"/>
                <a:sym typeface="Wingdings"/>
              </a:rPr>
              <a:t>						        112 (Handy)</a:t>
            </a:r>
          </a:p>
          <a:p>
            <a:endParaRPr lang="de-DE" dirty="0">
              <a:solidFill>
                <a:srgbClr val="FF0000"/>
              </a:solidFill>
              <a:latin typeface="Arial" panose="020B0604020202020204" pitchFamily="34" charset="0"/>
              <a:cs typeface="Arial" panose="020B0604020202020204" pitchFamily="34" charset="0"/>
              <a:sym typeface="Wingdings"/>
            </a:endParaRPr>
          </a:p>
          <a:p>
            <a:pPr marL="285750" indent="-285750">
              <a:buFont typeface="Arial" panose="020B0604020202020204" pitchFamily="34" charset="0"/>
              <a:buChar char="•"/>
            </a:pPr>
            <a:r>
              <a:rPr lang="de-DE" dirty="0">
                <a:solidFill>
                  <a:srgbClr val="FF0000"/>
                </a:solidFill>
                <a:latin typeface="Arial" panose="020B0604020202020204" pitchFamily="34" charset="0"/>
                <a:cs typeface="Arial" panose="020B0604020202020204" pitchFamily="34" charset="0"/>
                <a:sym typeface="Wingdings"/>
              </a:rPr>
              <a:t>MENSCHENRETTUNG </a:t>
            </a:r>
            <a:r>
              <a:rPr lang="de-DE" b="1" u="sng" dirty="0">
                <a:solidFill>
                  <a:srgbClr val="FF0000"/>
                </a:solidFill>
                <a:latin typeface="Arial" panose="020B0604020202020204" pitchFamily="34" charset="0"/>
                <a:cs typeface="Arial" panose="020B0604020202020204" pitchFamily="34" charset="0"/>
                <a:sym typeface="Wingdings"/>
              </a:rPr>
              <a:t>VOR</a:t>
            </a:r>
            <a:r>
              <a:rPr lang="de-DE" dirty="0">
                <a:solidFill>
                  <a:srgbClr val="FF0000"/>
                </a:solidFill>
                <a:latin typeface="Arial" panose="020B0604020202020204" pitchFamily="34" charset="0"/>
                <a:cs typeface="Arial" panose="020B0604020202020204" pitchFamily="34" charset="0"/>
                <a:sym typeface="Wingdings"/>
              </a:rPr>
              <a:t> BRANDBEKÄMPFUNG!</a:t>
            </a:r>
          </a:p>
          <a:p>
            <a:pPr marL="285750" indent="-285750">
              <a:buFont typeface="Arial" panose="020B0604020202020204" pitchFamily="34" charset="0"/>
              <a:buChar char="•"/>
            </a:pPr>
            <a:r>
              <a:rPr lang="de-DE" dirty="0">
                <a:solidFill>
                  <a:srgbClr val="003F75"/>
                </a:solidFill>
                <a:latin typeface="Arial" panose="020B0604020202020204" pitchFamily="34" charset="0"/>
                <a:cs typeface="Arial" panose="020B0604020202020204" pitchFamily="34" charset="0"/>
                <a:sym typeface="Wingdings"/>
              </a:rPr>
              <a:t>Betroffene Personen alarmieren</a:t>
            </a:r>
          </a:p>
          <a:p>
            <a:pPr marL="285750" indent="-285750">
              <a:buFont typeface="Arial" panose="020B0604020202020204" pitchFamily="34" charset="0"/>
              <a:buChar char="•"/>
            </a:pPr>
            <a:r>
              <a:rPr lang="de-DE" dirty="0">
                <a:solidFill>
                  <a:srgbClr val="003F75"/>
                </a:solidFill>
                <a:latin typeface="Arial" panose="020B0604020202020204" pitchFamily="34" charset="0"/>
                <a:cs typeface="Arial" panose="020B0604020202020204" pitchFamily="34" charset="0"/>
                <a:sym typeface="Wingdings"/>
              </a:rPr>
              <a:t>Verletzte Personen aus dem Gefahrenbereich retten und </a:t>
            </a:r>
            <a:r>
              <a:rPr lang="de-DE" altLang="de-DE" dirty="0">
                <a:solidFill>
                  <a:srgbClr val="003F75"/>
                </a:solidFill>
                <a:latin typeface="Arial" panose="020B0604020202020204" pitchFamily="34" charset="0"/>
                <a:cs typeface="Arial" panose="020B0604020202020204" pitchFamily="34" charset="0"/>
              </a:rPr>
              <a:t>bis zum Eintreffen des Rettungsdienstes nicht alleine lassen</a:t>
            </a:r>
            <a:endParaRPr lang="de-DE" dirty="0">
              <a:solidFill>
                <a:srgbClr val="003F75"/>
              </a:solidFill>
              <a:latin typeface="Arial" panose="020B0604020202020204" pitchFamily="34" charset="0"/>
              <a:cs typeface="Arial" panose="020B0604020202020204" pitchFamily="34" charset="0"/>
              <a:sym typeface="Wingdings"/>
            </a:endParaRPr>
          </a:p>
          <a:p>
            <a:pPr marL="285750" indent="-285750">
              <a:buFont typeface="Arial" panose="020B0604020202020204" pitchFamily="34" charset="0"/>
              <a:buChar char="•"/>
            </a:pPr>
            <a:r>
              <a:rPr lang="de-DE" dirty="0">
                <a:solidFill>
                  <a:srgbClr val="003F75"/>
                </a:solidFill>
                <a:latin typeface="Arial" panose="020B0604020202020204" pitchFamily="34" charset="0"/>
                <a:cs typeface="Arial" panose="020B0604020202020204" pitchFamily="34" charset="0"/>
                <a:sym typeface="Wingdings"/>
              </a:rPr>
              <a:t>Verqualmte Räume gebückt oder kriechend verlassen, da die giftigen Rauchgase aufsteigen</a:t>
            </a:r>
          </a:p>
          <a:p>
            <a:pPr marL="285750" indent="-285750">
              <a:buFont typeface="Arial" panose="020B0604020202020204" pitchFamily="34" charset="0"/>
              <a:buChar char="•"/>
            </a:pPr>
            <a:r>
              <a:rPr lang="de-DE" dirty="0">
                <a:solidFill>
                  <a:srgbClr val="003F75"/>
                </a:solidFill>
                <a:latin typeface="Arial" panose="020B0604020202020204" pitchFamily="34" charset="0"/>
                <a:cs typeface="Arial" panose="020B0604020202020204" pitchFamily="34" charset="0"/>
                <a:sym typeface="Wingdings"/>
              </a:rPr>
              <a:t>Aufzüge nicht verwenden, da sie ausfallen und zu Lebendfallen werden</a:t>
            </a:r>
          </a:p>
          <a:p>
            <a:pPr marL="285750" indent="-285750">
              <a:buFont typeface="Arial" panose="020B0604020202020204" pitchFamily="34" charset="0"/>
              <a:buChar char="•"/>
            </a:pPr>
            <a:r>
              <a:rPr lang="de-DE" dirty="0">
                <a:solidFill>
                  <a:srgbClr val="003F75"/>
                </a:solidFill>
                <a:latin typeface="Arial" panose="020B0604020202020204" pitchFamily="34" charset="0"/>
                <a:cs typeface="Arial" panose="020B0604020202020204" pitchFamily="34" charset="0"/>
                <a:sym typeface="Wingdings" panose="05000000000000000000" pitchFamily="2" charset="2"/>
              </a:rPr>
              <a:t>Fluchtwege benutzen!</a:t>
            </a:r>
            <a:endParaRPr lang="de-DE" dirty="0">
              <a:solidFill>
                <a:srgbClr val="003F75"/>
              </a:solidFill>
              <a:latin typeface="Arial" panose="020B0604020202020204" pitchFamily="34" charset="0"/>
              <a:cs typeface="Arial" panose="020B0604020202020204" pitchFamily="34" charset="0"/>
              <a:sym typeface="Wingdings"/>
            </a:endParaRPr>
          </a:p>
          <a:p>
            <a:pPr marL="285750" indent="-285750">
              <a:buFont typeface="Arial" panose="020B0604020202020204" pitchFamily="34" charset="0"/>
              <a:buChar char="•"/>
            </a:pPr>
            <a:r>
              <a:rPr lang="de-DE" dirty="0">
                <a:solidFill>
                  <a:srgbClr val="003F75"/>
                </a:solidFill>
                <a:latin typeface="Arial" panose="020B0604020202020204" pitchFamily="34" charset="0"/>
                <a:cs typeface="Arial" panose="020B0604020202020204" pitchFamily="34" charset="0"/>
                <a:sym typeface="Wingdings"/>
              </a:rPr>
              <a:t>Im Raum bleiben, wenn der Fluchtweg verraucht ist, Tür schließen und am Fenster bemerkbar machen- die Feuerwehr wird Sie retten!</a:t>
            </a:r>
          </a:p>
          <a:p>
            <a:pPr marL="285750" indent="-285750">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sym typeface="Wingdings"/>
              </a:rPr>
              <a:t>Löschversuch mit einem Feuerlöscher nur zum Eigenschutz!</a:t>
            </a:r>
          </a:p>
          <a:p>
            <a:pPr marL="285750" indent="-285750">
              <a:buFont typeface="Arial" panose="020B0604020202020204" pitchFamily="34" charset="0"/>
              <a:buChar char="•"/>
            </a:pPr>
            <a:r>
              <a:rPr lang="de-DE" dirty="0">
                <a:solidFill>
                  <a:srgbClr val="002060"/>
                </a:solidFill>
                <a:latin typeface="Arial" panose="020B0604020202020204" pitchFamily="34" charset="0"/>
                <a:cs typeface="Arial" panose="020B0604020202020204" pitchFamily="34" charset="0"/>
                <a:sym typeface="Wingdings"/>
              </a:rPr>
              <a:t>Immer den Sammelplatz aufsuchen!</a:t>
            </a:r>
          </a:p>
          <a:p>
            <a:pPr marL="285750" indent="-285750">
              <a:buFont typeface="Arial" panose="020B0604020202020204" pitchFamily="34" charset="0"/>
              <a:buChar char="•"/>
            </a:pPr>
            <a:r>
              <a:rPr lang="de-DE" altLang="de-DE" b="1" dirty="0">
                <a:solidFill>
                  <a:srgbClr val="FF0000"/>
                </a:solidFill>
                <a:latin typeface="Arial" panose="020B0604020202020204" pitchFamily="34" charset="0"/>
                <a:cs typeface="Arial" panose="020B0604020202020204" pitchFamily="34" charset="0"/>
                <a:sym typeface="Wingdings" panose="05000000000000000000" pitchFamily="2" charset="2"/>
              </a:rPr>
              <a:t>Immer auf</a:t>
            </a:r>
            <a:r>
              <a:rPr lang="de-DE" altLang="de-DE" b="1" dirty="0">
                <a:solidFill>
                  <a:srgbClr val="FF0000"/>
                </a:solidFill>
                <a:latin typeface="Arial" panose="020B0604020202020204" pitchFamily="34" charset="0"/>
                <a:cs typeface="Arial" panose="020B0604020202020204" pitchFamily="34" charset="0"/>
              </a:rPr>
              <a:t> </a:t>
            </a:r>
            <a:r>
              <a:rPr lang="de-DE" altLang="de-DE"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eigene Sicherheit </a:t>
            </a:r>
            <a:r>
              <a:rPr lang="de-DE" altLang="de-DE" b="1" dirty="0">
                <a:solidFill>
                  <a:srgbClr val="FF0000"/>
                </a:solidFill>
                <a:latin typeface="Arial" panose="020B0604020202020204" pitchFamily="34" charset="0"/>
                <a:cs typeface="Arial" panose="020B0604020202020204" pitchFamily="34" charset="0"/>
              </a:rPr>
              <a:t>achten ! </a:t>
            </a:r>
          </a:p>
          <a:p>
            <a:endParaRPr lang="de-DE" dirty="0">
              <a:solidFill>
                <a:srgbClr val="002060"/>
              </a:solidFill>
              <a:latin typeface="Arial" panose="020B0604020202020204" pitchFamily="34" charset="0"/>
              <a:cs typeface="Arial" panose="020B0604020202020204" pitchFamily="34" charset="0"/>
            </a:endParaRPr>
          </a:p>
        </p:txBody>
      </p:sp>
      <p:sp>
        <p:nvSpPr>
          <p:cNvPr id="4" name="Textplatzhalter 1"/>
          <p:cNvSpPr>
            <a:spLocks noGrp="1"/>
          </p:cNvSpPr>
          <p:nvPr>
            <p:ph type="body" sz="quarter" idx="11"/>
          </p:nvPr>
        </p:nvSpPr>
        <p:spPr>
          <a:xfrm>
            <a:off x="497344" y="1302746"/>
            <a:ext cx="8062370" cy="662510"/>
          </a:xfrm>
        </p:spPr>
        <p:txBody>
          <a:bodyPr/>
          <a:lstStyle/>
          <a:p>
            <a:r>
              <a:rPr lang="de-DE" dirty="0">
                <a:solidFill>
                  <a:schemeClr val="accent1">
                    <a:lumMod val="50000"/>
                  </a:schemeClr>
                </a:solidFill>
              </a:rPr>
              <a:t>Was tun, wenn es brennt?</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1773" y="1176272"/>
            <a:ext cx="2076069" cy="1384046"/>
          </a:xfrm>
          <a:prstGeom prst="rect">
            <a:avLst/>
          </a:prstGeom>
        </p:spPr>
      </p:pic>
      <p:sp>
        <p:nvSpPr>
          <p:cNvPr id="7" name="Textfeld 6"/>
          <p:cNvSpPr txBox="1"/>
          <p:nvPr/>
        </p:nvSpPr>
        <p:spPr>
          <a:xfrm>
            <a:off x="8559714" y="1481752"/>
            <a:ext cx="276999" cy="880848"/>
          </a:xfrm>
          <a:prstGeom prst="rect">
            <a:avLst/>
          </a:prstGeom>
          <a:noFill/>
        </p:spPr>
        <p:txBody>
          <a:bodyPr vert="vert270" wrap="square" rtlCol="0">
            <a:spAutoFit/>
          </a:bodyPr>
          <a:lstStyle/>
          <a:p>
            <a:r>
              <a:rPr lang="de-DE" sz="600" dirty="0">
                <a:solidFill>
                  <a:schemeClr val="tx2">
                    <a:lumMod val="50000"/>
                  </a:schemeClr>
                </a:solidFill>
                <a:latin typeface="Arial" panose="020B0604020202020204" pitchFamily="34" charset="0"/>
                <a:cs typeface="Arial" panose="020B0604020202020204" pitchFamily="34" charset="0"/>
              </a:rPr>
              <a:t>Feuerwehrmagazin.de</a:t>
            </a:r>
          </a:p>
        </p:txBody>
      </p:sp>
    </p:spTree>
    <p:extLst>
      <p:ext uri="{BB962C8B-B14F-4D97-AF65-F5344CB8AC3E}">
        <p14:creationId xmlns:p14="http://schemas.microsoft.com/office/powerpoint/2010/main" val="2282695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599030" y="1708586"/>
            <a:ext cx="8062370" cy="883346"/>
          </a:xfrm>
        </p:spPr>
        <p:txBody>
          <a:bodyPr/>
          <a:lstStyle/>
          <a:p>
            <a:r>
              <a:rPr lang="de-DE" dirty="0"/>
              <a:t>Was darf man im Brandfall </a:t>
            </a:r>
            <a:r>
              <a:rPr lang="de-DE" u="sng" dirty="0">
                <a:solidFill>
                  <a:srgbClr val="FF0000"/>
                </a:solidFill>
              </a:rPr>
              <a:t>nicht</a:t>
            </a:r>
            <a:r>
              <a:rPr lang="de-DE" dirty="0"/>
              <a:t> machen?</a:t>
            </a:r>
          </a:p>
        </p:txBody>
      </p:sp>
      <p:sp>
        <p:nvSpPr>
          <p:cNvPr id="3" name="Textplatzhalter 2"/>
          <p:cNvSpPr>
            <a:spLocks noGrp="1"/>
          </p:cNvSpPr>
          <p:nvPr>
            <p:ph type="body" sz="quarter" idx="13"/>
          </p:nvPr>
        </p:nvSpPr>
        <p:spPr>
          <a:xfrm>
            <a:off x="599030" y="2574642"/>
            <a:ext cx="8067173" cy="2894700"/>
          </a:xfrm>
        </p:spPr>
        <p:txBody>
          <a:bodyPr/>
          <a:lstStyle/>
          <a:p>
            <a:pPr marL="342900" indent="-342900">
              <a:buFont typeface="Arial" panose="020B0604020202020204" pitchFamily="34" charset="0"/>
              <a:buChar char="•"/>
            </a:pPr>
            <a:r>
              <a:rPr lang="de-DE" sz="1800" dirty="0"/>
              <a:t>Tätigkeiten in Ruhe zu Ende bringen</a:t>
            </a:r>
          </a:p>
          <a:p>
            <a:pPr marL="342900" indent="-342900">
              <a:buFont typeface="Arial" panose="020B0604020202020204" pitchFamily="34" charset="0"/>
              <a:buChar char="•"/>
            </a:pPr>
            <a:r>
              <a:rPr lang="de-DE" sz="1800" dirty="0"/>
              <a:t>Sich in Ruhe ankleiden</a:t>
            </a:r>
          </a:p>
          <a:p>
            <a:pPr marL="342900" indent="-342900">
              <a:buFont typeface="Arial" panose="020B0604020202020204" pitchFamily="34" charset="0"/>
              <a:buChar char="•"/>
            </a:pPr>
            <a:r>
              <a:rPr lang="de-DE" sz="1800" dirty="0"/>
              <a:t>Wertsachen, Dokumente etc. zusammensuchen</a:t>
            </a:r>
          </a:p>
          <a:p>
            <a:pPr marL="342900" indent="-342900">
              <a:buFont typeface="Arial" panose="020B0604020202020204" pitchFamily="34" charset="0"/>
              <a:buChar char="•"/>
            </a:pPr>
            <a:r>
              <a:rPr lang="de-DE" sz="1800" dirty="0"/>
              <a:t>Ein immer größer werdendes Feuer selber bekämpfen</a:t>
            </a:r>
          </a:p>
          <a:p>
            <a:pPr marL="342900" indent="-342900">
              <a:buFont typeface="Arial" panose="020B0604020202020204" pitchFamily="34" charset="0"/>
              <a:buChar char="•"/>
            </a:pPr>
            <a:r>
              <a:rPr lang="de-DE" sz="1800" dirty="0"/>
              <a:t>Zurückkehren nach dem Verlassen des Gebäudes</a:t>
            </a:r>
          </a:p>
          <a:p>
            <a:pPr marL="342900" indent="-342900">
              <a:buFont typeface="Arial" panose="020B0604020202020204" pitchFamily="34" charset="0"/>
              <a:buChar char="•"/>
            </a:pPr>
            <a:r>
              <a:rPr lang="de-DE" sz="1800" dirty="0"/>
              <a:t>Andere Personen nicht alarmieren, nicht helfen</a:t>
            </a:r>
          </a:p>
          <a:p>
            <a:pPr marL="342900" indent="-342900">
              <a:buFont typeface="Arial" panose="020B0604020202020204" pitchFamily="34" charset="0"/>
              <a:buChar char="•"/>
            </a:pPr>
            <a:r>
              <a:rPr lang="de-DE" sz="1800" dirty="0"/>
              <a:t>Nichtaufsuchen vom Sammelplatz</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8570" y="2393317"/>
            <a:ext cx="1333500" cy="1333500"/>
          </a:xfrm>
          <a:prstGeom prst="rect">
            <a:avLst/>
          </a:prstGeom>
        </p:spPr>
      </p:pic>
      <p:sp>
        <p:nvSpPr>
          <p:cNvPr id="5" name="Textfeld 4"/>
          <p:cNvSpPr txBox="1"/>
          <p:nvPr/>
        </p:nvSpPr>
        <p:spPr>
          <a:xfrm>
            <a:off x="7292024" y="3757280"/>
            <a:ext cx="926592" cy="184666"/>
          </a:xfrm>
          <a:prstGeom prst="rect">
            <a:avLst/>
          </a:prstGeom>
          <a:noFill/>
        </p:spPr>
        <p:txBody>
          <a:bodyPr wrap="square" rtlCol="0">
            <a:spAutoFit/>
          </a:bodyPr>
          <a:lstStyle/>
          <a:p>
            <a:r>
              <a:rPr lang="de-DE" sz="600" dirty="0">
                <a:solidFill>
                  <a:schemeClr val="accent1">
                    <a:lumMod val="50000"/>
                  </a:schemeClr>
                </a:solidFill>
                <a:latin typeface="Arial" panose="020B0604020202020204" pitchFamily="34" charset="0"/>
                <a:cs typeface="Arial" panose="020B0604020202020204" pitchFamily="34" charset="0"/>
              </a:rPr>
              <a:t>www.xbinop.com</a:t>
            </a:r>
          </a:p>
        </p:txBody>
      </p:sp>
      <p:sp>
        <p:nvSpPr>
          <p:cNvPr id="7" name="Textfeld 6"/>
          <p:cNvSpPr txBox="1"/>
          <p:nvPr/>
        </p:nvSpPr>
        <p:spPr>
          <a:xfrm>
            <a:off x="277671" y="5724468"/>
            <a:ext cx="8705088" cy="646331"/>
          </a:xfrm>
          <a:prstGeom prst="rect">
            <a:avLst/>
          </a:prstGeom>
          <a:noFill/>
          <a:ln w="22225">
            <a:solidFill>
              <a:srgbClr val="FF0000"/>
            </a:solidFill>
          </a:ln>
        </p:spPr>
        <p:txBody>
          <a:bodyPr wrap="square" rtlCol="0">
            <a:spAutoFit/>
          </a:bodyPr>
          <a:lstStyle/>
          <a:p>
            <a:r>
              <a:rPr lang="de-DE" b="1" dirty="0">
                <a:solidFill>
                  <a:srgbClr val="FF0000"/>
                </a:solidFill>
                <a:latin typeface="Arial" panose="020B0604020202020204" pitchFamily="34" charset="0"/>
                <a:cs typeface="Arial" panose="020B0604020202020204" pitchFamily="34" charset="0"/>
              </a:rPr>
              <a:t>Da die Flammen und die Rauchgase sich schnell ausbreiten können, zählt jede Sekunde, die das Leben retten kann. </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9241" y="4450492"/>
            <a:ext cx="1812159" cy="1152175"/>
          </a:xfrm>
          <a:prstGeom prst="rect">
            <a:avLst/>
          </a:prstGeom>
        </p:spPr>
      </p:pic>
    </p:spTree>
    <p:extLst>
      <p:ext uri="{BB962C8B-B14F-4D97-AF65-F5344CB8AC3E}">
        <p14:creationId xmlns:p14="http://schemas.microsoft.com/office/powerpoint/2010/main" val="690229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a:t>Brandschutzprävention</a:t>
            </a:r>
          </a:p>
        </p:txBody>
      </p:sp>
      <p:sp>
        <p:nvSpPr>
          <p:cNvPr id="11" name="Textfeld 10"/>
          <p:cNvSpPr txBox="1"/>
          <p:nvPr/>
        </p:nvSpPr>
        <p:spPr>
          <a:xfrm>
            <a:off x="731520" y="2572512"/>
            <a:ext cx="7583424" cy="3416320"/>
          </a:xfrm>
          <a:prstGeom prst="rect">
            <a:avLst/>
          </a:prstGeom>
          <a:noFill/>
        </p:spPr>
        <p:txBody>
          <a:bodyPr wrap="square" rtlCol="0">
            <a:spAutoFit/>
          </a:bodyPr>
          <a:lstStyle/>
          <a:p>
            <a:endParaRPr lang="de-DE" b="1" dirty="0">
              <a:solidFill>
                <a:schemeClr val="accent1">
                  <a:lumMod val="50000"/>
                </a:schemeClr>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Keine Kerzen und offenes Feuer</a:t>
            </a:r>
          </a:p>
          <a:p>
            <a:pPr marL="285750" indent="-285750">
              <a:lnSpc>
                <a:spcPct val="150000"/>
              </a:lnSpc>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Heißarbeitserlaubnisscheine beantragen</a:t>
            </a:r>
          </a:p>
          <a:p>
            <a:pPr marL="285750" indent="-285750">
              <a:lnSpc>
                <a:spcPct val="150000"/>
              </a:lnSpc>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Rauchverbot beachten und Zigarettenstummel sicher entsorgen</a:t>
            </a:r>
          </a:p>
          <a:p>
            <a:pPr marL="285750" indent="-285750">
              <a:lnSpc>
                <a:spcPct val="150000"/>
              </a:lnSpc>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Keine </a:t>
            </a:r>
            <a:r>
              <a:rPr lang="de-DE" dirty="0" err="1">
                <a:solidFill>
                  <a:schemeClr val="accent1">
                    <a:lumMod val="50000"/>
                  </a:schemeClr>
                </a:solidFill>
                <a:latin typeface="Arial" panose="020B0604020202020204" pitchFamily="34" charset="0"/>
                <a:cs typeface="Arial" panose="020B0604020202020204" pitchFamily="34" charset="0"/>
              </a:rPr>
              <a:t>Unterkeilung</a:t>
            </a:r>
            <a:r>
              <a:rPr lang="de-DE" dirty="0">
                <a:solidFill>
                  <a:schemeClr val="accent1">
                    <a:lumMod val="50000"/>
                  </a:schemeClr>
                </a:solidFill>
                <a:latin typeface="Arial" panose="020B0604020202020204" pitchFamily="34" charset="0"/>
                <a:cs typeface="Arial" panose="020B0604020202020204" pitchFamily="34" charset="0"/>
              </a:rPr>
              <a:t> der Rauch- und Brandschutztüren</a:t>
            </a:r>
          </a:p>
          <a:p>
            <a:pPr marL="285750" indent="-285750">
              <a:lnSpc>
                <a:spcPct val="150000"/>
              </a:lnSpc>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Defekte elektrischen Geräte nicht benutzen</a:t>
            </a:r>
          </a:p>
          <a:p>
            <a:pPr marL="285750" indent="-285750">
              <a:lnSpc>
                <a:spcPct val="150000"/>
              </a:lnSpc>
              <a:buFont typeface="Arial" panose="020B0604020202020204" pitchFamily="34" charset="0"/>
              <a:buChar char="•"/>
            </a:pPr>
            <a:endParaRPr lang="de-DE" b="1"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b="1"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2184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a:t>Brandschutzordnung </a:t>
            </a:r>
          </a:p>
        </p:txBody>
      </p:sp>
      <p:sp>
        <p:nvSpPr>
          <p:cNvPr id="11" name="Textfeld 10"/>
          <p:cNvSpPr txBox="1"/>
          <p:nvPr/>
        </p:nvSpPr>
        <p:spPr>
          <a:xfrm>
            <a:off x="731520" y="2572512"/>
            <a:ext cx="7583424" cy="2062103"/>
          </a:xfrm>
          <a:prstGeom prst="rect">
            <a:avLst/>
          </a:prstGeom>
          <a:noFill/>
        </p:spPr>
        <p:txBody>
          <a:bodyPr wrap="square" rtlCol="0">
            <a:spAutoFit/>
          </a:bodyPr>
          <a:lstStyle/>
          <a:p>
            <a:pPr marL="285750" indent="-285750">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Umfangreiche Informationen zu vorbeugenden Brandschutzmaßnahmen sowie richtigem Verhalten im Brandfall sind in der Brandschutzordnung der Universität Hohenheim beinhaltet und für alle bindend.</a:t>
            </a:r>
          </a:p>
          <a:p>
            <a:pPr marL="285750" indent="-285750">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sym typeface="Wingdings" panose="05000000000000000000" pitchFamily="2" charset="2"/>
              </a:rPr>
              <a:t>Die Brandschutzordnung ist auf der Homepage der Arbeitssicherheit zu finden:</a:t>
            </a:r>
          </a:p>
          <a:p>
            <a:r>
              <a:rPr lang="de-DE" dirty="0">
                <a:solidFill>
                  <a:schemeClr val="accent1">
                    <a:lumMod val="50000"/>
                  </a:schemeClr>
                </a:solidFill>
                <a:latin typeface="Arial" panose="020B0604020202020204" pitchFamily="34" charset="0"/>
                <a:cs typeface="Arial" panose="020B0604020202020204" pitchFamily="34" charset="0"/>
              </a:rPr>
              <a:t>     </a:t>
            </a:r>
            <a:r>
              <a:rPr lang="de-DE" sz="2000" b="1" dirty="0">
                <a:solidFill>
                  <a:schemeClr val="accent1">
                    <a:lumMod val="50000"/>
                  </a:schemeClr>
                </a:solidFill>
                <a:latin typeface="Arial" panose="020B0604020202020204" pitchFamily="34" charset="0"/>
                <a:cs typeface="Arial" panose="020B0604020202020204" pitchFamily="34" charset="0"/>
              </a:rPr>
              <a:t>www.uni-hohenheim.de/brandschutzordnung</a:t>
            </a:r>
            <a:endParaRPr lang="de-DE"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3915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65" y="1409192"/>
            <a:ext cx="9053335" cy="4904945"/>
          </a:xfrm>
          <a:prstGeom prst="rect">
            <a:avLst/>
          </a:prstGeom>
        </p:spPr>
      </p:pic>
      <p:sp>
        <p:nvSpPr>
          <p:cNvPr id="2" name="Textfeld 1"/>
          <p:cNvSpPr txBox="1"/>
          <p:nvPr/>
        </p:nvSpPr>
        <p:spPr>
          <a:xfrm>
            <a:off x="428368" y="3501081"/>
            <a:ext cx="2729360" cy="2308324"/>
          </a:xfrm>
          <a:prstGeom prst="rect">
            <a:avLst/>
          </a:prstGeom>
          <a:noFill/>
        </p:spPr>
        <p:txBody>
          <a:bodyPr wrap="square" rtlCol="0">
            <a:spAutoFit/>
          </a:bodyPr>
          <a:lstStyle/>
          <a:p>
            <a:r>
              <a:rPr lang="de-DE" b="1" u="sng" dirty="0">
                <a:solidFill>
                  <a:srgbClr val="FF0000"/>
                </a:solidFill>
                <a:latin typeface="Arial" panose="020B0604020202020204" pitchFamily="34" charset="0"/>
                <a:cs typeface="Arial" panose="020B0604020202020204" pitchFamily="34" charset="0"/>
              </a:rPr>
              <a:t>Verhalten im Brandfall, gebäudespezifisch:</a:t>
            </a:r>
          </a:p>
          <a:p>
            <a:pPr marL="285750" indent="-285750">
              <a:buFont typeface="Arial" panose="020B0604020202020204" pitchFamily="34" charset="0"/>
              <a:buChar char="•"/>
            </a:pPr>
            <a:r>
              <a:rPr lang="de-DE" dirty="0">
                <a:solidFill>
                  <a:srgbClr val="FF0000"/>
                </a:solidFill>
                <a:latin typeface="Arial" panose="020B0604020202020204" pitchFamily="34" charset="0"/>
                <a:cs typeface="Arial" panose="020B0604020202020204" pitchFamily="34" charset="0"/>
              </a:rPr>
              <a:t>ausgehängt in den Gebäuden</a:t>
            </a:r>
          </a:p>
          <a:p>
            <a:pPr marL="285750" indent="-285750">
              <a:buFont typeface="Arial" panose="020B0604020202020204" pitchFamily="34" charset="0"/>
              <a:buChar char="•"/>
            </a:pPr>
            <a:r>
              <a:rPr lang="de-DE" dirty="0">
                <a:solidFill>
                  <a:srgbClr val="FF0000"/>
                </a:solidFill>
                <a:latin typeface="Arial" panose="020B0604020202020204" pitchFamily="34" charset="0"/>
                <a:cs typeface="Arial" panose="020B0604020202020204" pitchFamily="34" charset="0"/>
              </a:rPr>
              <a:t>zu finden auf der Seite der Arbeitssicherheit</a:t>
            </a:r>
          </a:p>
          <a:p>
            <a:endParaRPr lang="de-DE" dirty="0">
              <a:solidFill>
                <a:srgbClr val="FF0000"/>
              </a:solidFill>
              <a:latin typeface="Arial" panose="020B0604020202020204" pitchFamily="34" charset="0"/>
              <a:cs typeface="Arial" panose="020B0604020202020204" pitchFamily="34" charset="0"/>
            </a:endParaRPr>
          </a:p>
        </p:txBody>
      </p:sp>
      <p:sp>
        <p:nvSpPr>
          <p:cNvPr id="3" name="Ellipse 2"/>
          <p:cNvSpPr/>
          <p:nvPr/>
        </p:nvSpPr>
        <p:spPr>
          <a:xfrm>
            <a:off x="3311611" y="2207741"/>
            <a:ext cx="980303" cy="33775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mit Pfeil 5"/>
          <p:cNvCxnSpPr/>
          <p:nvPr/>
        </p:nvCxnSpPr>
        <p:spPr>
          <a:xfrm flipV="1">
            <a:off x="1721708" y="2504303"/>
            <a:ext cx="1589903" cy="9967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6397127" y="2846001"/>
            <a:ext cx="2527417" cy="2585323"/>
          </a:xfrm>
          <a:prstGeom prst="rect">
            <a:avLst/>
          </a:prstGeom>
          <a:noFill/>
          <a:ln w="19050">
            <a:solidFill>
              <a:srgbClr val="FF0000"/>
            </a:solidFill>
          </a:ln>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Für Uni-Gebäude wurden gebäudespezifische Alarmpläne mit allen Informationen erstellt, die Auskunft geben, wie man sich in einem Notfall zu verhalten hat. </a:t>
            </a:r>
          </a:p>
        </p:txBody>
      </p:sp>
    </p:spTree>
    <p:extLst>
      <p:ext uri="{BB962C8B-B14F-4D97-AF65-F5344CB8AC3E}">
        <p14:creationId xmlns:p14="http://schemas.microsoft.com/office/powerpoint/2010/main" val="3778087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a:t>Alarmierung im Brandfall</a:t>
            </a:r>
          </a:p>
        </p:txBody>
      </p:sp>
      <p:pic>
        <p:nvPicPr>
          <p:cNvPr id="5" name="Picture 10" descr="HAGER TG558A Funk-Druckknopfmelder für TG55xA, Hausalarm, blau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815" y="2389382"/>
            <a:ext cx="1357010" cy="135701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1265323" y="3771337"/>
            <a:ext cx="703994" cy="184666"/>
          </a:xfrm>
          <a:prstGeom prst="rect">
            <a:avLst/>
          </a:prstGeom>
          <a:noFill/>
        </p:spPr>
        <p:txBody>
          <a:bodyPr wrap="square" rtlCol="0">
            <a:spAutoFit/>
          </a:bodyPr>
          <a:lstStyle/>
          <a:p>
            <a:r>
              <a:rPr lang="de-DE" sz="600" dirty="0">
                <a:solidFill>
                  <a:schemeClr val="accent1">
                    <a:lumMod val="50000"/>
                  </a:schemeClr>
                </a:solidFill>
                <a:latin typeface="Arial" panose="020B0604020202020204" pitchFamily="34" charset="0"/>
                <a:cs typeface="Arial" panose="020B0604020202020204" pitchFamily="34" charset="0"/>
              </a:rPr>
              <a:t>Voltus.de</a:t>
            </a:r>
          </a:p>
        </p:txBody>
      </p:sp>
      <p:sp>
        <p:nvSpPr>
          <p:cNvPr id="7" name="Textfeld 6"/>
          <p:cNvSpPr txBox="1"/>
          <p:nvPr/>
        </p:nvSpPr>
        <p:spPr>
          <a:xfrm>
            <a:off x="2374086" y="2432084"/>
            <a:ext cx="6562650" cy="1538883"/>
          </a:xfrm>
          <a:prstGeom prst="rect">
            <a:avLst/>
          </a:prstGeom>
          <a:noFill/>
        </p:spPr>
        <p:txBody>
          <a:bodyPr wrap="square" rtlCol="0">
            <a:spAutoFit/>
          </a:bodyPr>
          <a:lstStyle/>
          <a:p>
            <a:r>
              <a:rPr lang="de-DE" dirty="0">
                <a:solidFill>
                  <a:schemeClr val="accent1">
                    <a:lumMod val="75000"/>
                  </a:schemeClr>
                </a:solidFill>
                <a:latin typeface="Arial" panose="020B0604020202020204" pitchFamily="34" charset="0"/>
                <a:cs typeface="Arial" panose="020B0604020202020204" pitchFamily="34" charset="0"/>
              </a:rPr>
              <a:t>Brandalarm </a:t>
            </a:r>
            <a:r>
              <a:rPr lang="de-DE" u="sng" dirty="0">
                <a:solidFill>
                  <a:schemeClr val="accent1">
                    <a:lumMod val="75000"/>
                  </a:schemeClr>
                </a:solidFill>
                <a:latin typeface="Arial" panose="020B0604020202020204" pitchFamily="34" charset="0"/>
                <a:cs typeface="Arial" panose="020B0604020202020204" pitchFamily="34" charset="0"/>
              </a:rPr>
              <a:t>ohne automatische </a:t>
            </a:r>
            <a:r>
              <a:rPr lang="de-DE" dirty="0">
                <a:solidFill>
                  <a:schemeClr val="accent1">
                    <a:lumMod val="75000"/>
                  </a:schemeClr>
                </a:solidFill>
                <a:latin typeface="Arial" panose="020B0604020202020204" pitchFamily="34" charset="0"/>
                <a:cs typeface="Arial" panose="020B0604020202020204" pitchFamily="34" charset="0"/>
              </a:rPr>
              <a:t>Feuerwehralarmierung. Er dient zur Evakuierung aller Anwesenden aus einem Gebäude. </a:t>
            </a:r>
          </a:p>
          <a:p>
            <a:r>
              <a:rPr lang="de-DE" dirty="0">
                <a:solidFill>
                  <a:schemeClr val="accent1">
                    <a:lumMod val="75000"/>
                  </a:schemeClr>
                </a:solidFill>
                <a:latin typeface="Arial" panose="020B0604020202020204" pitchFamily="34" charset="0"/>
                <a:cs typeface="Arial" panose="020B0604020202020204" pitchFamily="34" charset="0"/>
              </a:rPr>
              <a:t>Die Feuerwehr muss telefonisch alarmiert werden!</a:t>
            </a:r>
          </a:p>
          <a:p>
            <a:r>
              <a:rPr lang="de-DE" sz="2000" b="1" dirty="0">
                <a:solidFill>
                  <a:srgbClr val="FF0000"/>
                </a:solidFill>
                <a:latin typeface="Arial" panose="020B0604020202020204" pitchFamily="34" charset="0"/>
                <a:cs typeface="Arial" panose="020B0604020202020204" pitchFamily="34" charset="0"/>
              </a:rPr>
              <a:t>             Feuerwehr mit Diensttelefon 0-112 </a:t>
            </a:r>
          </a:p>
          <a:p>
            <a:r>
              <a:rPr lang="de-DE" sz="2000" b="1" dirty="0">
                <a:solidFill>
                  <a:srgbClr val="FF0000"/>
                </a:solidFill>
                <a:latin typeface="Arial" panose="020B0604020202020204" pitchFamily="34" charset="0"/>
                <a:cs typeface="Arial" panose="020B0604020202020204" pitchFamily="34" charset="0"/>
              </a:rPr>
              <a:t>				      mit Handy 112 </a:t>
            </a:r>
          </a:p>
        </p:txBody>
      </p:sp>
      <p:pic>
        <p:nvPicPr>
          <p:cNvPr id="6148" name="Picture 4" descr="Quellbild anzei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815" y="4084804"/>
            <a:ext cx="1435271" cy="13527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p:cNvSpPr txBox="1"/>
          <p:nvPr/>
        </p:nvSpPr>
        <p:spPr>
          <a:xfrm>
            <a:off x="2487467" y="4500280"/>
            <a:ext cx="5926578" cy="369332"/>
          </a:xfrm>
          <a:prstGeom prst="rect">
            <a:avLst/>
          </a:prstGeom>
          <a:noFill/>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Brandalarm mit </a:t>
            </a:r>
            <a:r>
              <a:rPr lang="de-DE" u="sng" dirty="0">
                <a:solidFill>
                  <a:srgbClr val="FF0000"/>
                </a:solidFill>
                <a:latin typeface="Arial" panose="020B0604020202020204" pitchFamily="34" charset="0"/>
                <a:cs typeface="Arial" panose="020B0604020202020204" pitchFamily="34" charset="0"/>
              </a:rPr>
              <a:t>automatischer</a:t>
            </a:r>
            <a:r>
              <a:rPr lang="de-DE" dirty="0">
                <a:solidFill>
                  <a:srgbClr val="FF0000"/>
                </a:solidFill>
                <a:latin typeface="Arial" panose="020B0604020202020204" pitchFamily="34" charset="0"/>
                <a:cs typeface="Arial" panose="020B0604020202020204" pitchFamily="34" charset="0"/>
              </a:rPr>
              <a:t> Feuerwehralarmierung</a:t>
            </a:r>
          </a:p>
        </p:txBody>
      </p:sp>
      <p:sp>
        <p:nvSpPr>
          <p:cNvPr id="12" name="Textfeld 11"/>
          <p:cNvSpPr txBox="1"/>
          <p:nvPr/>
        </p:nvSpPr>
        <p:spPr>
          <a:xfrm>
            <a:off x="1027370" y="5422068"/>
            <a:ext cx="1179899" cy="184666"/>
          </a:xfrm>
          <a:prstGeom prst="rect">
            <a:avLst/>
          </a:prstGeom>
          <a:noFill/>
        </p:spPr>
        <p:txBody>
          <a:bodyPr wrap="square" rtlCol="0">
            <a:spAutoFit/>
          </a:bodyPr>
          <a:lstStyle/>
          <a:p>
            <a:r>
              <a:rPr lang="de-DE" sz="600" dirty="0">
                <a:solidFill>
                  <a:schemeClr val="accent1">
                    <a:lumMod val="50000"/>
                  </a:schemeClr>
                </a:solidFill>
                <a:latin typeface="Arial" panose="020B0604020202020204" pitchFamily="34" charset="0"/>
                <a:cs typeface="Arial" panose="020B0604020202020204" pitchFamily="34" charset="0"/>
              </a:rPr>
              <a:t>Feuerwehr-herxheim.de</a:t>
            </a:r>
          </a:p>
        </p:txBody>
      </p:sp>
      <p:sp>
        <p:nvSpPr>
          <p:cNvPr id="3" name="Textfeld 2"/>
          <p:cNvSpPr txBox="1"/>
          <p:nvPr/>
        </p:nvSpPr>
        <p:spPr>
          <a:xfrm>
            <a:off x="426720" y="5775940"/>
            <a:ext cx="8339328" cy="646331"/>
          </a:xfrm>
          <a:prstGeom prst="rect">
            <a:avLst/>
          </a:prstGeom>
          <a:noFill/>
          <a:ln w="19050">
            <a:solidFill>
              <a:srgbClr val="FF0000"/>
            </a:solidFill>
          </a:ln>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Bei beiden Brandalarmierungen muss die Scheibe eingeschlagen und der Knopf gedrückt werden. Jeder Missbrauch ist strafbar!</a:t>
            </a:r>
          </a:p>
        </p:txBody>
      </p:sp>
    </p:spTree>
    <p:extLst>
      <p:ext uri="{BB962C8B-B14F-4D97-AF65-F5344CB8AC3E}">
        <p14:creationId xmlns:p14="http://schemas.microsoft.com/office/powerpoint/2010/main" val="628382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537603" y="1378417"/>
            <a:ext cx="8062370" cy="883346"/>
          </a:xfrm>
        </p:spPr>
        <p:txBody>
          <a:bodyPr/>
          <a:lstStyle/>
          <a:p>
            <a:r>
              <a:rPr lang="de-DE" dirty="0"/>
              <a:t>Feuerlöscher</a:t>
            </a:r>
          </a:p>
        </p:txBody>
      </p:sp>
      <p:pic>
        <p:nvPicPr>
          <p:cNvPr id="4" name="Bild 3"/>
          <p:cNvPicPr>
            <a:picLocks noChangeAspect="1"/>
          </p:cNvPicPr>
          <p:nvPr/>
        </p:nvPicPr>
        <p:blipFill>
          <a:blip r:embed="rId2"/>
          <a:stretch>
            <a:fillRect/>
          </a:stretch>
        </p:blipFill>
        <p:spPr>
          <a:xfrm>
            <a:off x="4290090" y="1861329"/>
            <a:ext cx="4309883" cy="3929872"/>
          </a:xfrm>
          <a:prstGeom prst="rect">
            <a:avLst/>
          </a:prstGeom>
        </p:spPr>
      </p:pic>
      <p:sp>
        <p:nvSpPr>
          <p:cNvPr id="6" name="Textfeld 5"/>
          <p:cNvSpPr txBox="1"/>
          <p:nvPr/>
        </p:nvSpPr>
        <p:spPr>
          <a:xfrm>
            <a:off x="4826941" y="6012174"/>
            <a:ext cx="1314450" cy="153888"/>
          </a:xfrm>
          <a:prstGeom prst="rect">
            <a:avLst/>
          </a:prstGeom>
          <a:noFill/>
        </p:spPr>
        <p:txBody>
          <a:bodyPr wrap="square" rtlCol="0">
            <a:spAutoFit/>
          </a:bodyPr>
          <a:lstStyle/>
          <a:p>
            <a:r>
              <a:rPr lang="de-DE" sz="400" dirty="0">
                <a:latin typeface="Arial" panose="020B0604020202020204" pitchFamily="34" charset="0"/>
                <a:cs typeface="Arial" panose="020B0604020202020204" pitchFamily="34" charset="0"/>
              </a:rPr>
              <a:t>Quelle: Feuerwehr-freudenstadt</a:t>
            </a:r>
          </a:p>
        </p:txBody>
      </p:sp>
      <p:sp>
        <p:nvSpPr>
          <p:cNvPr id="5" name="Textfeld 4"/>
          <p:cNvSpPr txBox="1"/>
          <p:nvPr/>
        </p:nvSpPr>
        <p:spPr>
          <a:xfrm>
            <a:off x="945203" y="6173703"/>
            <a:ext cx="7455243" cy="369332"/>
          </a:xfrm>
          <a:prstGeom prst="rect">
            <a:avLst/>
          </a:prstGeom>
          <a:noFill/>
        </p:spPr>
        <p:txBody>
          <a:bodyPr wrap="square" rtlCol="0">
            <a:spAutoFit/>
          </a:bodyPr>
          <a:lstStyle/>
          <a:p>
            <a:r>
              <a:rPr lang="de-DE" b="1" dirty="0">
                <a:solidFill>
                  <a:srgbClr val="FF0000"/>
                </a:solidFill>
                <a:latin typeface="Arial" panose="020B0604020202020204" pitchFamily="34" charset="0"/>
                <a:cs typeface="Arial" panose="020B0604020202020204" pitchFamily="34" charset="0"/>
              </a:rPr>
              <a:t>Die Feuerlöscher sind an die örtlichen Gegebenheiten angepasst!</a:t>
            </a:r>
          </a:p>
        </p:txBody>
      </p:sp>
      <p:sp>
        <p:nvSpPr>
          <p:cNvPr id="3" name="Textfeld 2"/>
          <p:cNvSpPr txBox="1"/>
          <p:nvPr/>
        </p:nvSpPr>
        <p:spPr>
          <a:xfrm>
            <a:off x="451104" y="1895609"/>
            <a:ext cx="3560064" cy="4278094"/>
          </a:xfrm>
          <a:prstGeom prst="rect">
            <a:avLst/>
          </a:prstGeom>
          <a:noFill/>
        </p:spPr>
        <p:txBody>
          <a:bodyPr wrap="square" rtlCol="0">
            <a:spAutoFit/>
          </a:bodyPr>
          <a:lstStyle/>
          <a:p>
            <a:pPr marL="285750" indent="-285750">
              <a:buFont typeface="Arial" panose="020B0604020202020204" pitchFamily="34" charset="0"/>
              <a:buChar char="•"/>
            </a:pPr>
            <a:r>
              <a:rPr lang="de-DE" sz="1600" dirty="0">
                <a:solidFill>
                  <a:schemeClr val="accent5">
                    <a:lumMod val="50000"/>
                  </a:schemeClr>
                </a:solidFill>
                <a:latin typeface="Arial" panose="020B0604020202020204" pitchFamily="34" charset="0"/>
                <a:cs typeface="Arial" panose="020B0604020202020204" pitchFamily="34" charset="0"/>
              </a:rPr>
              <a:t>Feuerlöscher dürfen von den Halterungen nicht entfernt werden, wenn es sich nicht um einen Brandfall handelt.</a:t>
            </a:r>
          </a:p>
          <a:p>
            <a:pPr marL="285750" indent="-285750">
              <a:buFont typeface="Arial" panose="020B0604020202020204" pitchFamily="34" charset="0"/>
              <a:buChar char="•"/>
            </a:pPr>
            <a:r>
              <a:rPr lang="de-DE" sz="1600" dirty="0">
                <a:solidFill>
                  <a:schemeClr val="accent5">
                    <a:lumMod val="50000"/>
                  </a:schemeClr>
                </a:solidFill>
                <a:latin typeface="Arial" panose="020B0604020202020204" pitchFamily="34" charset="0"/>
                <a:cs typeface="Arial" panose="020B0604020202020204" pitchFamily="34" charset="0"/>
              </a:rPr>
              <a:t>Feuerlöscher dürfen nicht verstellt werden.</a:t>
            </a:r>
          </a:p>
          <a:p>
            <a:pPr marL="285750" indent="-285750">
              <a:buFont typeface="Arial" panose="020B0604020202020204" pitchFamily="34" charset="0"/>
              <a:buChar char="•"/>
            </a:pPr>
            <a:r>
              <a:rPr lang="de-DE" sz="1600" dirty="0">
                <a:solidFill>
                  <a:schemeClr val="accent5">
                    <a:lumMod val="50000"/>
                  </a:schemeClr>
                </a:solidFill>
                <a:latin typeface="Arial" panose="020B0604020202020204" pitchFamily="34" charset="0"/>
                <a:cs typeface="Arial" panose="020B0604020202020204" pitchFamily="34" charset="0"/>
              </a:rPr>
              <a:t>Sollte eine Beschädigung oder ein Anzeichen auf eine Nutzung vorhanden sein, muss das der Abteilung Arbeitssicherheit mitgeteilt werden.</a:t>
            </a:r>
          </a:p>
          <a:p>
            <a:pPr marL="285750" indent="-285750">
              <a:buFont typeface="Arial" panose="020B0604020202020204" pitchFamily="34" charset="0"/>
              <a:buChar char="•"/>
            </a:pPr>
            <a:r>
              <a:rPr lang="de-DE" sz="1600" dirty="0">
                <a:solidFill>
                  <a:schemeClr val="accent5">
                    <a:lumMod val="50000"/>
                  </a:schemeClr>
                </a:solidFill>
                <a:latin typeface="Arial" panose="020B0604020202020204" pitchFamily="34" charset="0"/>
                <a:cs typeface="Arial" panose="020B0604020202020204" pitchFamily="34" charset="0"/>
              </a:rPr>
              <a:t>Nach einem Löschversuch dürfen die Feuerlöscher nicht zurück zur Halterung gebracht werden, sondern müssen ausgetauscht werden.</a:t>
            </a:r>
          </a:p>
          <a:p>
            <a:pPr marL="285750" indent="-285750">
              <a:buFont typeface="Arial" panose="020B0604020202020204" pitchFamily="34" charset="0"/>
              <a:buChar char="•"/>
            </a:pPr>
            <a:endParaRPr lang="de-DE" sz="16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070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F5CF155-FFE7-423F-A2B6-43771EF92987}"/>
              </a:ext>
            </a:extLst>
          </p:cNvPr>
          <p:cNvSpPr>
            <a:spLocks noGrp="1"/>
          </p:cNvSpPr>
          <p:nvPr>
            <p:ph type="body" sz="quarter" idx="11"/>
          </p:nvPr>
        </p:nvSpPr>
        <p:spPr/>
        <p:txBody>
          <a:bodyPr/>
          <a:lstStyle/>
          <a:p>
            <a:r>
              <a:rPr lang="de-DE" dirty="0"/>
              <a:t>Brandklasseneinteilung</a:t>
            </a:r>
          </a:p>
        </p:txBody>
      </p:sp>
      <p:pic>
        <p:nvPicPr>
          <p:cNvPr id="1026" name="Picture 2" descr="Brandklassen Übersicht">
            <a:extLst>
              <a:ext uri="{FF2B5EF4-FFF2-40B4-BE49-F238E27FC236}">
                <a16:creationId xmlns:a16="http://schemas.microsoft.com/office/drawing/2014/main" id="{5450239F-F6BD-4104-A3CB-9F318DA8F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362" y="2573498"/>
            <a:ext cx="4715705" cy="3730724"/>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42CCBACF-4215-4F5E-BED5-88722143A6EF}"/>
              </a:ext>
            </a:extLst>
          </p:cNvPr>
          <p:cNvSpPr txBox="1"/>
          <p:nvPr/>
        </p:nvSpPr>
        <p:spPr>
          <a:xfrm>
            <a:off x="5800063" y="6304222"/>
            <a:ext cx="1926197" cy="184666"/>
          </a:xfrm>
          <a:prstGeom prst="rect">
            <a:avLst/>
          </a:prstGeom>
          <a:noFill/>
        </p:spPr>
        <p:txBody>
          <a:bodyPr wrap="square" rtlCol="0">
            <a:spAutoFit/>
          </a:bodyPr>
          <a:lstStyle/>
          <a:p>
            <a:r>
              <a:rPr lang="de-DE" sz="600" dirty="0">
                <a:solidFill>
                  <a:schemeClr val="tx2">
                    <a:lumMod val="50000"/>
                  </a:schemeClr>
                </a:solidFill>
              </a:rPr>
              <a:t>www.safety-feuerloeschtechnik.de</a:t>
            </a:r>
            <a:endParaRPr lang="de-DE" sz="20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9077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591681" y="1555541"/>
            <a:ext cx="8062370" cy="883346"/>
          </a:xfrm>
        </p:spPr>
        <p:txBody>
          <a:bodyPr/>
          <a:lstStyle/>
          <a:p>
            <a:r>
              <a:rPr lang="de-DE" dirty="0"/>
              <a:t>Brände richtig löschen</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0540" y="2121243"/>
            <a:ext cx="3324869" cy="4440195"/>
          </a:xfrm>
          <a:prstGeom prst="rect">
            <a:avLst/>
          </a:prstGeom>
        </p:spPr>
      </p:pic>
      <p:sp>
        <p:nvSpPr>
          <p:cNvPr id="6" name="Textfeld 5"/>
          <p:cNvSpPr txBox="1"/>
          <p:nvPr/>
        </p:nvSpPr>
        <p:spPr>
          <a:xfrm>
            <a:off x="7607674" y="6376772"/>
            <a:ext cx="1046376" cy="184666"/>
          </a:xfrm>
          <a:prstGeom prst="rect">
            <a:avLst/>
          </a:prstGeom>
          <a:noFill/>
        </p:spPr>
        <p:txBody>
          <a:bodyPr wrap="square" rtlCol="0">
            <a:spAutoFit/>
          </a:bodyPr>
          <a:lstStyle/>
          <a:p>
            <a:r>
              <a:rPr lang="de-DE" sz="600" dirty="0">
                <a:solidFill>
                  <a:srgbClr val="003F75"/>
                </a:solidFill>
                <a:latin typeface="Arial" panose="020B0604020202020204" pitchFamily="34" charset="0"/>
                <a:cs typeface="Arial" panose="020B0604020202020204" pitchFamily="34" charset="0"/>
              </a:rPr>
              <a:t>Feuerwehr-rheinberg.de</a:t>
            </a:r>
          </a:p>
        </p:txBody>
      </p:sp>
      <p:sp>
        <p:nvSpPr>
          <p:cNvPr id="3" name="Textfeld 2"/>
          <p:cNvSpPr txBox="1"/>
          <p:nvPr/>
        </p:nvSpPr>
        <p:spPr>
          <a:xfrm>
            <a:off x="489949" y="2121243"/>
            <a:ext cx="3803903" cy="1200329"/>
          </a:xfrm>
          <a:prstGeom prst="rect">
            <a:avLst/>
          </a:prstGeom>
          <a:noFill/>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Das Brandlöschen wird im praktischen Teil der </a:t>
            </a:r>
            <a:r>
              <a:rPr lang="de-DE" u="sng" dirty="0">
                <a:solidFill>
                  <a:srgbClr val="FF0000"/>
                </a:solidFill>
                <a:latin typeface="Arial" panose="020B0604020202020204" pitchFamily="34" charset="0"/>
                <a:cs typeface="Arial" panose="020B0604020202020204" pitchFamily="34" charset="0"/>
              </a:rPr>
              <a:t>Brandschutzhelferschulung</a:t>
            </a:r>
            <a:r>
              <a:rPr lang="de-DE" dirty="0">
                <a:solidFill>
                  <a:srgbClr val="FF0000"/>
                </a:solidFill>
                <a:latin typeface="Arial" panose="020B0604020202020204" pitchFamily="34" charset="0"/>
                <a:cs typeface="Arial" panose="020B0604020202020204" pitchFamily="34" charset="0"/>
              </a:rPr>
              <a:t> geübt.</a:t>
            </a:r>
          </a:p>
          <a:p>
            <a:r>
              <a:rPr lang="de-DE" dirty="0">
                <a:solidFill>
                  <a:srgbClr val="FF0000"/>
                </a:solidFill>
                <a:latin typeface="Arial" panose="020B0604020202020204" pitchFamily="34" charset="0"/>
                <a:cs typeface="Arial" panose="020B0604020202020204" pitchFamily="34" charset="0"/>
              </a:rPr>
              <a:t>Anmeldung: F.I.T.</a:t>
            </a:r>
          </a:p>
        </p:txBody>
      </p:sp>
      <p:pic>
        <p:nvPicPr>
          <p:cNvPr id="1026" name="Picture 2" descr="Löschvorgang mit Kohlendioxid (CO2)-Feuerlöscher Warnschild">
            <a:extLst>
              <a:ext uri="{FF2B5EF4-FFF2-40B4-BE49-F238E27FC236}">
                <a16:creationId xmlns:a16="http://schemas.microsoft.com/office/drawing/2014/main" id="{4F0C7089-A097-48EC-9A02-023DB9F743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509" y="3380458"/>
            <a:ext cx="2252458" cy="318098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EB10DA40-F66D-4A4B-A742-72DBDAE145C1}"/>
              </a:ext>
            </a:extLst>
          </p:cNvPr>
          <p:cNvSpPr txBox="1"/>
          <p:nvPr/>
        </p:nvSpPr>
        <p:spPr>
          <a:xfrm flipH="1">
            <a:off x="2743201" y="6561437"/>
            <a:ext cx="636104" cy="184666"/>
          </a:xfrm>
          <a:prstGeom prst="rect">
            <a:avLst/>
          </a:prstGeom>
          <a:noFill/>
        </p:spPr>
        <p:txBody>
          <a:bodyPr wrap="square" rtlCol="0">
            <a:spAutoFit/>
          </a:bodyPr>
          <a:lstStyle/>
          <a:p>
            <a:r>
              <a:rPr lang="de-DE" sz="600" dirty="0">
                <a:latin typeface="Arial" panose="020B0604020202020204" pitchFamily="34" charset="0"/>
                <a:cs typeface="Arial" panose="020B0604020202020204" pitchFamily="34" charset="0"/>
              </a:rPr>
              <a:t>Schilder.de</a:t>
            </a:r>
          </a:p>
        </p:txBody>
      </p:sp>
    </p:spTree>
    <p:extLst>
      <p:ext uri="{BB962C8B-B14F-4D97-AF65-F5344CB8AC3E}">
        <p14:creationId xmlns:p14="http://schemas.microsoft.com/office/powerpoint/2010/main" val="4141300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A9191ED-AA10-410C-A50A-CD7912ACDDDE}"/>
              </a:ext>
            </a:extLst>
          </p:cNvPr>
          <p:cNvSpPr>
            <a:spLocks noGrp="1"/>
          </p:cNvSpPr>
          <p:nvPr>
            <p:ph type="body" sz="quarter" idx="11"/>
          </p:nvPr>
        </p:nvSpPr>
        <p:spPr>
          <a:xfrm>
            <a:off x="599030" y="1472330"/>
            <a:ext cx="8062370" cy="883346"/>
          </a:xfrm>
        </p:spPr>
        <p:txBody>
          <a:bodyPr/>
          <a:lstStyle/>
          <a:p>
            <a:r>
              <a:rPr lang="de-DE" dirty="0"/>
              <a:t>Physische Belastung</a:t>
            </a:r>
          </a:p>
        </p:txBody>
      </p:sp>
      <p:sp>
        <p:nvSpPr>
          <p:cNvPr id="3" name="Textplatzhalter 2">
            <a:extLst>
              <a:ext uri="{FF2B5EF4-FFF2-40B4-BE49-F238E27FC236}">
                <a16:creationId xmlns:a16="http://schemas.microsoft.com/office/drawing/2014/main" id="{D2A9B1FA-E798-4312-A19D-E8F65F1B9328}"/>
              </a:ext>
            </a:extLst>
          </p:cNvPr>
          <p:cNvSpPr>
            <a:spLocks noGrp="1"/>
          </p:cNvSpPr>
          <p:nvPr>
            <p:ph type="body" sz="quarter" idx="13"/>
          </p:nvPr>
        </p:nvSpPr>
        <p:spPr>
          <a:xfrm>
            <a:off x="599030" y="2114062"/>
            <a:ext cx="8067173" cy="2629876"/>
          </a:xfrm>
        </p:spPr>
        <p:txBody>
          <a:bodyPr/>
          <a:lstStyle/>
          <a:p>
            <a:pPr marL="342900" indent="-342900">
              <a:buFont typeface="Arial" panose="020B0604020202020204" pitchFamily="34" charset="0"/>
              <a:buChar char="•"/>
            </a:pPr>
            <a:r>
              <a:rPr lang="de-DE" sz="2000" dirty="0"/>
              <a:t>Falsches Tragen oder Heben kann Beschwerden und Erkrankungen der Wirbelsäule oder  Gelenke verursachen.</a:t>
            </a:r>
          </a:p>
          <a:p>
            <a:pPr marL="342900" indent="-342900">
              <a:buFont typeface="Arial" panose="020B0604020202020204" pitchFamily="34" charset="0"/>
              <a:buChar char="•"/>
            </a:pPr>
            <a:r>
              <a:rPr lang="de-DE" sz="2000" dirty="0"/>
              <a:t>Schmerzen können ein Hinweis auf eine Fehlbeanspruchung, Überlastung,  Funktionsstörung oder eine Schädigung sein.</a:t>
            </a:r>
          </a:p>
          <a:p>
            <a:endParaRPr lang="de-DE" sz="2000" dirty="0"/>
          </a:p>
        </p:txBody>
      </p:sp>
      <p:pic>
        <p:nvPicPr>
          <p:cNvPr id="2050" name="Picture 2" descr="Aspekte des Hebens und Tragens (Theorie)">
            <a:extLst>
              <a:ext uri="{FF2B5EF4-FFF2-40B4-BE49-F238E27FC236}">
                <a16:creationId xmlns:a16="http://schemas.microsoft.com/office/drawing/2014/main" id="{93EEF63F-3714-46B8-9AFC-044758784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050" y="3616834"/>
            <a:ext cx="1668928" cy="3002079"/>
          </a:xfrm>
          <a:prstGeom prst="rect">
            <a:avLst/>
          </a:prstGeom>
          <a:noFill/>
          <a:extLst>
            <a:ext uri="{909E8E84-426E-40DD-AFC4-6F175D3DCCD1}">
              <a14:hiddenFill xmlns:a14="http://schemas.microsoft.com/office/drawing/2010/main">
                <a:solidFill>
                  <a:srgbClr val="FFFFFF"/>
                </a:solidFill>
              </a14:hiddenFill>
            </a:ext>
          </a:extLst>
        </p:spPr>
      </p:pic>
      <p:pic>
        <p:nvPicPr>
          <p:cNvPr id="6" name="Inhaltsplatzhalter 3">
            <a:extLst>
              <a:ext uri="{FF2B5EF4-FFF2-40B4-BE49-F238E27FC236}">
                <a16:creationId xmlns:a16="http://schemas.microsoft.com/office/drawing/2014/main" id="{F55126BB-BB26-44AC-9DA4-E7740FC120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432" y="3616834"/>
            <a:ext cx="4639445" cy="3142850"/>
          </a:xfrm>
          <a:prstGeom prst="rect">
            <a:avLst/>
          </a:prstGeom>
        </p:spPr>
      </p:pic>
    </p:spTree>
    <p:extLst>
      <p:ext uri="{BB962C8B-B14F-4D97-AF65-F5344CB8AC3E}">
        <p14:creationId xmlns:p14="http://schemas.microsoft.com/office/powerpoint/2010/main" val="12537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a:t>Brandschutzhelfer im Betrieb</a:t>
            </a:r>
          </a:p>
        </p:txBody>
      </p:sp>
      <p:sp>
        <p:nvSpPr>
          <p:cNvPr id="3" name="Textplatzhalter 2"/>
          <p:cNvSpPr>
            <a:spLocks noGrp="1"/>
          </p:cNvSpPr>
          <p:nvPr>
            <p:ph type="body" sz="quarter" idx="11"/>
          </p:nvPr>
        </p:nvSpPr>
        <p:spPr>
          <a:xfrm>
            <a:off x="592448" y="2179771"/>
            <a:ext cx="8113060" cy="4088180"/>
          </a:xfrm>
        </p:spPr>
        <p:txBody>
          <a:bodyPr/>
          <a:lstStyle/>
          <a:p>
            <a:pPr marL="0" indent="0">
              <a:buNone/>
            </a:pPr>
            <a:endParaRPr lang="de-DE" dirty="0"/>
          </a:p>
          <a:p>
            <a:r>
              <a:rPr lang="de-DE" dirty="0"/>
              <a:t>Brandschutzhelfer/in unterstützen beratend die verantwortlichen Personen (i.d.R. Leitung der Einrichtung/ des Instituts) in Brandschutzangelegenheiten.</a:t>
            </a:r>
            <a:endParaRPr lang="de-DE" dirty="0">
              <a:solidFill>
                <a:schemeClr val="accent1">
                  <a:lumMod val="50000"/>
                </a:schemeClr>
              </a:solidFill>
            </a:endParaRPr>
          </a:p>
          <a:p>
            <a:r>
              <a:rPr lang="de-DE" dirty="0">
                <a:solidFill>
                  <a:schemeClr val="accent1">
                    <a:lumMod val="50000"/>
                  </a:schemeClr>
                </a:solidFill>
              </a:rPr>
              <a:t>Anmeldung für die Schulung: F.I.T.</a:t>
            </a:r>
          </a:p>
          <a:p>
            <a:r>
              <a:rPr lang="de-DE" dirty="0">
                <a:solidFill>
                  <a:schemeClr val="accent1">
                    <a:lumMod val="50000"/>
                  </a:schemeClr>
                </a:solidFill>
              </a:rPr>
              <a:t>Die Schulung erfolgt zweimal jährlich im Frühjahr und Sommer/Herbst. </a:t>
            </a:r>
          </a:p>
          <a:p>
            <a:r>
              <a:rPr lang="de-DE" dirty="0">
                <a:solidFill>
                  <a:schemeClr val="accent1">
                    <a:lumMod val="50000"/>
                  </a:schemeClr>
                </a:solidFill>
              </a:rPr>
              <a:t>Für weitere Fragen zur Schulung steht Ihnen die Abteilung Arbeitssicherheit zur Verfügung.</a:t>
            </a:r>
          </a:p>
          <a:p>
            <a:r>
              <a:rPr lang="de-DE" dirty="0">
                <a:solidFill>
                  <a:schemeClr val="accent1">
                    <a:lumMod val="50000"/>
                  </a:schemeClr>
                </a:solidFill>
              </a:rPr>
              <a:t>Die Erfrischung der erworbenen Kenntnisse muss alle 3-5 Jahre erfolgen.</a:t>
            </a:r>
          </a:p>
          <a:p>
            <a:pPr marL="0" indent="0">
              <a:buNone/>
            </a:pP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6033" y="909066"/>
            <a:ext cx="1605534" cy="1605534"/>
          </a:xfrm>
          <a:prstGeom prst="rect">
            <a:avLst/>
          </a:prstGeom>
        </p:spPr>
      </p:pic>
      <p:sp>
        <p:nvSpPr>
          <p:cNvPr id="5" name="Textfeld 4"/>
          <p:cNvSpPr txBox="1"/>
          <p:nvPr/>
        </p:nvSpPr>
        <p:spPr>
          <a:xfrm>
            <a:off x="7648318" y="2329934"/>
            <a:ext cx="633984" cy="184666"/>
          </a:xfrm>
          <a:prstGeom prst="rect">
            <a:avLst/>
          </a:prstGeom>
          <a:noFill/>
        </p:spPr>
        <p:txBody>
          <a:bodyPr wrap="square" rtlCol="0">
            <a:spAutoFit/>
          </a:bodyPr>
          <a:lstStyle/>
          <a:p>
            <a:r>
              <a:rPr lang="de-DE" sz="600" dirty="0">
                <a:solidFill>
                  <a:schemeClr val="accent5">
                    <a:lumMod val="50000"/>
                  </a:schemeClr>
                </a:solidFill>
                <a:latin typeface="Arial" panose="020B0604020202020204" pitchFamily="34" charset="0"/>
                <a:cs typeface="Arial" panose="020B0604020202020204" pitchFamily="34" charset="0"/>
              </a:rPr>
              <a:t>brewes.de</a:t>
            </a:r>
          </a:p>
        </p:txBody>
      </p:sp>
    </p:spTree>
    <p:extLst>
      <p:ext uri="{BB962C8B-B14F-4D97-AF65-F5344CB8AC3E}">
        <p14:creationId xmlns:p14="http://schemas.microsoft.com/office/powerpoint/2010/main" val="1344056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a:spLocks noGrp="1"/>
          </p:cNvSpPr>
          <p:nvPr>
            <p:ph type="body" sz="quarter" idx="13"/>
          </p:nvPr>
        </p:nvSpPr>
        <p:spPr>
          <a:xfrm>
            <a:off x="599030" y="2690405"/>
            <a:ext cx="8067173" cy="3077257"/>
          </a:xfrm>
        </p:spPr>
        <p:txBody>
          <a:bodyPr/>
          <a:lstStyle/>
          <a:p>
            <a:pPr marL="342900" indent="-342900">
              <a:buFont typeface="Wingdings" panose="05000000000000000000" pitchFamily="2" charset="2"/>
              <a:buChar char="ü"/>
            </a:pPr>
            <a:r>
              <a:rPr lang="de-DE" sz="1800" b="1" dirty="0">
                <a:solidFill>
                  <a:srgbClr val="FF0000"/>
                </a:solidFill>
                <a:effectLst>
                  <a:outerShdw blurRad="38100" dist="38100" dir="2700000" algn="tl">
                    <a:srgbClr val="000000">
                      <a:alpha val="43137"/>
                    </a:srgbClr>
                  </a:outerShdw>
                </a:effectLst>
              </a:rPr>
              <a:t>Verbotszeichen</a:t>
            </a:r>
            <a:r>
              <a:rPr lang="de-DE" sz="1800" dirty="0"/>
              <a:t> untersagt ein Verhalten, durch das eine Gefahr entstehen kann.</a:t>
            </a:r>
          </a:p>
          <a:p>
            <a:pPr marL="342900" indent="-342900">
              <a:buFont typeface="Wingdings" panose="05000000000000000000" pitchFamily="2" charset="2"/>
              <a:buChar char="ü"/>
            </a:pPr>
            <a:r>
              <a:rPr lang="de-DE" sz="1800" b="1" dirty="0">
                <a:solidFill>
                  <a:schemeClr val="accent4"/>
                </a:solidFill>
                <a:effectLst>
                  <a:outerShdw blurRad="38100" dist="38100" dir="2700000" algn="tl">
                    <a:srgbClr val="000000">
                      <a:alpha val="43137"/>
                    </a:srgbClr>
                  </a:outerShdw>
                </a:effectLst>
              </a:rPr>
              <a:t>Warnzeichen</a:t>
            </a:r>
            <a:r>
              <a:rPr lang="de-DE" sz="1800" dirty="0"/>
              <a:t> warnt vor einem Risiko oder einer Gefahr.</a:t>
            </a:r>
          </a:p>
          <a:p>
            <a:pPr marL="342900" indent="-342900">
              <a:buFont typeface="Wingdings" panose="05000000000000000000" pitchFamily="2" charset="2"/>
              <a:buChar char="ü"/>
            </a:pPr>
            <a:r>
              <a:rPr lang="de-DE" sz="1800" b="1" dirty="0">
                <a:solidFill>
                  <a:schemeClr val="accent1"/>
                </a:solidFill>
                <a:effectLst>
                  <a:outerShdw blurRad="38100" dist="38100" dir="2700000" algn="tl">
                    <a:srgbClr val="000000">
                      <a:alpha val="43137"/>
                    </a:srgbClr>
                  </a:outerShdw>
                </a:effectLst>
              </a:rPr>
              <a:t>Gebotszeichen</a:t>
            </a:r>
            <a:r>
              <a:rPr lang="de-DE" sz="1800" dirty="0"/>
              <a:t> schreibt ein bestimmtes Verhalten vor.</a:t>
            </a:r>
          </a:p>
          <a:p>
            <a:pPr marL="342900" indent="-342900">
              <a:buFont typeface="Wingdings" panose="05000000000000000000" pitchFamily="2" charset="2"/>
              <a:buChar char="ü"/>
            </a:pPr>
            <a:r>
              <a:rPr lang="de-DE" sz="1800" b="1" dirty="0">
                <a:solidFill>
                  <a:schemeClr val="accent6"/>
                </a:solidFill>
                <a:effectLst>
                  <a:outerShdw blurRad="38100" dist="38100" dir="2700000" algn="tl">
                    <a:srgbClr val="000000">
                      <a:alpha val="43137"/>
                    </a:srgbClr>
                  </a:outerShdw>
                </a:effectLst>
              </a:rPr>
              <a:t>Rettungszeichen</a:t>
            </a:r>
            <a:r>
              <a:rPr lang="de-DE" sz="1800" b="1" dirty="0">
                <a:solidFill>
                  <a:srgbClr val="FF0000"/>
                </a:solidFill>
                <a:effectLst>
                  <a:outerShdw blurRad="38100" dist="38100" dir="2700000" algn="tl">
                    <a:srgbClr val="000000">
                      <a:alpha val="43137"/>
                    </a:srgbClr>
                  </a:outerShdw>
                </a:effectLst>
              </a:rPr>
              <a:t> </a:t>
            </a:r>
            <a:r>
              <a:rPr lang="de-DE" sz="1800" dirty="0"/>
              <a:t>kennzeichnet den Flucht- und Rettungsweg oder Notausgang, den Weg zu einer Erste-Hilfe-Einrichtung oder diese Einrichtung.</a:t>
            </a:r>
          </a:p>
          <a:p>
            <a:pPr marL="342900" indent="-342900">
              <a:buFont typeface="Wingdings" panose="05000000000000000000" pitchFamily="2" charset="2"/>
              <a:buChar char="ü"/>
            </a:pPr>
            <a:r>
              <a:rPr lang="de-DE" sz="1800" b="1" dirty="0">
                <a:solidFill>
                  <a:srgbClr val="FF0000"/>
                </a:solidFill>
                <a:effectLst>
                  <a:outerShdw blurRad="38100" dist="38100" dir="2700000" algn="tl">
                    <a:srgbClr val="000000">
                      <a:alpha val="43137"/>
                    </a:srgbClr>
                  </a:outerShdw>
                </a:effectLst>
              </a:rPr>
              <a:t>Brandschutzzeichen </a:t>
            </a:r>
            <a:r>
              <a:rPr lang="de-DE" sz="1800" dirty="0"/>
              <a:t>kennzeichnet Standorte von Feuermelde- und Feuerlöscheinrichtungen </a:t>
            </a:r>
            <a:endParaRPr lang="de-DE" sz="1800" b="1" dirty="0">
              <a:solidFill>
                <a:srgbClr val="FF0000"/>
              </a:solidFill>
              <a:effectLst>
                <a:outerShdw blurRad="38100" dist="38100" dir="2700000" algn="tl">
                  <a:srgbClr val="000000">
                    <a:alpha val="43137"/>
                  </a:srgbClr>
                </a:outerShdw>
              </a:effectLst>
            </a:endParaRPr>
          </a:p>
          <a:p>
            <a:pPr marL="342900" indent="-342900">
              <a:buFont typeface="Wingdings" panose="05000000000000000000" pitchFamily="2" charset="2"/>
              <a:buChar char="ü"/>
            </a:pPr>
            <a:endParaRPr lang="de-DE" sz="1800" dirty="0"/>
          </a:p>
        </p:txBody>
      </p:sp>
      <p:sp>
        <p:nvSpPr>
          <p:cNvPr id="5" name="Textplatzhalter 1"/>
          <p:cNvSpPr>
            <a:spLocks noGrp="1"/>
          </p:cNvSpPr>
          <p:nvPr>
            <p:ph type="body" sz="quarter" idx="11"/>
          </p:nvPr>
        </p:nvSpPr>
        <p:spPr/>
        <p:txBody>
          <a:bodyPr/>
          <a:lstStyle/>
          <a:p>
            <a:r>
              <a:rPr lang="de-DE" sz="2200" dirty="0"/>
              <a:t>Gesundheits- und Sicherheitsschutzkennzeichnung</a:t>
            </a: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013" y="2513418"/>
            <a:ext cx="533538" cy="533538"/>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0266" y="3130672"/>
            <a:ext cx="641033" cy="561489"/>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5847" y="3790950"/>
            <a:ext cx="600456" cy="600456"/>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8560" y="4490195"/>
            <a:ext cx="504444" cy="504444"/>
          </a:xfrm>
          <a:prstGeom prst="rect">
            <a:avLst/>
          </a:prstGeom>
        </p:spPr>
      </p:pic>
      <p:pic>
        <p:nvPicPr>
          <p:cNvPr id="8" name="Grafi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5565" y="5168354"/>
            <a:ext cx="541020" cy="541020"/>
          </a:xfrm>
          <a:prstGeom prst="rect">
            <a:avLst/>
          </a:prstGeom>
        </p:spPr>
      </p:pic>
      <p:sp>
        <p:nvSpPr>
          <p:cNvPr id="9" name="Textfeld 8"/>
          <p:cNvSpPr txBox="1"/>
          <p:nvPr/>
        </p:nvSpPr>
        <p:spPr>
          <a:xfrm>
            <a:off x="7871067" y="5762187"/>
            <a:ext cx="890016" cy="184666"/>
          </a:xfrm>
          <a:prstGeom prst="rect">
            <a:avLst/>
          </a:prstGeom>
          <a:noFill/>
        </p:spPr>
        <p:txBody>
          <a:bodyPr wrap="square" rtlCol="0">
            <a:spAutoFit/>
          </a:bodyPr>
          <a:lstStyle/>
          <a:p>
            <a:r>
              <a:rPr lang="de-DE" sz="600" dirty="0">
                <a:solidFill>
                  <a:schemeClr val="tx2">
                    <a:lumMod val="75000"/>
                  </a:schemeClr>
                </a:solidFill>
                <a:latin typeface="Arial" panose="020B0604020202020204" pitchFamily="34" charset="0"/>
                <a:cs typeface="Arial" panose="020B0604020202020204" pitchFamily="34" charset="0"/>
              </a:rPr>
              <a:t>www.seton.de</a:t>
            </a:r>
          </a:p>
        </p:txBody>
      </p:sp>
      <p:sp>
        <p:nvSpPr>
          <p:cNvPr id="11" name="Textfeld 10"/>
          <p:cNvSpPr txBox="1"/>
          <p:nvPr/>
        </p:nvSpPr>
        <p:spPr>
          <a:xfrm>
            <a:off x="1110461" y="6031595"/>
            <a:ext cx="7039507" cy="369332"/>
          </a:xfrm>
          <a:prstGeom prst="rect">
            <a:avLst/>
          </a:prstGeom>
          <a:noFill/>
          <a:ln w="22225">
            <a:solidFill>
              <a:srgbClr val="FF0000"/>
            </a:solidFill>
          </a:ln>
        </p:spPr>
        <p:txBody>
          <a:bodyPr wrap="square" rtlCol="0">
            <a:spAutoFit/>
          </a:bodyPr>
          <a:lstStyle/>
          <a:p>
            <a:r>
              <a:rPr lang="de-DE" b="1" dirty="0">
                <a:solidFill>
                  <a:srgbClr val="FF0000"/>
                </a:solidFill>
                <a:latin typeface="Arial" panose="020B0604020202020204" pitchFamily="34" charset="0"/>
                <a:cs typeface="Arial" panose="020B0604020202020204" pitchFamily="34" charset="0"/>
              </a:rPr>
              <a:t>Diese Piktogramme sind bindend und müssen befolgt werden.</a:t>
            </a:r>
          </a:p>
        </p:txBody>
      </p:sp>
    </p:spTree>
    <p:extLst>
      <p:ext uri="{BB962C8B-B14F-4D97-AF65-F5344CB8AC3E}">
        <p14:creationId xmlns:p14="http://schemas.microsoft.com/office/powerpoint/2010/main" val="3282029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a:t>Brandschutzkennzeichen</a:t>
            </a:r>
          </a:p>
        </p:txBody>
      </p:sp>
      <p:pic>
        <p:nvPicPr>
          <p:cNvPr id="5122" name="Picture 2" descr="Feuerlöscher - Brandschutzzeichen, ASR A1.3-2013, DIN EN ISO 70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083" y="2179771"/>
            <a:ext cx="1599085" cy="1599085"/>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2322804" y="2656148"/>
            <a:ext cx="1565456" cy="646331"/>
          </a:xfrm>
          <a:prstGeom prst="rect">
            <a:avLst/>
          </a:prstGeom>
          <a:noFill/>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Standort Feuerlöscher</a:t>
            </a:r>
          </a:p>
        </p:txBody>
      </p:sp>
      <p:pic>
        <p:nvPicPr>
          <p:cNvPr id="5124" name="Picture 4" descr="Brandschutztür verkeilen, verstellen... - Brandschutzschilder nach DIN 406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7969" y="3302479"/>
            <a:ext cx="2373440" cy="67643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nternationale Brandschutzzeichen-Schilder &quot;Brandmelder&quot; nach ASR A1.3:2013 und EN ISO 70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083" y="3905633"/>
            <a:ext cx="1599085" cy="1599085"/>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2322804" y="4382009"/>
            <a:ext cx="1565456" cy="646331"/>
          </a:xfrm>
          <a:prstGeom prst="rect">
            <a:avLst/>
          </a:prstGeom>
          <a:noFill/>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Standort Brandmelder</a:t>
            </a:r>
          </a:p>
        </p:txBody>
      </p:sp>
      <p:sp>
        <p:nvSpPr>
          <p:cNvPr id="16" name="Textfeld 15"/>
          <p:cNvSpPr txBox="1"/>
          <p:nvPr/>
        </p:nvSpPr>
        <p:spPr>
          <a:xfrm>
            <a:off x="1037291" y="5504718"/>
            <a:ext cx="1565456" cy="184666"/>
          </a:xfrm>
          <a:prstGeom prst="rect">
            <a:avLst/>
          </a:prstGeom>
          <a:noFill/>
        </p:spPr>
        <p:txBody>
          <a:bodyPr wrap="square" rtlCol="0">
            <a:spAutoFit/>
          </a:bodyPr>
          <a:lstStyle/>
          <a:p>
            <a:r>
              <a:rPr lang="de-DE" sz="600" dirty="0">
                <a:solidFill>
                  <a:srgbClr val="FF0000"/>
                </a:solidFill>
                <a:latin typeface="Arial" panose="020B0604020202020204" pitchFamily="34" charset="0"/>
                <a:cs typeface="Arial" panose="020B0604020202020204" pitchFamily="34" charset="0"/>
              </a:rPr>
              <a:t>www.seton.de</a:t>
            </a:r>
          </a:p>
        </p:txBody>
      </p:sp>
      <p:sp>
        <p:nvSpPr>
          <p:cNvPr id="10" name="Textfeld 9">
            <a:extLst>
              <a:ext uri="{FF2B5EF4-FFF2-40B4-BE49-F238E27FC236}">
                <a16:creationId xmlns:a16="http://schemas.microsoft.com/office/drawing/2014/main" id="{736BDF44-846A-42A2-A54B-E80DB40A7A67}"/>
              </a:ext>
            </a:extLst>
          </p:cNvPr>
          <p:cNvSpPr txBox="1"/>
          <p:nvPr/>
        </p:nvSpPr>
        <p:spPr>
          <a:xfrm>
            <a:off x="6155974" y="3978909"/>
            <a:ext cx="1565456" cy="184666"/>
          </a:xfrm>
          <a:prstGeom prst="rect">
            <a:avLst/>
          </a:prstGeom>
          <a:noFill/>
        </p:spPr>
        <p:txBody>
          <a:bodyPr wrap="square" rtlCol="0">
            <a:spAutoFit/>
          </a:bodyPr>
          <a:lstStyle/>
          <a:p>
            <a:r>
              <a:rPr lang="de-DE" sz="600" dirty="0">
                <a:solidFill>
                  <a:srgbClr val="FF0000"/>
                </a:solidFill>
                <a:latin typeface="Arial" panose="020B0604020202020204" pitchFamily="34" charset="0"/>
                <a:cs typeface="Arial" panose="020B0604020202020204" pitchFamily="34" charset="0"/>
              </a:rPr>
              <a:t>www.bueromarkt-ag.de</a:t>
            </a:r>
          </a:p>
        </p:txBody>
      </p:sp>
    </p:spTree>
    <p:extLst>
      <p:ext uri="{BB962C8B-B14F-4D97-AF65-F5344CB8AC3E}">
        <p14:creationId xmlns:p14="http://schemas.microsoft.com/office/powerpoint/2010/main" val="573127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592448" y="1607158"/>
            <a:ext cx="7527424" cy="572613"/>
          </a:xfrm>
        </p:spPr>
        <p:txBody>
          <a:bodyPr/>
          <a:lstStyle/>
          <a:p>
            <a:r>
              <a:rPr lang="de-DE" dirty="0"/>
              <a:t>Flucht- und Rettungswegekennzeichnung</a:t>
            </a:r>
          </a:p>
        </p:txBody>
      </p:sp>
      <p:sp>
        <p:nvSpPr>
          <p:cNvPr id="3" name="Textplatzhalter 2"/>
          <p:cNvSpPr>
            <a:spLocks noGrp="1"/>
          </p:cNvSpPr>
          <p:nvPr>
            <p:ph type="body" sz="quarter" idx="11"/>
          </p:nvPr>
        </p:nvSpPr>
        <p:spPr/>
        <p:txBody>
          <a:bodyPr/>
          <a:lstStyle/>
          <a:p>
            <a:r>
              <a:rPr lang="de-DE" b="1" u="sng" dirty="0">
                <a:solidFill>
                  <a:srgbClr val="00B050"/>
                </a:solidFill>
                <a:effectLst>
                  <a:outerShdw blurRad="38100" dist="38100" dir="2700000" algn="tl">
                    <a:srgbClr val="000000">
                      <a:alpha val="43137"/>
                    </a:srgbClr>
                  </a:outerShdw>
                </a:effectLst>
              </a:rPr>
              <a:t>Fluchtweg:</a:t>
            </a:r>
            <a:r>
              <a:rPr lang="de-DE" dirty="0"/>
              <a:t> über diesen Weg können sich die Beschäftigten selbst in Sicherheit bringen.</a:t>
            </a:r>
          </a:p>
          <a:p>
            <a:r>
              <a:rPr lang="de-DE" b="1" u="sng" dirty="0">
                <a:solidFill>
                  <a:srgbClr val="00B050"/>
                </a:solidFill>
                <a:effectLst>
                  <a:outerShdw blurRad="38100" dist="38100" dir="2700000" algn="tl">
                    <a:srgbClr val="000000">
                      <a:alpha val="43137"/>
                    </a:srgbClr>
                  </a:outerShdw>
                </a:effectLst>
              </a:rPr>
              <a:t>Rettungsweg:</a:t>
            </a:r>
            <a:r>
              <a:rPr lang="de-DE" dirty="0"/>
              <a:t> über diesen Weg können die Rettungskräfte zu Personen in einer Notlage vordringen, um von diesen die unmittelbare Gefahr abzuwenden. Zusätzlich sind Rettungswege auch die Angriffswege der Feuerwehr, um Menschen und Tiere zu retten, Brände zu bekämpfen und Gefahren abzuwenden.</a:t>
            </a:r>
          </a:p>
          <a:p>
            <a:endParaRPr lang="de-DE" dirty="0"/>
          </a:p>
        </p:txBody>
      </p:sp>
      <p:pic>
        <p:nvPicPr>
          <p:cNvPr id="4" name="Picture 4" descr="Notausgang Pfeile außen, nach oben - Rettungszeichen-Kombi-Symbole als Fahnen-, Winkel-, Deckenschilder, ASR A1.3-2013, DIN EN ISO 7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249" y="4662416"/>
            <a:ext cx="3715265" cy="956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4022737" y="5619096"/>
            <a:ext cx="780288" cy="184666"/>
          </a:xfrm>
          <a:prstGeom prst="rect">
            <a:avLst/>
          </a:prstGeom>
          <a:noFill/>
        </p:spPr>
        <p:txBody>
          <a:bodyPr wrap="square" rtlCol="0">
            <a:spAutoFit/>
          </a:bodyPr>
          <a:lstStyle/>
          <a:p>
            <a:r>
              <a:rPr lang="de-DE" sz="600" dirty="0">
                <a:solidFill>
                  <a:schemeClr val="accent5">
                    <a:lumMod val="50000"/>
                  </a:schemeClr>
                </a:solidFill>
                <a:latin typeface="Arial" panose="020B0604020202020204" pitchFamily="34" charset="0"/>
                <a:cs typeface="Arial" panose="020B0604020202020204" pitchFamily="34" charset="0"/>
              </a:rPr>
              <a:t>seton.de</a:t>
            </a:r>
          </a:p>
        </p:txBody>
      </p:sp>
    </p:spTree>
    <p:extLst>
      <p:ext uri="{BB962C8B-B14F-4D97-AF65-F5344CB8AC3E}">
        <p14:creationId xmlns:p14="http://schemas.microsoft.com/office/powerpoint/2010/main" val="689855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592448" y="1607158"/>
            <a:ext cx="7771264" cy="572613"/>
          </a:xfrm>
        </p:spPr>
        <p:txBody>
          <a:bodyPr/>
          <a:lstStyle/>
          <a:p>
            <a:r>
              <a:rPr lang="de-DE" dirty="0"/>
              <a:t>Flucht- und Rettungswegekennzeichnung</a:t>
            </a:r>
          </a:p>
        </p:txBody>
      </p:sp>
      <p:pic>
        <p:nvPicPr>
          <p:cNvPr id="2052" name="Picture 4" descr="Notausgang Pfeile außen, nach oben - Rettungszeichen-Kombi-Symbole als Fahnen-, Winkel-, Deckenschilder, ASR A1.3-2013, DIN EN ISO 7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713" y="2779851"/>
            <a:ext cx="3715265" cy="95668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4876800" y="2940908"/>
            <a:ext cx="3286897" cy="369332"/>
          </a:xfrm>
          <a:prstGeom prst="rect">
            <a:avLst/>
          </a:prstGeom>
          <a:noFill/>
        </p:spPr>
        <p:txBody>
          <a:bodyPr wrap="square" rtlCol="0">
            <a:spAutoFit/>
          </a:bodyPr>
          <a:lstStyle/>
          <a:p>
            <a:r>
              <a:rPr lang="de-DE" dirty="0">
                <a:solidFill>
                  <a:srgbClr val="00B050"/>
                </a:solidFill>
                <a:latin typeface="Arial" panose="020B0604020202020204" pitchFamily="34" charset="0"/>
                <a:cs typeface="Arial" panose="020B0604020202020204" pitchFamily="34" charset="0"/>
              </a:rPr>
              <a:t>Rettungsweg geradeaus</a:t>
            </a:r>
          </a:p>
        </p:txBody>
      </p:sp>
      <p:pic>
        <p:nvPicPr>
          <p:cNvPr id="2054" name="Picture 6" descr="Notausgang Pfeile innen, zur Seite - Rettungszeichen-Kombi-Symbole als Fahnen-, Winkel-, Deckenschilder, ASR A1.3-2013, DIN EN ISO 7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713" y="3905874"/>
            <a:ext cx="3715265" cy="956681"/>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4990243" y="4199548"/>
            <a:ext cx="3286897" cy="369332"/>
          </a:xfrm>
          <a:prstGeom prst="rect">
            <a:avLst/>
          </a:prstGeom>
          <a:noFill/>
        </p:spPr>
        <p:txBody>
          <a:bodyPr wrap="square" rtlCol="0">
            <a:spAutoFit/>
          </a:bodyPr>
          <a:lstStyle/>
          <a:p>
            <a:r>
              <a:rPr lang="de-DE" dirty="0">
                <a:solidFill>
                  <a:srgbClr val="00B050"/>
                </a:solidFill>
                <a:latin typeface="Arial" panose="020B0604020202020204" pitchFamily="34" charset="0"/>
                <a:cs typeface="Arial" panose="020B0604020202020204" pitchFamily="34" charset="0"/>
              </a:rPr>
              <a:t>Rettungsweg rechts/links</a:t>
            </a:r>
          </a:p>
        </p:txBody>
      </p:sp>
      <p:pic>
        <p:nvPicPr>
          <p:cNvPr id="2056" name="Picture 8" descr="Notausgang Pfeile außen, schräg nach unten - Rettungszeichen-Kombi-Symbole als Fahnen-, Winkel-, Deckenschilder, ASR A1.3-2013, DIN EN ISO 7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713" y="5031898"/>
            <a:ext cx="3724887" cy="959158"/>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4990243" y="5326811"/>
            <a:ext cx="3286897" cy="646331"/>
          </a:xfrm>
          <a:prstGeom prst="rect">
            <a:avLst/>
          </a:prstGeom>
          <a:noFill/>
        </p:spPr>
        <p:txBody>
          <a:bodyPr wrap="square" rtlCol="0">
            <a:spAutoFit/>
          </a:bodyPr>
          <a:lstStyle/>
          <a:p>
            <a:r>
              <a:rPr lang="de-DE" dirty="0">
                <a:solidFill>
                  <a:srgbClr val="00B050"/>
                </a:solidFill>
                <a:latin typeface="Arial" panose="020B0604020202020204" pitchFamily="34" charset="0"/>
                <a:cs typeface="Arial" panose="020B0604020202020204" pitchFamily="34" charset="0"/>
              </a:rPr>
              <a:t>Rettungsweg links/rechts schräg nach unten</a:t>
            </a:r>
          </a:p>
        </p:txBody>
      </p:sp>
      <p:sp>
        <p:nvSpPr>
          <p:cNvPr id="8" name="Textfeld 7"/>
          <p:cNvSpPr txBox="1"/>
          <p:nvPr/>
        </p:nvSpPr>
        <p:spPr>
          <a:xfrm>
            <a:off x="2454875" y="5991056"/>
            <a:ext cx="1383957" cy="184666"/>
          </a:xfrm>
          <a:prstGeom prst="rect">
            <a:avLst/>
          </a:prstGeom>
          <a:noFill/>
        </p:spPr>
        <p:txBody>
          <a:bodyPr wrap="square" rtlCol="0">
            <a:spAutoFit/>
          </a:bodyPr>
          <a:lstStyle/>
          <a:p>
            <a:r>
              <a:rPr lang="de-DE" sz="600" dirty="0">
                <a:solidFill>
                  <a:schemeClr val="accent1">
                    <a:lumMod val="50000"/>
                  </a:schemeClr>
                </a:solidFill>
                <a:latin typeface="Arial" panose="020B0604020202020204" pitchFamily="34" charset="0"/>
                <a:cs typeface="Arial" panose="020B0604020202020204" pitchFamily="34" charset="0"/>
              </a:rPr>
              <a:t>www.seton.de</a:t>
            </a:r>
          </a:p>
        </p:txBody>
      </p:sp>
    </p:spTree>
    <p:extLst>
      <p:ext uri="{BB962C8B-B14F-4D97-AF65-F5344CB8AC3E}">
        <p14:creationId xmlns:p14="http://schemas.microsoft.com/office/powerpoint/2010/main" val="3815803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592448" y="1607158"/>
            <a:ext cx="7795648" cy="572613"/>
          </a:xfrm>
        </p:spPr>
        <p:txBody>
          <a:bodyPr/>
          <a:lstStyle/>
          <a:p>
            <a:r>
              <a:rPr lang="de-DE" dirty="0"/>
              <a:t>Flucht- und Rettungswegekennzeichnung</a:t>
            </a:r>
          </a:p>
          <a:p>
            <a:endParaRPr lang="de-DE" dirty="0"/>
          </a:p>
        </p:txBody>
      </p:sp>
      <p:sp>
        <p:nvSpPr>
          <p:cNvPr id="3" name="Textplatzhalter 2"/>
          <p:cNvSpPr>
            <a:spLocks noGrp="1"/>
          </p:cNvSpPr>
          <p:nvPr>
            <p:ph type="body" sz="quarter" idx="11"/>
          </p:nvPr>
        </p:nvSpPr>
        <p:spPr>
          <a:xfrm>
            <a:off x="1300902" y="7387128"/>
            <a:ext cx="2410408" cy="293260"/>
          </a:xfrm>
        </p:spPr>
        <p:txBody>
          <a:bodyPr/>
          <a:lstStyle/>
          <a:p>
            <a:endParaRPr lang="de-DE" dirty="0"/>
          </a:p>
        </p:txBody>
      </p:sp>
      <p:pic>
        <p:nvPicPr>
          <p:cNvPr id="3074" name="Picture 2" descr="Sammelstelle - Rettungszeichen, ASR A1.3-2013, DIN EN ISO 70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029" y="2356021"/>
            <a:ext cx="1491993" cy="1491993"/>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2356021" y="2911984"/>
            <a:ext cx="3286897" cy="369332"/>
          </a:xfrm>
          <a:prstGeom prst="rect">
            <a:avLst/>
          </a:prstGeom>
          <a:noFill/>
        </p:spPr>
        <p:txBody>
          <a:bodyPr wrap="square" rtlCol="0">
            <a:spAutoFit/>
          </a:bodyPr>
          <a:lstStyle/>
          <a:p>
            <a:r>
              <a:rPr lang="de-DE" dirty="0">
                <a:solidFill>
                  <a:srgbClr val="00B050"/>
                </a:solidFill>
                <a:latin typeface="Arial" panose="020B0604020202020204" pitchFamily="34" charset="0"/>
                <a:cs typeface="Arial" panose="020B0604020202020204" pitchFamily="34" charset="0"/>
              </a:rPr>
              <a:t>Sammelstelle</a:t>
            </a:r>
          </a:p>
        </p:txBody>
      </p:sp>
      <p:pic>
        <p:nvPicPr>
          <p:cNvPr id="3076" name="Picture 4" descr="Rettungsausstieg - Rettungszeichen, ASR A1.3-2013, DIN EN ISO 7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029" y="3884043"/>
            <a:ext cx="1491993" cy="1491993"/>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2356022" y="4445373"/>
            <a:ext cx="3286897" cy="369332"/>
          </a:xfrm>
          <a:prstGeom prst="rect">
            <a:avLst/>
          </a:prstGeom>
          <a:noFill/>
        </p:spPr>
        <p:txBody>
          <a:bodyPr wrap="square" rtlCol="0">
            <a:spAutoFit/>
          </a:bodyPr>
          <a:lstStyle/>
          <a:p>
            <a:r>
              <a:rPr lang="de-DE" dirty="0">
                <a:solidFill>
                  <a:srgbClr val="00B050"/>
                </a:solidFill>
                <a:latin typeface="Arial" panose="020B0604020202020204" pitchFamily="34" charset="0"/>
                <a:cs typeface="Arial" panose="020B0604020202020204" pitchFamily="34" charset="0"/>
              </a:rPr>
              <a:t>Rettungsausstieg</a:t>
            </a:r>
          </a:p>
        </p:txBody>
      </p:sp>
      <p:pic>
        <p:nvPicPr>
          <p:cNvPr id="3078" name="Picture 6" descr="Notausstieg Fluchtleiter links - Rettungszeichen, ASR A1.3-2013, DIN EN ISO 70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505" y="2356020"/>
            <a:ext cx="1491993" cy="1491993"/>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5759498" y="2822516"/>
            <a:ext cx="3286897" cy="369332"/>
          </a:xfrm>
          <a:prstGeom prst="rect">
            <a:avLst/>
          </a:prstGeom>
          <a:noFill/>
        </p:spPr>
        <p:txBody>
          <a:bodyPr wrap="square" rtlCol="0">
            <a:spAutoFit/>
          </a:bodyPr>
          <a:lstStyle/>
          <a:p>
            <a:r>
              <a:rPr lang="de-DE" dirty="0">
                <a:solidFill>
                  <a:srgbClr val="00B050"/>
                </a:solidFill>
                <a:latin typeface="Arial" panose="020B0604020202020204" pitchFamily="34" charset="0"/>
                <a:cs typeface="Arial" panose="020B0604020202020204" pitchFamily="34" charset="0"/>
              </a:rPr>
              <a:t>Notausstieg mit Fluchtleiter</a:t>
            </a:r>
          </a:p>
        </p:txBody>
      </p:sp>
      <p:pic>
        <p:nvPicPr>
          <p:cNvPr id="3080" name="Picture 8" descr="Notausstieg - Rettungszeichen, ASR A1.3-2013, DIN 4844-2:20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506" y="3924061"/>
            <a:ext cx="1491992" cy="1491992"/>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5910955" y="4485391"/>
            <a:ext cx="1760028" cy="369332"/>
          </a:xfrm>
          <a:prstGeom prst="rect">
            <a:avLst/>
          </a:prstGeom>
          <a:noFill/>
        </p:spPr>
        <p:txBody>
          <a:bodyPr wrap="square" rtlCol="0">
            <a:spAutoFit/>
          </a:bodyPr>
          <a:lstStyle/>
          <a:p>
            <a:r>
              <a:rPr lang="de-DE" dirty="0">
                <a:solidFill>
                  <a:srgbClr val="00B050"/>
                </a:solidFill>
                <a:latin typeface="Arial" panose="020B0604020202020204" pitchFamily="34" charset="0"/>
                <a:cs typeface="Arial" panose="020B0604020202020204" pitchFamily="34" charset="0"/>
              </a:rPr>
              <a:t>Notausstieg</a:t>
            </a:r>
          </a:p>
        </p:txBody>
      </p:sp>
      <p:sp>
        <p:nvSpPr>
          <p:cNvPr id="13" name="Textfeld 12"/>
          <p:cNvSpPr txBox="1"/>
          <p:nvPr/>
        </p:nvSpPr>
        <p:spPr>
          <a:xfrm>
            <a:off x="4613189" y="5412064"/>
            <a:ext cx="1383957" cy="184666"/>
          </a:xfrm>
          <a:prstGeom prst="rect">
            <a:avLst/>
          </a:prstGeom>
          <a:noFill/>
        </p:spPr>
        <p:txBody>
          <a:bodyPr wrap="square" rtlCol="0">
            <a:spAutoFit/>
          </a:bodyPr>
          <a:lstStyle/>
          <a:p>
            <a:r>
              <a:rPr lang="de-DE" sz="600" dirty="0">
                <a:solidFill>
                  <a:schemeClr val="accent1">
                    <a:lumMod val="50000"/>
                  </a:schemeClr>
                </a:solidFill>
                <a:latin typeface="Arial" panose="020B0604020202020204" pitchFamily="34" charset="0"/>
                <a:cs typeface="Arial" panose="020B0604020202020204" pitchFamily="34" charset="0"/>
              </a:rPr>
              <a:t>www.seton.de</a:t>
            </a:r>
          </a:p>
        </p:txBody>
      </p:sp>
    </p:spTree>
    <p:extLst>
      <p:ext uri="{BB962C8B-B14F-4D97-AF65-F5344CB8AC3E}">
        <p14:creationId xmlns:p14="http://schemas.microsoft.com/office/powerpoint/2010/main" val="4021058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1"/>
          <p:cNvSpPr>
            <a:spLocks noGrp="1"/>
          </p:cNvSpPr>
          <p:nvPr>
            <p:ph type="body" sz="quarter" idx="11"/>
          </p:nvPr>
        </p:nvSpPr>
        <p:spPr>
          <a:xfrm>
            <a:off x="663678" y="1564841"/>
            <a:ext cx="8062370" cy="883346"/>
          </a:xfrm>
        </p:spPr>
        <p:txBody>
          <a:bodyPr/>
          <a:lstStyle/>
          <a:p>
            <a:r>
              <a:rPr lang="de-DE" dirty="0"/>
              <a:t>Flucht- und Rettungswegeplan</a:t>
            </a:r>
          </a:p>
        </p:txBody>
      </p:sp>
      <p:sp>
        <p:nvSpPr>
          <p:cNvPr id="5" name="Textfeld 4"/>
          <p:cNvSpPr txBox="1"/>
          <p:nvPr/>
        </p:nvSpPr>
        <p:spPr>
          <a:xfrm>
            <a:off x="663678" y="5095402"/>
            <a:ext cx="7639073" cy="1564531"/>
          </a:xfrm>
          <a:prstGeom prst="rect">
            <a:avLst/>
          </a:prstGeom>
          <a:noFill/>
        </p:spPr>
        <p:txBody>
          <a:bodyPr wrap="square" rtlCol="0">
            <a:spAutoFit/>
          </a:bodyPr>
          <a:lstStyle/>
          <a:p>
            <a:pPr marL="285750" indent="-285750">
              <a:spcBef>
                <a:spcPts val="100"/>
              </a:spcBef>
              <a:buFont typeface="Arial" panose="020B0604020202020204" pitchFamily="34" charset="0"/>
              <a:buChar char="•"/>
            </a:pPr>
            <a:r>
              <a:rPr lang="de-DE" dirty="0">
                <a:solidFill>
                  <a:srgbClr val="FF0000"/>
                </a:solidFill>
                <a:latin typeface="Arial" panose="020B0604020202020204" pitchFamily="34" charset="0"/>
                <a:cs typeface="Arial" panose="020B0604020202020204" pitchFamily="34" charset="0"/>
                <a:sym typeface="Wingdings" panose="05000000000000000000" pitchFamily="2" charset="2"/>
              </a:rPr>
              <a:t>Keine Lagerstätten! Flucht- und Rettungswege brandlastenfrei halten! </a:t>
            </a:r>
          </a:p>
          <a:p>
            <a:pPr marL="285750" indent="-285750">
              <a:spcBef>
                <a:spcPts val="100"/>
              </a:spcBef>
              <a:buFont typeface="Arial" panose="020B0604020202020204" pitchFamily="34" charset="0"/>
              <a:buChar char="•"/>
            </a:pPr>
            <a:r>
              <a:rPr lang="de-DE" dirty="0">
                <a:solidFill>
                  <a:srgbClr val="FF0000"/>
                </a:solidFill>
                <a:latin typeface="Arial" panose="020B0604020202020204" pitchFamily="34" charset="0"/>
                <a:cs typeface="Arial" panose="020B0604020202020204" pitchFamily="34" charset="0"/>
              </a:rPr>
              <a:t>Aufzüge als Teil des Fluchtweges unzulässig! </a:t>
            </a:r>
          </a:p>
          <a:p>
            <a:pPr marL="285750" indent="-285750">
              <a:spcBef>
                <a:spcPts val="100"/>
              </a:spcBef>
              <a:buFont typeface="Arial" panose="020B0604020202020204" pitchFamily="34" charset="0"/>
              <a:buChar char="•"/>
            </a:pPr>
            <a:r>
              <a:rPr lang="de-DE" b="1" dirty="0">
                <a:solidFill>
                  <a:srgbClr val="FF0000"/>
                </a:solidFill>
                <a:latin typeface="Arial" panose="020B0604020202020204" pitchFamily="34" charset="0"/>
                <a:cs typeface="Arial" panose="020B0604020202020204" pitchFamily="34" charset="0"/>
              </a:rPr>
              <a:t>Wer eine Brand- oder Rauchschutztür mit einem Keil offen hält, macht sich strafbar! (§145 StGB)</a:t>
            </a:r>
          </a:p>
          <a:p>
            <a:pPr marL="285750" indent="-285750">
              <a:spcBef>
                <a:spcPts val="100"/>
              </a:spcBef>
              <a:buFont typeface="Wingdings" panose="05000000000000000000" pitchFamily="2" charset="2"/>
              <a:buChar char="à"/>
            </a:pPr>
            <a:endParaRPr lang="de-DE" dirty="0">
              <a:solidFill>
                <a:srgbClr val="FF0000"/>
              </a:solidFill>
              <a:latin typeface="Arial" panose="020B0604020202020204" pitchFamily="34" charset="0"/>
              <a:cs typeface="Arial" panose="020B0604020202020204" pitchFamily="34" charset="0"/>
            </a:endParaRPr>
          </a:p>
        </p:txBody>
      </p:sp>
      <p:pic>
        <p:nvPicPr>
          <p:cNvPr id="6" name="Grafik 5"/>
          <p:cNvPicPr>
            <a:picLocks noChangeAspect="1"/>
          </p:cNvPicPr>
          <p:nvPr/>
        </p:nvPicPr>
        <p:blipFill>
          <a:blip r:embed="rId2"/>
          <a:stretch>
            <a:fillRect/>
          </a:stretch>
        </p:blipFill>
        <p:spPr>
          <a:xfrm>
            <a:off x="6020097" y="3046728"/>
            <a:ext cx="1621244" cy="1056944"/>
          </a:xfrm>
          <a:prstGeom prst="rect">
            <a:avLst/>
          </a:prstGeom>
        </p:spPr>
      </p:pic>
      <p:sp>
        <p:nvSpPr>
          <p:cNvPr id="7" name="Textfeld 6"/>
          <p:cNvSpPr txBox="1"/>
          <p:nvPr/>
        </p:nvSpPr>
        <p:spPr>
          <a:xfrm>
            <a:off x="6505285" y="4249957"/>
            <a:ext cx="860416" cy="153888"/>
          </a:xfrm>
          <a:prstGeom prst="rect">
            <a:avLst/>
          </a:prstGeom>
          <a:noFill/>
        </p:spPr>
        <p:txBody>
          <a:bodyPr wrap="square" rtlCol="0">
            <a:spAutoFit/>
          </a:bodyPr>
          <a:lstStyle/>
          <a:p>
            <a:r>
              <a:rPr lang="de-DE" sz="400" dirty="0" err="1">
                <a:latin typeface="Arial" panose="020B0604020202020204" pitchFamily="34" charset="0"/>
                <a:cs typeface="Arial" panose="020B0604020202020204" pitchFamily="34" charset="0"/>
              </a:rPr>
              <a:t>Quelle:Amazon.de</a:t>
            </a:r>
            <a:endParaRPr lang="de-DE" sz="400" dirty="0">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678" y="2201283"/>
            <a:ext cx="4885038" cy="2747834"/>
          </a:xfrm>
          <a:prstGeom prst="rect">
            <a:avLst/>
          </a:prstGeom>
        </p:spPr>
      </p:pic>
    </p:spTree>
    <p:extLst>
      <p:ext uri="{BB962C8B-B14F-4D97-AF65-F5344CB8AC3E}">
        <p14:creationId xmlns:p14="http://schemas.microsoft.com/office/powerpoint/2010/main" val="3572471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B107478-10B5-41C4-9D33-FB2EB1A23877}"/>
              </a:ext>
            </a:extLst>
          </p:cNvPr>
          <p:cNvSpPr>
            <a:spLocks noGrp="1"/>
          </p:cNvSpPr>
          <p:nvPr>
            <p:ph type="body" sz="quarter" idx="11"/>
          </p:nvPr>
        </p:nvSpPr>
        <p:spPr>
          <a:xfrm>
            <a:off x="619350" y="1386390"/>
            <a:ext cx="8062370" cy="883346"/>
          </a:xfrm>
        </p:spPr>
        <p:txBody>
          <a:bodyPr/>
          <a:lstStyle/>
          <a:p>
            <a:r>
              <a:rPr lang="de-DE" dirty="0"/>
              <a:t>Datenschutz</a:t>
            </a:r>
          </a:p>
        </p:txBody>
      </p:sp>
      <p:sp>
        <p:nvSpPr>
          <p:cNvPr id="3" name="Textplatzhalter 2">
            <a:extLst>
              <a:ext uri="{FF2B5EF4-FFF2-40B4-BE49-F238E27FC236}">
                <a16:creationId xmlns:a16="http://schemas.microsoft.com/office/drawing/2014/main" id="{E41FD8AD-7427-4845-A6F6-C14A97F8750E}"/>
              </a:ext>
            </a:extLst>
          </p:cNvPr>
          <p:cNvSpPr>
            <a:spLocks noGrp="1"/>
          </p:cNvSpPr>
          <p:nvPr>
            <p:ph type="body" sz="quarter" idx="13"/>
          </p:nvPr>
        </p:nvSpPr>
        <p:spPr>
          <a:xfrm>
            <a:off x="614547" y="2058824"/>
            <a:ext cx="8067173" cy="4108296"/>
          </a:xfrm>
        </p:spPr>
        <p:txBody>
          <a:bodyPr/>
          <a:lstStyle/>
          <a:p>
            <a:pPr marL="342900" indent="-342900">
              <a:buFont typeface="Arial" panose="020B0604020202020204" pitchFamily="34" charset="0"/>
              <a:buChar char="•"/>
            </a:pPr>
            <a:r>
              <a:rPr lang="de-DE" sz="1800" dirty="0"/>
              <a:t>Die anvertrauten Daten, Datenträger und Listenausdrucke müssen unter Verschluss gehalten werden, wenn nicht unmittelbar daran gearbeitet wird.</a:t>
            </a:r>
          </a:p>
          <a:p>
            <a:pPr marL="342900" indent="-342900">
              <a:buFont typeface="Arial" panose="020B0604020202020204" pitchFamily="34" charset="0"/>
              <a:buChar char="•"/>
            </a:pPr>
            <a:r>
              <a:rPr lang="de-DE" sz="1800" dirty="0"/>
              <a:t>Informationen nach außen dürfen nicht getragen oder diese anderweitig als zu dem Zweck, zu dem sie erhoben worden sind, genutzt werden. </a:t>
            </a:r>
          </a:p>
          <a:p>
            <a:pPr marL="342900" indent="-342900">
              <a:buFont typeface="Arial" panose="020B0604020202020204" pitchFamily="34" charset="0"/>
              <a:buChar char="•"/>
            </a:pPr>
            <a:r>
              <a:rPr lang="de-DE" sz="1800" dirty="0"/>
              <a:t>Gerät/ Anwendung/ Passwort darf keinem Unbefugtem zugänglich gemacht werden.</a:t>
            </a:r>
          </a:p>
          <a:p>
            <a:pPr marL="342900" indent="-342900">
              <a:buFont typeface="Arial" panose="020B0604020202020204" pitchFamily="34" charset="0"/>
              <a:buChar char="•"/>
            </a:pPr>
            <a:r>
              <a:rPr lang="de-DE" sz="1800" dirty="0"/>
              <a:t>Nicht mehr benötigte Datenträger und Listenausdrucke etc. sind so zu vernichten, dass eine missbräuchliche Verwendung unmöglich ist.</a:t>
            </a:r>
          </a:p>
          <a:p>
            <a:pPr marL="342900" indent="-342900">
              <a:buFont typeface="Arial" panose="020B0604020202020204" pitchFamily="34" charset="0"/>
              <a:buChar char="•"/>
            </a:pPr>
            <a:r>
              <a:rPr lang="de-DE" sz="1800" dirty="0"/>
              <a:t>Die Sicherung der elektronischen Daten als Backup liegt in der Verantwortung der Beschäftigten.</a:t>
            </a:r>
          </a:p>
          <a:p>
            <a:pPr marL="342900" indent="-342900">
              <a:buFont typeface="Arial" panose="020B0604020202020204" pitchFamily="34" charset="0"/>
              <a:buChar char="•"/>
            </a:pPr>
            <a:endParaRPr lang="de-DE" sz="1800" dirty="0"/>
          </a:p>
        </p:txBody>
      </p:sp>
    </p:spTree>
    <p:extLst>
      <p:ext uri="{BB962C8B-B14F-4D97-AF65-F5344CB8AC3E}">
        <p14:creationId xmlns:p14="http://schemas.microsoft.com/office/powerpoint/2010/main" val="1375861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a:t>Homepage Arbeitssicherheit</a:t>
            </a:r>
          </a:p>
        </p:txBody>
      </p:sp>
      <p:sp>
        <p:nvSpPr>
          <p:cNvPr id="3" name="Textplatzhalter 2"/>
          <p:cNvSpPr>
            <a:spLocks noGrp="1"/>
          </p:cNvSpPr>
          <p:nvPr>
            <p:ph type="body" sz="quarter" idx="11"/>
          </p:nvPr>
        </p:nvSpPr>
        <p:spPr>
          <a:xfrm>
            <a:off x="256032" y="5430278"/>
            <a:ext cx="8766048" cy="706751"/>
          </a:xfrm>
        </p:spPr>
        <p:txBody>
          <a:bodyPr/>
          <a:lstStyle/>
          <a:p>
            <a:pPr marL="0" indent="0">
              <a:buNone/>
            </a:pPr>
            <a:r>
              <a:rPr lang="de-DE" sz="1600" b="1" dirty="0">
                <a:solidFill>
                  <a:srgbClr val="FF0000"/>
                </a:solidFill>
              </a:rPr>
              <a:t>Wichtige Informationen zum Arbeitsschutz finden Sie auf der Seite der Arbeitssicherheit.</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8882" y="2039768"/>
            <a:ext cx="5539918" cy="3116204"/>
          </a:xfrm>
          <a:prstGeom prst="rect">
            <a:avLst/>
          </a:prstGeom>
        </p:spPr>
      </p:pic>
    </p:spTree>
    <p:extLst>
      <p:ext uri="{BB962C8B-B14F-4D97-AF65-F5344CB8AC3E}">
        <p14:creationId xmlns:p14="http://schemas.microsoft.com/office/powerpoint/2010/main" val="1719177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5DBEA23-704D-4704-BBAA-EAB27D782137}"/>
              </a:ext>
            </a:extLst>
          </p:cNvPr>
          <p:cNvSpPr>
            <a:spLocks noGrp="1"/>
          </p:cNvSpPr>
          <p:nvPr>
            <p:ph type="body" sz="quarter" idx="11"/>
          </p:nvPr>
        </p:nvSpPr>
        <p:spPr/>
        <p:txBody>
          <a:bodyPr/>
          <a:lstStyle/>
          <a:p>
            <a:r>
              <a:rPr lang="de-DE" dirty="0"/>
              <a:t>Zumutbare Last beim Heben und Tragen</a:t>
            </a:r>
          </a:p>
        </p:txBody>
      </p:sp>
      <p:pic>
        <p:nvPicPr>
          <p:cNvPr id="5124" name="Picture 4" descr="Umgang mit schweren Lasten im Betrieb - Unfallkasse Hessen – Ihre  gesetzliche Unfallversicherung">
            <a:extLst>
              <a:ext uri="{FF2B5EF4-FFF2-40B4-BE49-F238E27FC236}">
                <a16:creationId xmlns:a16="http://schemas.microsoft.com/office/drawing/2014/main" id="{974679ED-2CE8-4304-A644-4712E2EFBD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45" y="2996138"/>
            <a:ext cx="8145710" cy="3519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459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10C0D2-5155-4EEC-A14D-2CE1577CB947}"/>
              </a:ext>
            </a:extLst>
          </p:cNvPr>
          <p:cNvSpPr>
            <a:spLocks noGrp="1"/>
          </p:cNvSpPr>
          <p:nvPr>
            <p:ph type="body" sz="quarter" idx="11"/>
          </p:nvPr>
        </p:nvSpPr>
        <p:spPr>
          <a:xfrm>
            <a:off x="649364" y="1463941"/>
            <a:ext cx="8062370" cy="883346"/>
          </a:xfrm>
        </p:spPr>
        <p:txBody>
          <a:bodyPr/>
          <a:lstStyle/>
          <a:p>
            <a:r>
              <a:rPr lang="de-DE" dirty="0"/>
              <a:t>Wichtige Regeln beim Heben</a:t>
            </a:r>
          </a:p>
          <a:p>
            <a:endParaRPr lang="de-DE" dirty="0"/>
          </a:p>
        </p:txBody>
      </p:sp>
      <p:sp>
        <p:nvSpPr>
          <p:cNvPr id="3" name="Textplatzhalter 2">
            <a:extLst>
              <a:ext uri="{FF2B5EF4-FFF2-40B4-BE49-F238E27FC236}">
                <a16:creationId xmlns:a16="http://schemas.microsoft.com/office/drawing/2014/main" id="{5EB4214F-D317-4A2F-B166-209BBC957C66}"/>
              </a:ext>
            </a:extLst>
          </p:cNvPr>
          <p:cNvSpPr>
            <a:spLocks noGrp="1"/>
          </p:cNvSpPr>
          <p:nvPr>
            <p:ph type="body" sz="quarter" idx="13"/>
          </p:nvPr>
        </p:nvSpPr>
        <p:spPr>
          <a:xfrm>
            <a:off x="538413" y="1905614"/>
            <a:ext cx="8067173" cy="4688133"/>
          </a:xfrm>
        </p:spPr>
        <p:txBody>
          <a:bodyPr/>
          <a:lstStyle/>
          <a:p>
            <a:pPr marL="342900" indent="-342900">
              <a:buFont typeface="Arial" panose="020B0604020202020204" pitchFamily="34" charset="0"/>
              <a:buChar char="•"/>
            </a:pPr>
            <a:r>
              <a:rPr lang="de-DE" sz="1800" dirty="0"/>
              <a:t>Muss der Gegenstand überhaupt gehoben werden oder kann er geschoben oder gezogen werden kann?</a:t>
            </a:r>
          </a:p>
          <a:p>
            <a:pPr marL="342900" indent="-342900">
              <a:buFont typeface="Arial" panose="020B0604020202020204" pitchFamily="34" charset="0"/>
              <a:buChar char="•"/>
            </a:pPr>
            <a:r>
              <a:rPr lang="de-DE" sz="1800" dirty="0"/>
              <a:t>Wird ein technisches Hilfsmittel gebraucht?</a:t>
            </a:r>
          </a:p>
          <a:p>
            <a:pPr marL="342900" indent="-342900">
              <a:buFont typeface="Arial" panose="020B0604020202020204" pitchFamily="34" charset="0"/>
              <a:buChar char="•"/>
            </a:pPr>
            <a:r>
              <a:rPr lang="de-DE" sz="1800" dirty="0"/>
              <a:t>Den Bereich für eine ungehinderte Bewegung freiräumen .</a:t>
            </a:r>
          </a:p>
          <a:p>
            <a:pPr marL="342900" indent="-342900">
              <a:buFont typeface="Arial" panose="020B0604020202020204" pitchFamily="34" charset="0"/>
              <a:buChar char="•"/>
            </a:pPr>
            <a:r>
              <a:rPr lang="de-DE" sz="1800" dirty="0"/>
              <a:t>Last nie ruckartig anheben.</a:t>
            </a:r>
          </a:p>
          <a:p>
            <a:pPr marL="342900" indent="-342900">
              <a:buFont typeface="Arial" panose="020B0604020202020204" pitchFamily="34" charset="0"/>
              <a:buChar char="•"/>
            </a:pPr>
            <a:r>
              <a:rPr lang="de-DE" sz="1800" dirty="0"/>
              <a:t>Beim Anheben einer Last die Wirbelsäule nicht verdrehen! Erst Gewicht anheben, dann den gesamten Körper drehen und die Last wieder absetzen. </a:t>
            </a:r>
          </a:p>
          <a:p>
            <a:pPr marL="342900" indent="-342900">
              <a:buFont typeface="Arial" panose="020B0604020202020204" pitchFamily="34" charset="0"/>
              <a:buChar char="•"/>
            </a:pPr>
            <a:r>
              <a:rPr lang="de-DE" sz="1800" dirty="0"/>
              <a:t>Beim Heben den Rücken gerade halten und die Beine beugen.</a:t>
            </a:r>
          </a:p>
          <a:p>
            <a:pPr marL="342900" indent="-342900">
              <a:buFont typeface="Arial" panose="020B0604020202020204" pitchFamily="34" charset="0"/>
              <a:buChar char="•"/>
            </a:pPr>
            <a:r>
              <a:rPr lang="de-DE" sz="1800" dirty="0"/>
              <a:t>Sperrige, unhandliche Gegenstände nicht alleine anheben. </a:t>
            </a:r>
          </a:p>
          <a:p>
            <a:pPr marL="342900" indent="-342900">
              <a:buFont typeface="Arial" panose="020B0604020202020204" pitchFamily="34" charset="0"/>
              <a:buChar char="•"/>
            </a:pPr>
            <a:r>
              <a:rPr lang="de-DE" sz="1800" dirty="0"/>
              <a:t>Lasten am Körper halten.</a:t>
            </a:r>
          </a:p>
          <a:p>
            <a:pPr marL="342900" indent="-342900">
              <a:buFont typeface="Arial" panose="020B0604020202020204" pitchFamily="34" charset="0"/>
              <a:buChar char="•"/>
            </a:pPr>
            <a:r>
              <a:rPr lang="de-DE" sz="1800" dirty="0"/>
              <a:t>Um Fingerquetschung zu vermeiden, das Gewicht auf Absetzungsunterlagen absetzen</a:t>
            </a:r>
          </a:p>
          <a:p>
            <a:pPr marL="342900" indent="-342900">
              <a:buFont typeface="Arial" panose="020B0604020202020204" pitchFamily="34" charset="0"/>
              <a:buChar char="•"/>
            </a:pPr>
            <a:endParaRPr lang="de-DE" sz="1800" dirty="0"/>
          </a:p>
          <a:p>
            <a:pPr marL="342900" indent="-342900">
              <a:buFont typeface="Arial" panose="020B0604020202020204" pitchFamily="34" charset="0"/>
              <a:buChar char="•"/>
            </a:pPr>
            <a:endParaRPr lang="de-DE" sz="1800" dirty="0"/>
          </a:p>
        </p:txBody>
      </p:sp>
    </p:spTree>
    <p:extLst>
      <p:ext uri="{BB962C8B-B14F-4D97-AF65-F5344CB8AC3E}">
        <p14:creationId xmlns:p14="http://schemas.microsoft.com/office/powerpoint/2010/main" val="1645006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017BF29-DB92-421E-9E6C-6C2EB9CF4530}"/>
              </a:ext>
            </a:extLst>
          </p:cNvPr>
          <p:cNvSpPr>
            <a:spLocks noGrp="1"/>
          </p:cNvSpPr>
          <p:nvPr>
            <p:ph type="body" sz="quarter" idx="11"/>
          </p:nvPr>
        </p:nvSpPr>
        <p:spPr>
          <a:xfrm>
            <a:off x="599030" y="1799501"/>
            <a:ext cx="8062370" cy="883346"/>
          </a:xfrm>
        </p:spPr>
        <p:txBody>
          <a:bodyPr/>
          <a:lstStyle/>
          <a:p>
            <a:r>
              <a:rPr lang="de-DE" dirty="0"/>
              <a:t>Wichtige Regeln beim Heben</a:t>
            </a:r>
          </a:p>
          <a:p>
            <a:endParaRPr lang="de-DE" dirty="0"/>
          </a:p>
        </p:txBody>
      </p:sp>
      <p:pic>
        <p:nvPicPr>
          <p:cNvPr id="3074" name="Picture 2" descr="https://www.akademie-sport-gesundheit.de/files/media/asg/grafiken/illustrationen/koerperhaltung-beim-heben.jpg">
            <a:extLst>
              <a:ext uri="{FF2B5EF4-FFF2-40B4-BE49-F238E27FC236}">
                <a16:creationId xmlns:a16="http://schemas.microsoft.com/office/drawing/2014/main" id="{62CE0B89-FDC3-4B2B-8355-C7BABCE28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2384571"/>
            <a:ext cx="7814344" cy="3907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839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C1E14FA-B7C1-4532-98EE-0D731A0C80C8}"/>
              </a:ext>
            </a:extLst>
          </p:cNvPr>
          <p:cNvSpPr>
            <a:spLocks noGrp="1"/>
          </p:cNvSpPr>
          <p:nvPr>
            <p:ph type="body" sz="quarter" idx="11"/>
          </p:nvPr>
        </p:nvSpPr>
        <p:spPr/>
        <p:txBody>
          <a:bodyPr/>
          <a:lstStyle/>
          <a:p>
            <a:r>
              <a:rPr lang="de-DE" dirty="0"/>
              <a:t>Wichtige Regeln beim Tragen</a:t>
            </a:r>
          </a:p>
        </p:txBody>
      </p:sp>
      <p:sp>
        <p:nvSpPr>
          <p:cNvPr id="3" name="Textplatzhalter 2">
            <a:extLst>
              <a:ext uri="{FF2B5EF4-FFF2-40B4-BE49-F238E27FC236}">
                <a16:creationId xmlns:a16="http://schemas.microsoft.com/office/drawing/2014/main" id="{CB1195B0-F67C-4A07-B65E-5299ACC38D2F}"/>
              </a:ext>
            </a:extLst>
          </p:cNvPr>
          <p:cNvSpPr>
            <a:spLocks noGrp="1"/>
          </p:cNvSpPr>
          <p:nvPr>
            <p:ph type="body" sz="quarter" idx="13"/>
          </p:nvPr>
        </p:nvSpPr>
        <p:spPr>
          <a:xfrm>
            <a:off x="599030" y="2495796"/>
            <a:ext cx="8067173" cy="4257342"/>
          </a:xfrm>
        </p:spPr>
        <p:txBody>
          <a:bodyPr/>
          <a:lstStyle/>
          <a:p>
            <a:pPr marL="342900" indent="-342900">
              <a:buFont typeface="Arial" panose="020B0604020202020204" pitchFamily="34" charset="0"/>
              <a:buChar char="•"/>
            </a:pPr>
            <a:r>
              <a:rPr lang="de-DE" sz="1800" dirty="0"/>
              <a:t>Transportgeräte benutzen.</a:t>
            </a:r>
          </a:p>
          <a:p>
            <a:pPr marL="342900" lvl="0" indent="-342900">
              <a:buFont typeface="Arial" panose="020B0604020202020204" pitchFamily="34" charset="0"/>
              <a:buChar char="•"/>
            </a:pPr>
            <a:r>
              <a:rPr lang="de-DE" sz="1800" dirty="0"/>
              <a:t>Körper aufrecht halten.</a:t>
            </a:r>
          </a:p>
          <a:p>
            <a:pPr marL="342900" lvl="0" indent="-342900">
              <a:buFont typeface="Arial" panose="020B0604020202020204" pitchFamily="34" charset="0"/>
              <a:buChar char="•"/>
            </a:pPr>
            <a:r>
              <a:rPr lang="de-DE" sz="1800" dirty="0"/>
              <a:t>Gefährliche Hohlkreuzstellung vermeiden und den Rücken gerade halten.</a:t>
            </a:r>
          </a:p>
          <a:p>
            <a:pPr marL="342900" lvl="0" indent="-342900">
              <a:buFont typeface="Arial" panose="020B0604020202020204" pitchFamily="34" charset="0"/>
              <a:buChar char="•"/>
            </a:pPr>
            <a:r>
              <a:rPr lang="de-DE" sz="1800" dirty="0"/>
              <a:t>Den Gegenstand nahe am Körper, auf den Schultern oder dem Rücken, anstatt vor dem Körper tragen.</a:t>
            </a:r>
          </a:p>
          <a:p>
            <a:pPr marL="342900" lvl="0" indent="-342900">
              <a:buFont typeface="Arial" panose="020B0604020202020204" pitchFamily="34" charset="0"/>
              <a:buChar char="•"/>
            </a:pPr>
            <a:r>
              <a:rPr lang="de-DE" sz="1800" dirty="0"/>
              <a:t>Das zu tragende Gewicht symmetrisch verteilen.</a:t>
            </a:r>
          </a:p>
          <a:p>
            <a:pPr marL="342900" lvl="0" indent="-342900">
              <a:buFont typeface="Arial" panose="020B0604020202020204" pitchFamily="34" charset="0"/>
              <a:buChar char="•"/>
            </a:pPr>
            <a:r>
              <a:rPr lang="de-DE" sz="1800" dirty="0"/>
              <a:t>Lasten teilen oder mehrere Personen einsetzen.</a:t>
            </a:r>
          </a:p>
          <a:p>
            <a:pPr marL="342900" indent="-342900">
              <a:buFont typeface="Arial" panose="020B0604020202020204" pitchFamily="34" charset="0"/>
              <a:buChar char="•"/>
            </a:pPr>
            <a:r>
              <a:rPr lang="de-DE" sz="1800" dirty="0"/>
              <a:t>Für nicht eingeschränkte Sicht auf dem Transportweg sorgen.</a:t>
            </a:r>
          </a:p>
          <a:p>
            <a:pPr marL="285750" indent="-285750">
              <a:buFont typeface="Arial" panose="020B0604020202020204" pitchFamily="34" charset="0"/>
              <a:buChar char="•"/>
            </a:pPr>
            <a:r>
              <a:rPr lang="de-DE" sz="1800" dirty="0"/>
              <a:t>Wechsel zwischen hoch und gering belastenden Aufgaben sowie</a:t>
            </a:r>
          </a:p>
          <a:p>
            <a:r>
              <a:rPr lang="de-DE" sz="1800" dirty="0"/>
              <a:t>     Bewegungspausen einplanen. </a:t>
            </a:r>
          </a:p>
          <a:p>
            <a:pPr marL="342900" indent="-342900">
              <a:buFont typeface="Arial" panose="020B0604020202020204" pitchFamily="34" charset="0"/>
              <a:buChar char="•"/>
            </a:pPr>
            <a:endParaRPr lang="de-DE" sz="1800" dirty="0"/>
          </a:p>
          <a:p>
            <a:pPr marL="342900" lvl="0" indent="-342900">
              <a:buFont typeface="Arial" panose="020B0604020202020204" pitchFamily="34" charset="0"/>
              <a:buChar char="•"/>
            </a:pPr>
            <a:endParaRPr lang="de-DE" sz="1800" dirty="0"/>
          </a:p>
          <a:p>
            <a:pPr marL="342900" indent="-342900">
              <a:buFont typeface="Arial" panose="020B0604020202020204" pitchFamily="34" charset="0"/>
              <a:buChar char="•"/>
            </a:pPr>
            <a:endParaRPr lang="de-DE" sz="1800" dirty="0"/>
          </a:p>
        </p:txBody>
      </p:sp>
    </p:spTree>
    <p:extLst>
      <p:ext uri="{BB962C8B-B14F-4D97-AF65-F5344CB8AC3E}">
        <p14:creationId xmlns:p14="http://schemas.microsoft.com/office/powerpoint/2010/main" val="4076121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05BD975-C9C6-46BD-AABE-A388C2256530}"/>
              </a:ext>
            </a:extLst>
          </p:cNvPr>
          <p:cNvSpPr>
            <a:spLocks noGrp="1"/>
          </p:cNvSpPr>
          <p:nvPr>
            <p:ph type="body" sz="quarter" idx="11"/>
          </p:nvPr>
        </p:nvSpPr>
        <p:spPr/>
        <p:txBody>
          <a:bodyPr/>
          <a:lstStyle/>
          <a:p>
            <a:r>
              <a:rPr lang="de-DE" dirty="0"/>
              <a:t>Wichtige Regeln beim Tragen</a:t>
            </a:r>
          </a:p>
          <a:p>
            <a:endParaRPr lang="de-DE" dirty="0"/>
          </a:p>
        </p:txBody>
      </p:sp>
      <p:pic>
        <p:nvPicPr>
          <p:cNvPr id="4098" name="Picture 2" descr="ASI 0.70: Neu im Unternehmen - Informationen für Berufsanfänger und  Auszubildende, 11. Innerbetrieblicher Transport">
            <a:extLst>
              <a:ext uri="{FF2B5EF4-FFF2-40B4-BE49-F238E27FC236}">
                <a16:creationId xmlns:a16="http://schemas.microsoft.com/office/drawing/2014/main" id="{9F6CAC54-F79B-427F-8298-22051DE6D4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2591282"/>
            <a:ext cx="4762500" cy="3286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5EA11F01-7467-4E86-AEB9-5C7679484EF7}"/>
              </a:ext>
            </a:extLst>
          </p:cNvPr>
          <p:cNvSpPr txBox="1"/>
          <p:nvPr/>
        </p:nvSpPr>
        <p:spPr>
          <a:xfrm>
            <a:off x="5577572" y="5877407"/>
            <a:ext cx="1435623" cy="184666"/>
          </a:xfrm>
          <a:prstGeom prst="rect">
            <a:avLst/>
          </a:prstGeom>
          <a:noFill/>
        </p:spPr>
        <p:txBody>
          <a:bodyPr wrap="square" rtlCol="0">
            <a:spAutoFit/>
          </a:bodyPr>
          <a:lstStyle/>
          <a:p>
            <a:r>
              <a:rPr lang="de-DE" sz="600" dirty="0">
                <a:solidFill>
                  <a:schemeClr val="accent1">
                    <a:lumMod val="50000"/>
                  </a:schemeClr>
                </a:solidFill>
                <a:latin typeface="Arial" panose="020B0604020202020204" pitchFamily="34" charset="0"/>
                <a:cs typeface="Arial" panose="020B0604020202020204" pitchFamily="34" charset="0"/>
              </a:rPr>
              <a:t>vorschriften.bgn-branchenwissen.de</a:t>
            </a:r>
          </a:p>
        </p:txBody>
      </p:sp>
    </p:spTree>
    <p:extLst>
      <p:ext uri="{BB962C8B-B14F-4D97-AF65-F5344CB8AC3E}">
        <p14:creationId xmlns:p14="http://schemas.microsoft.com/office/powerpoint/2010/main" val="1064517619"/>
      </p:ext>
    </p:extLst>
  </p:cSld>
  <p:clrMapOvr>
    <a:masterClrMapping/>
  </p:clrMapOvr>
</p:sld>
</file>

<file path=ppt/theme/theme1.xml><?xml version="1.0" encoding="utf-8"?>
<a:theme xmlns:a="http://schemas.openxmlformats.org/drawingml/2006/main" name="Blaue Titelfolie + Lo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H_Praesentation_DE_4-3_neu.pptx" id="{CAE38F93-1AB6-4258-982E-F408FB179CB6}" vid="{17A5C6EE-4D4D-40BA-8333-FA274C6A1708}"/>
    </a:ext>
  </a:extLst>
</a:theme>
</file>

<file path=ppt/theme/theme2.xml><?xml version="1.0" encoding="utf-8"?>
<a:theme xmlns:a="http://schemas.openxmlformats.org/drawingml/2006/main" name="Weiße Titelfolie + Lo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H_Praesentation_DE_4-3_neu.pptx" id="{CAE38F93-1AB6-4258-982E-F408FB179CB6}" vid="{ABCF5BAB-6DC7-4ED4-B5F2-964808298EF1}"/>
    </a:ext>
  </a:extLst>
</a:theme>
</file>

<file path=ppt/theme/theme3.xml><?xml version="1.0" encoding="utf-8"?>
<a:theme xmlns:a="http://schemas.openxmlformats.org/drawingml/2006/main" name="Version: UH Lo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H_Praesentation_DE_4-3_neu.pptx" id="{CAE38F93-1AB6-4258-982E-F408FB179CB6}" vid="{82E75265-EBD1-4B62-8895-455A292DCDCF}"/>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Praesentation_DE_4-3</Template>
  <TotalTime>0</TotalTime>
  <Words>2629</Words>
  <Application>Microsoft Office PowerPoint</Application>
  <PresentationFormat>Bildschirmpräsentation (4:3)</PresentationFormat>
  <Paragraphs>335</Paragraphs>
  <Slides>48</Slides>
  <Notes>5</Notes>
  <HiddenSlides>0</HiddenSlides>
  <MMClips>0</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48</vt:i4>
      </vt:variant>
    </vt:vector>
  </HeadingPairs>
  <TitlesOfParts>
    <vt:vector size="56" baseType="lpstr">
      <vt:lpstr>Arial</vt:lpstr>
      <vt:lpstr>Arial Black</vt:lpstr>
      <vt:lpstr>Calibri</vt:lpstr>
      <vt:lpstr>Times New Roman</vt:lpstr>
      <vt:lpstr>Wingdings</vt:lpstr>
      <vt:lpstr>Blaue Titelfolie + Logo</vt:lpstr>
      <vt:lpstr>Weiße Titelfolie + Logo</vt:lpstr>
      <vt:lpstr>Version: UH Logo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Universität Hohenheim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Sarah Ferdin</dc:creator>
  <cp:lastModifiedBy>Windows-Benutzer</cp:lastModifiedBy>
  <cp:revision>485</cp:revision>
  <dcterms:created xsi:type="dcterms:W3CDTF">2018-09-23T17:23:32Z</dcterms:created>
  <dcterms:modified xsi:type="dcterms:W3CDTF">2024-11-19T13:24:22Z</dcterms:modified>
</cp:coreProperties>
</file>