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4" r:id="rId3"/>
    <p:sldId id="306" r:id="rId4"/>
    <p:sldId id="295" r:id="rId5"/>
    <p:sldId id="296" r:id="rId6"/>
    <p:sldId id="310" r:id="rId7"/>
    <p:sldId id="312" r:id="rId8"/>
    <p:sldId id="311" r:id="rId9"/>
    <p:sldId id="297" r:id="rId10"/>
    <p:sldId id="298" r:id="rId11"/>
    <p:sldId id="256" r:id="rId12"/>
    <p:sldId id="265" r:id="rId13"/>
    <p:sldId id="267" r:id="rId14"/>
    <p:sldId id="264" r:id="rId15"/>
    <p:sldId id="268" r:id="rId16"/>
    <p:sldId id="263" r:id="rId17"/>
    <p:sldId id="262" r:id="rId18"/>
    <p:sldId id="261" r:id="rId19"/>
    <p:sldId id="260" r:id="rId20"/>
    <p:sldId id="259" r:id="rId21"/>
    <p:sldId id="258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F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17.emf"/><Relationship Id="rId4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1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5.emf"/><Relationship Id="rId7" Type="http://schemas.openxmlformats.org/officeDocument/2006/relationships/image" Target="../media/image11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10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13.emf"/><Relationship Id="rId4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59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60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55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1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82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7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77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8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95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7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2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6D02-CC18-494A-90E4-1E5635FE43D7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750E-1A00-4E30-AA37-DC3AF7AB5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39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18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19.emf"/><Relationship Id="rId9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e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24.e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e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24.emf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10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2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6.e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12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189151"/>
              </p:ext>
            </p:extLst>
          </p:nvPr>
        </p:nvGraphicFramePr>
        <p:xfrm>
          <a:off x="2835275" y="879475"/>
          <a:ext cx="3471863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4" name="CS ChemDraw Drawing" r:id="rId3" imgW="3471440" imgH="5100395" progId="ChemDraw.Document.6.0">
                  <p:embed/>
                </p:oleObj>
              </mc:Choice>
              <mc:Fallback>
                <p:oleObj name="CS ChemDraw Drawing" r:id="rId3" imgW="3471440" imgH="51003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5275" y="879475"/>
                        <a:ext cx="3471863" cy="510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19661" y="6141606"/>
            <a:ext cx="85008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Oxidationsmittel für die energieliefernde Umwandlung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z.B. von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Glycerinaldehyd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-phosphat zum Salz der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Phospho-glycerinsäure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 die hier abgebildete Verbindung namens </a:t>
            </a:r>
            <a:r>
              <a:rPr lang="de-DE" sz="1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Nicotinsäureamid-adenin-dinucleotid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378819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2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57045"/>
              </p:ext>
            </p:extLst>
          </p:nvPr>
        </p:nvGraphicFramePr>
        <p:xfrm>
          <a:off x="2592388" y="1484313"/>
          <a:ext cx="514350" cy="13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3" name="CS ChemDraw Drawing" r:id="rId5" imgW="514777" imgH="132267" progId="ChemDraw.Document.6.0">
                  <p:embed/>
                </p:oleObj>
              </mc:Choice>
              <mc:Fallback>
                <p:oleObj name="CS ChemDraw Drawing" r:id="rId5" imgW="514777" imgH="132267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1484313"/>
                        <a:ext cx="514350" cy="13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86735"/>
              </p:ext>
            </p:extLst>
          </p:nvPr>
        </p:nvGraphicFramePr>
        <p:xfrm>
          <a:off x="2592388" y="1844675"/>
          <a:ext cx="5953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4" name="CS ChemDraw Drawing" r:id="rId7" imgW="595490" imgH="458347" progId="ChemDraw.Document.6.0">
                  <p:embed/>
                </p:oleObj>
              </mc:Choice>
              <mc:Fallback>
                <p:oleObj name="CS ChemDraw Drawing" r:id="rId7" imgW="595490" imgH="458347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1844675"/>
                        <a:ext cx="5953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58667"/>
              </p:ext>
            </p:extLst>
          </p:nvPr>
        </p:nvGraphicFramePr>
        <p:xfrm>
          <a:off x="2592000" y="2636912"/>
          <a:ext cx="2317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5" name="CS ChemDraw Drawing" r:id="rId9" imgW="231339" imgH="269124" progId="ChemDraw.Document.6.0">
                  <p:embed/>
                </p:oleObj>
              </mc:Choice>
              <mc:Fallback>
                <p:oleObj name="CS ChemDraw Drawing" r:id="rId9" imgW="231339" imgH="2691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2000" y="2636912"/>
                        <a:ext cx="231775" cy="26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37005" y="4941168"/>
            <a:ext cx="81834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Übrig bleiben das Proton H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reduzierte Form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1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Nicotinsäureamid-adenin-dinucleotid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welche als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NADH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abgekürzt wird.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254624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83568" y="3356992"/>
            <a:ext cx="8208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passiert mit dem Ethanol beim Stoffwechsel in unserem Körper?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könnte auch fragen: was passiert mit dem Ethanol im Wein, wenn wir den Wein längere Zeit an der Luft stehen lassen?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beiden Fällen passiert das Gleiche: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Ethanol wird </a:t>
            </a:r>
            <a:r>
              <a:rPr lang="de-DE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oxidiert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im Körper durch das körpereigene Oxidationsmittel NAD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Nicotinsäureamid-adenin-dinucleotid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positiv geladene oxidierte Form), welches dadurch zu NADH reduziert wird (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Nicotinsäureamid-adenin-dinucleotid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ungeladene reduzierte Form).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122132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97354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3568" y="335699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Oxidationsprodukt des Ethanols ist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(Trivialname: Acetaldehyd).</a:t>
            </a:r>
          </a:p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Trivialname leitet sich vom lateinischen Ausdruck </a:t>
            </a:r>
            <a:r>
              <a:rPr lang="de-DE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acetum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(Essig) ab.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596919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678636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9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3568" y="3356992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fällt auf,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 Begriff „Oxidation“ (lat.: </a:t>
            </a:r>
            <a:r>
              <a:rPr lang="de-DE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oxygenium</a:t>
            </a:r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dare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Sauerstoff hinzugeben) nicht zwingend wörtlich anzuwenden ist.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enthält nämlich genau wie das Ethanol auch nur ein O-Atom. Es wurde demnach kein Sauerstoff hinzugefügt.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Aber: Dem Ethanol wurden bei der Oxidation zwei H-Atome weggenommen (siehe Kreise in der Abbildung)    – wohlgemerkt: H-Atome, keine Protonen !!)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Jedes dieser H-Atome hat auch jeweils ein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mitgenommen, und genau darauf kommt es bei einer Oxidation an: 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 nicht anderes als eine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Abgabe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bzw. ein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Verlust von Elektronen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601056"/>
              </p:ext>
            </p:extLst>
          </p:nvPr>
        </p:nvGraphicFramePr>
        <p:xfrm>
          <a:off x="1767600" y="1756800"/>
          <a:ext cx="425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0" name="CS ChemDraw Drawing" r:id="rId7" imgW="424887" imgH="424875" progId="ChemDraw.Document.6.0">
                  <p:embed/>
                </p:oleObj>
              </mc:Choice>
              <mc:Fallback>
                <p:oleObj name="CS ChemDraw Drawing" r:id="rId7" imgW="424887" imgH="4248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7600" y="1756800"/>
                        <a:ext cx="4254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210985"/>
              </p:ext>
            </p:extLst>
          </p:nvPr>
        </p:nvGraphicFramePr>
        <p:xfrm>
          <a:off x="2235600" y="2088000"/>
          <a:ext cx="425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1" name="CS ChemDraw Drawing" r:id="rId9" imgW="424887" imgH="424875" progId="ChemDraw.Document.6.0">
                  <p:embed/>
                </p:oleObj>
              </mc:Choice>
              <mc:Fallback>
                <p:oleObj name="CS ChemDraw Drawing" r:id="rId9" imgW="424887" imgH="4248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35600" y="2088000"/>
                        <a:ext cx="4254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25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260167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200858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023226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3568" y="3356992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Oxidationsprodukt des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Ethanals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 Ethansäure (Trivialname: Essigsäure).</a:t>
            </a:r>
          </a:p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 ist in einer Konzentration von ca. 3% im Haushaltsessig enthalten.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diesem Fall dürfen wir das „</a:t>
            </a:r>
            <a:r>
              <a:rPr lang="de-DE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oxygenium</a:t>
            </a:r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dare</a:t>
            </a:r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ausnahmsweise wörtlich nehmen.</a:t>
            </a:r>
          </a:p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 enthält ein O-Atom mehr als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 ist dies mit unserer Definition der Oxidation als Abgabe bzw. Verlust von Elektronen unter einen Hut zu bringen?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88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599178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778830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59337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6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3568" y="335699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Antwort darauf lautet: </a:t>
            </a:r>
          </a:p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Abgabe bzw. der Verlust jener Elektronen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muß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für das betreffende Atom (hier: das C-1 im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nicht immer vollständig sein (d.h. das Elektron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muß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 Molekülverband nicht zwingend verlassen).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Auch ein gewisser Verlust an Elektronendichte, bedingt durch den stark elektronegativen Sauerstoff als Bindungspartner, ist eine Form der Oxidation.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33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934075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3366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73599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402138"/>
              </p:ext>
            </p:extLst>
          </p:nvPr>
        </p:nvGraphicFramePr>
        <p:xfrm>
          <a:off x="1450800" y="3429000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" name="CS ChemDraw Drawing" r:id="rId9" imgW="1081653" imgH="656478" progId="ChemDraw.Document.6.0">
                  <p:embed/>
                </p:oleObj>
              </mc:Choice>
              <mc:Fallback>
                <p:oleObj name="CS ChemDraw Drawing" r:id="rId9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800" y="3429000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535458" y="4149080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4797152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 sieht es mit der Oxidierbarkeit eines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sekundären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Alkohols wie z.B. 2-Propanol aus?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einem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sekundären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Alkohol ist das C-Atom, welches die OH-Gruppe trägt, mit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weiteren C-Atomen verbunden.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</a:t>
            </a:r>
            <a:r>
              <a:rPr lang="de-DE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</a:t>
            </a:r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einem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primären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Alkohol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 dem Ethanol ist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C-Atom, welches die OH-Gruppe trägt, mit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weiteren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C-Atom verbunden).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32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760958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440856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365248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392146"/>
              </p:ext>
            </p:extLst>
          </p:nvPr>
        </p:nvGraphicFramePr>
        <p:xfrm>
          <a:off x="1450800" y="3429000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" name="CS ChemDraw Drawing" r:id="rId9" imgW="1081653" imgH="656478" progId="ChemDraw.Document.6.0">
                  <p:embed/>
                </p:oleObj>
              </mc:Choice>
              <mc:Fallback>
                <p:oleObj name="CS ChemDraw Drawing" r:id="rId9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800" y="3429000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267835"/>
              </p:ext>
            </p:extLst>
          </p:nvPr>
        </p:nvGraphicFramePr>
        <p:xfrm>
          <a:off x="2868849" y="3356992"/>
          <a:ext cx="19319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1" name="CS ChemDraw Drawing" r:id="rId11" imgW="1931967" imgH="661067" progId="ChemDraw.Document.6.0">
                  <p:embed/>
                </p:oleObj>
              </mc:Choice>
              <mc:Fallback>
                <p:oleObj name="CS ChemDraw Drawing" r:id="rId11" imgW="1931967" imgH="6610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8849" y="3356992"/>
                        <a:ext cx="193198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535458" y="4149080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43709" y="4149080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5576" y="501317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Auch in diesem Fall läuft die Oxidation analog ab: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 Alkohol werden zwei H-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weggenommen (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tome heißt: hier geht nicht nur ein Proton ab, sondern auch ein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wird mitgenommen!), und es entsteht das entsprechende Keton (in diesem Fall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welches eher unter seinem Trivialnamen Aceton bekannt ist und gerne als Reinigungs- und Lösungsmittel verwendet wird).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378089"/>
              </p:ext>
            </p:extLst>
          </p:nvPr>
        </p:nvGraphicFramePr>
        <p:xfrm>
          <a:off x="1771200" y="3284984"/>
          <a:ext cx="425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" name="CS ChemDraw Drawing" r:id="rId13" imgW="424887" imgH="424875" progId="ChemDraw.Document.6.0">
                  <p:embed/>
                </p:oleObj>
              </mc:Choice>
              <mc:Fallback>
                <p:oleObj name="CS ChemDraw Drawing" r:id="rId13" imgW="424887" imgH="4248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71200" y="3284984"/>
                        <a:ext cx="4254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19279"/>
              </p:ext>
            </p:extLst>
          </p:nvPr>
        </p:nvGraphicFramePr>
        <p:xfrm>
          <a:off x="2242800" y="3596400"/>
          <a:ext cx="425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3" name="CS ChemDraw Drawing" r:id="rId15" imgW="424887" imgH="424875" progId="ChemDraw.Document.6.0">
                  <p:embed/>
                </p:oleObj>
              </mc:Choice>
              <mc:Fallback>
                <p:oleObj name="CS ChemDraw Drawing" r:id="rId15" imgW="424887" imgH="4248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42800" y="3596400"/>
                        <a:ext cx="4254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564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4941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0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204638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1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038853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2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090783"/>
              </p:ext>
            </p:extLst>
          </p:nvPr>
        </p:nvGraphicFramePr>
        <p:xfrm>
          <a:off x="1450800" y="3429000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3" name="CS ChemDraw Drawing" r:id="rId9" imgW="1081653" imgH="656478" progId="ChemDraw.Document.6.0">
                  <p:embed/>
                </p:oleObj>
              </mc:Choice>
              <mc:Fallback>
                <p:oleObj name="CS ChemDraw Drawing" r:id="rId9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800" y="3429000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8331"/>
              </p:ext>
            </p:extLst>
          </p:nvPr>
        </p:nvGraphicFramePr>
        <p:xfrm>
          <a:off x="2868849" y="3356992"/>
          <a:ext cx="19319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4" name="CS ChemDraw Drawing" r:id="rId11" imgW="1931967" imgH="661067" progId="ChemDraw.Document.6.0">
                  <p:embed/>
                </p:oleObj>
              </mc:Choice>
              <mc:Fallback>
                <p:oleObj name="CS ChemDraw Drawing" r:id="rId11" imgW="1931967" imgH="6610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8849" y="3356992"/>
                        <a:ext cx="193198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535458" y="4149080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43709" y="4149080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170699"/>
              </p:ext>
            </p:extLst>
          </p:nvPr>
        </p:nvGraphicFramePr>
        <p:xfrm>
          <a:off x="5148064" y="3645024"/>
          <a:ext cx="871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5" name="CS ChemDraw Drawing" r:id="rId13" imgW="871369" imgH="254007" progId="ChemDraw.Document.6.0">
                  <p:embed/>
                </p:oleObj>
              </mc:Choice>
              <mc:Fallback>
                <p:oleObj name="CS ChemDraw Drawing" r:id="rId13" imgW="871369" imgH="2540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064" y="3645024"/>
                        <a:ext cx="871537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79512" y="5085184"/>
            <a:ext cx="8795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Gegensatz zum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ldehyd ist das Keton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nicht weiter oxidierbar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(zumindest nicht mit den üblichen Oxidationsmitteln).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91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317568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5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602329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6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313162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7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57048"/>
              </p:ext>
            </p:extLst>
          </p:nvPr>
        </p:nvGraphicFramePr>
        <p:xfrm>
          <a:off x="1450800" y="3429000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8" name="CS ChemDraw Drawing" r:id="rId9" imgW="1081653" imgH="656478" progId="ChemDraw.Document.6.0">
                  <p:embed/>
                </p:oleObj>
              </mc:Choice>
              <mc:Fallback>
                <p:oleObj name="CS ChemDraw Drawing" r:id="rId9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800" y="3429000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951572"/>
              </p:ext>
            </p:extLst>
          </p:nvPr>
        </p:nvGraphicFramePr>
        <p:xfrm>
          <a:off x="2868849" y="3356992"/>
          <a:ext cx="19319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9" name="CS ChemDraw Drawing" r:id="rId11" imgW="1931967" imgH="661067" progId="ChemDraw.Document.6.0">
                  <p:embed/>
                </p:oleObj>
              </mc:Choice>
              <mc:Fallback>
                <p:oleObj name="CS ChemDraw Drawing" r:id="rId11" imgW="1931967" imgH="6610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8849" y="3356992"/>
                        <a:ext cx="193198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535458" y="4149080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43709" y="4149080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182923"/>
              </p:ext>
            </p:extLst>
          </p:nvPr>
        </p:nvGraphicFramePr>
        <p:xfrm>
          <a:off x="5148064" y="3645024"/>
          <a:ext cx="871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0" name="CS ChemDraw Drawing" r:id="rId13" imgW="871369" imgH="254007" progId="ChemDraw.Document.6.0">
                  <p:embed/>
                </p:oleObj>
              </mc:Choice>
              <mc:Fallback>
                <p:oleObj name="CS ChemDraw Drawing" r:id="rId13" imgW="871369" imgH="2540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064" y="3645024"/>
                        <a:ext cx="871537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302506"/>
              </p:ext>
            </p:extLst>
          </p:nvPr>
        </p:nvGraphicFramePr>
        <p:xfrm>
          <a:off x="1450800" y="5013176"/>
          <a:ext cx="10810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1" name="CS ChemDraw Drawing" r:id="rId15" imgW="1081653" imgH="613559" progId="ChemDraw.Document.6.0">
                  <p:embed/>
                </p:oleObj>
              </mc:Choice>
              <mc:Fallback>
                <p:oleObj name="CS ChemDraw Drawing" r:id="rId15" imgW="1081653" imgH="6135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50800" y="5013176"/>
                        <a:ext cx="1081087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1056962" y="5733256"/>
            <a:ext cx="169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2-Methyl-2-propanol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419873" y="5085184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Kann ein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tertiärer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Alkohol wie 2-Methyl-2-propanol oxidiert werden?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einem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tertiären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Alkohol ist das C-Atom, welches die OH-Gruppe trägt, mit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drei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weiteren C-Atomen verbunden).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8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442285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475656" y="5013176"/>
            <a:ext cx="8500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N-Atom im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Pyridin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-Ring ist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vierbindig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 daher positiv geladen 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Daher stammt auch das „+“ in der Abkürzung NAD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607130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0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417109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1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840481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2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535459" y="2636912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67943" y="263691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482082"/>
              </p:ext>
            </p:extLst>
          </p:nvPr>
        </p:nvGraphicFramePr>
        <p:xfrm>
          <a:off x="1450800" y="3429000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3" name="CS ChemDraw Drawing" r:id="rId9" imgW="1081653" imgH="656478" progId="ChemDraw.Document.6.0">
                  <p:embed/>
                </p:oleObj>
              </mc:Choice>
              <mc:Fallback>
                <p:oleObj name="CS ChemDraw Drawing" r:id="rId9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800" y="3429000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177685"/>
              </p:ext>
            </p:extLst>
          </p:nvPr>
        </p:nvGraphicFramePr>
        <p:xfrm>
          <a:off x="2868849" y="3356992"/>
          <a:ext cx="19319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4" name="CS ChemDraw Drawing" r:id="rId11" imgW="1931967" imgH="661067" progId="ChemDraw.Document.6.0">
                  <p:embed/>
                </p:oleObj>
              </mc:Choice>
              <mc:Fallback>
                <p:oleObj name="CS ChemDraw Drawing" r:id="rId11" imgW="1931967" imgH="6610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8849" y="3356992"/>
                        <a:ext cx="193198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535458" y="4149080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43709" y="4149080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930086"/>
              </p:ext>
            </p:extLst>
          </p:nvPr>
        </p:nvGraphicFramePr>
        <p:xfrm>
          <a:off x="5148064" y="3645024"/>
          <a:ext cx="871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5" name="CS ChemDraw Drawing" r:id="rId13" imgW="871369" imgH="254007" progId="ChemDraw.Document.6.0">
                  <p:embed/>
                </p:oleObj>
              </mc:Choice>
              <mc:Fallback>
                <p:oleObj name="CS ChemDraw Drawing" r:id="rId13" imgW="871369" imgH="2540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064" y="3645024"/>
                        <a:ext cx="871537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474163"/>
              </p:ext>
            </p:extLst>
          </p:nvPr>
        </p:nvGraphicFramePr>
        <p:xfrm>
          <a:off x="1450800" y="5013176"/>
          <a:ext cx="10810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" name="CS ChemDraw Drawing" r:id="rId15" imgW="1081653" imgH="613559" progId="ChemDraw.Document.6.0">
                  <p:embed/>
                </p:oleObj>
              </mc:Choice>
              <mc:Fallback>
                <p:oleObj name="CS ChemDraw Drawing" r:id="rId15" imgW="1081653" imgH="6135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50800" y="5013176"/>
                        <a:ext cx="1081087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1056962" y="5733256"/>
            <a:ext cx="169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2-Methyl-2-propanol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769647"/>
              </p:ext>
            </p:extLst>
          </p:nvPr>
        </p:nvGraphicFramePr>
        <p:xfrm>
          <a:off x="2843808" y="5229200"/>
          <a:ext cx="871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7" name="CS ChemDraw Drawing" r:id="rId17" imgW="871369" imgH="254007" progId="ChemDraw.Document.6.0">
                  <p:embed/>
                </p:oleObj>
              </mc:Choice>
              <mc:Fallback>
                <p:oleObj name="CS ChemDraw Drawing" r:id="rId17" imgW="871369" imgH="254007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229200"/>
                        <a:ext cx="8715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379886" y="5090151"/>
            <a:ext cx="1970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Antwort lautet: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49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386884"/>
              </p:ext>
            </p:extLst>
          </p:nvPr>
        </p:nvGraphicFramePr>
        <p:xfrm>
          <a:off x="1451904" y="1916832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0" name="CS ChemDraw Drawing" r:id="rId3" imgW="1081653" imgH="656478" progId="ChemDraw.Document.6.0">
                  <p:embed/>
                </p:oleObj>
              </mc:Choice>
              <mc:Fallback>
                <p:oleObj name="CS ChemDraw Drawing" r:id="rId3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904" y="1916832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591758"/>
              </p:ext>
            </p:extLst>
          </p:nvPr>
        </p:nvGraphicFramePr>
        <p:xfrm>
          <a:off x="2868850" y="1844824"/>
          <a:ext cx="1931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1" name="CS ChemDraw Drawing" r:id="rId5" imgW="1931967" imgH="706686" progId="ChemDraw.Document.6.0">
                  <p:embed/>
                </p:oleObj>
              </mc:Choice>
              <mc:Fallback>
                <p:oleObj name="CS ChemDraw Drawing" r:id="rId5" imgW="1931967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850" y="1844824"/>
                        <a:ext cx="19319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4532"/>
              </p:ext>
            </p:extLst>
          </p:nvPr>
        </p:nvGraphicFramePr>
        <p:xfrm>
          <a:off x="5148064" y="1628800"/>
          <a:ext cx="19335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" name="CS ChemDraw Drawing" r:id="rId7" imgW="1933586" imgH="897259" progId="ChemDraw.Document.6.0">
                  <p:embed/>
                </p:oleObj>
              </mc:Choice>
              <mc:Fallback>
                <p:oleObj name="CS ChemDraw Drawing" r:id="rId7" imgW="1933586" imgH="8972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1628800"/>
                        <a:ext cx="193357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272021" y="2636910"/>
            <a:ext cx="1484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Primärer Alkohol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78173" y="2636911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Aldehyd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8545" y="2636912"/>
            <a:ext cx="1093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Carbonsäure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381508"/>
              </p:ext>
            </p:extLst>
          </p:nvPr>
        </p:nvGraphicFramePr>
        <p:xfrm>
          <a:off x="1450800" y="3429000"/>
          <a:ext cx="1081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3" name="CS ChemDraw Drawing" r:id="rId9" imgW="1081653" imgH="656478" progId="ChemDraw.Document.6.0">
                  <p:embed/>
                </p:oleObj>
              </mc:Choice>
              <mc:Fallback>
                <p:oleObj name="CS ChemDraw Drawing" r:id="rId9" imgW="1081653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800" y="3429000"/>
                        <a:ext cx="10810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04187"/>
              </p:ext>
            </p:extLst>
          </p:nvPr>
        </p:nvGraphicFramePr>
        <p:xfrm>
          <a:off x="2868849" y="3356992"/>
          <a:ext cx="19319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4" name="CS ChemDraw Drawing" r:id="rId11" imgW="1931967" imgH="661067" progId="ChemDraw.Document.6.0">
                  <p:embed/>
                </p:oleObj>
              </mc:Choice>
              <mc:Fallback>
                <p:oleObj name="CS ChemDraw Drawing" r:id="rId11" imgW="1931967" imgH="6610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8849" y="3356992"/>
                        <a:ext cx="193198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054980" y="4127942"/>
            <a:ext cx="1675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Sekundärer Alkohol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067940" y="4149080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Keton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33723"/>
              </p:ext>
            </p:extLst>
          </p:nvPr>
        </p:nvGraphicFramePr>
        <p:xfrm>
          <a:off x="5148064" y="3645024"/>
          <a:ext cx="871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5" name="CS ChemDraw Drawing" r:id="rId13" imgW="871369" imgH="254007" progId="ChemDraw.Document.6.0">
                  <p:embed/>
                </p:oleObj>
              </mc:Choice>
              <mc:Fallback>
                <p:oleObj name="CS ChemDraw Drawing" r:id="rId13" imgW="871369" imgH="2540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064" y="3645024"/>
                        <a:ext cx="871537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33359"/>
              </p:ext>
            </p:extLst>
          </p:nvPr>
        </p:nvGraphicFramePr>
        <p:xfrm>
          <a:off x="1450800" y="5013176"/>
          <a:ext cx="10810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" name="CS ChemDraw Drawing" r:id="rId15" imgW="1081653" imgH="613559" progId="ChemDraw.Document.6.0">
                  <p:embed/>
                </p:oleObj>
              </mc:Choice>
              <mc:Fallback>
                <p:oleObj name="CS ChemDraw Drawing" r:id="rId15" imgW="1081653" imgH="6135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50800" y="5013176"/>
                        <a:ext cx="1081087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1161121" y="5733256"/>
            <a:ext cx="1422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Tertiärer Alkohol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670153"/>
              </p:ext>
            </p:extLst>
          </p:nvPr>
        </p:nvGraphicFramePr>
        <p:xfrm>
          <a:off x="2843808" y="5229200"/>
          <a:ext cx="871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" name="CS ChemDraw Drawing" r:id="rId17" imgW="871369" imgH="254007" progId="ChemDraw.Document.6.0">
                  <p:embed/>
                </p:oleObj>
              </mc:Choice>
              <mc:Fallback>
                <p:oleObj name="CS ChemDraw Drawing" r:id="rId17" imgW="871369" imgH="254007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229200"/>
                        <a:ext cx="8715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161121" y="1033201"/>
            <a:ext cx="6334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 ein Überblick über die auf den letzten Folien betrachteten Verbindungsklassen: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1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218500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4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43189" y="5013174"/>
            <a:ext cx="8500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Struktur des Restes, der mit dem N-Atom des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Pyridin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-Rings verbunden ist, können wir der Abbildung des NAD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entnehmen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spielt für die Wiedergabe des entscheidenden Schritts der Redoxreaktion allerdings keine Rolle.</a:t>
            </a:r>
          </a:p>
        </p:txBody>
      </p:sp>
    </p:spTree>
    <p:extLst>
      <p:ext uri="{BB962C8B-B14F-4D97-AF65-F5344CB8AC3E}">
        <p14:creationId xmlns:p14="http://schemas.microsoft.com/office/powerpoint/2010/main" val="5585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880543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95537" y="5013174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Zur Verdeutlichung des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Redoxprozesses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geben wir eines der H-Atome am aromatischen Ring gesondert wieder, nämlich das H-Atom am C-Atom Nr. 4, welches in </a:t>
            </a:r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-Position zum N-Atom steht (also dem N-Atom gegen-über).</a:t>
            </a:r>
          </a:p>
        </p:txBody>
      </p:sp>
    </p:spTree>
    <p:extLst>
      <p:ext uri="{BB962C8B-B14F-4D97-AF65-F5344CB8AC3E}">
        <p14:creationId xmlns:p14="http://schemas.microsoft.com/office/powerpoint/2010/main" val="26946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179018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4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779752"/>
              </p:ext>
            </p:extLst>
          </p:nvPr>
        </p:nvGraphicFramePr>
        <p:xfrm>
          <a:off x="2592000" y="1484784"/>
          <a:ext cx="514350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5" name="CS ChemDraw Drawing" r:id="rId5" imgW="514777" imgH="132267" progId="ChemDraw.Document.6.0">
                  <p:embed/>
                </p:oleObj>
              </mc:Choice>
              <mc:Fallback>
                <p:oleObj name="CS ChemDraw Drawing" r:id="rId5" imgW="514777" imgH="1322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2000" y="1484784"/>
                        <a:ext cx="514350" cy="13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43064"/>
              </p:ext>
            </p:extLst>
          </p:nvPr>
        </p:nvGraphicFramePr>
        <p:xfrm>
          <a:off x="2592000" y="1844824"/>
          <a:ext cx="5953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6" name="CS ChemDraw Drawing" r:id="rId7" imgW="595490" imgH="458347" progId="ChemDraw.Document.6.0">
                  <p:embed/>
                </p:oleObj>
              </mc:Choice>
              <mc:Fallback>
                <p:oleObj name="CS ChemDraw Drawing" r:id="rId7" imgW="595490" imgH="4583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2000" y="1844824"/>
                        <a:ext cx="5953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80267"/>
              </p:ext>
            </p:extLst>
          </p:nvPr>
        </p:nvGraphicFramePr>
        <p:xfrm>
          <a:off x="2592000" y="2636912"/>
          <a:ext cx="6794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7" name="CS ChemDraw Drawing" r:id="rId9" imgW="679441" imgH="278571" progId="ChemDraw.Document.6.0">
                  <p:embed/>
                </p:oleObj>
              </mc:Choice>
              <mc:Fallback>
                <p:oleObj name="CS ChemDraw Drawing" r:id="rId9" imgW="679441" imgH="2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2000" y="2636912"/>
                        <a:ext cx="679450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43189" y="5013174"/>
            <a:ext cx="79612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das NAD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Oxidationsmittel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ist,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muß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 im Rahmen der Redoxreaktion logischerweise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reduziert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werden, also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Elektronen aufnehmen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 „klassische“ Form dieser Elektronenaufnahme ist die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Anlagerung von Wasserstoff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und zwar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 entsprechenden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(andernfalls wäre es definitionsgemäß keine Reduktion!).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975936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3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58642"/>
              </p:ext>
            </p:extLst>
          </p:nvPr>
        </p:nvGraphicFramePr>
        <p:xfrm>
          <a:off x="2592000" y="1484784"/>
          <a:ext cx="514350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4" name="CS ChemDraw Drawing" r:id="rId5" imgW="514777" imgH="132267" progId="ChemDraw.Document.6.0">
                  <p:embed/>
                </p:oleObj>
              </mc:Choice>
              <mc:Fallback>
                <p:oleObj name="CS ChemDraw Drawing" r:id="rId5" imgW="514777" imgH="1322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2000" y="1484784"/>
                        <a:ext cx="514350" cy="13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997296"/>
              </p:ext>
            </p:extLst>
          </p:nvPr>
        </p:nvGraphicFramePr>
        <p:xfrm>
          <a:off x="2592000" y="1844824"/>
          <a:ext cx="5953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5" name="CS ChemDraw Drawing" r:id="rId7" imgW="595490" imgH="458347" progId="ChemDraw.Document.6.0">
                  <p:embed/>
                </p:oleObj>
              </mc:Choice>
              <mc:Fallback>
                <p:oleObj name="CS ChemDraw Drawing" r:id="rId7" imgW="595490" imgH="4583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2000" y="1844824"/>
                        <a:ext cx="5953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312244"/>
              </p:ext>
            </p:extLst>
          </p:nvPr>
        </p:nvGraphicFramePr>
        <p:xfrm>
          <a:off x="2592000" y="2636912"/>
          <a:ext cx="6794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6" name="CS ChemDraw Drawing" r:id="rId9" imgW="679441" imgH="278571" progId="ChemDraw.Document.6.0">
                  <p:embed/>
                </p:oleObj>
              </mc:Choice>
              <mc:Fallback>
                <p:oleObj name="CS ChemDraw Drawing" r:id="rId9" imgW="679441" imgH="2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2000" y="2636912"/>
                        <a:ext cx="679450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37005" y="4941168"/>
            <a:ext cx="7961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obere Teil der Abbildung zeigt uns die drei Optionen: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Anlagerung von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Wasserstoff als Molekül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(wie z.B. bei der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katalytischen Hydrierung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von ungesättigten Fettsäuren zu den entsprechenden gesättigten Fettsäuren);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25685"/>
              </p:ext>
            </p:extLst>
          </p:nvPr>
        </p:nvGraphicFramePr>
        <p:xfrm>
          <a:off x="3203848" y="1350000"/>
          <a:ext cx="3556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7" name="CS ChemDraw Drawing" r:id="rId11" imgW="354972" imgH="376017" progId="ChemDraw.Document.6.0">
                  <p:embed/>
                </p:oleObj>
              </mc:Choice>
              <mc:Fallback>
                <p:oleObj name="CS ChemDraw Drawing" r:id="rId11" imgW="354972" imgH="3760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3848" y="1350000"/>
                        <a:ext cx="355600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707903" y="1366422"/>
            <a:ext cx="1915909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atalytische Hydrierung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759677"/>
              </p:ext>
            </p:extLst>
          </p:nvPr>
        </p:nvGraphicFramePr>
        <p:xfrm>
          <a:off x="6300192" y="404664"/>
          <a:ext cx="15049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8" name="CS ChemDraw Drawing" r:id="rId13" imgW="1505460" imgH="706686" progId="ChemDraw.Document.6.0">
                  <p:embed/>
                </p:oleObj>
              </mc:Choice>
              <mc:Fallback>
                <p:oleObj name="CS ChemDraw Drawing" r:id="rId13" imgW="1505460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00192" y="404664"/>
                        <a:ext cx="1504950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111391"/>
              </p:ext>
            </p:extLst>
          </p:nvPr>
        </p:nvGraphicFramePr>
        <p:xfrm>
          <a:off x="6300192" y="1520310"/>
          <a:ext cx="15049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9" name="CS ChemDraw Drawing" r:id="rId15" imgW="1505460" imgH="706686" progId="ChemDraw.Document.6.0">
                  <p:embed/>
                </p:oleObj>
              </mc:Choice>
              <mc:Fallback>
                <p:oleObj name="CS ChemDraw Drawing" r:id="rId15" imgW="1505460" imgH="706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0192" y="1520310"/>
                        <a:ext cx="1504950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0122"/>
              </p:ext>
            </p:extLst>
          </p:nvPr>
        </p:nvGraphicFramePr>
        <p:xfrm>
          <a:off x="6876256" y="1259862"/>
          <a:ext cx="11588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0" name="CS ChemDraw Drawing" r:id="rId17" imgW="115265" imgH="414078" progId="ChemDraw.Document.6.0">
                  <p:embed/>
                </p:oleObj>
              </mc:Choice>
              <mc:Fallback>
                <p:oleObj name="CS ChemDraw Drawing" r:id="rId17" imgW="115265" imgH="4140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76256" y="1259862"/>
                        <a:ext cx="115887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822791"/>
              </p:ext>
            </p:extLst>
          </p:nvPr>
        </p:nvGraphicFramePr>
        <p:xfrm>
          <a:off x="6300192" y="1388548"/>
          <a:ext cx="514350" cy="13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1" name="CS ChemDraw Drawing" r:id="rId19" imgW="514777" imgH="132267" progId="ChemDraw.Document.6.0">
                  <p:embed/>
                </p:oleObj>
              </mc:Choice>
              <mc:Fallback>
                <p:oleObj name="CS ChemDraw Drawing" r:id="rId19" imgW="514777" imgH="132267" progId="ChemDraw.Document.6.0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388548"/>
                        <a:ext cx="514350" cy="13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6012160" y="1317600"/>
            <a:ext cx="260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480014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583330"/>
              </p:ext>
            </p:extLst>
          </p:nvPr>
        </p:nvGraphicFramePr>
        <p:xfrm>
          <a:off x="2592000" y="1484784"/>
          <a:ext cx="514350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2" name="CS ChemDraw Drawing" r:id="rId5" imgW="514777" imgH="132267" progId="ChemDraw.Document.6.0">
                  <p:embed/>
                </p:oleObj>
              </mc:Choice>
              <mc:Fallback>
                <p:oleObj name="CS ChemDraw Drawing" r:id="rId5" imgW="514777" imgH="1322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2000" y="1484784"/>
                        <a:ext cx="514350" cy="13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229818"/>
              </p:ext>
            </p:extLst>
          </p:nvPr>
        </p:nvGraphicFramePr>
        <p:xfrm>
          <a:off x="2592000" y="1844824"/>
          <a:ext cx="5953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3" name="CS ChemDraw Drawing" r:id="rId7" imgW="595490" imgH="458347" progId="ChemDraw.Document.6.0">
                  <p:embed/>
                </p:oleObj>
              </mc:Choice>
              <mc:Fallback>
                <p:oleObj name="CS ChemDraw Drawing" r:id="rId7" imgW="595490" imgH="4583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2000" y="1844824"/>
                        <a:ext cx="5953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855358"/>
              </p:ext>
            </p:extLst>
          </p:nvPr>
        </p:nvGraphicFramePr>
        <p:xfrm>
          <a:off x="2592000" y="2636912"/>
          <a:ext cx="6794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4" name="CS ChemDraw Drawing" r:id="rId9" imgW="679441" imgH="278571" progId="ChemDraw.Document.6.0">
                  <p:embed/>
                </p:oleObj>
              </mc:Choice>
              <mc:Fallback>
                <p:oleObj name="CS ChemDraw Drawing" r:id="rId9" imgW="679441" imgH="2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2000" y="2636912"/>
                        <a:ext cx="679450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37005" y="4941168"/>
            <a:ext cx="8183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Anlagerung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 </a:t>
            </a:r>
            <a:r>
              <a:rPr lang="de-DE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zwei Atomen Wasserstoff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„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nascierender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Wasserstoff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falls diese H-Atome im Reaktionsgefäß durch die Aufnahme je eines Elektrons durch je ein Proton hergestellt wurden,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 z.B. bei der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Reduktion von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Nitrobenzol zu Anilin in einem Gemisch aus Eisenschrott und Salzsäure – die Protonen H</a:t>
            </a:r>
            <a:r>
              <a:rPr lang="de-DE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Salzsäure werden dabei durch Aufnahme je eines Elektrons des metallischen Eisen zu H-Atomen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-DE" sz="1400" baseline="30000" dirty="0" smtClean="0">
                <a:latin typeface="Calibri"/>
                <a:cs typeface="Times New Roman" panose="02020603050405020304" pitchFamily="18" charset="0"/>
              </a:rPr>
              <a:t>•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reduziert);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12991"/>
              </p:ext>
            </p:extLst>
          </p:nvPr>
        </p:nvGraphicFramePr>
        <p:xfrm>
          <a:off x="3203848" y="1988840"/>
          <a:ext cx="3556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5" name="CS ChemDraw Drawing" r:id="rId11" imgW="354972" imgH="376017" progId="ChemDraw.Document.6.0">
                  <p:embed/>
                </p:oleObj>
              </mc:Choice>
              <mc:Fallback>
                <p:oleObj name="CS ChemDraw Drawing" r:id="rId11" imgW="354972" imgH="3760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3848" y="1988840"/>
                        <a:ext cx="355600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659679" y="1882800"/>
            <a:ext cx="1295547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Hydrierung mit</a:t>
            </a: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H-Atomen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46216"/>
              </p:ext>
            </p:extLst>
          </p:nvPr>
        </p:nvGraphicFramePr>
        <p:xfrm>
          <a:off x="6876256" y="1937241"/>
          <a:ext cx="11588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6" name="CS ChemDraw Drawing" r:id="rId13" imgW="115265" imgH="414078" progId="ChemDraw.Document.6.0">
                  <p:embed/>
                </p:oleObj>
              </mc:Choice>
              <mc:Fallback>
                <p:oleObj name="CS ChemDraw Drawing" r:id="rId13" imgW="115265" imgH="4140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76256" y="1937241"/>
                        <a:ext cx="115887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28013"/>
              </p:ext>
            </p:extLst>
          </p:nvPr>
        </p:nvGraphicFramePr>
        <p:xfrm>
          <a:off x="6516216" y="476672"/>
          <a:ext cx="154305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7" name="CS ChemDraw Drawing" r:id="rId15" imgW="1543522" imgH="1240345" progId="ChemDraw.Document.6.0">
                  <p:embed/>
                </p:oleObj>
              </mc:Choice>
              <mc:Fallback>
                <p:oleObj name="CS ChemDraw Drawing" r:id="rId15" imgW="1543522" imgH="124034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16216" y="476672"/>
                        <a:ext cx="1543050" cy="123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844520"/>
              </p:ext>
            </p:extLst>
          </p:nvPr>
        </p:nvGraphicFramePr>
        <p:xfrm>
          <a:off x="6516216" y="2156808"/>
          <a:ext cx="14160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8" name="CS ChemDraw Drawing" r:id="rId17" imgW="1415300" imgH="1238725" progId="ChemDraw.Document.6.0">
                  <p:embed/>
                </p:oleObj>
              </mc:Choice>
              <mc:Fallback>
                <p:oleObj name="CS ChemDraw Drawing" r:id="rId17" imgW="1415300" imgH="12387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16216" y="2156808"/>
                        <a:ext cx="1416050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6300192" y="1898189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+ 6 H</a:t>
            </a:r>
            <a:r>
              <a:rPr lang="de-DE" sz="1400" baseline="30000" dirty="0" smtClean="0">
                <a:latin typeface="Calibri"/>
                <a:cs typeface="Arial" panose="020B0604020202020204" pitchFamily="34" charset="0"/>
              </a:rPr>
              <a:t>•</a:t>
            </a:r>
            <a:endParaRPr lang="de-DE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221645" y="2030483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 H</a:t>
            </a:r>
            <a:r>
              <a:rPr lang="de-DE" sz="1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6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261156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1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322602"/>
              </p:ext>
            </p:extLst>
          </p:nvPr>
        </p:nvGraphicFramePr>
        <p:xfrm>
          <a:off x="2592000" y="1484784"/>
          <a:ext cx="514350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2" name="CS ChemDraw Drawing" r:id="rId5" imgW="514777" imgH="132267" progId="ChemDraw.Document.6.0">
                  <p:embed/>
                </p:oleObj>
              </mc:Choice>
              <mc:Fallback>
                <p:oleObj name="CS ChemDraw Drawing" r:id="rId5" imgW="514777" imgH="1322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2000" y="1484784"/>
                        <a:ext cx="514350" cy="13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737366"/>
              </p:ext>
            </p:extLst>
          </p:nvPr>
        </p:nvGraphicFramePr>
        <p:xfrm>
          <a:off x="2592000" y="1844824"/>
          <a:ext cx="5953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3" name="CS ChemDraw Drawing" r:id="rId7" imgW="595490" imgH="458347" progId="ChemDraw.Document.6.0">
                  <p:embed/>
                </p:oleObj>
              </mc:Choice>
              <mc:Fallback>
                <p:oleObj name="CS ChemDraw Drawing" r:id="rId7" imgW="595490" imgH="4583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2000" y="1844824"/>
                        <a:ext cx="5953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311585"/>
              </p:ext>
            </p:extLst>
          </p:nvPr>
        </p:nvGraphicFramePr>
        <p:xfrm>
          <a:off x="2592000" y="2636912"/>
          <a:ext cx="6794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4" name="CS ChemDraw Drawing" r:id="rId9" imgW="679441" imgH="278571" progId="ChemDraw.Document.6.0">
                  <p:embed/>
                </p:oleObj>
              </mc:Choice>
              <mc:Fallback>
                <p:oleObj name="CS ChemDraw Drawing" r:id="rId9" imgW="679441" imgH="2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2000" y="2636912"/>
                        <a:ext cx="679450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695734"/>
              </p:ext>
            </p:extLst>
          </p:nvPr>
        </p:nvGraphicFramePr>
        <p:xfrm>
          <a:off x="3203848" y="2348880"/>
          <a:ext cx="3603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5" name="CS ChemDraw Drawing" r:id="rId11" imgW="360641" imgH="359282" progId="ChemDraw.Document.6.0">
                  <p:embed/>
                </p:oleObj>
              </mc:Choice>
              <mc:Fallback>
                <p:oleObj name="CS ChemDraw Drawing" r:id="rId11" imgW="360641" imgH="3592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3848" y="2348880"/>
                        <a:ext cx="360363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563888" y="1988840"/>
            <a:ext cx="1217000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Reduktion mit</a:t>
            </a: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Hydrid-Ionen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37005" y="4941168"/>
            <a:ext cx="81834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3"/>
            </a:pP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Letztendlich können die beiden Elektronen auch so aufgeteilt werden, 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ein Wasserstoff beide Elektronen erhält (wir sprechen in dem Fall von einem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Hydrid-Ion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und der andere Wasserstoff „leer ausgeht“ und als Proton H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übrigbleibt.</a:t>
            </a:r>
          </a:p>
          <a:p>
            <a:pPr marL="342900" indent="-342900">
              <a:buAutoNum type="alphaLcParenR" startAt="3"/>
            </a:pP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diesem Fall kann logischerweise nur das Hydrid-Ion als Reduktionsmittel fungieren, da es im Gegensatz zum Proton über Elektronen 	verfügt.</a:t>
            </a:r>
          </a:p>
        </p:txBody>
      </p:sp>
    </p:spTree>
    <p:extLst>
      <p:ext uri="{BB962C8B-B14F-4D97-AF65-F5344CB8AC3E}">
        <p14:creationId xmlns:p14="http://schemas.microsoft.com/office/powerpoint/2010/main" val="20911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152089"/>
              </p:ext>
            </p:extLst>
          </p:nvPr>
        </p:nvGraphicFramePr>
        <p:xfrm>
          <a:off x="3751200" y="2754000"/>
          <a:ext cx="1560513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0" name="CS ChemDraw Drawing" r:id="rId3" imgW="1559988" imgH="2052305" progId="ChemDraw.Document.6.0">
                  <p:embed/>
                </p:oleObj>
              </mc:Choice>
              <mc:Fallback>
                <p:oleObj name="CS ChemDraw Drawing" r:id="rId3" imgW="1559988" imgH="20523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1200" y="2754000"/>
                        <a:ext cx="1560513" cy="2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69012"/>
              </p:ext>
            </p:extLst>
          </p:nvPr>
        </p:nvGraphicFramePr>
        <p:xfrm>
          <a:off x="2592000" y="1484784"/>
          <a:ext cx="514350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1" name="CS ChemDraw Drawing" r:id="rId5" imgW="514777" imgH="132267" progId="ChemDraw.Document.6.0">
                  <p:embed/>
                </p:oleObj>
              </mc:Choice>
              <mc:Fallback>
                <p:oleObj name="CS ChemDraw Drawing" r:id="rId5" imgW="514777" imgH="1322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2000" y="1484784"/>
                        <a:ext cx="514350" cy="13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61473"/>
              </p:ext>
            </p:extLst>
          </p:nvPr>
        </p:nvGraphicFramePr>
        <p:xfrm>
          <a:off x="2592000" y="1844824"/>
          <a:ext cx="5953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2" name="CS ChemDraw Drawing" r:id="rId7" imgW="595490" imgH="458347" progId="ChemDraw.Document.6.0">
                  <p:embed/>
                </p:oleObj>
              </mc:Choice>
              <mc:Fallback>
                <p:oleObj name="CS ChemDraw Drawing" r:id="rId7" imgW="595490" imgH="4583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2000" y="1844824"/>
                        <a:ext cx="59531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493518"/>
              </p:ext>
            </p:extLst>
          </p:nvPr>
        </p:nvGraphicFramePr>
        <p:xfrm>
          <a:off x="2592000" y="2636912"/>
          <a:ext cx="6794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3" name="CS ChemDraw Drawing" r:id="rId9" imgW="679441" imgH="278571" progId="ChemDraw.Document.6.0">
                  <p:embed/>
                </p:oleObj>
              </mc:Choice>
              <mc:Fallback>
                <p:oleObj name="CS ChemDraw Drawing" r:id="rId9" imgW="679441" imgH="278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2000" y="2636912"/>
                        <a:ext cx="679450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095469"/>
              </p:ext>
            </p:extLst>
          </p:nvPr>
        </p:nvGraphicFramePr>
        <p:xfrm>
          <a:off x="3031200" y="2545200"/>
          <a:ext cx="10826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4" name="CS ChemDraw Drawing" r:id="rId11" imgW="1083273" imgH="728011" progId="ChemDraw.Document.6.0">
                  <p:embed/>
                </p:oleObj>
              </mc:Choice>
              <mc:Fallback>
                <p:oleObj name="CS ChemDraw Drawing" r:id="rId11" imgW="1083273" imgH="72801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31200" y="2545200"/>
                        <a:ext cx="10826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442012"/>
              </p:ext>
            </p:extLst>
          </p:nvPr>
        </p:nvGraphicFramePr>
        <p:xfrm>
          <a:off x="4168800" y="3391200"/>
          <a:ext cx="26511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5" name="CS ChemDraw Drawing" r:id="rId13" imgW="264812" imgH="284510" progId="ChemDraw.Document.6.0">
                  <p:embed/>
                </p:oleObj>
              </mc:Choice>
              <mc:Fallback>
                <p:oleObj name="CS ChemDraw Drawing" r:id="rId13" imgW="264812" imgH="28451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68800" y="3391200"/>
                        <a:ext cx="265113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64423"/>
              </p:ext>
            </p:extLst>
          </p:nvPr>
        </p:nvGraphicFramePr>
        <p:xfrm>
          <a:off x="3995936" y="3717032"/>
          <a:ext cx="287337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6" name="CS ChemDraw Drawing" r:id="rId15" imgW="287757" imgH="187064" progId="ChemDraw.Document.6.0">
                  <p:embed/>
                </p:oleObj>
              </mc:Choice>
              <mc:Fallback>
                <p:oleObj name="CS ChemDraw Drawing" r:id="rId15" imgW="287757" imgH="1870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95936" y="3717032"/>
                        <a:ext cx="287337" cy="18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37005" y="4941168"/>
            <a:ext cx="81834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Dieser Fall c) tritt, zumindest rein formal, bei der Reduktion des NAD</a:t>
            </a:r>
            <a:r>
              <a:rPr lang="de-DE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ein.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Beim Angriff des Wasserstoffs auf das C-Atom Nr. 4 des Rings werden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beide Elektronen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mitgenommen.</a:t>
            </a:r>
          </a:p>
          <a:p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facto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greift hier also ein </a:t>
            </a:r>
            <a:r>
              <a:rPr lang="de-DE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Hydrid-Ion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</a:p>
        </p:txBody>
      </p:sp>
    </p:spTree>
    <p:extLst>
      <p:ext uri="{BB962C8B-B14F-4D97-AF65-F5344CB8AC3E}">
        <p14:creationId xmlns:p14="http://schemas.microsoft.com/office/powerpoint/2010/main" val="9283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Bildschirmpräsentation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Larissa</vt:lpstr>
      <vt:lpstr>CS ChemDraw Drawing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</dc:creator>
  <cp:lastModifiedBy>Robert</cp:lastModifiedBy>
  <cp:revision>87</cp:revision>
  <dcterms:created xsi:type="dcterms:W3CDTF">2014-01-08T14:16:15Z</dcterms:created>
  <dcterms:modified xsi:type="dcterms:W3CDTF">2014-02-27T14:03:21Z</dcterms:modified>
</cp:coreProperties>
</file>